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</p:sldIdLst>
  <p:sldSz cx="24382413" cy="13716000"/>
  <p:notesSz cx="6858000" cy="9144000"/>
  <p:defaultTextStyle>
    <a:defPPr>
      <a:defRPr lang="zh-CN"/>
    </a:defPPr>
    <a:lvl1pPr marL="0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09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17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926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234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543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851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160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468" algn="l" defTabSz="18286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A81"/>
    <a:srgbClr val="579EAD"/>
    <a:srgbClr val="3F423F"/>
    <a:srgbClr val="666666"/>
    <a:srgbClr val="00738D"/>
    <a:srgbClr val="D4DFE2"/>
    <a:srgbClr val="2A91D0"/>
    <a:srgbClr val="E7811D"/>
    <a:srgbClr val="18797E"/>
    <a:srgbClr val="0B7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3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7802" y="2244727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7802" y="7204077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09" indent="0" algn="ctr">
              <a:buNone/>
              <a:defRPr sz="4000"/>
            </a:lvl2pPr>
            <a:lvl3pPr marL="1828617" indent="0" algn="ctr">
              <a:buNone/>
              <a:defRPr sz="3600"/>
            </a:lvl3pPr>
            <a:lvl4pPr marL="2742926" indent="0" algn="ctr">
              <a:buNone/>
              <a:defRPr sz="3200"/>
            </a:lvl4pPr>
            <a:lvl5pPr marL="3657234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1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4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3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6172997" y="1095377"/>
            <a:ext cx="7886187" cy="17437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14437" y="1095377"/>
            <a:ext cx="23353780" cy="17437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2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2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5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5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0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1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4437" y="5476876"/>
            <a:ext cx="15619983" cy="1305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439200" y="5476876"/>
            <a:ext cx="15619983" cy="1305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4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469" y="3362327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7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4" indent="0">
              <a:buNone/>
              <a:defRPr sz="3200" b="1"/>
            </a:lvl5pPr>
            <a:lvl6pPr marL="4571543" indent="0">
              <a:buNone/>
              <a:defRPr sz="3200" b="1"/>
            </a:lvl6pPr>
            <a:lvl7pPr marL="5485851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8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469" y="5010151"/>
            <a:ext cx="10314903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3597" y="3362327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09" indent="0">
              <a:buNone/>
              <a:defRPr sz="4000" b="1"/>
            </a:lvl2pPr>
            <a:lvl3pPr marL="1828617" indent="0">
              <a:buNone/>
              <a:defRPr sz="3600" b="1"/>
            </a:lvl3pPr>
            <a:lvl4pPr marL="2742926" indent="0">
              <a:buNone/>
              <a:defRPr sz="3200" b="1"/>
            </a:lvl4pPr>
            <a:lvl5pPr marL="3657234" indent="0">
              <a:buNone/>
              <a:defRPr sz="3200" b="1"/>
            </a:lvl5pPr>
            <a:lvl6pPr marL="4571543" indent="0">
              <a:buNone/>
              <a:defRPr sz="3200" b="1"/>
            </a:lvl6pPr>
            <a:lvl7pPr marL="5485851" indent="0">
              <a:buNone/>
              <a:defRPr sz="3200" b="1"/>
            </a:lvl7pPr>
            <a:lvl8pPr marL="6400160" indent="0">
              <a:buNone/>
              <a:defRPr sz="3200" b="1"/>
            </a:lvl8pPr>
            <a:lvl9pPr marL="7314468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3597" y="5010151"/>
            <a:ext cx="103657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8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2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3" cy="3200400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1"/>
          </a:xfrm>
        </p:spPr>
        <p:txBody>
          <a:bodyPr/>
          <a:lstStyle>
            <a:lvl1pPr>
              <a:defRPr sz="6399"/>
            </a:lvl1pPr>
            <a:lvl2pPr>
              <a:defRPr sz="5599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7" indent="0">
              <a:buNone/>
              <a:defRPr sz="2400"/>
            </a:lvl3pPr>
            <a:lvl4pPr marL="2742926" indent="0">
              <a:buNone/>
              <a:defRPr sz="2000"/>
            </a:lvl4pPr>
            <a:lvl5pPr marL="3657234" indent="0">
              <a:buNone/>
              <a:defRPr sz="2000"/>
            </a:lvl5pPr>
            <a:lvl6pPr marL="4571543" indent="0">
              <a:buNone/>
              <a:defRPr sz="2000"/>
            </a:lvl6pPr>
            <a:lvl7pPr marL="5485851" indent="0">
              <a:buNone/>
              <a:defRPr sz="2000"/>
            </a:lvl7pPr>
            <a:lvl8pPr marL="6400160" indent="0">
              <a:buNone/>
              <a:defRPr sz="2000"/>
            </a:lvl8pPr>
            <a:lvl9pPr marL="7314468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8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3" cy="3200400"/>
          </a:xfrm>
        </p:spPr>
        <p:txBody>
          <a:bodyPr anchor="b"/>
          <a:lstStyle>
            <a:lvl1pPr>
              <a:defRPr sz="63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5701" y="1974851"/>
            <a:ext cx="12343597" cy="9747251"/>
          </a:xfrm>
        </p:spPr>
        <p:txBody>
          <a:bodyPr/>
          <a:lstStyle>
            <a:lvl1pPr marL="0" indent="0">
              <a:buNone/>
              <a:defRPr sz="6399"/>
            </a:lvl1pPr>
            <a:lvl2pPr marL="914309" indent="0">
              <a:buNone/>
              <a:defRPr sz="5599"/>
            </a:lvl2pPr>
            <a:lvl3pPr marL="1828617" indent="0">
              <a:buNone/>
              <a:defRPr sz="4800"/>
            </a:lvl3pPr>
            <a:lvl4pPr marL="2742926" indent="0">
              <a:buNone/>
              <a:defRPr sz="4000"/>
            </a:lvl4pPr>
            <a:lvl5pPr marL="3657234" indent="0">
              <a:buNone/>
              <a:defRPr sz="4000"/>
            </a:lvl5pPr>
            <a:lvl6pPr marL="4571543" indent="0">
              <a:buNone/>
              <a:defRPr sz="4000"/>
            </a:lvl6pPr>
            <a:lvl7pPr marL="5485851" indent="0">
              <a:buNone/>
              <a:defRPr sz="4000"/>
            </a:lvl7pPr>
            <a:lvl8pPr marL="6400160" indent="0">
              <a:buNone/>
              <a:defRPr sz="4000"/>
            </a:lvl8pPr>
            <a:lvl9pPr marL="7314468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09" indent="0">
              <a:buNone/>
              <a:defRPr sz="2800"/>
            </a:lvl2pPr>
            <a:lvl3pPr marL="1828617" indent="0">
              <a:buNone/>
              <a:defRPr sz="2400"/>
            </a:lvl3pPr>
            <a:lvl4pPr marL="2742926" indent="0">
              <a:buNone/>
              <a:defRPr sz="2000"/>
            </a:lvl4pPr>
            <a:lvl5pPr marL="3657234" indent="0">
              <a:buNone/>
              <a:defRPr sz="2000"/>
            </a:lvl5pPr>
            <a:lvl6pPr marL="4571543" indent="0">
              <a:buNone/>
              <a:defRPr sz="2000"/>
            </a:lvl6pPr>
            <a:lvl7pPr marL="5485851" indent="0">
              <a:buNone/>
              <a:defRPr sz="2000"/>
            </a:lvl7pPr>
            <a:lvl8pPr marL="6400160" indent="0">
              <a:buNone/>
              <a:defRPr sz="2000"/>
            </a:lvl8pPr>
            <a:lvl9pPr marL="7314468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7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1A4F-2998-4A26-A964-72E2D0C429B1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933D6-804F-417A-90AF-702E901BA1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28617" rtl="0" eaLnBrk="1" latinLnBrk="0" hangingPunct="1">
        <a:lnSpc>
          <a:spcPct val="90000"/>
        </a:lnSpc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4" indent="-457154" algn="l" defTabSz="1828617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463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771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080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389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7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6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4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4" algn="l" defTabSz="18286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7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6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4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1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7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.png"/><Relationship Id="rId7" Type="http://schemas.openxmlformats.org/officeDocument/2006/relationships/hyperlink" Target="https://docs.near.org/docs/develop/node/validator/running-a-nod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hyperlink" Target="https://github.com/near/near-indexer-for-explorer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hyperlink" Target="https://github.com/near/near-indexer-for-explorer/blob/master/TROBLESHOOTING.md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84836" y="5868718"/>
            <a:ext cx="16612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kern="800" spc="-300" dirty="0">
                <a:solidFill>
                  <a:schemeClr val="bg1"/>
                </a:solidFill>
                <a:latin typeface="苹方 粗体"/>
                <a:ea typeface="苹方 常规" panose="020B0300000000000000" pitchFamily="34" charset="-122"/>
              </a:rPr>
              <a:t>Near Indexer </a:t>
            </a:r>
            <a:r>
              <a:rPr lang="zh-CN" altLang="en-US" sz="8800" kern="800" spc="-300" dirty="0">
                <a:solidFill>
                  <a:schemeClr val="bg1"/>
                </a:solidFill>
                <a:latin typeface="苹方 粗体"/>
                <a:ea typeface="苹方 常规" panose="020B0300000000000000" pitchFamily="34" charset="-122"/>
              </a:rPr>
              <a:t>搭建和运维经验分享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56126" y="11134337"/>
            <a:ext cx="1087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kern="3000" spc="30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助你进入</a:t>
            </a:r>
            <a:r>
              <a:rPr lang="en-US" altLang="zh-CN" sz="3000" kern="3000" spc="30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Staking</a:t>
            </a:r>
            <a:r>
              <a:rPr lang="zh-CN" altLang="en-US" sz="3000" kern="3000" spc="30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时代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741" y="3219203"/>
            <a:ext cx="3728931" cy="10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4710023" cy="2828506"/>
            <a:chOff x="0" y="0"/>
            <a:chExt cx="4710023" cy="28285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10023" cy="2828506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07379" y="541542"/>
              <a:ext cx="3275429" cy="1223718"/>
              <a:chOff x="476391" y="541542"/>
              <a:chExt cx="3275429" cy="122371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76391" y="1457483"/>
                <a:ext cx="3275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-Staking Economy</a:t>
                </a:r>
                <a:r>
                  <a:rPr lang="zh-CN" altLang="en-US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门户</a:t>
                </a:r>
                <a:r>
                  <a:rPr lang="en-US" altLang="zh-CN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</a:t>
                </a:r>
                <a:endParaRPr lang="zh-CN" altLang="en-US" sz="1400" kern="10000" spc="4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325" y="541542"/>
                <a:ext cx="2573164" cy="748791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5867898" y="541542"/>
            <a:ext cx="8123519" cy="999860"/>
            <a:chOff x="6076866" y="541542"/>
            <a:chExt cx="8123519" cy="999860"/>
          </a:xfrm>
        </p:grpSpPr>
        <p:sp>
          <p:nvSpPr>
            <p:cNvPr id="39" name="圆角矩形 38"/>
            <p:cNvSpPr/>
            <p:nvPr/>
          </p:nvSpPr>
          <p:spPr>
            <a:xfrm>
              <a:off x="6076866" y="541542"/>
              <a:ext cx="7080659" cy="999860"/>
            </a:xfrm>
            <a:prstGeom prst="roundRect">
              <a:avLst>
                <a:gd name="adj" fmla="val 50000"/>
              </a:avLst>
            </a:prstGeom>
            <a:solidFill>
              <a:srgbClr val="579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63908" y="689418"/>
              <a:ext cx="7136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Near </a:t>
              </a:r>
              <a:r>
                <a:rPr lang="zh-CN" altLang="en-US" sz="40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节点搭建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366" y="793630"/>
              <a:ext cx="479450" cy="47945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32B120E-827D-4B8A-A63C-BBCF3C23D4B8}"/>
              </a:ext>
            </a:extLst>
          </p:cNvPr>
          <p:cNvSpPr txBox="1"/>
          <p:nvPr/>
        </p:nvSpPr>
        <p:spPr>
          <a:xfrm>
            <a:off x="4710023" y="3759682"/>
            <a:ext cx="17440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黑体" panose="02010609060101010101" pitchFamily="49" charset="-122"/>
                <a:ea typeface="苹方 粗体" panose="020B0600000000000000"/>
              </a:rPr>
              <a:t>官方文档路径</a:t>
            </a:r>
            <a:endParaRPr lang="en-US" altLang="zh-CN" sz="4400" dirty="0">
              <a:latin typeface="黑体" panose="02010609060101010101" pitchFamily="49" charset="-122"/>
              <a:ea typeface="苹方 粗体" panose="020B060000000000000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苹方 粗体" panose="020B060000000000000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https://docs.near.org/docs/develop/node/validator/running-a-node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苹方 粗体" panose="020B060000000000000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苹方 粗体" panose="020B060000000000000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黑体" panose="02010609060101010101" pitchFamily="49" charset="-122"/>
                <a:ea typeface="苹方 粗体" panose="020B0600000000000000"/>
              </a:rPr>
              <a:t>自己的总结的安装文档</a:t>
            </a:r>
            <a:endParaRPr lang="en-US" altLang="zh-CN" sz="4400" dirty="0">
              <a:latin typeface="黑体" panose="02010609060101010101" pitchFamily="49" charset="-122"/>
              <a:ea typeface="苹方 粗体" panose="020B060000000000000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7EEDA37-8D28-4CCA-8D73-44099C9D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13292"/>
              </p:ext>
            </p:extLst>
          </p:nvPr>
        </p:nvGraphicFramePr>
        <p:xfrm>
          <a:off x="8040809" y="6290016"/>
          <a:ext cx="3514571" cy="149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包装程序外壳对象" showAsIcon="1" r:id="rId8" imgW="1250280" imgH="533880" progId="Package">
                  <p:embed/>
                </p:oleObj>
              </mc:Choice>
              <mc:Fallback>
                <p:oleObj name="包装程序外壳对象" showAsIcon="1" r:id="rId8" imgW="125028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40809" y="6290016"/>
                        <a:ext cx="3514571" cy="149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4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4710023" cy="2828506"/>
            <a:chOff x="0" y="0"/>
            <a:chExt cx="4710023" cy="28285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10023" cy="2828506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07379" y="541542"/>
              <a:ext cx="3275429" cy="1223718"/>
              <a:chOff x="476391" y="541542"/>
              <a:chExt cx="3275429" cy="122371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76391" y="1457483"/>
                <a:ext cx="3275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-Staking Economy</a:t>
                </a:r>
                <a:r>
                  <a:rPr lang="zh-CN" altLang="en-US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门户</a:t>
                </a:r>
                <a:r>
                  <a:rPr lang="en-US" altLang="zh-CN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</a:t>
                </a:r>
                <a:endParaRPr lang="zh-CN" altLang="en-US" sz="1400" kern="10000" spc="4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325" y="541542"/>
                <a:ext cx="2573164" cy="748791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5867898" y="541542"/>
            <a:ext cx="8123519" cy="999860"/>
            <a:chOff x="6076866" y="541542"/>
            <a:chExt cx="8123519" cy="999860"/>
          </a:xfrm>
        </p:grpSpPr>
        <p:sp>
          <p:nvSpPr>
            <p:cNvPr id="39" name="圆角矩形 38"/>
            <p:cNvSpPr/>
            <p:nvPr/>
          </p:nvSpPr>
          <p:spPr>
            <a:xfrm>
              <a:off x="6076866" y="541542"/>
              <a:ext cx="7080659" cy="999860"/>
            </a:xfrm>
            <a:prstGeom prst="roundRect">
              <a:avLst>
                <a:gd name="adj" fmla="val 50000"/>
              </a:avLst>
            </a:prstGeom>
            <a:solidFill>
              <a:srgbClr val="579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63908" y="689418"/>
              <a:ext cx="7136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kern="8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Indexer </a:t>
              </a:r>
              <a:r>
                <a:rPr lang="zh-CN" altLang="en-US" sz="4000" kern="8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节点搭建</a:t>
              </a:r>
              <a:endParaRPr lang="zh-CN" altLang="en-US" sz="4000" dirty="0">
                <a:solidFill>
                  <a:schemeClr val="bg1"/>
                </a:solidFill>
                <a:latin typeface="苹方 粗体" panose="020B0600000000000000" pitchFamily="34" charset="-122"/>
                <a:ea typeface="苹方 粗体" panose="020B0600000000000000" pitchFamily="34" charset="-122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366" y="793630"/>
              <a:ext cx="479450" cy="47945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32B120E-827D-4B8A-A63C-BBCF3C23D4B8}"/>
              </a:ext>
            </a:extLst>
          </p:cNvPr>
          <p:cNvSpPr txBox="1"/>
          <p:nvPr/>
        </p:nvSpPr>
        <p:spPr>
          <a:xfrm>
            <a:off x="4710023" y="3759682"/>
            <a:ext cx="17440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黑体" panose="02010609060101010101" pitchFamily="49" charset="-122"/>
                <a:ea typeface="苹方 粗体" panose="020B0600000000000000"/>
              </a:rPr>
              <a:t>官方文档路径</a:t>
            </a:r>
            <a:endParaRPr lang="en-US" altLang="zh-CN" sz="4400" dirty="0">
              <a:latin typeface="黑体" panose="02010609060101010101" pitchFamily="49" charset="-122"/>
              <a:ea typeface="苹方 粗体" panose="020B0600000000000000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https://github.com/near/near-indexer-for-explorer</a:t>
            </a: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苹方 粗体" panose="020B060000000000000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>
                <a:latin typeface="黑体" panose="02010609060101010101" pitchFamily="49" charset="-122"/>
                <a:ea typeface="苹方 粗体" panose="020B0600000000000000"/>
              </a:rPr>
              <a:t>自己的总结的安装文档</a:t>
            </a:r>
            <a:endParaRPr lang="en-US" altLang="zh-CN" sz="4400" dirty="0">
              <a:latin typeface="黑体" panose="02010609060101010101" pitchFamily="49" charset="-122"/>
              <a:ea typeface="苹方 粗体" panose="020B060000000000000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3E43BFF-F67E-470E-B009-C1496CBC2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36937"/>
              </p:ext>
            </p:extLst>
          </p:nvPr>
        </p:nvGraphicFramePr>
        <p:xfrm>
          <a:off x="6951664" y="6515711"/>
          <a:ext cx="4913126" cy="143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包装程序外壳对象" showAsIcon="1" r:id="rId8" imgW="1822680" imgH="533880" progId="Package">
                  <p:embed/>
                </p:oleObj>
              </mc:Choice>
              <mc:Fallback>
                <p:oleObj name="包装程序外壳对象" showAsIcon="1" r:id="rId8" imgW="182268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51664" y="6515711"/>
                        <a:ext cx="4913126" cy="1437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0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0"/>
            <a:ext cx="4710023" cy="2828506"/>
            <a:chOff x="0" y="0"/>
            <a:chExt cx="4710023" cy="282850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710023" cy="2828506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07379" y="541542"/>
              <a:ext cx="3275429" cy="1223718"/>
              <a:chOff x="476391" y="541542"/>
              <a:chExt cx="3275429" cy="1223718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476391" y="1457483"/>
                <a:ext cx="32754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-Staking Economy</a:t>
                </a:r>
                <a:r>
                  <a:rPr lang="zh-CN" altLang="en-US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门户</a:t>
                </a:r>
                <a:r>
                  <a:rPr lang="en-US" altLang="zh-CN" sz="1400" kern="10000" spc="400" dirty="0">
                    <a:solidFill>
                      <a:schemeClr val="bg1"/>
                    </a:solidFill>
                    <a:latin typeface="苹方 粗体" panose="020B0600000000000000" pitchFamily="34" charset="-122"/>
                    <a:ea typeface="苹方 粗体" panose="020B0600000000000000" pitchFamily="34" charset="-122"/>
                  </a:rPr>
                  <a:t>-</a:t>
                </a:r>
                <a:endParaRPr lang="zh-CN" altLang="en-US" sz="1400" kern="10000" spc="4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endParaRPr>
              </a:p>
            </p:txBody>
          </p: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0325" y="541542"/>
                <a:ext cx="2573164" cy="748791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5867898" y="541542"/>
            <a:ext cx="8123519" cy="999860"/>
            <a:chOff x="6076866" y="541542"/>
            <a:chExt cx="8123519" cy="999860"/>
          </a:xfrm>
        </p:grpSpPr>
        <p:sp>
          <p:nvSpPr>
            <p:cNvPr id="39" name="圆角矩形 38"/>
            <p:cNvSpPr/>
            <p:nvPr/>
          </p:nvSpPr>
          <p:spPr>
            <a:xfrm>
              <a:off x="6076866" y="541542"/>
              <a:ext cx="7080659" cy="999860"/>
            </a:xfrm>
            <a:prstGeom prst="roundRect">
              <a:avLst>
                <a:gd name="adj" fmla="val 50000"/>
              </a:avLst>
            </a:prstGeom>
            <a:solidFill>
              <a:srgbClr val="579E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63908" y="689418"/>
              <a:ext cx="71364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苹方 粗体" panose="020B0600000000000000" pitchFamily="34" charset="-122"/>
                  <a:ea typeface="苹方 粗体" panose="020B0600000000000000" pitchFamily="34" charset="-122"/>
                </a:rPr>
                <a:t>节点运维经验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366" y="793630"/>
              <a:ext cx="479450" cy="479450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32B120E-827D-4B8A-A63C-BBCF3C23D4B8}"/>
              </a:ext>
            </a:extLst>
          </p:cNvPr>
          <p:cNvSpPr txBox="1"/>
          <p:nvPr/>
        </p:nvSpPr>
        <p:spPr>
          <a:xfrm>
            <a:off x="4710023" y="3759682"/>
            <a:ext cx="174401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400" dirty="0">
                <a:ea typeface="苹方 粗体" panose="020B0600000000000000"/>
              </a:rPr>
              <a:t>Indexer </a:t>
            </a:r>
            <a:r>
              <a:rPr lang="zh-CN" altLang="en-US" sz="4400" dirty="0">
                <a:ea typeface="苹方 粗体" panose="020B0600000000000000"/>
              </a:rPr>
              <a:t>官方故障排除文档 </a:t>
            </a:r>
            <a:endParaRPr lang="en-US" altLang="zh-CN" sz="4400" dirty="0">
              <a:ea typeface="苹方 粗体" panose="020B0600000000000000"/>
            </a:endParaRPr>
          </a:p>
          <a:p>
            <a:pPr marL="0" indent="0">
              <a:buNone/>
            </a:pPr>
            <a:r>
              <a:rPr lang="en-US" altLang="zh-CN" sz="280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https://github.com/near/near-indexer-for-explorer/blob/master/TROBLESHOOTING.md</a:t>
            </a:r>
            <a:endParaRPr lang="en-US" altLang="zh-CN" sz="280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苹方 粗体" panose="020B060000000000000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400" dirty="0">
                <a:ea typeface="苹方 粗体" panose="020B0600000000000000"/>
              </a:rPr>
              <a:t>自己的运维经验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168348-B41E-4534-9003-CB28C8C7C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97155"/>
              </p:ext>
            </p:extLst>
          </p:nvPr>
        </p:nvGraphicFramePr>
        <p:xfrm>
          <a:off x="6854940" y="6134350"/>
          <a:ext cx="2569188" cy="15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包装程序外壳对象" showAsIcon="1" r:id="rId8" imgW="858960" imgH="533880" progId="Package">
                  <p:embed/>
                </p:oleObj>
              </mc:Choice>
              <mc:Fallback>
                <p:oleObj name="包装程序外壳对象" showAsIcon="1" r:id="rId8" imgW="858960" imgH="533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4940" y="6134350"/>
                        <a:ext cx="2569188" cy="15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13604" y="3359020"/>
            <a:ext cx="107552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0" dirty="0">
                <a:solidFill>
                  <a:srgbClr val="E2E7ED"/>
                </a:solidFill>
                <a:latin typeface="Nexa Bold" panose="02000000000000000000" pitchFamily="50" charset="0"/>
              </a:rPr>
              <a:t>THANKS</a:t>
            </a:r>
            <a:endParaRPr lang="zh-CN" altLang="en-US" sz="20000" dirty="0">
              <a:solidFill>
                <a:srgbClr val="E2E7ED"/>
              </a:solidFill>
              <a:latin typeface="Nexa Bold" panose="02000000000000000000" pitchFamily="50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741" y="9508038"/>
            <a:ext cx="3728931" cy="108511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56126" y="11414254"/>
            <a:ext cx="1087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kern="3000" spc="30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助你进入</a:t>
            </a:r>
            <a:r>
              <a:rPr lang="en-US" altLang="zh-CN" sz="3000" kern="3000" spc="30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Staking</a:t>
            </a:r>
            <a:r>
              <a:rPr lang="zh-CN" altLang="en-US" sz="3000" kern="3000" spc="3000" dirty="0">
                <a:solidFill>
                  <a:schemeClr val="bg1"/>
                </a:solidFill>
                <a:latin typeface="苹方 常规" panose="020B0300000000000000" pitchFamily="34" charset="-122"/>
                <a:ea typeface="苹方 常规" panose="020B0300000000000000" pitchFamily="34" charset="-122"/>
              </a:rPr>
              <a:t>时代</a:t>
            </a:r>
          </a:p>
        </p:txBody>
      </p:sp>
    </p:spTree>
    <p:extLst>
      <p:ext uri="{BB962C8B-B14F-4D97-AF65-F5344CB8AC3E}">
        <p14:creationId xmlns:p14="http://schemas.microsoft.com/office/powerpoint/2010/main" val="397545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114</Words>
  <Application>Microsoft Office PowerPoint</Application>
  <PresentationFormat>自定义</PresentationFormat>
  <Paragraphs>25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Nexa Bold</vt:lpstr>
      <vt:lpstr>黑体</vt:lpstr>
      <vt:lpstr>苹方 常规</vt:lpstr>
      <vt:lpstr>苹方 粗体</vt:lpstr>
      <vt:lpstr>Arial</vt:lpstr>
      <vt:lpstr>Calibri</vt:lpstr>
      <vt:lpstr>Calibri Light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z</cp:lastModifiedBy>
  <cp:revision>531</cp:revision>
  <dcterms:created xsi:type="dcterms:W3CDTF">2018-08-23T02:06:00Z</dcterms:created>
  <dcterms:modified xsi:type="dcterms:W3CDTF">2022-01-12T01:45:53Z</dcterms:modified>
</cp:coreProperties>
</file>