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Lst>
  <p:notesMasterIdLst>
    <p:notesMasterId r:id="rId16"/>
  </p:notesMasterIdLst>
  <p:sldIdLst>
    <p:sldId id="272" r:id="rId4"/>
    <p:sldId id="270" r:id="rId5"/>
    <p:sldId id="274" r:id="rId6"/>
    <p:sldId id="273" r:id="rId7"/>
    <p:sldId id="276" r:id="rId8"/>
    <p:sldId id="275" r:id="rId9"/>
    <p:sldId id="277" r:id="rId10"/>
    <p:sldId id="278" r:id="rId11"/>
    <p:sldId id="279"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0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9"/>
    <p:restoredTop sz="96327"/>
  </p:normalViewPr>
  <p:slideViewPr>
    <p:cSldViewPr snapToGrid="0" snapToObjects="1">
      <p:cViewPr varScale="1">
        <p:scale>
          <a:sx n="115" d="100"/>
          <a:sy n="11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022EC-DCBC-554F-800B-EAEE23AD3F0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843B5-359D-CC4C-AEB8-C2D4B66D60F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cxnSp>
        <p:nvCxnSpPr>
          <p:cNvPr id="7" name="直接连接符 6"/>
          <p:cNvCxnSpPr/>
          <p:nvPr userDrawn="1"/>
        </p:nvCxnSpPr>
        <p:spPr>
          <a:xfrm>
            <a:off x="327991" y="1235075"/>
            <a:ext cx="11456022" cy="0"/>
          </a:xfrm>
          <a:prstGeom prst="line">
            <a:avLst/>
          </a:prstGeom>
          <a:ln w="6350" cmpd="sng">
            <a:solidFill>
              <a:srgbClr val="0900ED">
                <a:alpha val="35000"/>
              </a:srgbClr>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0" y="6424613"/>
            <a:ext cx="12192000" cy="433387"/>
          </a:xfrm>
          <a:prstGeom prst="rect">
            <a:avLst/>
          </a:prstGeom>
          <a:gradFill>
            <a:gsLst>
              <a:gs pos="0">
                <a:schemeClr val="accent5"/>
              </a:gs>
              <a:gs pos="10000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9" name="图片 8" descr="Oin LOGO final RGB-04白-01-01"/>
          <p:cNvPicPr>
            <a:picLocks noChangeAspect="1" noChangeArrowheads="1"/>
          </p:cNvPicPr>
          <p:nvPr userDrawn="1"/>
        </p:nvPicPr>
        <p:blipFill>
          <a:blip r:embed="rId2" cstate="screen"/>
          <a:srcRect/>
          <a:stretch>
            <a:fillRect/>
          </a:stretch>
        </p:blipFill>
        <p:spPr bwMode="auto">
          <a:xfrm>
            <a:off x="10856913" y="6475413"/>
            <a:ext cx="9271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userDrawn="1"/>
        </p:nvSpPr>
        <p:spPr>
          <a:xfrm>
            <a:off x="525463" y="6421438"/>
            <a:ext cx="485775" cy="43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 name="Title 1"/>
          <p:cNvSpPr>
            <a:spLocks noGrp="1"/>
          </p:cNvSpPr>
          <p:nvPr>
            <p:ph type="title"/>
          </p:nvPr>
        </p:nvSpPr>
        <p:spPr>
          <a:xfrm>
            <a:off x="340278" y="340837"/>
            <a:ext cx="11443735" cy="858520"/>
          </a:xfrm>
        </p:spPr>
        <p:txBody>
          <a:bodyPr anchor="ctr">
            <a:normAutofit/>
          </a:bodyPr>
          <a:lstStyle>
            <a:lvl1pPr algn="l">
              <a:lnSpc>
                <a:spcPct val="100000"/>
              </a:lnSpc>
              <a:defRPr sz="2800" b="1">
                <a:solidFill>
                  <a:schemeClr val="accent2">
                    <a:lumMod val="50000"/>
                  </a:schemeClr>
                </a:solidFill>
                <a:latin typeface="Poppins SemiBold" panose="02000000000000000000" charset="0"/>
                <a:cs typeface="Poppins SemiBold" panose="02000000000000000000" charset="0"/>
              </a:defRPr>
            </a:lvl1pPr>
          </a:lstStyle>
          <a:p>
            <a:r>
              <a:rPr lang="en-GB" noProof="1"/>
              <a:t>Click to edit Master title style</a:t>
            </a:r>
            <a:endParaRPr lang="en-US" noProof="1"/>
          </a:p>
        </p:txBody>
      </p:sp>
      <p:sp>
        <p:nvSpPr>
          <p:cNvPr id="12" name="Content Placeholder 2"/>
          <p:cNvSpPr>
            <a:spLocks noGrp="1"/>
          </p:cNvSpPr>
          <p:nvPr>
            <p:ph idx="1"/>
          </p:nvPr>
        </p:nvSpPr>
        <p:spPr>
          <a:xfrm>
            <a:off x="340278" y="1527175"/>
            <a:ext cx="11443736" cy="4602480"/>
          </a:xfrm>
        </p:spPr>
        <p:txBody>
          <a:bodyPr/>
          <a:lstStyle>
            <a:lvl1pPr>
              <a:defRPr sz="2000">
                <a:latin typeface="Poppins Regular" panose="02000000000000000000" charset="0"/>
                <a:cs typeface="Poppins Regular" panose="02000000000000000000" charset="0"/>
              </a:defRPr>
            </a:lvl1pPr>
            <a:lvl2pPr>
              <a:defRPr sz="1800">
                <a:latin typeface="Poppins Regular" panose="02000000000000000000" charset="0"/>
                <a:cs typeface="Poppins Regular" panose="02000000000000000000" charset="0"/>
              </a:defRPr>
            </a:lvl2pPr>
            <a:lvl3pPr>
              <a:defRPr sz="1600">
                <a:latin typeface="Poppins Regular" panose="02000000000000000000" charset="0"/>
                <a:cs typeface="Poppins Regular" panose="02000000000000000000" charset="0"/>
              </a:defRPr>
            </a:lvl3pPr>
            <a:lvl4pPr marL="1371600" indent="0">
              <a:buNone/>
              <a:defRPr>
                <a:latin typeface="Poppins Regular" panose="02000000000000000000" charset="0"/>
                <a:cs typeface="Poppins Regular" panose="02000000000000000000" charset="0"/>
              </a:defRPr>
            </a:lvl4pPr>
            <a:lvl5pPr>
              <a:defRPr>
                <a:latin typeface="Poppins Regular" panose="02000000000000000000" charset="0"/>
                <a:cs typeface="Poppins Regular" panose="02000000000000000000" charset="0"/>
              </a:defRPr>
            </a:lvl5pPr>
          </a:lstStyle>
          <a:p>
            <a:pPr lvl="0"/>
            <a:r>
              <a:rPr lang="en-GB" noProof="1"/>
              <a:t>Click to edit Master text styles</a:t>
            </a:r>
            <a:endParaRPr lang="en-GB" noProof="1"/>
          </a:p>
          <a:p>
            <a:pPr lvl="1"/>
            <a:r>
              <a:rPr lang="en-GB" noProof="1"/>
              <a:t>Second level</a:t>
            </a:r>
            <a:endParaRPr lang="en-GB" noProof="1"/>
          </a:p>
          <a:p>
            <a:pPr lvl="2"/>
            <a:r>
              <a:rPr lang="en-GB" noProof="1"/>
              <a:t>Third level</a:t>
            </a:r>
            <a:endParaRPr lang="en-GB" noProof="1"/>
          </a:p>
          <a:p>
            <a:pPr lvl="3"/>
            <a:r>
              <a:rPr lang="en-GB" noProof="1"/>
              <a:t>Fourth level</a:t>
            </a:r>
            <a:endParaRPr lang="en-GB" noProof="1"/>
          </a:p>
        </p:txBody>
      </p:sp>
      <p:sp>
        <p:nvSpPr>
          <p:cNvPr id="15" name="Slide Number Placeholder 5"/>
          <p:cNvSpPr>
            <a:spLocks noGrp="1"/>
          </p:cNvSpPr>
          <p:nvPr>
            <p:ph type="sldNum" sz="quarter" idx="12"/>
          </p:nvPr>
        </p:nvSpPr>
        <p:spPr>
          <a:xfrm>
            <a:off x="525463" y="6457157"/>
            <a:ext cx="485774" cy="365125"/>
          </a:xfrm>
        </p:spPr>
        <p:txBody>
          <a:bodyPr anchor="ctr"/>
          <a:lstStyle>
            <a:lvl1pPr algn="ctr">
              <a:defRPr sz="1000"/>
            </a:lvl1pPr>
          </a:lstStyle>
          <a:p>
            <a:fld id="{4374280A-A54F-014D-AEF3-8AB26F5E583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2901790-6410-084E-A27F-A27D1F0B2C7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4280A-A54F-014D-AEF3-8AB26F5E583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接连接符 6"/>
          <p:cNvCxnSpPr/>
          <p:nvPr/>
        </p:nvCxnSpPr>
        <p:spPr>
          <a:xfrm>
            <a:off x="327991" y="1235075"/>
            <a:ext cx="11456022" cy="0"/>
          </a:xfrm>
          <a:prstGeom prst="line">
            <a:avLst/>
          </a:prstGeom>
          <a:ln w="6350" cmpd="sng">
            <a:solidFill>
              <a:srgbClr val="0900ED">
                <a:alpha val="35000"/>
              </a:srgbClr>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6424613"/>
            <a:ext cx="12192000" cy="433387"/>
          </a:xfrm>
          <a:prstGeom prst="rect">
            <a:avLst/>
          </a:prstGeom>
          <a:gradFill>
            <a:gsLst>
              <a:gs pos="0">
                <a:schemeClr val="accent5"/>
              </a:gs>
              <a:gs pos="10000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9" name="图片 8" descr="Oin LOGO final RGB-04白-01-01"/>
          <p:cNvPicPr>
            <a:picLocks noChangeAspect="1" noChangeArrowheads="1"/>
          </p:cNvPicPr>
          <p:nvPr/>
        </p:nvPicPr>
        <p:blipFill>
          <a:blip r:embed="rId12" cstate="screen"/>
          <a:srcRect/>
          <a:stretch>
            <a:fillRect/>
          </a:stretch>
        </p:blipFill>
        <p:spPr bwMode="auto">
          <a:xfrm>
            <a:off x="10856913" y="6475413"/>
            <a:ext cx="9271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525463" y="6421438"/>
            <a:ext cx="485775" cy="43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 name="Title 1"/>
          <p:cNvSpPr txBox="1"/>
          <p:nvPr/>
        </p:nvSpPr>
        <p:spPr>
          <a:xfrm>
            <a:off x="340278" y="340837"/>
            <a:ext cx="11443735" cy="858520"/>
          </a:xfrm>
          <a:prstGeom prst="rect">
            <a:avLst/>
          </a:prstGeom>
        </p:spPr>
        <p:txBody>
          <a:bodyPr anchor="ctr">
            <a:normAutofit/>
          </a:bodyPr>
          <a:lstStyle>
            <a:lvl1pPr algn="l" defTabSz="914400" rtl="0" eaLnBrk="1" latinLnBrk="0" hangingPunct="1">
              <a:lnSpc>
                <a:spcPct val="100000"/>
              </a:lnSpc>
              <a:spcBef>
                <a:spcPct val="0"/>
              </a:spcBef>
              <a:buNone/>
              <a:defRPr sz="2800" b="1" kern="1200">
                <a:solidFill>
                  <a:schemeClr val="accent2">
                    <a:lumMod val="50000"/>
                  </a:schemeClr>
                </a:solidFill>
                <a:latin typeface="Poppins SemiBold" panose="02000000000000000000" charset="0"/>
                <a:ea typeface="+mj-ea"/>
                <a:cs typeface="Poppins SemiBold" panose="02000000000000000000" charset="0"/>
              </a:defRPr>
            </a:lvl1pPr>
          </a:lstStyle>
          <a:p>
            <a:r>
              <a:rPr lang="en-US" noProof="1"/>
              <a:t>Click to edit Master title style</a:t>
            </a:r>
            <a:endParaRPr lang="en-US" noProof="1"/>
          </a:p>
        </p:txBody>
      </p:sp>
      <p:sp>
        <p:nvSpPr>
          <p:cNvPr id="12" name="Content Placeholder 2"/>
          <p:cNvSpPr txBox="1"/>
          <p:nvPr/>
        </p:nvSpPr>
        <p:spPr>
          <a:xfrm>
            <a:off x="340278" y="1527175"/>
            <a:ext cx="11443736" cy="46024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Poppins Regular" panose="02000000000000000000" charset="0"/>
                <a:ea typeface="+mn-ea"/>
                <a:cs typeface="Poppins Regular"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Regular" panose="02000000000000000000" charset="0"/>
                <a:ea typeface="+mn-ea"/>
                <a:cs typeface="Poppins Regular"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Poppins Regular" panose="02000000000000000000" charset="0"/>
                <a:ea typeface="+mn-ea"/>
                <a:cs typeface="Poppins Regular" panose="02000000000000000000"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Poppins Regular" panose="02000000000000000000" charset="0"/>
                <a:ea typeface="+mn-ea"/>
                <a:cs typeface="Poppins Regular"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Regular" panose="02000000000000000000" charset="0"/>
                <a:ea typeface="+mn-ea"/>
                <a:cs typeface="Poppins Regular"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endParaRPr lang="en-US" noProof="1"/>
          </a:p>
        </p:txBody>
      </p:sp>
      <p:sp>
        <p:nvSpPr>
          <p:cNvPr id="13" name="Slide Number Placeholder 5"/>
          <p:cNvSpPr>
            <a:spLocks noGrp="1"/>
          </p:cNvSpPr>
          <p:nvPr>
            <p:ph type="sldNum" sz="quarter" idx="4"/>
          </p:nvPr>
        </p:nvSpPr>
        <p:spPr>
          <a:xfrm>
            <a:off x="525463" y="6457157"/>
            <a:ext cx="485774" cy="365125"/>
          </a:xfrm>
          <a:prstGeom prst="rect">
            <a:avLst/>
          </a:prstGeom>
        </p:spPr>
        <p:txBody>
          <a:bodyPr anchor="ctr"/>
          <a:lstStyle>
            <a:lvl1pPr algn="ctr">
              <a:defRPr sz="1000"/>
            </a:lvl1pPr>
          </a:lstStyle>
          <a:p>
            <a:fld id="{A28C5C72-5A92-F242-9316-23A5CD70168D}"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metabuild.devpost.com/details/sponsor-challenges#h_7798415561018163949602006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a:stretch>
            <a:fillRect/>
          </a:stretch>
        </p:blipFill>
        <p:spPr>
          <a:xfrm>
            <a:off x="3374554" y="-28575"/>
            <a:ext cx="8891588" cy="6915150"/>
          </a:xfrm>
          <a:prstGeom prst="rect">
            <a:avLst/>
          </a:prstGeom>
        </p:spPr>
      </p:pic>
      <p:pic>
        <p:nvPicPr>
          <p:cNvPr id="3" name="图片 2"/>
          <p:cNvPicPr>
            <a:picLocks noChangeAspect="1"/>
          </p:cNvPicPr>
          <p:nvPr/>
        </p:nvPicPr>
        <p:blipFill>
          <a:blip r:embed="rId2"/>
          <a:stretch>
            <a:fillRect/>
          </a:stretch>
        </p:blipFill>
        <p:spPr>
          <a:xfrm>
            <a:off x="-33866" y="-28575"/>
            <a:ext cx="9800492" cy="6915150"/>
          </a:xfrm>
          <a:prstGeom prst="rect">
            <a:avLst/>
          </a:prstGeom>
        </p:spPr>
      </p:pic>
      <p:pic>
        <p:nvPicPr>
          <p:cNvPr id="4" name="图片 3"/>
          <p:cNvPicPr>
            <a:picLocks noChangeAspect="1"/>
          </p:cNvPicPr>
          <p:nvPr/>
        </p:nvPicPr>
        <p:blipFill>
          <a:blip r:embed="rId3" cstate="screen"/>
          <a:stretch>
            <a:fillRect/>
          </a:stretch>
        </p:blipFill>
        <p:spPr>
          <a:xfrm>
            <a:off x="537882" y="510187"/>
            <a:ext cx="1142637" cy="413800"/>
          </a:xfrm>
          <a:prstGeom prst="rect">
            <a:avLst/>
          </a:prstGeom>
        </p:spPr>
      </p:pic>
      <p:sp>
        <p:nvSpPr>
          <p:cNvPr id="6" name="文本框 5"/>
          <p:cNvSpPr txBox="1"/>
          <p:nvPr/>
        </p:nvSpPr>
        <p:spPr>
          <a:xfrm>
            <a:off x="457200" y="1952363"/>
            <a:ext cx="5257933" cy="977191"/>
          </a:xfrm>
          <a:prstGeom prst="rect">
            <a:avLst/>
          </a:prstGeom>
          <a:noFill/>
        </p:spPr>
        <p:txBody>
          <a:bodyPr wrap="square" rtlCol="0">
            <a:spAutoFit/>
          </a:bodyPr>
          <a:lstStyle/>
          <a:p>
            <a:pPr>
              <a:lnSpc>
                <a:spcPct val="120000"/>
              </a:lnSpc>
            </a:pPr>
            <a:r>
              <a:rPr kumimoji="1" lang="en-US" altLang="zh-CN" sz="5000" b="1" dirty="0">
                <a:solidFill>
                  <a:schemeClr val="bg1"/>
                </a:solidFill>
                <a:latin typeface="Poppins SemiBold" panose="02000000000000000000" charset="0"/>
                <a:cs typeface="Poppins SemiBold" panose="02000000000000000000" charset="0"/>
              </a:rPr>
              <a:t>OIN</a:t>
            </a:r>
            <a:r>
              <a:rPr kumimoji="1" lang="zh-CN" altLang="en-US" sz="5000" b="1" dirty="0">
                <a:solidFill>
                  <a:schemeClr val="bg1"/>
                </a:solidFill>
                <a:latin typeface="Poppins SemiBold" panose="02000000000000000000" charset="0"/>
                <a:cs typeface="Poppins SemiBold" panose="02000000000000000000" charset="0"/>
              </a:rPr>
              <a:t>技术分享</a:t>
            </a:r>
            <a:endParaRPr kumimoji="1" lang="en-US" altLang="zh-CN" sz="5000" b="1" dirty="0">
              <a:solidFill>
                <a:schemeClr val="bg1"/>
              </a:solidFill>
              <a:latin typeface="Poppins SemiBold" panose="02000000000000000000" charset="0"/>
              <a:cs typeface="Poppins SemiBold" panose="02000000000000000000" charset="0"/>
            </a:endParaRPr>
          </a:p>
        </p:txBody>
      </p:sp>
      <p:cxnSp>
        <p:nvCxnSpPr>
          <p:cNvPr id="8" name="直线连接符 7"/>
          <p:cNvCxnSpPr/>
          <p:nvPr/>
        </p:nvCxnSpPr>
        <p:spPr>
          <a:xfrm>
            <a:off x="537882" y="4618710"/>
            <a:ext cx="4333376" cy="0"/>
          </a:xfrm>
          <a:prstGeom prst="line">
            <a:avLst/>
          </a:prstGeom>
          <a:ln w="3175">
            <a:solidFill>
              <a:schemeClr val="bg1">
                <a:alpha val="5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57200" y="4981313"/>
            <a:ext cx="4473146" cy="460375"/>
          </a:xfrm>
          <a:prstGeom prst="rect">
            <a:avLst/>
          </a:prstGeom>
          <a:noFill/>
        </p:spPr>
        <p:txBody>
          <a:bodyPr wrap="square" rtlCol="0">
            <a:spAutoFit/>
          </a:bodyPr>
          <a:lstStyle/>
          <a:p>
            <a:pPr>
              <a:lnSpc>
                <a:spcPct val="120000"/>
              </a:lnSpc>
            </a:pPr>
            <a:r>
              <a:rPr kumimoji="1" lang="zh-CN" altLang="en-US" sz="2000" dirty="0">
                <a:solidFill>
                  <a:schemeClr val="bg1"/>
                </a:solidFill>
                <a:latin typeface="Poppins Light" panose="02000000000000000000" pitchFamily="2" charset="0"/>
                <a:cs typeface="Poppins Light" panose="02000000000000000000" pitchFamily="2" charset="0"/>
              </a:rPr>
              <a:t>演讲人：</a:t>
            </a:r>
            <a:r>
              <a:rPr kumimoji="1" lang="en-US" altLang="zh-CN" sz="2000" dirty="0">
                <a:solidFill>
                  <a:schemeClr val="bg1"/>
                </a:solidFill>
                <a:latin typeface="Poppins Light" panose="02000000000000000000" pitchFamily="2" charset="0"/>
                <a:cs typeface="Poppins Light" panose="02000000000000000000" pitchFamily="2" charset="0"/>
              </a:rPr>
              <a:t>Shark</a:t>
            </a:r>
            <a:r>
              <a:rPr kumimoji="1" lang="zh-CN" altLang="en-US" sz="2000" dirty="0">
                <a:solidFill>
                  <a:schemeClr val="bg1"/>
                </a:solidFill>
                <a:latin typeface="Poppins Light" panose="02000000000000000000" pitchFamily="2" charset="0"/>
                <a:cs typeface="Poppins Light" panose="02000000000000000000" pitchFamily="2" charset="0"/>
              </a:rPr>
              <a:t>（</a:t>
            </a:r>
            <a:r>
              <a:rPr kumimoji="1" lang="en-US" altLang="zh-CN" sz="2000" dirty="0">
                <a:solidFill>
                  <a:schemeClr val="bg1"/>
                </a:solidFill>
                <a:latin typeface="Poppins Light" panose="02000000000000000000" pitchFamily="2" charset="0"/>
                <a:cs typeface="Poppins Light" panose="02000000000000000000" pitchFamily="2" charset="0"/>
              </a:rPr>
              <a:t>OIN</a:t>
            </a:r>
            <a:r>
              <a:rPr kumimoji="1" lang="zh-CN" altLang="en-US" sz="2000" dirty="0">
                <a:solidFill>
                  <a:schemeClr val="bg1"/>
                </a:solidFill>
                <a:latin typeface="Poppins Light" panose="02000000000000000000" pitchFamily="2" charset="0"/>
                <a:cs typeface="Poppins Light" panose="02000000000000000000" pitchFamily="2" charset="0"/>
              </a:rPr>
              <a:t>技术开发工程师）</a:t>
            </a:r>
            <a:endParaRPr kumimoji="1" lang="zh-CN" altLang="en-US" sz="2000" dirty="0">
              <a:solidFill>
                <a:schemeClr val="bg1"/>
              </a:solidFill>
              <a:latin typeface="Poppins Light" panose="02000000000000000000" pitchFamily="2" charset="0"/>
              <a:cs typeface="Poppins Light" panose="02000000000000000000" pitchFamily="2" charset="0"/>
            </a:endParaRPr>
          </a:p>
        </p:txBody>
      </p:sp>
      <p:sp>
        <p:nvSpPr>
          <p:cNvPr id="11" name="文本框 10"/>
          <p:cNvSpPr txBox="1"/>
          <p:nvPr/>
        </p:nvSpPr>
        <p:spPr>
          <a:xfrm>
            <a:off x="457200" y="3101971"/>
            <a:ext cx="5257933" cy="729430"/>
          </a:xfrm>
          <a:prstGeom prst="rect">
            <a:avLst/>
          </a:prstGeom>
          <a:noFill/>
        </p:spPr>
        <p:txBody>
          <a:bodyPr wrap="square" rtlCol="0">
            <a:spAutoFit/>
          </a:bodyPr>
          <a:lstStyle/>
          <a:p>
            <a:pPr>
              <a:lnSpc>
                <a:spcPct val="120000"/>
              </a:lnSpc>
            </a:pPr>
            <a:r>
              <a:rPr kumimoji="1" lang="en-US" altLang="zh-CN" sz="3600" dirty="0">
                <a:solidFill>
                  <a:schemeClr val="bg1"/>
                </a:solidFill>
                <a:latin typeface="Poppins SemiBold" panose="02000000000000000000" charset="0"/>
                <a:cs typeface="Poppins SemiBold" panose="02000000000000000000" charset="0"/>
              </a:rPr>
              <a:t>---</a:t>
            </a:r>
            <a:r>
              <a:rPr kumimoji="1" lang="zh-CN" altLang="en-US" sz="3600" dirty="0">
                <a:solidFill>
                  <a:schemeClr val="bg1"/>
                </a:solidFill>
                <a:latin typeface="Poppins SemiBold" panose="02000000000000000000" charset="0"/>
                <a:cs typeface="Poppins SemiBold" panose="02000000000000000000" charset="0"/>
              </a:rPr>
              <a:t>稳定币原理与实现</a:t>
            </a:r>
            <a:endParaRPr kumimoji="1" lang="en-US" altLang="zh-CN" sz="3600" dirty="0">
              <a:solidFill>
                <a:schemeClr val="bg1"/>
              </a:solidFill>
              <a:latin typeface="Poppins SemiBold" panose="02000000000000000000" charset="0"/>
              <a:cs typeface="Poppins SemiBold" panose="020000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等线" panose="02010600030101010101" pitchFamily="2" charset="-122"/>
                <a:ea typeface="等线" panose="02010600030101010101" pitchFamily="2" charset="-122"/>
              </a:rPr>
              <a:t>条件</a:t>
            </a:r>
            <a:endParaRPr kumimoji="1"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4374280A-A54F-014D-AEF3-8AB26F5E583D}" type="slidenum">
              <a:rPr lang="en-US" smtClean="0"/>
            </a:fld>
            <a:endParaRPr lang="en-US"/>
          </a:p>
        </p:txBody>
      </p:sp>
      <p:graphicFrame>
        <p:nvGraphicFramePr>
          <p:cNvPr id="5" name="表格 4"/>
          <p:cNvGraphicFramePr>
            <a:graphicFrameLocks noGrp="1"/>
          </p:cNvGraphicFramePr>
          <p:nvPr>
            <p:custDataLst>
              <p:tags r:id="rId1"/>
            </p:custDataLst>
          </p:nvPr>
        </p:nvGraphicFramePr>
        <p:xfrm>
          <a:off x="1665726" y="1552033"/>
          <a:ext cx="8792838" cy="3652203"/>
        </p:xfrm>
        <a:graphic>
          <a:graphicData uri="http://schemas.openxmlformats.org/drawingml/2006/table">
            <a:tbl>
              <a:tblPr firstRow="1" bandRow="1">
                <a:tableStyleId>{00A15C55-8517-42AA-B614-E9B94910E393}</a:tableStyleId>
              </a:tblPr>
              <a:tblGrid>
                <a:gridCol w="4396419"/>
                <a:gridCol w="4396419"/>
              </a:tblGrid>
              <a:tr h="999477">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600" b="0" dirty="0">
                          <a:solidFill>
                            <a:schemeClr val="tx1"/>
                          </a:solidFill>
                          <a:latin typeface="+mn-ea"/>
                          <a:cs typeface="+mn-ea"/>
                        </a:rPr>
                        <a:t>个⼈质押率</a:t>
                      </a:r>
                      <a:r>
                        <a:rPr lang="en-US" altLang="zh-CN" sz="1600" b="0" dirty="0">
                          <a:solidFill>
                            <a:schemeClr val="tx1"/>
                          </a:solidFill>
                          <a:latin typeface="+mn-ea"/>
                          <a:cs typeface="+mn-ea"/>
                        </a:rPr>
                        <a:t>&lt;</a:t>
                      </a:r>
                      <a:r>
                        <a:rPr lang="zh-CN" altLang="en-US" sz="1600" b="0" dirty="0">
                          <a:solidFill>
                            <a:schemeClr val="tx1"/>
                          </a:solidFill>
                          <a:latin typeface="+mn-ea"/>
                          <a:cs typeface="+mn-ea"/>
                        </a:rPr>
                        <a:t>系统要求质押率</a:t>
                      </a:r>
                      <a:r>
                        <a:rPr lang="en-US" altLang="zh-CN" sz="1600" b="0" dirty="0">
                          <a:solidFill>
                            <a:schemeClr val="tx1"/>
                          </a:solidFill>
                          <a:latin typeface="+mn-ea"/>
                          <a:cs typeface="+mn-ea"/>
                        </a:rPr>
                        <a:t>&amp;</a:t>
                      </a:r>
                      <a:r>
                        <a:rPr lang="zh-CN" altLang="en-US" sz="1600" b="0" dirty="0">
                          <a:solidFill>
                            <a:schemeClr val="tx1"/>
                          </a:solidFill>
                          <a:latin typeface="+mn-ea"/>
                          <a:cs typeface="+mn-ea"/>
                        </a:rPr>
                        <a:t>稳定池 </a:t>
                      </a:r>
                      <a:endParaRPr lang="zh-CN" altLang="en-US" sz="1600" b="0" dirty="0">
                        <a:solidFill>
                          <a:schemeClr val="tx1"/>
                        </a:solidFill>
                        <a:latin typeface="+mn-ea"/>
                        <a:cs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1600" b="0" dirty="0">
                          <a:solidFill>
                            <a:schemeClr val="tx1"/>
                          </a:solidFill>
                          <a:latin typeface="+mn-ea"/>
                          <a:cs typeface="+mn-ea"/>
                        </a:rPr>
                        <a:t>USDO&gt;=</a:t>
                      </a:r>
                      <a:r>
                        <a:rPr lang="zh-CN" altLang="en-US" sz="1600" b="0" dirty="0">
                          <a:solidFill>
                            <a:schemeClr val="tx1"/>
                          </a:solidFill>
                          <a:latin typeface="+mn-ea"/>
                          <a:cs typeface="+mn-ea"/>
                        </a:rPr>
                        <a:t>清算债务</a:t>
                      </a:r>
                      <a:endParaRPr lang="zh-CN" altLang="en-US" sz="1600" b="0" dirty="0">
                        <a:solidFill>
                          <a:schemeClr val="tx1"/>
                        </a:solidFill>
                        <a:latin typeface="+mn-ea"/>
                        <a:cs typeface="+mn-ea"/>
                      </a:endParaRPr>
                    </a:p>
                    <a:p>
                      <a:pPr algn="l">
                        <a:lnSpc>
                          <a:spcPct val="150000"/>
                        </a:lnSpc>
                      </a:pPr>
                      <a:endParaRPr lang="zh-CN" altLang="en-US" sz="1600" b="0" dirty="0">
                        <a:solidFill>
                          <a:schemeClr val="tx1"/>
                        </a:solidFill>
                        <a:latin typeface="+mn-ea"/>
                        <a:cs typeface="+mn-ea"/>
                      </a:endParaRPr>
                    </a:p>
                  </a:txBody>
                  <a:tcPr>
                    <a:solidFill>
                      <a:schemeClr val="accent3">
                        <a:lumMod val="20000"/>
                        <a:lumOff val="80000"/>
                      </a:schemeClr>
                    </a:solidFill>
                  </a:tcPr>
                </a:tc>
                <a:tc>
                  <a:txBody>
                    <a:bodyPr/>
                    <a:lstStyle/>
                    <a:p>
                      <a:pPr algn="l">
                        <a:lnSpc>
                          <a:spcPct val="150000"/>
                        </a:lnSpc>
                      </a:pPr>
                      <a:r>
                        <a:rPr lang="zh-CN" altLang="en-US" sz="1600" b="0" dirty="0">
                          <a:solidFill>
                            <a:schemeClr val="tx1"/>
                          </a:solidFill>
                          <a:latin typeface="+mn-ea"/>
                          <a:cs typeface="+mn-ea"/>
                        </a:rPr>
                        <a:t>稳定池中的</a:t>
                      </a:r>
                      <a:r>
                        <a:rPr lang="en-US" altLang="zh-CN" sz="1600" b="0" dirty="0">
                          <a:solidFill>
                            <a:schemeClr val="tx1"/>
                          </a:solidFill>
                          <a:latin typeface="+mn-ea"/>
                          <a:cs typeface="+mn-ea"/>
                        </a:rPr>
                        <a:t>USDO</a:t>
                      </a:r>
                      <a:r>
                        <a:rPr lang="zh-CN" altLang="en-US" sz="1600" b="0" dirty="0">
                          <a:solidFill>
                            <a:schemeClr val="tx1"/>
                          </a:solidFill>
                          <a:latin typeface="+mn-ea"/>
                          <a:cs typeface="+mn-ea"/>
                        </a:rPr>
                        <a:t>等于被清算⼈债务，使⽤稳定池 被清算⼈的质押物在稳定池提供者中共享。</a:t>
                      </a:r>
                      <a:endParaRPr lang="zh-CN" altLang="en-US" sz="1600" b="0" dirty="0">
                        <a:solidFill>
                          <a:schemeClr val="tx1"/>
                        </a:solidFill>
                        <a:latin typeface="+mn-ea"/>
                        <a:cs typeface="+mn-ea"/>
                      </a:endParaRPr>
                    </a:p>
                  </a:txBody>
                  <a:tcPr>
                    <a:solidFill>
                      <a:schemeClr val="accent3">
                        <a:lumMod val="20000"/>
                        <a:lumOff val="80000"/>
                      </a:schemeClr>
                    </a:solidFill>
                  </a:tcPr>
                </a:tc>
              </a:tr>
              <a:tr h="699634">
                <a:tc>
                  <a:txBody>
                    <a:bodyPr/>
                    <a:lstStyle/>
                    <a:p>
                      <a:pPr algn="l">
                        <a:lnSpc>
                          <a:spcPct val="150000"/>
                        </a:lnSpc>
                      </a:pPr>
                      <a:r>
                        <a:rPr lang="zh-CN" altLang="en-US" sz="1600" dirty="0">
                          <a:solidFill>
                            <a:schemeClr val="tx1"/>
                          </a:solidFill>
                          <a:latin typeface="+mn-ea"/>
                          <a:cs typeface="+mn-ea"/>
                        </a:rPr>
                        <a:t>个⼈质押率</a:t>
                      </a:r>
                      <a:r>
                        <a:rPr lang="en-US" altLang="zh-CN" sz="1600" dirty="0">
                          <a:solidFill>
                            <a:schemeClr val="tx1"/>
                          </a:solidFill>
                          <a:latin typeface="+mn-ea"/>
                          <a:cs typeface="+mn-ea"/>
                        </a:rPr>
                        <a:t>&lt;</a:t>
                      </a:r>
                      <a:r>
                        <a:rPr lang="zh-CN" altLang="en-US" sz="1600" dirty="0">
                          <a:solidFill>
                            <a:schemeClr val="tx1"/>
                          </a:solidFill>
                          <a:latin typeface="+mn-ea"/>
                          <a:cs typeface="+mn-ea"/>
                        </a:rPr>
                        <a:t>系统要求质押率</a:t>
                      </a:r>
                      <a:r>
                        <a:rPr lang="en-US" altLang="zh-CN" sz="1600" dirty="0">
                          <a:solidFill>
                            <a:schemeClr val="tx1"/>
                          </a:solidFill>
                          <a:latin typeface="+mn-ea"/>
                          <a:cs typeface="+mn-ea"/>
                        </a:rPr>
                        <a:t>&amp;</a:t>
                      </a:r>
                      <a:r>
                        <a:rPr lang="zh-CN" altLang="en-US" sz="1600" dirty="0">
                          <a:solidFill>
                            <a:schemeClr val="tx1"/>
                          </a:solidFill>
                          <a:latin typeface="+mn-ea"/>
                          <a:cs typeface="+mn-ea"/>
                        </a:rPr>
                        <a:t>稳定池 </a:t>
                      </a:r>
                      <a:endParaRPr lang="zh-CN" altLang="en-US" sz="1600" dirty="0">
                        <a:solidFill>
                          <a:schemeClr val="tx1"/>
                        </a:solidFill>
                        <a:latin typeface="+mn-ea"/>
                        <a:cs typeface="+mn-ea"/>
                      </a:endParaRPr>
                    </a:p>
                    <a:p>
                      <a:pPr algn="l">
                        <a:lnSpc>
                          <a:spcPct val="150000"/>
                        </a:lnSpc>
                      </a:pPr>
                      <a:r>
                        <a:rPr lang="en-US" altLang="zh-CN" sz="1600" dirty="0">
                          <a:solidFill>
                            <a:schemeClr val="tx1"/>
                          </a:solidFill>
                          <a:latin typeface="+mn-ea"/>
                          <a:cs typeface="+mn-ea"/>
                        </a:rPr>
                        <a:t>USDO&lt;</a:t>
                      </a:r>
                      <a:r>
                        <a:rPr lang="zh-CN" altLang="en-US" sz="1600" dirty="0">
                          <a:solidFill>
                            <a:schemeClr val="tx1"/>
                          </a:solidFill>
                          <a:latin typeface="+mn-ea"/>
                          <a:cs typeface="+mn-ea"/>
                        </a:rPr>
                        <a:t>清算债务 </a:t>
                      </a:r>
                      <a:endParaRPr lang="zh-CN" altLang="en-US" sz="1600" dirty="0">
                        <a:solidFill>
                          <a:schemeClr val="tx1"/>
                        </a:solidFill>
                        <a:latin typeface="+mn-ea"/>
                        <a:cs typeface="+mn-ea"/>
                      </a:endParaRPr>
                    </a:p>
                  </a:txBody>
                  <a:tcPr/>
                </a:tc>
                <a:tc>
                  <a:txBody>
                    <a:bodyPr/>
                    <a:lstStyle/>
                    <a:p>
                      <a:pPr algn="l">
                        <a:lnSpc>
                          <a:spcPct val="150000"/>
                        </a:lnSpc>
                      </a:pPr>
                      <a:r>
                        <a:rPr lang="zh-CN" altLang="en-US" sz="1600" dirty="0">
                          <a:solidFill>
                            <a:schemeClr val="tx1"/>
                          </a:solidFill>
                          <a:latin typeface="+mn-ea"/>
                          <a:cs typeface="+mn-ea"/>
                        </a:rPr>
                        <a:t>稳定池中的</a:t>
                      </a:r>
                      <a:r>
                        <a:rPr lang="en-US" altLang="zh-CN" sz="1600" dirty="0">
                          <a:solidFill>
                            <a:schemeClr val="tx1"/>
                          </a:solidFill>
                          <a:latin typeface="+mn-ea"/>
                          <a:cs typeface="+mn-ea"/>
                        </a:rPr>
                        <a:t>USDO</a:t>
                      </a:r>
                      <a:r>
                        <a:rPr lang="zh-CN" altLang="en-US" sz="1600" dirty="0">
                          <a:solidFill>
                            <a:schemeClr val="tx1"/>
                          </a:solidFill>
                          <a:latin typeface="+mn-ea"/>
                          <a:cs typeface="+mn-ea"/>
                        </a:rPr>
                        <a:t>将会全部抵消被清算⼈的债务， 在稳定池提供者中共享。剩余的债务与质押物（减去质押池中分配给其他的质押⽤户）</a:t>
                      </a:r>
                      <a:endParaRPr lang="zh-CN" altLang="en-US" sz="1600" dirty="0">
                        <a:solidFill>
                          <a:schemeClr val="tx1"/>
                        </a:solidFill>
                        <a:latin typeface="+mn-ea"/>
                        <a:cs typeface="+mn-ea"/>
                      </a:endParaRPr>
                    </a:p>
                  </a:txBody>
                  <a:tcPr/>
                </a:tc>
              </a:tr>
              <a:tr h="405343">
                <a:tc>
                  <a:txBody>
                    <a:bodyPr/>
                    <a:lstStyle/>
                    <a:p>
                      <a:pPr algn="l">
                        <a:lnSpc>
                          <a:spcPct val="150000"/>
                        </a:lnSpc>
                      </a:pPr>
                      <a:r>
                        <a:rPr lang="zh-CN" altLang="en-US" sz="1600" dirty="0">
                          <a:solidFill>
                            <a:schemeClr val="tx1"/>
                          </a:solidFill>
                          <a:latin typeface="+mn-ea"/>
                          <a:cs typeface="+mn-ea"/>
                        </a:rPr>
                        <a:t>个⼈质押率</a:t>
                      </a:r>
                      <a:r>
                        <a:rPr lang="en-US" altLang="zh-CN" sz="1600" dirty="0">
                          <a:solidFill>
                            <a:schemeClr val="tx1"/>
                          </a:solidFill>
                          <a:latin typeface="+mn-ea"/>
                          <a:cs typeface="+mn-ea"/>
                        </a:rPr>
                        <a:t>&lt;</a:t>
                      </a:r>
                      <a:r>
                        <a:rPr lang="zh-CN" altLang="en-US" sz="1600" dirty="0">
                          <a:solidFill>
                            <a:schemeClr val="tx1"/>
                          </a:solidFill>
                          <a:latin typeface="+mn-ea"/>
                          <a:cs typeface="+mn-ea"/>
                        </a:rPr>
                        <a:t>系统要 求质押率</a:t>
                      </a:r>
                      <a:r>
                        <a:rPr lang="en-US" altLang="zh-CN" sz="1600" dirty="0">
                          <a:solidFill>
                            <a:schemeClr val="tx1"/>
                          </a:solidFill>
                          <a:latin typeface="+mn-ea"/>
                          <a:cs typeface="+mn-ea"/>
                        </a:rPr>
                        <a:t>&amp;</a:t>
                      </a:r>
                      <a:r>
                        <a:rPr lang="zh-CN" altLang="en-US" sz="1600" dirty="0">
                          <a:solidFill>
                            <a:schemeClr val="tx1"/>
                          </a:solidFill>
                          <a:latin typeface="+mn-ea"/>
                          <a:cs typeface="+mn-ea"/>
                        </a:rPr>
                        <a:t>稳定池 </a:t>
                      </a:r>
                      <a:endParaRPr lang="zh-CN" altLang="en-US" sz="1600" dirty="0">
                        <a:solidFill>
                          <a:schemeClr val="tx1"/>
                        </a:solidFill>
                        <a:latin typeface="+mn-ea"/>
                        <a:cs typeface="+mn-ea"/>
                      </a:endParaRPr>
                    </a:p>
                    <a:p>
                      <a:pPr algn="l">
                        <a:lnSpc>
                          <a:spcPct val="150000"/>
                        </a:lnSpc>
                      </a:pPr>
                      <a:r>
                        <a:rPr lang="en-US" altLang="zh-CN" sz="1600" dirty="0">
                          <a:solidFill>
                            <a:schemeClr val="tx1"/>
                          </a:solidFill>
                          <a:latin typeface="+mn-ea"/>
                          <a:cs typeface="+mn-ea"/>
                        </a:rPr>
                        <a:t>USDO = 0 </a:t>
                      </a:r>
                      <a:endParaRPr lang="en-US" altLang="zh-CN" sz="1600" dirty="0">
                        <a:solidFill>
                          <a:schemeClr val="tx1"/>
                        </a:solidFill>
                        <a:latin typeface="+mn-ea"/>
                        <a:cs typeface="+mn-ea"/>
                      </a:endParaRPr>
                    </a:p>
                  </a:txBody>
                  <a:tcPr/>
                </a:tc>
                <a:tc>
                  <a:txBody>
                    <a:bodyPr/>
                    <a:lstStyle/>
                    <a:p>
                      <a:pPr algn="l">
                        <a:lnSpc>
                          <a:spcPct val="150000"/>
                        </a:lnSpc>
                      </a:pPr>
                      <a:r>
                        <a:rPr lang="zh-CN" altLang="en-US" sz="1600" dirty="0">
                          <a:solidFill>
                            <a:schemeClr val="tx1"/>
                          </a:solidFill>
                          <a:latin typeface="+mn-ea"/>
                          <a:cs typeface="+mn-ea"/>
                        </a:rPr>
                        <a:t>将被清算⼈的所有债务与质押物（减去</a:t>
                      </a:r>
                      <a:r>
                        <a:rPr lang="en-US" altLang="zh-CN" sz="1600" dirty="0">
                          <a:solidFill>
                            <a:schemeClr val="tx1"/>
                          </a:solidFill>
                          <a:latin typeface="+mn-ea"/>
                          <a:cs typeface="+mn-ea"/>
                        </a:rPr>
                        <a:t>gas</a:t>
                      </a:r>
                      <a:r>
                        <a:rPr lang="zh-CN" altLang="en-US" sz="1600" dirty="0">
                          <a:solidFill>
                            <a:schemeClr val="tx1"/>
                          </a:solidFill>
                          <a:latin typeface="+mn-ea"/>
                          <a:cs typeface="+mn-ea"/>
                        </a:rPr>
                        <a:t>补偿）在整个质押池中进⾏分配</a:t>
                      </a:r>
                      <a:endParaRPr lang="zh-CN" altLang="en-US" sz="1600" dirty="0">
                        <a:solidFill>
                          <a:schemeClr val="tx1"/>
                        </a:solidFill>
                        <a:latin typeface="+mn-ea"/>
                        <a:cs typeface="+mn-ea"/>
                      </a:endParaRPr>
                    </a:p>
                  </a:txBody>
                  <a:tcPr/>
                </a:tc>
              </a:tr>
              <a:tr h="405343">
                <a:tc>
                  <a:txBody>
                    <a:bodyPr/>
                    <a:lstStyle/>
                    <a:p>
                      <a:pPr algn="l">
                        <a:lnSpc>
                          <a:spcPct val="150000"/>
                        </a:lnSpc>
                      </a:pPr>
                      <a:r>
                        <a:rPr lang="zh-CN" altLang="en-US" sz="1600" dirty="0">
                          <a:solidFill>
                            <a:schemeClr val="tx1"/>
                          </a:solidFill>
                          <a:latin typeface="+mn-ea"/>
                          <a:cs typeface="+mn-ea"/>
                        </a:rPr>
                        <a:t>个⼈质押率</a:t>
                      </a:r>
                      <a:r>
                        <a:rPr lang="en-US" altLang="zh-CN" sz="1600" dirty="0">
                          <a:solidFill>
                            <a:schemeClr val="tx1"/>
                          </a:solidFill>
                          <a:latin typeface="+mn-ea"/>
                          <a:cs typeface="+mn-ea"/>
                        </a:rPr>
                        <a:t>&gt;</a:t>
                      </a:r>
                      <a:r>
                        <a:rPr lang="zh-CN" altLang="en-US" sz="1600" dirty="0">
                          <a:solidFill>
                            <a:schemeClr val="tx1"/>
                          </a:solidFill>
                          <a:latin typeface="+mn-ea"/>
                          <a:cs typeface="+mn-ea"/>
                        </a:rPr>
                        <a:t>系统要 求质押</a:t>
                      </a:r>
                      <a:endParaRPr lang="zh-CN" altLang="en-US" sz="1600" dirty="0">
                        <a:solidFill>
                          <a:schemeClr val="tx1"/>
                        </a:solidFill>
                        <a:latin typeface="+mn-ea"/>
                        <a:cs typeface="+mn-ea"/>
                      </a:endParaRPr>
                    </a:p>
                  </a:txBody>
                  <a:tcPr/>
                </a:tc>
                <a:tc>
                  <a:txBody>
                    <a:bodyPr/>
                    <a:lstStyle/>
                    <a:p>
                      <a:pPr algn="l">
                        <a:lnSpc>
                          <a:spcPct val="150000"/>
                        </a:lnSpc>
                      </a:pPr>
                      <a:r>
                        <a:rPr lang="zh-CN" altLang="en-US" sz="1600" dirty="0">
                          <a:solidFill>
                            <a:schemeClr val="tx1"/>
                          </a:solidFill>
                          <a:latin typeface="+mn-ea"/>
                        </a:rPr>
                        <a:t> </a:t>
                      </a:r>
                      <a:r>
                        <a:rPr lang="en-US" altLang="zh-CN" sz="1600" dirty="0">
                          <a:solidFill>
                            <a:schemeClr val="tx1"/>
                          </a:solidFill>
                          <a:latin typeface="+mn-ea"/>
                        </a:rPr>
                        <a:t>Do nothing!</a:t>
                      </a:r>
                      <a:endParaRPr lang="en-US" altLang="zh-CN" sz="1600" dirty="0">
                        <a:solidFill>
                          <a:schemeClr val="tx1"/>
                        </a:solidFill>
                        <a:latin typeface="+mn-ea"/>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等线" panose="02010600030101010101" pitchFamily="2" charset="-122"/>
                <a:ea typeface="等线" panose="02010600030101010101" pitchFamily="2" charset="-122"/>
              </a:rPr>
              <a:t>多签机制进行系统关键参数的修改</a:t>
            </a:r>
            <a:endParaRPr kumimoji="1"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4374280A-A54F-014D-AEF3-8AB26F5E583D}" type="slidenum">
              <a:rPr lang="en-US" smtClean="0"/>
            </a:fld>
            <a:endParaRPr lang="en-US"/>
          </a:p>
        </p:txBody>
      </p:sp>
      <p:sp>
        <p:nvSpPr>
          <p:cNvPr id="7" name="文本框 6"/>
          <p:cNvSpPr txBox="1"/>
          <p:nvPr/>
        </p:nvSpPr>
        <p:spPr>
          <a:xfrm>
            <a:off x="525780" y="1322705"/>
            <a:ext cx="7658100" cy="506730"/>
          </a:xfrm>
          <a:prstGeom prst="rect">
            <a:avLst/>
          </a:prstGeom>
          <a:noFill/>
        </p:spPr>
        <p:txBody>
          <a:bodyPr wrap="square" rtlCol="0">
            <a:spAutoFit/>
          </a:bodyPr>
          <a:p>
            <a:pPr marL="285750" indent="-285750">
              <a:lnSpc>
                <a:spcPct val="150000"/>
              </a:lnSpc>
              <a:buFont typeface=".Lucida Grande UI Regular"/>
              <a:buChar char="▪"/>
            </a:pPr>
            <a:r>
              <a:rPr lang="zh-CN" altLang="en-US" sz="1600">
                <a:solidFill>
                  <a:srgbClr val="002060"/>
                </a:solidFill>
                <a:sym typeface="+mn-ea"/>
              </a:rPr>
              <a:t>通过一定的投票比例来执行关键参数的修改</a:t>
            </a:r>
            <a:r>
              <a:rPr lang="zh-CN" altLang="en-US">
                <a:solidFill>
                  <a:srgbClr val="002060"/>
                </a:solidFill>
                <a:sym typeface="+mn-ea"/>
              </a:rPr>
              <a:t>：</a:t>
            </a:r>
            <a:endParaRPr lang="zh-CN" altLang="en-US">
              <a:solidFill>
                <a:srgbClr val="002060"/>
              </a:solidFill>
              <a:sym typeface="+mn-ea"/>
            </a:endParaRPr>
          </a:p>
        </p:txBody>
      </p:sp>
      <p:pic>
        <p:nvPicPr>
          <p:cNvPr id="9" name="图片 8"/>
          <p:cNvPicPr>
            <a:picLocks noChangeAspect="1"/>
          </p:cNvPicPr>
          <p:nvPr/>
        </p:nvPicPr>
        <p:blipFill>
          <a:blip r:embed="rId1"/>
          <a:stretch>
            <a:fillRect/>
          </a:stretch>
        </p:blipFill>
        <p:spPr>
          <a:xfrm>
            <a:off x="842645" y="2247900"/>
            <a:ext cx="10277475" cy="3790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7643"/>
            <a:ext cx="12192000" cy="6858000"/>
          </a:xfrm>
          <a:prstGeom prst="rect">
            <a:avLst/>
          </a:prstGeom>
        </p:spPr>
      </p:pic>
      <p:pic>
        <p:nvPicPr>
          <p:cNvPr id="4" name="图片 3"/>
          <p:cNvPicPr>
            <a:picLocks noChangeAspect="1"/>
          </p:cNvPicPr>
          <p:nvPr/>
        </p:nvPicPr>
        <p:blipFill>
          <a:blip r:embed="rId2"/>
          <a:stretch>
            <a:fillRect/>
          </a:stretch>
        </p:blipFill>
        <p:spPr>
          <a:xfrm>
            <a:off x="1255295" y="1452525"/>
            <a:ext cx="2362200" cy="2082800"/>
          </a:xfrm>
          <a:prstGeom prst="rect">
            <a:avLst/>
          </a:prstGeom>
        </p:spPr>
      </p:pic>
      <p:sp>
        <p:nvSpPr>
          <p:cNvPr id="5" name="文本框 4"/>
          <p:cNvSpPr txBox="1"/>
          <p:nvPr/>
        </p:nvSpPr>
        <p:spPr>
          <a:xfrm>
            <a:off x="840048" y="2848113"/>
            <a:ext cx="6149440" cy="683264"/>
          </a:xfrm>
          <a:prstGeom prst="rect">
            <a:avLst/>
          </a:prstGeom>
          <a:noFill/>
        </p:spPr>
        <p:txBody>
          <a:bodyPr wrap="none" rtlCol="0">
            <a:spAutoFit/>
          </a:bodyPr>
          <a:lstStyle/>
          <a:p>
            <a:pPr>
              <a:lnSpc>
                <a:spcPct val="120000"/>
              </a:lnSpc>
            </a:pPr>
            <a:r>
              <a:rPr kumimoji="1" lang="en-US" altLang="zh-CN" sz="3200" b="1" dirty="0">
                <a:solidFill>
                  <a:schemeClr val="bg1"/>
                </a:solidFill>
                <a:latin typeface="Poppins SemiBold" panose="02000000000000000000" charset="0"/>
                <a:cs typeface="Poppins SemiBold" panose="02000000000000000000" charset="0"/>
              </a:rPr>
              <a:t>THANKS FOR YOUR PATIENCE</a:t>
            </a:r>
            <a:endParaRPr kumimoji="1" lang="zh-CN" altLang="en-US" sz="3200" b="1" dirty="0">
              <a:solidFill>
                <a:schemeClr val="bg1"/>
              </a:solidFill>
              <a:latin typeface="Poppins SemiBold" panose="02000000000000000000" charset="0"/>
              <a:cs typeface="Poppins SemiBold" panose="02000000000000000000" charset="0"/>
            </a:endParaRPr>
          </a:p>
        </p:txBody>
      </p:sp>
      <p:sp>
        <p:nvSpPr>
          <p:cNvPr id="6" name="矩形 5"/>
          <p:cNvSpPr/>
          <p:nvPr/>
        </p:nvSpPr>
        <p:spPr>
          <a:xfrm>
            <a:off x="312822" y="6304547"/>
            <a:ext cx="144378" cy="144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74676" y="6232149"/>
            <a:ext cx="1414170" cy="338554"/>
          </a:xfrm>
          <a:prstGeom prst="rect">
            <a:avLst/>
          </a:prstGeom>
          <a:noFill/>
        </p:spPr>
        <p:txBody>
          <a:bodyPr wrap="none" rtlCol="0">
            <a:spAutoFit/>
          </a:bodyPr>
          <a:lstStyle/>
          <a:p>
            <a:r>
              <a:rPr kumimoji="1" lang="en-US" altLang="zh-CN" sz="1600" dirty="0">
                <a:solidFill>
                  <a:schemeClr val="bg1"/>
                </a:solidFill>
                <a:latin typeface="Poppins Light" panose="02000000000000000000" pitchFamily="2" charset="0"/>
                <a:cs typeface="Poppins Light" panose="02000000000000000000" pitchFamily="2" charset="0"/>
              </a:rPr>
              <a:t>OIN FINANCE</a:t>
            </a:r>
            <a:endParaRPr kumimoji="1" lang="zh-CN" altLang="en-US" sz="1600" dirty="0">
              <a:solidFill>
                <a:schemeClr val="bg1"/>
              </a:solidFill>
              <a:latin typeface="Poppins Light" panose="02000000000000000000" pitchFamily="2" charset="0"/>
              <a:cs typeface="Poppins Light" panose="02000000000000000000" pitchFamily="2" charset="0"/>
            </a:endParaRPr>
          </a:p>
        </p:txBody>
      </p:sp>
      <p:pic>
        <p:nvPicPr>
          <p:cNvPr id="8" name="图片 7"/>
          <p:cNvPicPr>
            <a:picLocks noChangeAspect="1"/>
          </p:cNvPicPr>
          <p:nvPr/>
        </p:nvPicPr>
        <p:blipFill>
          <a:blip r:embed="rId3" cstate="screen"/>
          <a:stretch>
            <a:fillRect/>
          </a:stretch>
        </p:blipFill>
        <p:spPr>
          <a:xfrm>
            <a:off x="7665529" y="3429000"/>
            <a:ext cx="2293439" cy="2090223"/>
          </a:xfrm>
          <a:prstGeom prst="rect">
            <a:avLst/>
          </a:prstGeom>
        </p:spPr>
      </p:pic>
      <p:pic>
        <p:nvPicPr>
          <p:cNvPr id="9" name="图片 8"/>
          <p:cNvPicPr>
            <a:picLocks noChangeAspect="1"/>
          </p:cNvPicPr>
          <p:nvPr/>
        </p:nvPicPr>
        <p:blipFill>
          <a:blip r:embed="rId4" cstate="screen"/>
          <a:stretch>
            <a:fillRect/>
          </a:stretch>
        </p:blipFill>
        <p:spPr>
          <a:xfrm>
            <a:off x="7604884" y="-18921"/>
            <a:ext cx="1756489" cy="4320000"/>
          </a:xfrm>
          <a:prstGeom prst="rect">
            <a:avLst/>
          </a:prstGeom>
        </p:spPr>
      </p:pic>
      <p:pic>
        <p:nvPicPr>
          <p:cNvPr id="10" name="图片 9"/>
          <p:cNvPicPr>
            <a:picLocks noChangeAspect="1"/>
          </p:cNvPicPr>
          <p:nvPr/>
        </p:nvPicPr>
        <p:blipFill>
          <a:blip r:embed="rId5" cstate="screen"/>
          <a:stretch>
            <a:fillRect/>
          </a:stretch>
        </p:blipFill>
        <p:spPr>
          <a:xfrm>
            <a:off x="7998066" y="0"/>
            <a:ext cx="1422415" cy="3960000"/>
          </a:xfrm>
          <a:prstGeom prst="rect">
            <a:avLst/>
          </a:prstGeom>
        </p:spPr>
      </p:pic>
      <p:pic>
        <p:nvPicPr>
          <p:cNvPr id="11" name="图片 10"/>
          <p:cNvPicPr>
            <a:picLocks noChangeAspect="1"/>
          </p:cNvPicPr>
          <p:nvPr/>
        </p:nvPicPr>
        <p:blipFill>
          <a:blip r:embed="rId6" cstate="screen"/>
          <a:stretch>
            <a:fillRect/>
          </a:stretch>
        </p:blipFill>
        <p:spPr>
          <a:xfrm>
            <a:off x="8066718" y="-43305"/>
            <a:ext cx="1751679" cy="4320000"/>
          </a:xfrm>
          <a:prstGeom prst="rect">
            <a:avLst/>
          </a:prstGeom>
        </p:spPr>
      </p:pic>
      <p:pic>
        <p:nvPicPr>
          <p:cNvPr id="12" name="图片 11"/>
          <p:cNvPicPr>
            <a:picLocks noChangeAspect="1"/>
          </p:cNvPicPr>
          <p:nvPr/>
        </p:nvPicPr>
        <p:blipFill>
          <a:blip r:embed="rId7" cstate="screen"/>
          <a:stretch>
            <a:fillRect/>
          </a:stretch>
        </p:blipFill>
        <p:spPr>
          <a:xfrm>
            <a:off x="11712632" y="7643"/>
            <a:ext cx="169802" cy="2171035"/>
          </a:xfrm>
          <a:prstGeom prst="rect">
            <a:avLst/>
          </a:prstGeom>
        </p:spPr>
      </p:pic>
      <p:pic>
        <p:nvPicPr>
          <p:cNvPr id="13" name="图片 12"/>
          <p:cNvPicPr>
            <a:picLocks noChangeAspect="1"/>
          </p:cNvPicPr>
          <p:nvPr/>
        </p:nvPicPr>
        <p:blipFill>
          <a:blip r:embed="rId7" cstate="screen"/>
          <a:stretch>
            <a:fillRect/>
          </a:stretch>
        </p:blipFill>
        <p:spPr>
          <a:xfrm rot="5400000">
            <a:off x="11021581" y="5379639"/>
            <a:ext cx="169802" cy="2171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279" y="360715"/>
            <a:ext cx="11443735" cy="858520"/>
          </a:xfrm>
        </p:spPr>
        <p:txBody>
          <a:bodyPr>
            <a:noAutofit/>
          </a:bodyPr>
          <a:lstStyle/>
          <a:p>
            <a:r>
              <a:rPr kumimoji="1" lang="en-US" altLang="zh-CN" sz="2600" dirty="0">
                <a:latin typeface="Poppins" panose="02000000000000000000" pitchFamily="2" charset="77"/>
                <a:cs typeface="Poppins" panose="02000000000000000000" pitchFamily="2" charset="77"/>
              </a:rPr>
              <a:t>OINDAO</a:t>
            </a:r>
            <a:r>
              <a:rPr kumimoji="1" lang="zh-CN" altLang="en-US" sz="2600" dirty="0">
                <a:latin typeface="等线" panose="02010600030101010101" pitchFamily="2" charset="-122"/>
                <a:ea typeface="等线" panose="02010600030101010101" pitchFamily="2" charset="-122"/>
                <a:cs typeface="Poppins" panose="02000000000000000000" pitchFamily="2" charset="77"/>
              </a:rPr>
              <a:t>基本介绍</a:t>
            </a:r>
            <a:endParaRPr kumimoji="1" lang="zh-CN" altLang="en-US" sz="2600" dirty="0">
              <a:latin typeface="等线" panose="02010600030101010101" pitchFamily="2" charset="-122"/>
              <a:ea typeface="等线" panose="02010600030101010101" pitchFamily="2" charset="-122"/>
              <a:cs typeface="Poppins" panose="02000000000000000000" pitchFamily="2" charset="77"/>
            </a:endParaRPr>
          </a:p>
        </p:txBody>
      </p:sp>
      <p:sp>
        <p:nvSpPr>
          <p:cNvPr id="4" name="幻灯片编号占位符 3"/>
          <p:cNvSpPr>
            <a:spLocks noGrp="1"/>
          </p:cNvSpPr>
          <p:nvPr>
            <p:ph type="sldNum" sz="quarter" idx="12"/>
          </p:nvPr>
        </p:nvSpPr>
        <p:spPr/>
        <p:txBody>
          <a:bodyPr/>
          <a:lstStyle/>
          <a:p>
            <a:r>
              <a:rPr lang="en-US" dirty="0"/>
              <a:t>2</a:t>
            </a:r>
            <a:endParaRPr lang="en-US" dirty="0"/>
          </a:p>
        </p:txBody>
      </p:sp>
      <p:cxnSp>
        <p:nvCxnSpPr>
          <p:cNvPr id="15" name="直线连接符 14"/>
          <p:cNvCxnSpPr/>
          <p:nvPr/>
        </p:nvCxnSpPr>
        <p:spPr>
          <a:xfrm>
            <a:off x="1357463" y="3156435"/>
            <a:ext cx="1863090"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40279" y="1443055"/>
            <a:ext cx="11558072" cy="3599815"/>
          </a:xfrm>
          <a:prstGeom prst="rect">
            <a:avLst/>
          </a:prstGeom>
          <a:noFill/>
        </p:spPr>
        <p:txBody>
          <a:bodyPr wrap="square">
            <a:spAutoFit/>
          </a:bodyPr>
          <a:lstStyle/>
          <a:p>
            <a:pPr>
              <a:lnSpc>
                <a:spcPct val="150000"/>
              </a:lnSpc>
            </a:pPr>
            <a:r>
              <a:rPr lang="en-US" altLang="zh-CN" sz="1800" b="1" dirty="0">
                <a:solidFill>
                  <a:schemeClr val="accent2">
                    <a:lumMod val="50000"/>
                  </a:schemeClr>
                </a:solidFill>
                <a:effectLst/>
              </a:rPr>
              <a:t>OINDAO</a:t>
            </a:r>
            <a:r>
              <a:rPr lang="zh-CN" altLang="en-US" sz="1800" b="1" dirty="0">
                <a:solidFill>
                  <a:schemeClr val="accent2">
                    <a:lumMod val="50000"/>
                  </a:schemeClr>
                </a:solidFill>
                <a:effectLst/>
              </a:rPr>
              <a:t>是⼀个多链的去中⼼化稳定资产发⾏与借贷平台。在</a:t>
            </a:r>
            <a:r>
              <a:rPr lang="en-US" altLang="zh-CN" b="1" dirty="0">
                <a:solidFill>
                  <a:schemeClr val="accent2">
                    <a:lumMod val="50000"/>
                  </a:schemeClr>
                </a:solidFill>
              </a:rPr>
              <a:t>NEAR</a:t>
            </a:r>
            <a:r>
              <a:rPr lang="zh-CN" altLang="en-US" sz="1800" b="1" dirty="0">
                <a:solidFill>
                  <a:schemeClr val="accent2">
                    <a:lumMod val="50000"/>
                  </a:schemeClr>
                </a:solidFill>
                <a:effectLst/>
              </a:rPr>
              <a:t>链上，⽤户将⾃⼰的质押代币（</a:t>
            </a:r>
            <a:r>
              <a:rPr lang="en-US" altLang="zh-CN" sz="1800" b="1" dirty="0" err="1">
                <a:solidFill>
                  <a:schemeClr val="accent2">
                    <a:lumMod val="50000"/>
                  </a:schemeClr>
                </a:solidFill>
                <a:effectLst/>
              </a:rPr>
              <a:t>stNEAR</a:t>
            </a:r>
            <a:r>
              <a:rPr lang="zh-CN" altLang="en-US" sz="1800" b="1" dirty="0">
                <a:solidFill>
                  <a:schemeClr val="accent2">
                    <a:lumMod val="50000"/>
                  </a:schemeClr>
                </a:solidFill>
                <a:effectLst/>
              </a:rPr>
              <a:t>）锁定在</a:t>
            </a:r>
            <a:r>
              <a:rPr lang="en-US" altLang="zh-CN" b="1" dirty="0" err="1">
                <a:solidFill>
                  <a:schemeClr val="accent2">
                    <a:lumMod val="50000"/>
                  </a:schemeClr>
                </a:solidFill>
              </a:rPr>
              <a:t>OIN</a:t>
            </a:r>
            <a:r>
              <a:rPr lang="en-US" altLang="zh-CN" sz="1800" b="1" dirty="0" err="1">
                <a:solidFill>
                  <a:schemeClr val="accent2">
                    <a:lumMod val="50000"/>
                  </a:schemeClr>
                </a:solidFill>
                <a:effectLst/>
              </a:rPr>
              <a:t>stake</a:t>
            </a:r>
            <a:r>
              <a:rPr lang="zh-CN" altLang="en-US" sz="1800" b="1" dirty="0">
                <a:solidFill>
                  <a:schemeClr val="accent2">
                    <a:lumMod val="50000"/>
                  </a:schemeClr>
                </a:solidFill>
                <a:effectLst/>
              </a:rPr>
              <a:t>合约 中，并且进⾏稳定币（</a:t>
            </a:r>
            <a:r>
              <a:rPr lang="en-US" altLang="zh-CN" sz="1800" b="1" dirty="0" err="1">
                <a:solidFill>
                  <a:schemeClr val="accent2">
                    <a:lumMod val="50000"/>
                  </a:schemeClr>
                </a:solidFill>
                <a:effectLst/>
              </a:rPr>
              <a:t>nUSDO</a:t>
            </a:r>
            <a:r>
              <a:rPr lang="zh-CN" altLang="en-US" sz="1800" b="1" dirty="0">
                <a:solidFill>
                  <a:schemeClr val="accent2">
                    <a:lumMod val="50000"/>
                  </a:schemeClr>
                </a:solidFill>
                <a:effectLst/>
              </a:rPr>
              <a:t>）的铸造，铸造后的</a:t>
            </a:r>
            <a:r>
              <a:rPr lang="en-US" altLang="zh-CN" sz="1800" b="1" dirty="0" err="1">
                <a:solidFill>
                  <a:schemeClr val="accent2">
                    <a:lumMod val="50000"/>
                  </a:schemeClr>
                </a:solidFill>
                <a:effectLst/>
              </a:rPr>
              <a:t>nUSDO</a:t>
            </a:r>
            <a:r>
              <a:rPr lang="zh-CN" altLang="en-US" sz="1800" b="1" dirty="0">
                <a:solidFill>
                  <a:schemeClr val="accent2">
                    <a:lumMod val="50000"/>
                  </a:schemeClr>
                </a:solidFill>
                <a:effectLst/>
              </a:rPr>
              <a:t>可以进⾏交易和转账。 </a:t>
            </a:r>
            <a:endParaRPr lang="en-US" altLang="zh-CN" sz="1800" b="1" dirty="0">
              <a:solidFill>
                <a:schemeClr val="accent2">
                  <a:lumMod val="50000"/>
                </a:schemeClr>
              </a:solidFill>
              <a:effectLst/>
            </a:endParaRPr>
          </a:p>
          <a:p>
            <a:pPr>
              <a:lnSpc>
                <a:spcPct val="150000"/>
              </a:lnSpc>
            </a:pPr>
            <a:endParaRPr lang="zh-CN" altLang="en-US" dirty="0">
              <a:solidFill>
                <a:schemeClr val="accent2">
                  <a:lumMod val="50000"/>
                </a:schemeClr>
              </a:solidFill>
            </a:endParaRPr>
          </a:p>
          <a:p>
            <a:pPr marL="285750" indent="-285750">
              <a:lnSpc>
                <a:spcPct val="150000"/>
              </a:lnSpc>
              <a:buFont typeface=".Lucida Grande UI Regular"/>
              <a:buChar char="▪"/>
            </a:pPr>
            <a:r>
              <a:rPr lang="zh-CN" altLang="en-US" sz="1800" dirty="0">
                <a:solidFill>
                  <a:schemeClr val="accent2">
                    <a:lumMod val="50000"/>
                  </a:schemeClr>
                </a:solidFill>
                <a:effectLst/>
              </a:rPr>
              <a:t>根据系统的相关特性，稳定币始终在经济上倾向趋于</a:t>
            </a:r>
            <a:r>
              <a:rPr lang="en-US" altLang="zh-CN" sz="1800" dirty="0">
                <a:solidFill>
                  <a:schemeClr val="accent2">
                    <a:lumMod val="50000"/>
                  </a:schemeClr>
                </a:solidFill>
                <a:effectLst/>
              </a:rPr>
              <a:t>1nUSDO = $1USD</a:t>
            </a:r>
            <a:r>
              <a:rPr lang="zh-CN" altLang="en-US" sz="1800" dirty="0">
                <a:solidFill>
                  <a:schemeClr val="accent2">
                    <a:lumMod val="50000"/>
                  </a:schemeClr>
                </a:solidFill>
                <a:effectLst/>
              </a:rPr>
              <a:t>的价值： </a:t>
            </a:r>
            <a:endParaRPr lang="zh-CN" altLang="en-US" sz="1800" dirty="0">
              <a:solidFill>
                <a:schemeClr val="accent2">
                  <a:lumMod val="50000"/>
                </a:schemeClr>
              </a:solidFill>
              <a:effectLst/>
            </a:endParaRPr>
          </a:p>
          <a:p>
            <a:pPr indent="0">
              <a:lnSpc>
                <a:spcPct val="150000"/>
              </a:lnSpc>
              <a:buFont typeface=".Lucida Grande UI Regular"/>
              <a:buNone/>
            </a:pPr>
            <a:r>
              <a:rPr lang="en-US" altLang="zh-CN" sz="1600" dirty="0">
                <a:solidFill>
                  <a:schemeClr val="accent2">
                    <a:lumMod val="50000"/>
                  </a:schemeClr>
                </a:solidFill>
                <a:effectLst/>
              </a:rPr>
              <a:t>1. </a:t>
            </a:r>
            <a:r>
              <a:rPr lang="zh-CN" altLang="en-US" sz="1600" dirty="0">
                <a:solidFill>
                  <a:schemeClr val="accent2">
                    <a:lumMod val="50000"/>
                  </a:schemeClr>
                </a:solidFill>
                <a:effectLst/>
              </a:rPr>
              <a:t>超额抵押</a:t>
            </a:r>
            <a:endParaRPr lang="en-US" altLang="zh-CN" sz="1600" dirty="0">
              <a:solidFill>
                <a:schemeClr val="accent2">
                  <a:lumMod val="50000"/>
                </a:schemeClr>
              </a:solidFill>
              <a:effectLst/>
            </a:endParaRPr>
          </a:p>
          <a:p>
            <a:pPr>
              <a:lnSpc>
                <a:spcPct val="150000"/>
              </a:lnSpc>
            </a:pPr>
            <a:r>
              <a:rPr lang="en-US" altLang="zh-CN" sz="1600" dirty="0">
                <a:solidFill>
                  <a:schemeClr val="accent2">
                    <a:lumMod val="50000"/>
                  </a:schemeClr>
                </a:solidFill>
                <a:effectLst/>
              </a:rPr>
              <a:t>2.</a:t>
            </a:r>
            <a:r>
              <a:rPr lang="en-US" altLang="zh-CN" sz="1600" dirty="0">
                <a:solidFill>
                  <a:schemeClr val="accent2">
                    <a:lumMod val="50000"/>
                  </a:schemeClr>
                </a:solidFill>
                <a:sym typeface="+mn-ea"/>
              </a:rPr>
              <a:t> </a:t>
            </a:r>
            <a:r>
              <a:rPr lang="zh-CN" altLang="en-US" sz="1600" dirty="0">
                <a:solidFill>
                  <a:schemeClr val="accent2">
                    <a:lumMod val="50000"/>
                  </a:schemeClr>
                </a:solidFill>
                <a:sym typeface="+mn-ea"/>
              </a:rPr>
              <a:t>去中心化铸造</a:t>
            </a:r>
            <a:r>
              <a:rPr lang="zh-CN" altLang="en-US" sz="1600" dirty="0">
                <a:solidFill>
                  <a:schemeClr val="accent2">
                    <a:lumMod val="50000"/>
                  </a:schemeClr>
                </a:solidFill>
                <a:effectLst/>
                <a:sym typeface="+mn-ea"/>
              </a:rPr>
              <a:t>赎回</a:t>
            </a:r>
            <a:endParaRPr lang="zh-CN" altLang="en-US" sz="1600" dirty="0">
              <a:solidFill>
                <a:schemeClr val="accent2">
                  <a:lumMod val="50000"/>
                </a:schemeClr>
              </a:solidFill>
              <a:effectLst/>
              <a:sym typeface="+mn-ea"/>
            </a:endParaRPr>
          </a:p>
          <a:p>
            <a:pPr>
              <a:lnSpc>
                <a:spcPct val="150000"/>
              </a:lnSpc>
            </a:pPr>
            <a:r>
              <a:rPr lang="en-US" altLang="zh-CN" sz="1600" dirty="0">
                <a:solidFill>
                  <a:schemeClr val="accent2">
                    <a:lumMod val="50000"/>
                  </a:schemeClr>
                </a:solidFill>
                <a:effectLst/>
              </a:rPr>
              <a:t>3. </a:t>
            </a:r>
            <a:r>
              <a:rPr lang="zh-CN" altLang="en-US" sz="1600" dirty="0">
                <a:solidFill>
                  <a:schemeClr val="accent2">
                    <a:lumMod val="50000"/>
                  </a:schemeClr>
                </a:solidFill>
                <a:effectLst/>
              </a:rPr>
              <a:t>可变质押率</a:t>
            </a:r>
            <a:endParaRPr lang="en-US" altLang="zh-CN" sz="1600" dirty="0">
              <a:solidFill>
                <a:schemeClr val="accent2">
                  <a:lumMod val="50000"/>
                </a:schemeClr>
              </a:solidFill>
              <a:effectLst/>
            </a:endParaRPr>
          </a:p>
          <a:p>
            <a:pPr>
              <a:lnSpc>
                <a:spcPct val="150000"/>
              </a:lnSpc>
            </a:pPr>
            <a:r>
              <a:rPr lang="en-US" altLang="zh-CN" sz="1600" dirty="0">
                <a:solidFill>
                  <a:schemeClr val="accent2">
                    <a:lumMod val="50000"/>
                  </a:schemeClr>
                </a:solidFill>
                <a:effectLst/>
              </a:rPr>
              <a:t>4. </a:t>
            </a:r>
            <a:r>
              <a:rPr lang="zh-CN" altLang="en-US" sz="1600" dirty="0">
                <a:solidFill>
                  <a:schemeClr val="accent2">
                    <a:lumMod val="50000"/>
                  </a:schemeClr>
                </a:solidFill>
                <a:effectLst/>
              </a:rPr>
              <a:t>稳定币⾃由交换</a:t>
            </a:r>
            <a:endParaRPr lang="zh-CN" altLang="en-US" sz="1600" dirty="0">
              <a:solidFill>
                <a:schemeClr val="accent2">
                  <a:lumMod val="50000"/>
                </a:schemeClr>
              </a:solidFill>
              <a:effectLst/>
            </a:endParaRPr>
          </a:p>
          <a:p>
            <a:pPr>
              <a:lnSpc>
                <a:spcPct val="150000"/>
              </a:lnSpc>
            </a:pPr>
            <a:r>
              <a:rPr lang="en-US" altLang="zh-CN" sz="1600" dirty="0">
                <a:solidFill>
                  <a:schemeClr val="accent2">
                    <a:lumMod val="50000"/>
                  </a:schemeClr>
                </a:solidFill>
                <a:latin typeface="+mn-ea"/>
                <a:cs typeface="+mn-ea"/>
              </a:rPr>
              <a:t>5. </a:t>
            </a:r>
            <a:r>
              <a:rPr lang="zh-CN" altLang="en-US" sz="1600" dirty="0">
                <a:solidFill>
                  <a:schemeClr val="accent2">
                    <a:lumMod val="50000"/>
                  </a:schemeClr>
                </a:solidFill>
                <a:effectLst/>
                <a:latin typeface="+mn-ea"/>
                <a:cs typeface="+mn-ea"/>
                <a:sym typeface="+mn-ea"/>
              </a:rPr>
              <a:t>自由清算机制</a:t>
            </a:r>
            <a:endParaRPr lang="zh-CN" altLang="en-US" sz="1600" dirty="0">
              <a:solidFill>
                <a:schemeClr val="accent2">
                  <a:lumMod val="50000"/>
                </a:schemeClr>
              </a:solidFill>
              <a:effectLst/>
              <a:latin typeface="+mn-ea"/>
              <a:cs typeface="+mn-ea"/>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等线" panose="02010600030101010101" pitchFamily="2" charset="-122"/>
                <a:ea typeface="等线" panose="02010600030101010101" pitchFamily="2" charset="-122"/>
              </a:rPr>
              <a:t>稳定币的应用场景</a:t>
            </a:r>
            <a:endParaRPr kumimoji="1"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4374280A-A54F-014D-AEF3-8AB26F5E583D}" type="slidenum">
              <a:rPr lang="en-US" smtClean="0"/>
            </a:fld>
            <a:endParaRPr lang="en-US"/>
          </a:p>
        </p:txBody>
      </p:sp>
      <p:sp>
        <p:nvSpPr>
          <p:cNvPr id="6" name="文本框 5"/>
          <p:cNvSpPr txBox="1"/>
          <p:nvPr/>
        </p:nvSpPr>
        <p:spPr>
          <a:xfrm>
            <a:off x="340278" y="1313472"/>
            <a:ext cx="11457712" cy="4799965"/>
          </a:xfrm>
          <a:prstGeom prst="rect">
            <a:avLst/>
          </a:prstGeom>
          <a:noFill/>
        </p:spPr>
        <p:txBody>
          <a:bodyPr wrap="square">
            <a:spAutoFit/>
          </a:bodyPr>
          <a:lstStyle/>
          <a:p>
            <a:pPr marL="285750" indent="-285750">
              <a:buFont typeface=".Lucida Grande UI Regular"/>
              <a:buChar char="▪"/>
            </a:pPr>
            <a:r>
              <a:rPr lang="zh-CN" altLang="en-US" b="1" dirty="0">
                <a:solidFill>
                  <a:schemeClr val="accent2">
                    <a:lumMod val="50000"/>
                  </a:schemeClr>
                </a:solidFill>
              </a:rPr>
              <a:t> </a:t>
            </a:r>
            <a:r>
              <a:rPr lang="en-US" altLang="zh-CN" b="1" dirty="0">
                <a:solidFill>
                  <a:schemeClr val="accent2">
                    <a:lumMod val="50000"/>
                  </a:schemeClr>
                </a:solidFill>
              </a:rPr>
              <a:t>nUSDO的使用场景</a:t>
            </a:r>
            <a:r>
              <a:rPr lang="en-US" altLang="zh-CN" dirty="0">
                <a:solidFill>
                  <a:schemeClr val="accent2">
                    <a:lumMod val="50000"/>
                  </a:schemeClr>
                </a:solidFill>
              </a:rPr>
              <a:t>:</a:t>
            </a:r>
            <a:endParaRPr lang="en-US" altLang="zh-CN" dirty="0">
              <a:solidFill>
                <a:schemeClr val="accent2">
                  <a:lumMod val="50000"/>
                </a:schemeClr>
              </a:solidFill>
            </a:endParaRPr>
          </a:p>
          <a:p>
            <a:pPr>
              <a:lnSpc>
                <a:spcPct val="150000"/>
              </a:lnSpc>
            </a:pPr>
            <a:r>
              <a:rPr lang="en-US" altLang="zh-CN" sz="1600" b="1" dirty="0">
                <a:solidFill>
                  <a:schemeClr val="accent2">
                    <a:lumMod val="50000"/>
                  </a:schemeClr>
                </a:solidFill>
              </a:rPr>
              <a:t>1. </a:t>
            </a:r>
            <a:r>
              <a:rPr lang="en-US" altLang="zh-CN" sz="1600" dirty="0">
                <a:solidFill>
                  <a:schemeClr val="accent2">
                    <a:lumMod val="50000"/>
                  </a:schemeClr>
                </a:solidFill>
              </a:rPr>
              <a:t>   </a:t>
            </a:r>
            <a:r>
              <a:rPr lang="en-US" altLang="zh-CN" sz="1600" b="1" dirty="0">
                <a:solidFill>
                  <a:schemeClr val="accent2">
                    <a:lumMod val="50000"/>
                  </a:schemeClr>
                </a:solidFill>
              </a:rPr>
              <a:t>    杠杆交易</a:t>
            </a:r>
            <a:endParaRPr lang="en-US" altLang="zh-CN" sz="1600" dirty="0">
              <a:solidFill>
                <a:schemeClr val="accent2">
                  <a:lumMod val="50000"/>
                </a:schemeClr>
              </a:solidFill>
            </a:endParaRPr>
          </a:p>
          <a:p>
            <a:pPr marL="342900" indent="-342900">
              <a:lnSpc>
                <a:spcPct val="150000"/>
              </a:lnSpc>
              <a:buFont typeface="+mj-lt"/>
              <a:buAutoNum type="alphaLcParenR"/>
            </a:pPr>
            <a:r>
              <a:rPr lang="en-US" altLang="zh-CN" sz="1600" dirty="0">
                <a:solidFill>
                  <a:schemeClr val="accent2">
                    <a:lumMod val="50000"/>
                  </a:schemeClr>
                </a:solidFill>
              </a:rPr>
              <a:t>当用户需要在NEAR生态里交易但又不想花掉手中的NEAR的时候，他们可以将NEAR质押起来通过meta pool和oindao生成稳定币在链上进行交易</a:t>
            </a:r>
            <a:r>
              <a:rPr lang="zh-CN" altLang="en-US" sz="1600" dirty="0">
                <a:solidFill>
                  <a:schemeClr val="accent2">
                    <a:lumMod val="50000"/>
                  </a:schemeClr>
                </a:solidFill>
              </a:rPr>
              <a:t>；</a:t>
            </a:r>
            <a:endParaRPr lang="en-US" altLang="zh-CN" sz="1600" dirty="0">
              <a:solidFill>
                <a:schemeClr val="accent2">
                  <a:lumMod val="50000"/>
                </a:schemeClr>
              </a:solidFill>
            </a:endParaRPr>
          </a:p>
          <a:p>
            <a:pPr marL="342900" indent="-342900">
              <a:lnSpc>
                <a:spcPct val="150000"/>
              </a:lnSpc>
              <a:buFont typeface="+mj-lt"/>
              <a:buAutoNum type="alphaLcParenR"/>
            </a:pPr>
            <a:r>
              <a:rPr lang="en-US" altLang="zh-CN" sz="1600" dirty="0">
                <a:solidFill>
                  <a:schemeClr val="accent2">
                    <a:lumMod val="50000"/>
                  </a:schemeClr>
                </a:solidFill>
              </a:rPr>
              <a:t>另外他们可以将生成的稳定币再换成NEAR再质押生成更多的稳定币，如此循环反复，对于长期利好NEAR的用户就能在已有的NEAR资产上进行杠杆，获得更多NEAR的exposure.</a:t>
            </a:r>
            <a:endParaRPr lang="en-US" altLang="zh-CN" sz="1600" dirty="0">
              <a:solidFill>
                <a:schemeClr val="accent2">
                  <a:lumMod val="50000"/>
                </a:schemeClr>
              </a:solidFill>
            </a:endParaRPr>
          </a:p>
          <a:p>
            <a:pPr indent="0">
              <a:lnSpc>
                <a:spcPct val="150000"/>
              </a:lnSpc>
              <a:buFont typeface="+mj-lt"/>
              <a:buNone/>
            </a:pPr>
            <a:endParaRPr lang="en-US" altLang="zh-CN" sz="1600" dirty="0">
              <a:solidFill>
                <a:schemeClr val="accent2">
                  <a:lumMod val="50000"/>
                </a:schemeClr>
              </a:solidFill>
            </a:endParaRPr>
          </a:p>
          <a:p>
            <a:pPr>
              <a:lnSpc>
                <a:spcPct val="150000"/>
              </a:lnSpc>
            </a:pPr>
            <a:r>
              <a:rPr lang="en-US" altLang="zh-CN" sz="1600" b="1" dirty="0">
                <a:solidFill>
                  <a:schemeClr val="accent2">
                    <a:lumMod val="50000"/>
                  </a:schemeClr>
                </a:solidFill>
              </a:rPr>
              <a:t>2.  </a:t>
            </a:r>
            <a:r>
              <a:rPr lang="en-US" altLang="zh-CN" sz="1600" b="1" dirty="0">
                <a:solidFill>
                  <a:schemeClr val="accent2">
                    <a:lumMod val="50000"/>
                  </a:schemeClr>
                </a:solidFill>
              </a:rPr>
              <a:t>      为NEAR生态带来更多的稳定性，使用案例有：</a:t>
            </a:r>
            <a:endParaRPr lang="en-US" altLang="zh-CN" sz="1600" dirty="0">
              <a:solidFill>
                <a:schemeClr val="accent2">
                  <a:lumMod val="50000"/>
                </a:schemeClr>
              </a:solidFill>
            </a:endParaRPr>
          </a:p>
          <a:p>
            <a:pPr marL="342900" indent="-342900">
              <a:lnSpc>
                <a:spcPct val="150000"/>
              </a:lnSpc>
              <a:buFont typeface="+mj-lt"/>
              <a:buAutoNum type="alphaLcParenR"/>
            </a:pPr>
            <a:r>
              <a:rPr lang="en-US" altLang="zh-CN" sz="1600" dirty="0">
                <a:solidFill>
                  <a:schemeClr val="accent2">
                    <a:lumMod val="50000"/>
                  </a:schemeClr>
                </a:solidFill>
              </a:rPr>
              <a:t>在near</a:t>
            </a:r>
            <a:r>
              <a:rPr lang="zh-CN" altLang="en-US" sz="1600" dirty="0">
                <a:solidFill>
                  <a:schemeClr val="accent2">
                    <a:lumMod val="50000"/>
                  </a:schemeClr>
                </a:solidFill>
              </a:rPr>
              <a:t>的私募平台</a:t>
            </a:r>
            <a:r>
              <a:rPr lang="en-US" altLang="zh-CN" sz="1600" dirty="0">
                <a:solidFill>
                  <a:schemeClr val="accent2">
                    <a:lumMod val="50000"/>
                  </a:schemeClr>
                </a:solidFill>
              </a:rPr>
              <a:t>上可以使用稳定币进行募资，为IDO的项目带来更多的币价的稳定性</a:t>
            </a:r>
            <a:r>
              <a:rPr lang="zh-CN" altLang="en-US" sz="1600" dirty="0">
                <a:solidFill>
                  <a:schemeClr val="accent2">
                    <a:lumMod val="50000"/>
                  </a:schemeClr>
                </a:solidFill>
              </a:rPr>
              <a:t>；</a:t>
            </a:r>
            <a:endParaRPr lang="en-US" altLang="zh-CN" sz="1600" dirty="0">
              <a:solidFill>
                <a:schemeClr val="accent2">
                  <a:lumMod val="50000"/>
                </a:schemeClr>
              </a:solidFill>
            </a:endParaRPr>
          </a:p>
          <a:p>
            <a:pPr marL="342900" indent="-342900">
              <a:lnSpc>
                <a:spcPct val="150000"/>
              </a:lnSpc>
              <a:buFont typeface="+mj-lt"/>
              <a:buAutoNum type="alphaLcParenR"/>
            </a:pPr>
            <a:r>
              <a:rPr lang="en-US" altLang="zh-CN" sz="1600" dirty="0">
                <a:solidFill>
                  <a:schemeClr val="accent2">
                    <a:lumMod val="50000"/>
                  </a:schemeClr>
                </a:solidFill>
              </a:rPr>
              <a:t>在Ref上生成交易对的时候其中一边也可以用nUSDO，因为其中一边是稳定币，这样能够帮LP减少一部分的无常损失</a:t>
            </a:r>
            <a:r>
              <a:rPr lang="zh-CN" altLang="en-US" sz="1600" dirty="0">
                <a:solidFill>
                  <a:schemeClr val="accent2">
                    <a:lumMod val="50000"/>
                  </a:schemeClr>
                </a:solidFill>
              </a:rPr>
              <a:t>；</a:t>
            </a:r>
            <a:endParaRPr lang="en-US" altLang="zh-CN" sz="1600" dirty="0">
              <a:solidFill>
                <a:schemeClr val="accent2">
                  <a:lumMod val="50000"/>
                </a:schemeClr>
              </a:solidFill>
            </a:endParaRPr>
          </a:p>
          <a:p>
            <a:pPr marL="342900" indent="-342900">
              <a:lnSpc>
                <a:spcPct val="150000"/>
              </a:lnSpc>
              <a:buFont typeface="+mj-lt"/>
              <a:buAutoNum type="alphaLcParenR"/>
            </a:pPr>
            <a:r>
              <a:rPr lang="en-US" altLang="zh-CN" sz="1600" dirty="0">
                <a:solidFill>
                  <a:schemeClr val="accent2">
                    <a:lumMod val="50000"/>
                  </a:schemeClr>
                </a:solidFill>
                <a:hlinkClick r:id="rId1" tooltip="" action="ppaction://hlinkfile"/>
              </a:rPr>
              <a:t>GameFi</a:t>
            </a:r>
            <a:r>
              <a:rPr lang="en-US" altLang="zh-CN" sz="1600" dirty="0">
                <a:solidFill>
                  <a:schemeClr val="accent2">
                    <a:lumMod val="50000"/>
                  </a:schemeClr>
                </a:solidFill>
              </a:rPr>
              <a:t>可以使用稳定币付款，因为收入稳定并且以法币锚定那这个游戏也可以成为真正意义上的play-to-earn。在不久的未来我们会打通与稳定币与法币直接兑换的渠道，让新的非币圈的用户更快速地进入到NEAR的生态中来</a:t>
            </a:r>
            <a:r>
              <a:rPr lang="zh-CN" altLang="en-US" sz="1600" dirty="0">
                <a:solidFill>
                  <a:schemeClr val="accent2">
                    <a:lumMod val="50000"/>
                  </a:schemeClr>
                </a:solidFill>
              </a:rPr>
              <a:t>。</a:t>
            </a:r>
            <a:endParaRPr lang="zh-CN" altLang="en-US" sz="1600" dirty="0">
              <a:solidFill>
                <a:schemeClr val="accent2">
                  <a:lumMod val="50000"/>
                </a:schemeClr>
              </a:solidFill>
            </a:endParaRPr>
          </a:p>
          <a:p>
            <a:pPr marL="342900" indent="-342900">
              <a:lnSpc>
                <a:spcPct val="150000"/>
              </a:lnSpc>
              <a:buFont typeface="+mj-lt"/>
              <a:buAutoNum type="alphaLcParenR"/>
            </a:pPr>
            <a:r>
              <a:rPr lang="en-US" altLang="zh-CN" sz="1600" dirty="0">
                <a:solidFill>
                  <a:schemeClr val="accent2">
                    <a:lumMod val="50000"/>
                  </a:schemeClr>
                </a:solidFill>
                <a:sym typeface="+mn-ea"/>
              </a:rPr>
              <a:t>NFT</a:t>
            </a:r>
            <a:r>
              <a:rPr lang="zh-CN" altLang="en-US" sz="1600" dirty="0">
                <a:solidFill>
                  <a:schemeClr val="accent2">
                    <a:lumMod val="50000"/>
                  </a:schemeClr>
                </a:solidFill>
                <a:sym typeface="+mn-ea"/>
              </a:rPr>
              <a:t>交易市场也可以考虑使⽤稳定币⽀付。</a:t>
            </a:r>
            <a:endParaRPr lang="zh-CN" altLang="en-US" sz="1600" dirty="0">
              <a:solidFill>
                <a:schemeClr val="accent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等线" panose="02010600030101010101" pitchFamily="2" charset="-122"/>
                <a:ea typeface="等线" panose="02010600030101010101" pitchFamily="2" charset="-122"/>
              </a:rPr>
              <a:t>稳定币的应用场景</a:t>
            </a:r>
            <a:endParaRPr kumimoji="1"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4374280A-A54F-014D-AEF3-8AB26F5E583D}" type="slidenum">
              <a:rPr lang="en-US" smtClean="0"/>
            </a:fld>
            <a:endParaRPr lang="en-US"/>
          </a:p>
        </p:txBody>
      </p:sp>
      <p:sp>
        <p:nvSpPr>
          <p:cNvPr id="5" name="内容占位符 4"/>
          <p:cNvSpPr txBox="1">
            <a:spLocks noGrp="1"/>
          </p:cNvSpPr>
          <p:nvPr>
            <p:ph idx="1"/>
          </p:nvPr>
        </p:nvSpPr>
        <p:spPr>
          <a:xfrm>
            <a:off x="340278" y="1677841"/>
            <a:ext cx="11443736" cy="3484880"/>
          </a:xfrm>
          <a:prstGeom prst="rect">
            <a:avLst/>
          </a:prstGeom>
          <a:noFill/>
        </p:spPr>
        <p:txBody>
          <a:bodyPr wrap="square">
            <a:spAutoFit/>
          </a:bodyPr>
          <a:lstStyle/>
          <a:p>
            <a:pPr>
              <a:buFont typeface=".Lucida Grande UI Regular"/>
              <a:buChar char="▪"/>
            </a:pPr>
            <a:r>
              <a:rPr lang="zh-CN" altLang="en-US" sz="1800" b="1" dirty="0">
                <a:solidFill>
                  <a:schemeClr val="accent2">
                    <a:lumMod val="50000"/>
                  </a:schemeClr>
                </a:solidFill>
              </a:rPr>
              <a:t>为什么⽤</a:t>
            </a:r>
            <a:r>
              <a:rPr lang="en-US" altLang="zh-CN" sz="1800" b="1" dirty="0" err="1">
                <a:solidFill>
                  <a:schemeClr val="accent2">
                    <a:lumMod val="50000"/>
                  </a:schemeClr>
                </a:solidFill>
              </a:rPr>
              <a:t>stNEAR</a:t>
            </a:r>
            <a:r>
              <a:rPr lang="zh-CN" altLang="en-US" sz="1800" b="1" dirty="0">
                <a:solidFill>
                  <a:schemeClr val="accent2">
                    <a:lumMod val="50000"/>
                  </a:schemeClr>
                </a:solidFill>
              </a:rPr>
              <a:t>质押⽣成稳定币</a:t>
            </a:r>
            <a:r>
              <a:rPr lang="en-US" altLang="zh-CN" sz="1800" b="1" dirty="0" err="1">
                <a:solidFill>
                  <a:schemeClr val="accent2">
                    <a:lumMod val="50000"/>
                  </a:schemeClr>
                </a:solidFill>
              </a:rPr>
              <a:t>nUSDO</a:t>
            </a:r>
            <a:r>
              <a:rPr lang="zh-CN" altLang="en-US" sz="1800" b="1" dirty="0">
                <a:solidFill>
                  <a:schemeClr val="accent2">
                    <a:lumMod val="50000"/>
                  </a:schemeClr>
                </a:solidFill>
              </a:rPr>
              <a:t>？</a:t>
            </a:r>
            <a:endParaRPr lang="en-US" altLang="zh-CN" sz="1800" b="1" dirty="0">
              <a:solidFill>
                <a:schemeClr val="accent2">
                  <a:lumMod val="50000"/>
                </a:schemeClr>
              </a:solidFill>
            </a:endParaRPr>
          </a:p>
          <a:p>
            <a:pPr marL="0" indent="0">
              <a:buNone/>
            </a:pPr>
            <a:r>
              <a:rPr lang="en-US" altLang="zh-CN" sz="1600" dirty="0">
                <a:solidFill>
                  <a:schemeClr val="accent2">
                    <a:lumMod val="50000"/>
                  </a:schemeClr>
                </a:solidFill>
              </a:rPr>
              <a:t>1. </a:t>
            </a:r>
            <a:r>
              <a:rPr lang="en-US" altLang="zh-CN" sz="1600" dirty="0">
                <a:solidFill>
                  <a:schemeClr val="accent2">
                    <a:lumMod val="50000"/>
                  </a:schemeClr>
                </a:solidFill>
                <a:sym typeface="+mn-ea"/>
              </a:rPr>
              <a:t>超过80%的NEAR都在NEAR的底层质押</a:t>
            </a:r>
            <a:endParaRPr lang="en-US" altLang="zh-CN" sz="1600" dirty="0">
              <a:solidFill>
                <a:schemeClr val="accent2">
                  <a:lumMod val="50000"/>
                </a:schemeClr>
              </a:solidFill>
            </a:endParaRPr>
          </a:p>
          <a:p>
            <a:pPr marL="0" indent="0">
              <a:buNone/>
            </a:pPr>
            <a:r>
              <a:rPr lang="en-US" altLang="zh-CN" sz="1600" dirty="0">
                <a:solidFill>
                  <a:schemeClr val="accent2">
                    <a:lumMod val="50000"/>
                  </a:schemeClr>
                </a:solidFill>
              </a:rPr>
              <a:t>2. </a:t>
            </a:r>
            <a:r>
              <a:rPr lang="en-US" altLang="zh-CN" sz="1600" dirty="0">
                <a:solidFill>
                  <a:schemeClr val="accent2">
                    <a:lumMod val="50000"/>
                  </a:schemeClr>
                </a:solidFill>
                <a:sym typeface="+mn-ea"/>
              </a:rPr>
              <a:t>在Meta Pool上使用NEAR质押生成stNEAR以增加流动性</a:t>
            </a:r>
            <a:r>
              <a:rPr lang="zh-CN" altLang="en-US" sz="1600" dirty="0">
                <a:solidFill>
                  <a:schemeClr val="accent2">
                    <a:lumMod val="50000"/>
                  </a:schemeClr>
                </a:solidFill>
                <a:sym typeface="+mn-ea"/>
              </a:rPr>
              <a:t>，帮助</a:t>
            </a:r>
            <a:r>
              <a:rPr lang="en-US" altLang="zh-CN" sz="1600" dirty="0">
                <a:solidFill>
                  <a:schemeClr val="accent2">
                    <a:lumMod val="50000"/>
                  </a:schemeClr>
                </a:solidFill>
                <a:sym typeface="+mn-ea"/>
              </a:rPr>
              <a:t>释放NEAR更多的流动性</a:t>
            </a:r>
            <a:endParaRPr lang="en-US" altLang="zh-CN" sz="1600" dirty="0">
              <a:solidFill>
                <a:schemeClr val="accent2">
                  <a:lumMod val="50000"/>
                </a:schemeClr>
              </a:solidFill>
              <a:sym typeface="+mn-ea"/>
            </a:endParaRPr>
          </a:p>
          <a:p>
            <a:pPr marL="0" indent="0">
              <a:buNone/>
            </a:pPr>
            <a:r>
              <a:rPr lang="en-US" altLang="zh-CN" sz="1600" dirty="0">
                <a:solidFill>
                  <a:schemeClr val="accent2">
                    <a:lumMod val="50000"/>
                  </a:schemeClr>
                </a:solidFill>
                <a:sym typeface="+mn-ea"/>
              </a:rPr>
              <a:t>3. </a:t>
            </a:r>
            <a:r>
              <a:rPr lang="zh-CN" altLang="en-US" sz="1600" dirty="0">
                <a:solidFill>
                  <a:schemeClr val="accent2">
                    <a:lumMod val="50000"/>
                  </a:schemeClr>
                </a:solidFill>
                <a:sym typeface="+mn-ea"/>
              </a:rPr>
              <a:t>而我们又能将stNEAR再质押增加NEAR链上的稳定性</a:t>
            </a:r>
            <a:endParaRPr lang="en-US" altLang="zh-CN" sz="1600" dirty="0">
              <a:solidFill>
                <a:schemeClr val="accent2">
                  <a:lumMod val="50000"/>
                </a:schemeClr>
              </a:solidFill>
            </a:endParaRPr>
          </a:p>
          <a:p>
            <a:pPr marL="0" indent="0">
              <a:buNone/>
            </a:pPr>
            <a:r>
              <a:rPr lang="en-US" altLang="zh-CN" sz="1600" dirty="0">
                <a:solidFill>
                  <a:schemeClr val="accent2">
                    <a:lumMod val="50000"/>
                  </a:schemeClr>
                </a:solidFill>
              </a:rPr>
              <a:t>4. </a:t>
            </a:r>
            <a:r>
              <a:rPr lang="zh-CN" altLang="en-US" sz="1600" dirty="0">
                <a:solidFill>
                  <a:schemeClr val="accent2">
                    <a:lumMod val="50000"/>
                  </a:schemeClr>
                </a:solidFill>
              </a:rPr>
              <a:t>在</a:t>
            </a:r>
            <a:r>
              <a:rPr lang="en-US" altLang="zh-CN" sz="1600" dirty="0" err="1">
                <a:solidFill>
                  <a:schemeClr val="accent2">
                    <a:lumMod val="50000"/>
                  </a:schemeClr>
                </a:solidFill>
              </a:rPr>
              <a:t>dex</a:t>
            </a:r>
            <a:r>
              <a:rPr lang="zh-CN" altLang="en-US" sz="1600" dirty="0">
                <a:solidFill>
                  <a:schemeClr val="accent2">
                    <a:lumMod val="50000"/>
                  </a:schemeClr>
                </a:solidFill>
              </a:rPr>
              <a:t>中稳定资产价格</a:t>
            </a:r>
            <a:r>
              <a:rPr lang="en-US" altLang="zh-CN" sz="1600" dirty="0">
                <a:solidFill>
                  <a:schemeClr val="accent2">
                    <a:lumMod val="50000"/>
                  </a:schemeClr>
                </a:solidFill>
              </a:rPr>
              <a:t>,</a:t>
            </a:r>
            <a:r>
              <a:rPr lang="zh-CN" altLang="en-US" sz="1600" dirty="0">
                <a:solidFill>
                  <a:schemeClr val="accent2">
                    <a:lumMod val="50000"/>
                  </a:schemeClr>
                </a:solidFill>
              </a:rPr>
              <a:t>为 </a:t>
            </a:r>
            <a:r>
              <a:rPr lang="en-US" altLang="zh-CN" sz="1600" dirty="0" err="1">
                <a:solidFill>
                  <a:schemeClr val="accent2">
                    <a:lumMod val="50000"/>
                  </a:schemeClr>
                </a:solidFill>
              </a:rPr>
              <a:t>Ref.Finance</a:t>
            </a:r>
            <a:r>
              <a:rPr lang="zh-CN" altLang="en-US" sz="1600" dirty="0">
                <a:solidFill>
                  <a:schemeClr val="accent2">
                    <a:lumMod val="50000"/>
                  </a:schemeClr>
                </a:solidFill>
              </a:rPr>
              <a:t>等交易所提供稳定币交易，释放更多稳定币市场的流动性 </a:t>
            </a:r>
            <a:endParaRPr lang="zh-CN" altLang="en-US" sz="1600" dirty="0">
              <a:solidFill>
                <a:schemeClr val="accent2">
                  <a:lumMod val="50000"/>
                </a:schemeClr>
              </a:solidFill>
            </a:endParaRPr>
          </a:p>
          <a:p>
            <a:pPr marL="0" indent="0">
              <a:buNone/>
            </a:pPr>
            <a:endParaRPr lang="zh-CN" altLang="en-US" sz="1600" dirty="0">
              <a:solidFill>
                <a:schemeClr val="accent2">
                  <a:lumMod val="50000"/>
                </a:schemeClr>
              </a:solidFill>
            </a:endParaRPr>
          </a:p>
          <a:p>
            <a:pPr marL="0" indent="0">
              <a:buFont typeface=".Lucida Grande UI Regular"/>
              <a:buNone/>
            </a:pPr>
            <a:endParaRPr lang="en-US" altLang="zh-CN" sz="1600" dirty="0">
              <a:solidFill>
                <a:schemeClr val="accent2">
                  <a:lumMod val="50000"/>
                </a:schemeClr>
              </a:solidFill>
            </a:endParaRPr>
          </a:p>
          <a:p>
            <a:pPr marL="0" indent="0">
              <a:buNone/>
            </a:pPr>
            <a:endParaRPr lang="zh-CN" altLang="en-US" sz="1600" dirty="0">
              <a:solidFill>
                <a:schemeClr val="accent2">
                  <a:lumMod val="50000"/>
                </a:schemeClr>
              </a:solidFill>
            </a:endParaRPr>
          </a:p>
          <a:p>
            <a:endParaRPr lang="en-US" altLang="zh-CN" sz="1600" dirty="0">
              <a:solidFill>
                <a:schemeClr val="accent2">
                  <a:lumMod val="50000"/>
                </a:schemeClr>
              </a:solidFill>
            </a:endParaRPr>
          </a:p>
          <a:p>
            <a:endParaRPr lang="en-US" altLang="zh-CN" sz="1600" dirty="0">
              <a:solidFill>
                <a:schemeClr val="accent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等线" panose="02010600030101010101" pitchFamily="2" charset="-122"/>
                <a:ea typeface="等线" panose="02010600030101010101" pitchFamily="2" charset="-122"/>
              </a:rPr>
              <a:t>玩法与机制</a:t>
            </a:r>
            <a:endParaRPr kumimoji="1" lang="zh-CN" altLang="en-US" dirty="0">
              <a:latin typeface="等线" panose="02010600030101010101" pitchFamily="2" charset="-122"/>
              <a:ea typeface="等线" panose="02010600030101010101" pitchFamily="2" charset="-122"/>
            </a:endParaRPr>
          </a:p>
        </p:txBody>
      </p:sp>
      <p:pic>
        <p:nvPicPr>
          <p:cNvPr id="6" name="内容占位符 5"/>
          <p:cNvPicPr>
            <a:picLocks noGrp="1" noChangeAspect="1"/>
          </p:cNvPicPr>
          <p:nvPr>
            <p:ph idx="1"/>
          </p:nvPr>
        </p:nvPicPr>
        <p:blipFill>
          <a:blip r:embed="rId1"/>
          <a:stretch>
            <a:fillRect/>
          </a:stretch>
        </p:blipFill>
        <p:spPr>
          <a:xfrm>
            <a:off x="2071754" y="1480022"/>
            <a:ext cx="8048491" cy="4673318"/>
          </a:xfrm>
        </p:spPr>
      </p:pic>
      <p:sp>
        <p:nvSpPr>
          <p:cNvPr id="4" name="灯片编号占位符 3"/>
          <p:cNvSpPr>
            <a:spLocks noGrp="1"/>
          </p:cNvSpPr>
          <p:nvPr>
            <p:ph type="sldNum" sz="quarter" idx="12"/>
          </p:nvPr>
        </p:nvSpPr>
        <p:spPr/>
        <p:txBody>
          <a:bodyPr/>
          <a:lstStyle/>
          <a:p>
            <a:fld id="{4374280A-A54F-014D-AEF3-8AB26F5E583D}"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等线" panose="02010600030101010101" pitchFamily="2" charset="-122"/>
                <a:ea typeface="等线" panose="02010600030101010101" pitchFamily="2" charset="-122"/>
              </a:rPr>
              <a:t>双池系统</a:t>
            </a:r>
            <a:endParaRPr kumimoji="1"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4374280A-A54F-014D-AEF3-8AB26F5E583D}" type="slidenum">
              <a:rPr lang="en-US" smtClean="0"/>
            </a:fld>
            <a:endParaRPr lang="en-US"/>
          </a:p>
        </p:txBody>
      </p:sp>
      <p:sp>
        <p:nvSpPr>
          <p:cNvPr id="9" name="文本框 8"/>
          <p:cNvSpPr txBox="1"/>
          <p:nvPr/>
        </p:nvSpPr>
        <p:spPr>
          <a:xfrm>
            <a:off x="2936103" y="4145604"/>
            <a:ext cx="6319793" cy="797141"/>
          </a:xfrm>
          <a:prstGeom prst="rect">
            <a:avLst/>
          </a:prstGeom>
          <a:noFill/>
        </p:spPr>
        <p:txBody>
          <a:bodyPr wrap="square">
            <a:spAutoFit/>
          </a:bodyPr>
          <a:lstStyle/>
          <a:p>
            <a:pPr>
              <a:lnSpc>
                <a:spcPct val="150000"/>
              </a:lnSpc>
            </a:pPr>
            <a:r>
              <a:rPr lang="zh-CN" altLang="en-US" sz="1600" dirty="0">
                <a:solidFill>
                  <a:schemeClr val="accent2">
                    <a:lumMod val="50000"/>
                  </a:schemeClr>
                </a:solidFill>
              </a:rPr>
              <a:t>在质押池中进⾏质押物的存取与稳定币的借贷与还款，稳定池则起到⼀个稳定系统质押率的作⽤，⽤于保证系统不⾄于负债率过⾼</a:t>
            </a:r>
            <a:endParaRPr lang="zh-CN" altLang="en-US" sz="1600" dirty="0">
              <a:solidFill>
                <a:schemeClr val="accent2">
                  <a:lumMod val="50000"/>
                </a:schemeClr>
              </a:solidFill>
            </a:endParaRPr>
          </a:p>
        </p:txBody>
      </p:sp>
      <p:grpSp>
        <p:nvGrpSpPr>
          <p:cNvPr id="11" name="组合 10"/>
          <p:cNvGrpSpPr/>
          <p:nvPr/>
        </p:nvGrpSpPr>
        <p:grpSpPr>
          <a:xfrm>
            <a:off x="2789613" y="1692178"/>
            <a:ext cx="6545063" cy="2015602"/>
            <a:chOff x="3024480" y="1413398"/>
            <a:chExt cx="6545063" cy="2015602"/>
          </a:xfrm>
        </p:grpSpPr>
        <p:sp>
          <p:nvSpPr>
            <p:cNvPr id="5" name="椭圆 4"/>
            <p:cNvSpPr/>
            <p:nvPr/>
          </p:nvSpPr>
          <p:spPr>
            <a:xfrm>
              <a:off x="3024480" y="1692008"/>
              <a:ext cx="1731146" cy="1736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稳定池</a:t>
              </a:r>
              <a:endParaRPr lang="zh-CN" altLang="en-US" dirty="0"/>
            </a:p>
          </p:txBody>
        </p:sp>
        <p:sp>
          <p:nvSpPr>
            <p:cNvPr id="6" name="椭圆 5"/>
            <p:cNvSpPr/>
            <p:nvPr/>
          </p:nvSpPr>
          <p:spPr>
            <a:xfrm>
              <a:off x="7838397" y="1692008"/>
              <a:ext cx="1731146" cy="1736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质押池 </a:t>
              </a:r>
              <a:endParaRPr lang="en-US" altLang="zh-CN" dirty="0"/>
            </a:p>
          </p:txBody>
        </p:sp>
        <p:sp>
          <p:nvSpPr>
            <p:cNvPr id="7" name="箭头: 右 15"/>
            <p:cNvSpPr/>
            <p:nvPr/>
          </p:nvSpPr>
          <p:spPr>
            <a:xfrm>
              <a:off x="5005309" y="2130801"/>
              <a:ext cx="2583403" cy="23082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16"/>
            <p:cNvSpPr/>
            <p:nvPr/>
          </p:nvSpPr>
          <p:spPr>
            <a:xfrm rot="10800000">
              <a:off x="5005309" y="2715863"/>
              <a:ext cx="2583403" cy="24857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43013" y="1413398"/>
              <a:ext cx="1107996" cy="369332"/>
            </a:xfrm>
            <a:prstGeom prst="rect">
              <a:avLst/>
            </a:prstGeom>
            <a:noFill/>
          </p:spPr>
          <p:txBody>
            <a:bodyPr wrap="none" rtlCol="0">
              <a:spAutoFit/>
            </a:bodyPr>
            <a:lstStyle/>
            <a:p>
              <a:r>
                <a:rPr kumimoji="1" lang="zh-CN" altLang="en-US" dirty="0">
                  <a:solidFill>
                    <a:schemeClr val="accent2">
                      <a:lumMod val="50000"/>
                    </a:schemeClr>
                  </a:solidFill>
                </a:rPr>
                <a:t>双池系统</a:t>
              </a:r>
              <a:endParaRPr kumimoji="1" lang="zh-CN" altLang="en-US" dirty="0">
                <a:solidFill>
                  <a:schemeClr val="accent2">
                    <a:lumMod val="50000"/>
                  </a:schemeClr>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等线" panose="02010600030101010101" pitchFamily="2" charset="-122"/>
                <a:ea typeface="等线" panose="02010600030101010101" pitchFamily="2" charset="-122"/>
              </a:rPr>
              <a:t>质押池基本公式</a:t>
            </a:r>
            <a:endParaRPr kumimoji="1"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4374280A-A54F-014D-AEF3-8AB26F5E583D}" type="slidenum">
              <a:rPr lang="en-US" smtClean="0"/>
            </a:fld>
            <a:endParaRPr lang="en-US"/>
          </a:p>
        </p:txBody>
      </p:sp>
      <p:sp>
        <p:nvSpPr>
          <p:cNvPr id="6" name="文本框 5"/>
          <p:cNvSpPr txBox="1"/>
          <p:nvPr/>
        </p:nvSpPr>
        <p:spPr>
          <a:xfrm>
            <a:off x="1588135" y="2590800"/>
            <a:ext cx="9206230" cy="2306955"/>
          </a:xfrm>
          <a:prstGeom prst="rect">
            <a:avLst/>
          </a:prstGeom>
          <a:noFill/>
        </p:spPr>
        <p:txBody>
          <a:bodyPr wrap="square">
            <a:spAutoFit/>
          </a:bodyPr>
          <a:lstStyle/>
          <a:p>
            <a:pPr marL="285750" indent="-285750">
              <a:buFont typeface=".Lucida Grande UI Regular"/>
              <a:buChar char="▪"/>
            </a:pPr>
            <a:endParaRPr lang="zh-CN" altLang="en-US" sz="1600" dirty="0">
              <a:solidFill>
                <a:schemeClr val="accent2">
                  <a:lumMod val="50000"/>
                </a:schemeClr>
              </a:solidFill>
            </a:endParaRPr>
          </a:p>
          <a:p>
            <a:pPr marL="285750" indent="-285750">
              <a:buFont typeface=".Lucida Grande UI Regular"/>
              <a:buChar char="▪"/>
            </a:pPr>
            <a:endParaRPr lang="en-US" altLang="zh-CN" sz="1600" dirty="0">
              <a:solidFill>
                <a:schemeClr val="accent2">
                  <a:lumMod val="50000"/>
                </a:schemeClr>
              </a:solidFill>
            </a:endParaRPr>
          </a:p>
          <a:p>
            <a:pPr marL="285750" indent="-285750">
              <a:buFont typeface=".Lucida Grande UI Regular"/>
              <a:buChar char="▪"/>
            </a:pPr>
            <a:r>
              <a:rPr lang="en-US" altLang="zh-CN" sz="1600" dirty="0">
                <a:solidFill>
                  <a:schemeClr val="accent2">
                    <a:lumMod val="50000"/>
                  </a:schemeClr>
                </a:solidFill>
              </a:rPr>
              <a:t> </a:t>
            </a:r>
            <a:endParaRPr lang="zh-CN" altLang="en-US" sz="1600" dirty="0">
              <a:solidFill>
                <a:schemeClr val="accent2">
                  <a:lumMod val="50000"/>
                </a:schemeClr>
              </a:solidFill>
            </a:endParaRPr>
          </a:p>
          <a:p>
            <a:pPr marL="285750" indent="-285750">
              <a:buFont typeface=".Lucida Grande UI Regular"/>
              <a:buChar char="▪"/>
            </a:pPr>
            <a:endParaRPr lang="zh-CN" altLang="en-US" sz="1600" dirty="0">
              <a:solidFill>
                <a:schemeClr val="accent2">
                  <a:lumMod val="50000"/>
                </a:schemeClr>
              </a:solidFill>
            </a:endParaRPr>
          </a:p>
          <a:p>
            <a:pPr marL="285750" indent="-285750">
              <a:buFont typeface=".Lucida Grande UI Regular"/>
              <a:buChar char="▪"/>
            </a:pPr>
            <a:endParaRPr lang="zh-CN" altLang="en-US" sz="1600" dirty="0">
              <a:solidFill>
                <a:schemeClr val="accent2">
                  <a:lumMod val="50000"/>
                </a:schemeClr>
              </a:solidFill>
            </a:endParaRPr>
          </a:p>
          <a:p>
            <a:pPr marL="285750" indent="-285750">
              <a:buFont typeface=".Lucida Grande UI Regular"/>
              <a:buChar char="▪"/>
            </a:pPr>
            <a:r>
              <a:rPr lang="zh-CN" altLang="en-US" sz="1600" dirty="0">
                <a:solidFill>
                  <a:schemeClr val="accent2">
                    <a:lumMod val="50000"/>
                  </a:schemeClr>
                </a:solidFill>
              </a:rPr>
              <a:t> </a:t>
            </a:r>
            <a:r>
              <a:rPr lang="en-US" altLang="zh-CN" sz="1600" dirty="0">
                <a:solidFill>
                  <a:schemeClr val="accent2">
                    <a:lumMod val="50000"/>
                  </a:schemeClr>
                </a:solidFill>
              </a:rPr>
              <a:t> </a:t>
            </a:r>
            <a:endParaRPr lang="en-US" altLang="zh-CN" sz="1600" dirty="0">
              <a:solidFill>
                <a:schemeClr val="accent2">
                  <a:lumMod val="50000"/>
                </a:schemeClr>
              </a:solidFill>
            </a:endParaRPr>
          </a:p>
          <a:p>
            <a:pPr marL="285750" indent="-285750">
              <a:buFont typeface=".Lucida Grande UI Regular"/>
              <a:buChar char="▪"/>
            </a:pPr>
            <a:endParaRPr lang="en-US" altLang="zh-CN" sz="1600" dirty="0">
              <a:solidFill>
                <a:schemeClr val="accent2">
                  <a:lumMod val="50000"/>
                </a:schemeClr>
              </a:solidFill>
            </a:endParaRPr>
          </a:p>
          <a:p>
            <a:pPr marL="285750" indent="-285750">
              <a:buFont typeface=".Lucida Grande UI Regular"/>
              <a:buChar char="▪"/>
            </a:pPr>
            <a:endParaRPr lang="zh-CN" altLang="en-US" sz="1600" dirty="0">
              <a:solidFill>
                <a:schemeClr val="accent2">
                  <a:lumMod val="50000"/>
                </a:schemeClr>
              </a:solidFill>
            </a:endParaRPr>
          </a:p>
          <a:p>
            <a:pPr marL="285750" indent="-285750">
              <a:buFont typeface=".Lucida Grande UI Regular"/>
              <a:buChar char="▪"/>
            </a:pPr>
            <a:r>
              <a:rPr lang="en-US" altLang="zh-CN" sz="1600" dirty="0">
                <a:solidFill>
                  <a:schemeClr val="accent2">
                    <a:lumMod val="50000"/>
                  </a:schemeClr>
                </a:solidFill>
              </a:rPr>
              <a:t>  </a:t>
            </a:r>
            <a:r>
              <a:rPr lang="en-US" altLang="zh-CN" sz="1600" dirty="0">
                <a:solidFill>
                  <a:schemeClr val="accent2">
                    <a:lumMod val="50000"/>
                  </a:schemeClr>
                </a:solidFill>
                <a:latin typeface="+mn-ea"/>
                <a:cs typeface="+mn-ea"/>
              </a:rPr>
              <a:t> </a:t>
            </a:r>
            <a:r>
              <a:rPr lang="zh-CN" altLang="en-US" sz="1600" b="1" dirty="0">
                <a:solidFill>
                  <a:schemeClr val="accent2">
                    <a:lumMod val="50000"/>
                  </a:schemeClr>
                </a:solidFill>
                <a:latin typeface="+mn-ea"/>
                <a:cs typeface="+mn-ea"/>
              </a:rPr>
              <a:t>主体功能：</a:t>
            </a:r>
            <a:r>
              <a:rPr lang="zh-CN" altLang="en-US" sz="1600" dirty="0">
                <a:solidFill>
                  <a:schemeClr val="accent2">
                    <a:lumMod val="50000"/>
                  </a:schemeClr>
                </a:solidFill>
                <a:latin typeface="+mn-ea"/>
                <a:cs typeface="+mn-ea"/>
              </a:rPr>
              <a:t>Deposit，Withdraw，Borrow，Repay，Liquidate，</a:t>
            </a:r>
            <a:r>
              <a:rPr lang="en-US" altLang="zh-CN" sz="1600" dirty="0">
                <a:solidFill>
                  <a:schemeClr val="accent2">
                    <a:lumMod val="50000"/>
                  </a:schemeClr>
                </a:solidFill>
                <a:latin typeface="+mn-ea"/>
                <a:cs typeface="+mn-ea"/>
              </a:rPr>
              <a:t>claim</a:t>
            </a:r>
            <a:endParaRPr lang="en-US" altLang="zh-CN" sz="1600" dirty="0">
              <a:solidFill>
                <a:schemeClr val="accent2">
                  <a:lumMod val="50000"/>
                </a:schemeClr>
              </a:solidFill>
              <a:latin typeface="+mn-ea"/>
              <a:cs typeface="+mn-ea"/>
            </a:endParaRPr>
          </a:p>
        </p:txBody>
      </p:sp>
      <p:pic>
        <p:nvPicPr>
          <p:cNvPr id="3" name="图片 2"/>
          <p:cNvPicPr>
            <a:picLocks noChangeAspect="1"/>
          </p:cNvPicPr>
          <p:nvPr/>
        </p:nvPicPr>
        <p:blipFill>
          <a:blip r:embed="rId1"/>
          <a:srcRect l="1040"/>
          <a:stretch>
            <a:fillRect/>
          </a:stretch>
        </p:blipFill>
        <p:spPr>
          <a:xfrm>
            <a:off x="1991360" y="2824480"/>
            <a:ext cx="6343650" cy="732790"/>
          </a:xfrm>
          <a:prstGeom prst="rect">
            <a:avLst/>
          </a:prstGeom>
        </p:spPr>
      </p:pic>
      <p:pic>
        <p:nvPicPr>
          <p:cNvPr id="7" name="图片 6"/>
          <p:cNvPicPr>
            <a:picLocks noChangeAspect="1"/>
          </p:cNvPicPr>
          <p:nvPr/>
        </p:nvPicPr>
        <p:blipFill>
          <a:blip r:embed="rId2"/>
          <a:stretch>
            <a:fillRect/>
          </a:stretch>
        </p:blipFill>
        <p:spPr>
          <a:xfrm>
            <a:off x="1915160" y="3637915"/>
            <a:ext cx="6610350" cy="8083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等线" panose="02010600030101010101" pitchFamily="2" charset="-122"/>
                <a:ea typeface="等线" panose="02010600030101010101" pitchFamily="2" charset="-122"/>
              </a:rPr>
              <a:t>稳定池基本公式</a:t>
            </a:r>
            <a:endParaRPr kumimoji="1"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4374280A-A54F-014D-AEF3-8AB26F5E583D}" type="slidenum">
              <a:rPr lang="en-US" smtClean="0"/>
            </a:fld>
            <a:endParaRPr lang="en-US"/>
          </a:p>
        </p:txBody>
      </p:sp>
      <p:sp>
        <p:nvSpPr>
          <p:cNvPr id="5" name="文本框 4"/>
          <p:cNvSpPr txBox="1"/>
          <p:nvPr/>
        </p:nvSpPr>
        <p:spPr>
          <a:xfrm>
            <a:off x="340277" y="1455980"/>
            <a:ext cx="11443735" cy="4677410"/>
          </a:xfrm>
          <a:prstGeom prst="rect">
            <a:avLst/>
          </a:prstGeom>
          <a:noFill/>
        </p:spPr>
        <p:txBody>
          <a:bodyPr wrap="square">
            <a:spAutoFit/>
          </a:bodyPr>
          <a:lstStyle/>
          <a:p>
            <a:pPr marL="285750" indent="-285750">
              <a:buFont typeface="Arial" panose="020B0604020202020204" pitchFamily="34" charset="0"/>
              <a:buChar char="•"/>
            </a:pPr>
            <a:r>
              <a:rPr lang="zh-CN" altLang="en-US" sz="1600" b="1" dirty="0">
                <a:solidFill>
                  <a:schemeClr val="accent2">
                    <a:lumMod val="50000"/>
                  </a:schemeClr>
                </a:solidFill>
                <a:latin typeface="+mn-ea"/>
                <a:cs typeface="+mn-ea"/>
              </a:rPr>
              <a:t>通过系统标杆系数</a:t>
            </a:r>
            <a:r>
              <a:rPr lang="en-US" altLang="zh-CN" sz="1600" b="1" dirty="0">
                <a:solidFill>
                  <a:schemeClr val="accent2">
                    <a:lumMod val="50000"/>
                  </a:schemeClr>
                </a:solidFill>
                <a:latin typeface="+mn-ea"/>
                <a:cs typeface="+mn-ea"/>
              </a:rPr>
              <a:t>P</a:t>
            </a:r>
            <a:r>
              <a:rPr lang="zh-CN" altLang="en-US" sz="1600" b="1" dirty="0">
                <a:solidFill>
                  <a:schemeClr val="accent2">
                    <a:lumMod val="50000"/>
                  </a:schemeClr>
                </a:solidFill>
                <a:latin typeface="+mn-ea"/>
                <a:cs typeface="+mn-ea"/>
              </a:rPr>
              <a:t>来确定整体池⼦的动向</a:t>
            </a:r>
            <a:r>
              <a:rPr lang="en-US" altLang="zh-CN" sz="1600" b="1" dirty="0">
                <a:solidFill>
                  <a:schemeClr val="accent2">
                    <a:lumMod val="50000"/>
                  </a:schemeClr>
                </a:solidFill>
                <a:latin typeface="+mn-ea"/>
                <a:cs typeface="+mn-ea"/>
              </a:rPr>
              <a:t>,P</a:t>
            </a:r>
            <a:r>
              <a:rPr lang="zh-CN" altLang="en-US" sz="1600" b="1" dirty="0">
                <a:solidFill>
                  <a:schemeClr val="accent2">
                    <a:lumMod val="50000"/>
                  </a:schemeClr>
                </a:solidFill>
                <a:latin typeface="+mn-ea"/>
                <a:cs typeface="+mn-ea"/>
              </a:rPr>
              <a:t>值只有在发⽣清算时会衰减，初始化为</a:t>
            </a:r>
            <a:r>
              <a:rPr lang="en-US" altLang="zh-CN" sz="1600" b="1" dirty="0">
                <a:solidFill>
                  <a:schemeClr val="accent2">
                    <a:lumMod val="50000"/>
                  </a:schemeClr>
                </a:solidFill>
                <a:latin typeface="+mn-ea"/>
                <a:cs typeface="+mn-ea"/>
              </a:rPr>
              <a:t>1e18</a:t>
            </a:r>
            <a:endParaRPr lang="en-US" altLang="zh-CN" sz="1600" b="1" dirty="0">
              <a:solidFill>
                <a:schemeClr val="accent2">
                  <a:lumMod val="50000"/>
                </a:schemeClr>
              </a:solidFill>
              <a:latin typeface="+mn-ea"/>
              <a:cs typeface="+mn-ea"/>
            </a:endParaRPr>
          </a:p>
          <a:p>
            <a:r>
              <a:rPr lang="zh-CN" altLang="en-US" sz="1600" b="1" dirty="0">
                <a:solidFill>
                  <a:schemeClr val="accent2">
                    <a:lumMod val="50000"/>
                  </a:schemeClr>
                </a:solidFill>
                <a:latin typeface="+mn-ea"/>
                <a:cs typeface="+mn-ea"/>
              </a:rPr>
              <a:t>系统参数定义：</a:t>
            </a:r>
            <a:endParaRPr lang="zh-CN" altLang="en-US" sz="1600" b="1" dirty="0">
              <a:solidFill>
                <a:schemeClr val="accent2">
                  <a:lumMod val="50000"/>
                </a:schemeClr>
              </a:solidFill>
              <a:latin typeface="+mn-ea"/>
              <a:cs typeface="+mn-ea"/>
            </a:endParaRPr>
          </a:p>
          <a:p>
            <a:endParaRPr lang="zh-CN" altLang="en-US" sz="1600" b="1" dirty="0">
              <a:solidFill>
                <a:schemeClr val="accent2">
                  <a:lumMod val="50000"/>
                </a:schemeClr>
              </a:solidFill>
              <a:latin typeface="+mn-ea"/>
              <a:cs typeface="+mn-ea"/>
            </a:endParaRPr>
          </a:p>
          <a:p>
            <a:endParaRPr lang="zh-CN" altLang="en-US" b="1" dirty="0">
              <a:solidFill>
                <a:schemeClr val="accent2">
                  <a:lumMod val="50000"/>
                </a:schemeClr>
              </a:solidFill>
            </a:endParaRPr>
          </a:p>
          <a:p>
            <a:pPr indent="0">
              <a:buFont typeface="Arial" panose="020B0604020202020204" pitchFamily="34" charset="0"/>
              <a:buNone/>
            </a:pPr>
            <a:r>
              <a:rPr lang="en-US" altLang="zh-CN" sz="1600" b="1" dirty="0">
                <a:solidFill>
                  <a:schemeClr val="accent2">
                    <a:lumMod val="50000"/>
                  </a:schemeClr>
                </a:solidFill>
              </a:rPr>
              <a:t>G </a:t>
            </a:r>
            <a:r>
              <a:rPr lang="zh-CN" altLang="en-US" sz="1600" b="1" dirty="0">
                <a:solidFill>
                  <a:schemeClr val="accent2">
                    <a:lumMod val="50000"/>
                  </a:schemeClr>
                </a:solidFill>
              </a:rPr>
              <a:t>用于计算</a:t>
            </a:r>
            <a:r>
              <a:rPr lang="en-US" altLang="zh-CN" sz="1600" b="1" dirty="0">
                <a:solidFill>
                  <a:schemeClr val="accent2">
                    <a:lumMod val="50000"/>
                  </a:schemeClr>
                </a:solidFill>
              </a:rPr>
              <a:t> </a:t>
            </a:r>
            <a:r>
              <a:rPr lang="zh-CN" altLang="en-US" sz="1600" b="1" dirty="0">
                <a:solidFill>
                  <a:schemeClr val="accent2">
                    <a:lumMod val="50000"/>
                  </a:schemeClr>
                </a:solidFill>
              </a:rPr>
              <a:t>系统挖矿奖励的积累</a:t>
            </a:r>
            <a:endParaRPr lang="zh-CN" altLang="en-US" sz="1600" b="1" dirty="0">
              <a:solidFill>
                <a:schemeClr val="accent2">
                  <a:lumMod val="50000"/>
                </a:schemeClr>
              </a:solidFill>
            </a:endParaRPr>
          </a:p>
          <a:p>
            <a:endParaRPr lang="zh-CN" altLang="en-US" b="1" dirty="0">
              <a:solidFill>
                <a:schemeClr val="accent2">
                  <a:lumMod val="50000"/>
                </a:schemeClr>
              </a:solidFill>
            </a:endParaRPr>
          </a:p>
          <a:p>
            <a:endParaRPr lang="zh-CN" altLang="en-US" b="1" dirty="0">
              <a:solidFill>
                <a:schemeClr val="accent2">
                  <a:lumMod val="50000"/>
                </a:schemeClr>
              </a:solidFill>
            </a:endParaRPr>
          </a:p>
          <a:p>
            <a:pPr indent="0">
              <a:buFont typeface="Arial" panose="020B0604020202020204" pitchFamily="34" charset="0"/>
              <a:buNone/>
            </a:pPr>
            <a:r>
              <a:rPr lang="en-US" altLang="zh-CN" sz="1600" b="1" dirty="0">
                <a:solidFill>
                  <a:schemeClr val="accent2">
                    <a:lumMod val="50000"/>
                  </a:schemeClr>
                </a:solidFill>
              </a:rPr>
              <a:t>S </a:t>
            </a:r>
            <a:r>
              <a:rPr lang="zh-CN" altLang="en-US" sz="1600" b="1" dirty="0">
                <a:solidFill>
                  <a:schemeClr val="accent2">
                    <a:lumMod val="50000"/>
                  </a:schemeClr>
                </a:solidFill>
              </a:rPr>
              <a:t>用于计算</a:t>
            </a:r>
            <a:r>
              <a:rPr lang="en-US" altLang="zh-CN" sz="1600" b="1" dirty="0">
                <a:solidFill>
                  <a:schemeClr val="accent2">
                    <a:lumMod val="50000"/>
                  </a:schemeClr>
                </a:solidFill>
              </a:rPr>
              <a:t> </a:t>
            </a:r>
            <a:r>
              <a:rPr lang="zh-CN" altLang="en-US" sz="1600" b="1" dirty="0">
                <a:solidFill>
                  <a:schemeClr val="accent2">
                    <a:lumMod val="50000"/>
                  </a:schemeClr>
                </a:solidFill>
              </a:rPr>
              <a:t>系统分配奖励的积累</a:t>
            </a:r>
            <a:endParaRPr lang="zh-CN" altLang="en-US" sz="1600" b="1" dirty="0">
              <a:solidFill>
                <a:schemeClr val="accent2">
                  <a:lumMod val="50000"/>
                </a:schemeClr>
              </a:solidFill>
            </a:endParaRPr>
          </a:p>
          <a:p>
            <a:endParaRPr lang="zh-CN" altLang="en-US" b="1" dirty="0">
              <a:solidFill>
                <a:schemeClr val="accent2">
                  <a:lumMod val="50000"/>
                </a:schemeClr>
              </a:solidFill>
            </a:endParaRPr>
          </a:p>
          <a:p>
            <a:endParaRPr lang="en-US" altLang="zh-CN" b="1" dirty="0">
              <a:solidFill>
                <a:schemeClr val="accent2">
                  <a:lumMod val="50000"/>
                </a:schemeClr>
              </a:solidFill>
            </a:endParaRPr>
          </a:p>
          <a:p>
            <a:pPr indent="0">
              <a:buFont typeface="Arial" panose="020B0604020202020204" pitchFamily="34" charset="0"/>
              <a:buNone/>
            </a:pPr>
            <a:r>
              <a:rPr lang="zh-CN" altLang="en-US" sz="1600" b="1" dirty="0">
                <a:solidFill>
                  <a:schemeClr val="accent2">
                    <a:lumMod val="50000"/>
                  </a:schemeClr>
                </a:solidFill>
                <a:latin typeface="+mn-ea"/>
                <a:sym typeface="+mn-ea"/>
              </a:rPr>
              <a:t>个人变量计算</a:t>
            </a:r>
            <a:r>
              <a:rPr lang="zh-CN" altLang="en-US" sz="1600" dirty="0">
                <a:solidFill>
                  <a:schemeClr val="accent2">
                    <a:lumMod val="50000"/>
                  </a:schemeClr>
                </a:solidFill>
                <a:latin typeface="+mn-ea"/>
              </a:rPr>
              <a:t>：</a:t>
            </a:r>
            <a:endParaRPr lang="en-US" altLang="zh-CN" sz="1600" dirty="0">
              <a:solidFill>
                <a:schemeClr val="accent2">
                  <a:lumMod val="50000"/>
                </a:schemeClr>
              </a:solidFill>
              <a:latin typeface="+mn-ea"/>
            </a:endParaRPr>
          </a:p>
          <a:p>
            <a:pPr marL="285750" indent="-285750">
              <a:buFont typeface=".Lucida Grande UI Regular"/>
              <a:buChar char="▪"/>
            </a:pPr>
            <a:endParaRPr lang="zh-CN" altLang="en-US" sz="1600" dirty="0">
              <a:solidFill>
                <a:schemeClr val="accent2">
                  <a:lumMod val="50000"/>
                </a:schemeClr>
              </a:solidFill>
              <a:sym typeface="+mn-ea"/>
            </a:endParaRPr>
          </a:p>
          <a:p>
            <a:pPr marL="285750" indent="-285750">
              <a:buFont typeface=".Lucida Grande UI Regular"/>
              <a:buChar char="▪"/>
            </a:pPr>
            <a:endParaRPr lang="zh-CN" altLang="en-US" sz="1600" dirty="0">
              <a:solidFill>
                <a:schemeClr val="accent2">
                  <a:lumMod val="50000"/>
                </a:schemeClr>
              </a:solidFill>
              <a:sym typeface="+mn-ea"/>
            </a:endParaRPr>
          </a:p>
          <a:p>
            <a:pPr marL="285750" indent="-285750">
              <a:buFont typeface=".Lucida Grande UI Regular"/>
              <a:buChar char="▪"/>
            </a:pPr>
            <a:endParaRPr lang="zh-CN" altLang="en-US" sz="1600" dirty="0">
              <a:solidFill>
                <a:schemeClr val="accent2">
                  <a:lumMod val="50000"/>
                </a:schemeClr>
              </a:solidFill>
              <a:sym typeface="+mn-ea"/>
            </a:endParaRPr>
          </a:p>
          <a:p>
            <a:pPr marL="285750" indent="-285750">
              <a:buFont typeface=".Lucida Grande UI Regular"/>
              <a:buChar char="▪"/>
            </a:pPr>
            <a:endParaRPr lang="zh-CN" altLang="en-US" sz="1600" dirty="0">
              <a:solidFill>
                <a:schemeClr val="accent2">
                  <a:lumMod val="50000"/>
                </a:schemeClr>
              </a:solidFill>
              <a:sym typeface="+mn-ea"/>
            </a:endParaRPr>
          </a:p>
          <a:p>
            <a:pPr marL="285750" indent="-285750">
              <a:buFont typeface=".Lucida Grande UI Regular"/>
              <a:buChar char="▪"/>
            </a:pPr>
            <a:endParaRPr lang="zh-CN" altLang="en-US" sz="1600" dirty="0">
              <a:solidFill>
                <a:schemeClr val="accent2">
                  <a:lumMod val="50000"/>
                </a:schemeClr>
              </a:solidFill>
              <a:sym typeface="+mn-ea"/>
            </a:endParaRPr>
          </a:p>
          <a:p>
            <a:pPr marL="285750" indent="-285750">
              <a:buFont typeface=".Lucida Grande UI Regular"/>
              <a:buChar char="▪"/>
            </a:pPr>
            <a:r>
              <a:rPr lang="zh-CN" altLang="en-US" sz="1600" b="1" dirty="0">
                <a:solidFill>
                  <a:schemeClr val="accent2">
                    <a:lumMod val="50000"/>
                  </a:schemeClr>
                </a:solidFill>
                <a:latin typeface="+mn-ea"/>
                <a:cs typeface="+mn-ea"/>
                <a:sym typeface="+mn-ea"/>
              </a:rPr>
              <a:t>主体功能：</a:t>
            </a:r>
            <a:r>
              <a:rPr lang="zh-CN" altLang="en-US" sz="1600" dirty="0">
                <a:solidFill>
                  <a:schemeClr val="accent2">
                    <a:lumMod val="50000"/>
                  </a:schemeClr>
                </a:solidFill>
                <a:latin typeface="+mn-ea"/>
                <a:cs typeface="+mn-ea"/>
                <a:sym typeface="+mn-ea"/>
              </a:rPr>
              <a:t>Deposit，Withdraw，Liquidate，</a:t>
            </a:r>
            <a:r>
              <a:rPr lang="en-US" altLang="zh-CN" sz="1600" dirty="0">
                <a:solidFill>
                  <a:schemeClr val="accent2">
                    <a:lumMod val="50000"/>
                  </a:schemeClr>
                </a:solidFill>
                <a:latin typeface="+mn-ea"/>
                <a:cs typeface="+mn-ea"/>
                <a:sym typeface="+mn-ea"/>
              </a:rPr>
              <a:t>claim</a:t>
            </a:r>
            <a:endParaRPr lang="en-US" altLang="zh-CN" sz="1600" b="1" dirty="0">
              <a:solidFill>
                <a:schemeClr val="accent2">
                  <a:lumMod val="50000"/>
                </a:schemeClr>
              </a:solidFill>
              <a:latin typeface="+mn-ea"/>
              <a:cs typeface="+mn-ea"/>
            </a:endParaRPr>
          </a:p>
          <a:p>
            <a:pPr marL="285750" indent="-285750">
              <a:buFont typeface=".Lucida Grande UI Regular"/>
              <a:buChar char="▪"/>
            </a:pPr>
            <a:endParaRPr lang="zh-CN" altLang="en-US" sz="1600" b="1" dirty="0">
              <a:solidFill>
                <a:schemeClr val="accent2">
                  <a:lumMod val="50000"/>
                </a:schemeClr>
              </a:solidFill>
              <a:latin typeface="+mn-ea"/>
              <a:cs typeface="+mn-ea"/>
            </a:endParaRPr>
          </a:p>
        </p:txBody>
      </p:sp>
      <p:pic>
        <p:nvPicPr>
          <p:cNvPr id="7" name="图片 6"/>
          <p:cNvPicPr>
            <a:picLocks noChangeAspect="1"/>
          </p:cNvPicPr>
          <p:nvPr/>
        </p:nvPicPr>
        <p:blipFill>
          <a:blip r:embed="rId1"/>
          <a:stretch>
            <a:fillRect/>
          </a:stretch>
        </p:blipFill>
        <p:spPr>
          <a:xfrm>
            <a:off x="3889375" y="2769235"/>
            <a:ext cx="1169035" cy="635000"/>
          </a:xfrm>
          <a:prstGeom prst="rect">
            <a:avLst/>
          </a:prstGeom>
        </p:spPr>
      </p:pic>
      <p:pic>
        <p:nvPicPr>
          <p:cNvPr id="9" name="图片 8"/>
          <p:cNvPicPr>
            <a:picLocks noChangeAspect="1"/>
          </p:cNvPicPr>
          <p:nvPr/>
        </p:nvPicPr>
        <p:blipFill>
          <a:blip r:embed="rId2"/>
          <a:stretch>
            <a:fillRect/>
          </a:stretch>
        </p:blipFill>
        <p:spPr>
          <a:xfrm>
            <a:off x="3708400" y="3583305"/>
            <a:ext cx="1530985" cy="612140"/>
          </a:xfrm>
          <a:prstGeom prst="rect">
            <a:avLst/>
          </a:prstGeom>
        </p:spPr>
      </p:pic>
      <p:pic>
        <p:nvPicPr>
          <p:cNvPr id="10" name="图片 9"/>
          <p:cNvPicPr>
            <a:picLocks noChangeAspect="1"/>
          </p:cNvPicPr>
          <p:nvPr/>
        </p:nvPicPr>
        <p:blipFill>
          <a:blip r:embed="rId3"/>
          <a:stretch>
            <a:fillRect/>
          </a:stretch>
        </p:blipFill>
        <p:spPr>
          <a:xfrm>
            <a:off x="3204210" y="1752600"/>
            <a:ext cx="3406775" cy="666115"/>
          </a:xfrm>
          <a:prstGeom prst="rect">
            <a:avLst/>
          </a:prstGeom>
        </p:spPr>
      </p:pic>
      <p:pic>
        <p:nvPicPr>
          <p:cNvPr id="11" name="图片 10"/>
          <p:cNvPicPr>
            <a:picLocks noChangeAspect="1"/>
          </p:cNvPicPr>
          <p:nvPr/>
        </p:nvPicPr>
        <p:blipFill>
          <a:blip r:embed="rId4"/>
          <a:srcRect r="19804"/>
          <a:stretch>
            <a:fillRect/>
          </a:stretch>
        </p:blipFill>
        <p:spPr>
          <a:xfrm>
            <a:off x="5600700" y="2766060"/>
            <a:ext cx="3162935" cy="666750"/>
          </a:xfrm>
          <a:prstGeom prst="rect">
            <a:avLst/>
          </a:prstGeom>
        </p:spPr>
      </p:pic>
      <p:pic>
        <p:nvPicPr>
          <p:cNvPr id="12" name="图片 11"/>
          <p:cNvPicPr>
            <a:picLocks noChangeAspect="1"/>
          </p:cNvPicPr>
          <p:nvPr/>
        </p:nvPicPr>
        <p:blipFill>
          <a:blip r:embed="rId5"/>
          <a:srcRect r="23013"/>
          <a:stretch>
            <a:fillRect/>
          </a:stretch>
        </p:blipFill>
        <p:spPr>
          <a:xfrm>
            <a:off x="5690870" y="3608070"/>
            <a:ext cx="2251710" cy="660400"/>
          </a:xfrm>
          <a:prstGeom prst="rect">
            <a:avLst/>
          </a:prstGeom>
        </p:spPr>
      </p:pic>
      <p:pic>
        <p:nvPicPr>
          <p:cNvPr id="15" name="图片 14"/>
          <p:cNvPicPr>
            <a:picLocks noChangeAspect="1"/>
          </p:cNvPicPr>
          <p:nvPr/>
        </p:nvPicPr>
        <p:blipFill>
          <a:blip r:embed="rId6"/>
          <a:stretch>
            <a:fillRect/>
          </a:stretch>
        </p:blipFill>
        <p:spPr>
          <a:xfrm>
            <a:off x="3486150" y="4907915"/>
            <a:ext cx="2493645" cy="565785"/>
          </a:xfrm>
          <a:prstGeom prst="rect">
            <a:avLst/>
          </a:prstGeom>
        </p:spPr>
      </p:pic>
      <p:pic>
        <p:nvPicPr>
          <p:cNvPr id="16" name="图片 15"/>
          <p:cNvPicPr>
            <a:picLocks noChangeAspect="1"/>
          </p:cNvPicPr>
          <p:nvPr/>
        </p:nvPicPr>
        <p:blipFill>
          <a:blip r:embed="rId7"/>
          <a:stretch>
            <a:fillRect/>
          </a:stretch>
        </p:blipFill>
        <p:spPr>
          <a:xfrm>
            <a:off x="3745230" y="4406900"/>
            <a:ext cx="1975485" cy="362585"/>
          </a:xfrm>
          <a:prstGeom prst="rect">
            <a:avLst/>
          </a:prstGeom>
        </p:spPr>
      </p:pic>
      <p:pic>
        <p:nvPicPr>
          <p:cNvPr id="3" name="图片 2"/>
          <p:cNvPicPr>
            <a:picLocks noChangeAspect="1"/>
          </p:cNvPicPr>
          <p:nvPr/>
        </p:nvPicPr>
        <p:blipFill>
          <a:blip r:embed="rId8"/>
          <a:stretch>
            <a:fillRect/>
          </a:stretch>
        </p:blipFill>
        <p:spPr>
          <a:xfrm>
            <a:off x="5676900" y="4406900"/>
            <a:ext cx="695325" cy="489585"/>
          </a:xfrm>
          <a:prstGeom prst="rect">
            <a:avLst/>
          </a:prstGeom>
        </p:spPr>
      </p:pic>
      <p:pic>
        <p:nvPicPr>
          <p:cNvPr id="6" name="图片 5"/>
          <p:cNvPicPr>
            <a:picLocks noChangeAspect="1"/>
          </p:cNvPicPr>
          <p:nvPr/>
        </p:nvPicPr>
        <p:blipFill>
          <a:blip r:embed="rId8"/>
          <a:stretch>
            <a:fillRect/>
          </a:stretch>
        </p:blipFill>
        <p:spPr>
          <a:xfrm>
            <a:off x="5676900" y="4980940"/>
            <a:ext cx="643255" cy="453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等线" panose="02010600030101010101" pitchFamily="2" charset="-122"/>
                <a:ea typeface="等线" panose="02010600030101010101" pitchFamily="2" charset="-122"/>
              </a:rPr>
              <a:t>清算机制</a:t>
            </a:r>
            <a:endParaRPr kumimoji="1"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4374280A-A54F-014D-AEF3-8AB26F5E583D}" type="slidenum">
              <a:rPr lang="en-US" smtClean="0"/>
            </a:fld>
            <a:endParaRPr lang="en-US"/>
          </a:p>
        </p:txBody>
      </p:sp>
      <p:sp>
        <p:nvSpPr>
          <p:cNvPr id="6" name="文本框 5"/>
          <p:cNvSpPr txBox="1"/>
          <p:nvPr/>
        </p:nvSpPr>
        <p:spPr>
          <a:xfrm>
            <a:off x="252471" y="1694349"/>
            <a:ext cx="11531542" cy="2676525"/>
          </a:xfrm>
          <a:prstGeom prst="rect">
            <a:avLst/>
          </a:prstGeom>
          <a:noFill/>
        </p:spPr>
        <p:txBody>
          <a:bodyPr wrap="square">
            <a:spAutoFit/>
          </a:bodyPr>
          <a:lstStyle/>
          <a:p>
            <a:pPr marL="285750" indent="-285750">
              <a:lnSpc>
                <a:spcPct val="150000"/>
              </a:lnSpc>
              <a:buFont typeface=".Lucida Grande UI Regular"/>
              <a:buChar char="▪"/>
            </a:pPr>
            <a:r>
              <a:rPr lang="zh-CN" altLang="en-US" sz="1600" dirty="0">
                <a:solidFill>
                  <a:schemeClr val="accent2">
                    <a:lumMod val="50000"/>
                  </a:schemeClr>
                </a:solidFill>
              </a:rPr>
              <a:t>当⽤户的质押率低于系统要求的最低质押率时，则触发清算：</a:t>
            </a:r>
            <a:endParaRPr lang="en-US" altLang="zh-CN" sz="1600" dirty="0">
              <a:solidFill>
                <a:schemeClr val="accent2">
                  <a:lumMod val="50000"/>
                </a:schemeClr>
              </a:solidFill>
            </a:endParaRPr>
          </a:p>
          <a:p>
            <a:pPr>
              <a:lnSpc>
                <a:spcPct val="150000"/>
              </a:lnSpc>
            </a:pPr>
            <a:endParaRPr lang="en-US" altLang="zh-CN" sz="1600" dirty="0">
              <a:solidFill>
                <a:schemeClr val="accent2">
                  <a:lumMod val="50000"/>
                </a:schemeClr>
              </a:solidFill>
            </a:endParaRPr>
          </a:p>
          <a:p>
            <a:pPr marL="342900" indent="-342900">
              <a:lnSpc>
                <a:spcPct val="150000"/>
              </a:lnSpc>
              <a:buFont typeface="Wingdings" panose="05000000000000000000" charset="0"/>
              <a:buChar char="Ø"/>
            </a:pPr>
            <a:r>
              <a:rPr lang="zh-CN" altLang="en-US" sz="1600" dirty="0">
                <a:solidFill>
                  <a:schemeClr val="accent2">
                    <a:lumMod val="50000"/>
                  </a:schemeClr>
                </a:solidFill>
              </a:rPr>
              <a:t>清算会优先使⽤稳定池资⾦进⾏清算，在稳定池余额不⾜时触发向质押池进⾏的再分配，即将质押 率不⾜的质押⽤户的抵押物与债务按照系统要求重新分配给质押池的其他质押⽤户 ；</a:t>
            </a:r>
            <a:endParaRPr lang="zh-CN" altLang="en-US" sz="1600" dirty="0">
              <a:solidFill>
                <a:schemeClr val="accent2">
                  <a:lumMod val="50000"/>
                </a:schemeClr>
              </a:solidFill>
            </a:endParaRPr>
          </a:p>
          <a:p>
            <a:pPr marL="342900" indent="-342900">
              <a:lnSpc>
                <a:spcPct val="150000"/>
              </a:lnSpc>
              <a:buFont typeface="Wingdings" panose="05000000000000000000" charset="0"/>
              <a:buChar char="Ø"/>
            </a:pPr>
            <a:endParaRPr lang="zh-CN" altLang="en-US" sz="1600" dirty="0">
              <a:solidFill>
                <a:schemeClr val="accent2">
                  <a:lumMod val="50000"/>
                </a:schemeClr>
              </a:solidFill>
            </a:endParaRPr>
          </a:p>
          <a:p>
            <a:pPr marL="342900" indent="-342900">
              <a:lnSpc>
                <a:spcPct val="150000"/>
              </a:lnSpc>
              <a:buFont typeface="Wingdings" panose="05000000000000000000" charset="0"/>
              <a:buChar char="Ø"/>
            </a:pPr>
            <a:r>
              <a:rPr lang="zh-CN" altLang="en-US" sz="1600" dirty="0">
                <a:solidFill>
                  <a:schemeClr val="accent2">
                    <a:lumMod val="50000"/>
                  </a:schemeClr>
                </a:solidFill>
              </a:rPr>
              <a:t>系统⿎励⽤户对低质押率⽤户发起清算，因此所有⼈都可以调⽤公开的</a:t>
            </a:r>
            <a:r>
              <a:rPr lang="en-US" altLang="zh-CN" sz="1600" dirty="0">
                <a:solidFill>
                  <a:schemeClr val="accent2">
                    <a:lumMod val="50000"/>
                  </a:schemeClr>
                </a:solidFill>
              </a:rPr>
              <a:t>liquidation(</a:t>
            </a:r>
            <a:r>
              <a:rPr lang="zh-CN" altLang="en-US" sz="1600" dirty="0">
                <a:solidFill>
                  <a:schemeClr val="accent2">
                    <a:lumMod val="50000"/>
                  </a:schemeClr>
                </a:solidFill>
              </a:rPr>
              <a:t>）函数，该函数将会清算质押率低于系统规定质押率的⽤户，同时清算发起⼈会获得</a:t>
            </a:r>
            <a:r>
              <a:rPr lang="en-US" altLang="zh-CN" sz="1600" dirty="0">
                <a:solidFill>
                  <a:schemeClr val="accent2">
                    <a:lumMod val="50000"/>
                  </a:schemeClr>
                </a:solidFill>
              </a:rPr>
              <a:t>Gas</a:t>
            </a:r>
            <a:r>
              <a:rPr lang="zh-CN" altLang="en-US" sz="1600" dirty="0">
                <a:solidFill>
                  <a:schemeClr val="accent2">
                    <a:lumMod val="50000"/>
                  </a:schemeClr>
                </a:solidFill>
              </a:rPr>
              <a:t>补偿</a:t>
            </a:r>
            <a:r>
              <a:rPr lang="en-US" altLang="zh-CN" sz="1600" dirty="0">
                <a:solidFill>
                  <a:schemeClr val="accent2">
                    <a:lumMod val="50000"/>
                  </a:schemeClr>
                </a:solidFill>
              </a:rPr>
              <a:t>.</a:t>
            </a:r>
            <a:endParaRPr lang="en-US" altLang="zh-CN" sz="1600" dirty="0">
              <a:solidFill>
                <a:schemeClr val="accent2">
                  <a:lumMod val="50000"/>
                </a:schemeClr>
              </a:solidFill>
            </a:endParaRPr>
          </a:p>
        </p:txBody>
      </p:sp>
    </p:spTree>
  </p:cSld>
  <p:clrMapOvr>
    <a:masterClrMapping/>
  </p:clrMapOvr>
</p:sld>
</file>

<file path=ppt/tags/tag1.xml><?xml version="1.0" encoding="utf-8"?>
<p:tagLst xmlns:p="http://schemas.openxmlformats.org/presentationml/2006/main">
  <p:tag name="KSO_WM_UNIT_TABLE_BEAUTIFY" val="smartTable{d0a75890-236f-4c04-890c-785db3ba15a6}"/>
</p:tagLst>
</file>

<file path=ppt/theme/theme1.xml><?xml version="1.0" encoding="utf-8"?>
<a:theme xmlns:a="http://schemas.openxmlformats.org/drawingml/2006/main" name="OIN">
  <a:themeElements>
    <a:clrScheme name="自定义 2">
      <a:dk1>
        <a:srgbClr val="000000"/>
      </a:dk1>
      <a:lt1>
        <a:srgbClr val="FFFFFF"/>
      </a:lt1>
      <a:dk2>
        <a:srgbClr val="44546A"/>
      </a:dk2>
      <a:lt2>
        <a:srgbClr val="E7E6E6"/>
      </a:lt2>
      <a:accent1>
        <a:srgbClr val="10FFF8"/>
      </a:accent1>
      <a:accent2>
        <a:srgbClr val="001998"/>
      </a:accent2>
      <a:accent3>
        <a:srgbClr val="7E73FF"/>
      </a:accent3>
      <a:accent4>
        <a:srgbClr val="4760FF"/>
      </a:accent4>
      <a:accent5>
        <a:srgbClr val="0DCCFF"/>
      </a:accent5>
      <a:accent6>
        <a:srgbClr val="AE60FF"/>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IN-logo&amp;web color">
      <a:dk1>
        <a:srgbClr val="000000"/>
      </a:dk1>
      <a:lt1>
        <a:srgbClr val="FFFFFF"/>
      </a:lt1>
      <a:dk2>
        <a:srgbClr val="44546A"/>
      </a:dk2>
      <a:lt2>
        <a:srgbClr val="E7E6E6"/>
      </a:lt2>
      <a:accent1>
        <a:srgbClr val="10FFF8"/>
      </a:accent1>
      <a:accent2>
        <a:srgbClr val="0900ED"/>
      </a:accent2>
      <a:accent3>
        <a:srgbClr val="7E73FF"/>
      </a:accent3>
      <a:accent4>
        <a:srgbClr val="4760FF"/>
      </a:accent4>
      <a:accent5>
        <a:srgbClr val="0DCCFF"/>
      </a:accent5>
      <a:accent6>
        <a:srgbClr val="AE60FF"/>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OIN</Template>
  <TotalTime>0</TotalTime>
  <Words>1694</Words>
  <Application>WPS 演示</Application>
  <PresentationFormat>宽屏</PresentationFormat>
  <Paragraphs>145</Paragraphs>
  <Slides>12</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12</vt:i4>
      </vt:variant>
    </vt:vector>
  </HeadingPairs>
  <TitlesOfParts>
    <vt:vector size="30" baseType="lpstr">
      <vt:lpstr>Arial</vt:lpstr>
      <vt:lpstr>宋体</vt:lpstr>
      <vt:lpstr>Wingdings</vt:lpstr>
      <vt:lpstr>Poppins SemiBold</vt:lpstr>
      <vt:lpstr>Verdana</vt:lpstr>
      <vt:lpstr>Poppins Regular</vt:lpstr>
      <vt:lpstr>Poppins Light</vt:lpstr>
      <vt:lpstr>Poppins</vt:lpstr>
      <vt:lpstr>等线</vt:lpstr>
      <vt:lpstr>.Lucida Grande UI Regular</vt:lpstr>
      <vt:lpstr>Segoe Print</vt:lpstr>
      <vt:lpstr>Wingdings</vt:lpstr>
      <vt:lpstr>微软雅黑</vt:lpstr>
      <vt:lpstr>Arial Unicode MS</vt:lpstr>
      <vt:lpstr>Calibri Light</vt:lpstr>
      <vt:lpstr>Calibri</vt:lpstr>
      <vt:lpstr>OIN</vt:lpstr>
      <vt:lpstr>Custom Design</vt:lpstr>
      <vt:lpstr>PowerPoint 演示文稿</vt:lpstr>
      <vt:lpstr>OINDAO基本介绍</vt:lpstr>
      <vt:lpstr>稳定币的应用场景</vt:lpstr>
      <vt:lpstr>稳定币的应用场景</vt:lpstr>
      <vt:lpstr>玩法与机制</vt:lpstr>
      <vt:lpstr>双池系统</vt:lpstr>
      <vt:lpstr>质押池基本公式</vt:lpstr>
      <vt:lpstr>稳定池基本公式</vt:lpstr>
      <vt:lpstr>清算机制</vt:lpstr>
      <vt:lpstr>条件</vt:lpstr>
      <vt:lpstr>多签机制进行系统关键参数的修改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Lee</dc:creator>
  <cp:lastModifiedBy>18530</cp:lastModifiedBy>
  <cp:revision>49</cp:revision>
  <dcterms:created xsi:type="dcterms:W3CDTF">2021-09-08T12:44:00Z</dcterms:created>
  <dcterms:modified xsi:type="dcterms:W3CDTF">2022-01-07T11:11:05Z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1B98F76643324FC9B1B3F41E4DE0AB30</vt:lpwstr>
  </property>
  <property fmtid="{D5CDD505-2E9C-101B-9397-08002B2CF9AE}" pid="3" name="KSOProductBuildVer">
    <vt:lpwstr>2052-11.1.0.11194</vt:lpwstr>
  </property>
</Properties>
</file>