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92" r:id="rId4"/>
    <p:sldId id="258" r:id="rId5"/>
    <p:sldId id="294" r:id="rId7"/>
    <p:sldId id="260" r:id="rId8"/>
    <p:sldId id="295" r:id="rId9"/>
    <p:sldId id="272" r:id="rId10"/>
    <p:sldId id="277" r:id="rId11"/>
    <p:sldId id="297" r:id="rId12"/>
    <p:sldId id="269" r:id="rId13"/>
    <p:sldId id="273" r:id="rId14"/>
    <p:sldId id="300" r:id="rId15"/>
    <p:sldId id="301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D2D"/>
    <a:srgbClr val="475261"/>
    <a:srgbClr val="E0A1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/>
    <p:restoredTop sz="94719"/>
  </p:normalViewPr>
  <p:slideViewPr>
    <p:cSldViewPr snapToGrid="0">
      <p:cViewPr varScale="1">
        <p:scale>
          <a:sx n="113" d="100"/>
          <a:sy n="113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进度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已完成</c:v>
                </c:pt>
                <c:pt idx="1">
                  <c:v>未完成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进度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已完成</c:v>
                </c:pt>
                <c:pt idx="1">
                  <c:v>未完成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FACAC-59BC-4576-BB7A-BAF1D4B0D61B}" type="doc">
      <dgm:prSet loTypeId="" qsTypeId="urn:microsoft.com/office/officeart/2005/8/quickstyle/simple1#1" csTypeId="urn:microsoft.com/office/officeart/2005/8/colors/accent1_2#1"/>
      <dgm:spPr/>
      <dgm:t>
        <a:bodyPr/>
        <a:lstStyle/>
        <a:p>
          <a:endParaRPr altLang="en-US"/>
        </a:p>
      </dgm:t>
    </dgm:pt>
    <dgm:pt modelId="{AB4758E4-A7D3-4DBE-809E-D2499A1B68E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1</a:t>
          </a:r>
          <a:r>
            <a:rPr lang="zh-CN" b="0" i="0" u="none" baseline="0">
              <a:rtl val="0"/>
            </a:rPr>
            <a:t>、配置白名单用户，按照业务复杂度配置开关</a:t>
          </a:r>
          <a:r>
            <a:rPr lang="zh-CN" b="0" i="0" u="none" baseline="0">
              <a:rtl val="0"/>
            </a:rPr>
            <a:t>用于</a:t>
          </a:r>
          <a:r>
            <a:rPr lang="zh-CN" b="0" i="0" u="none" baseline="0">
              <a:rtl val="0"/>
            </a:rPr>
            <a:t>用户线上切换。</a:t>
          </a:r>
          <a:r>
            <a:rPr lang="zh-CN" b="0" i="0" u="none" baseline="0">
              <a:rtl val="0"/>
            </a:rPr>
            <a:t/>
          </a:r>
          <a:endParaRPr lang="zh-CN" b="0" i="0" u="none" baseline="0">
            <a:rtl val="0"/>
          </a:endParaRPr>
        </a:p>
      </dgm:t>
    </dgm:pt>
    <dgm:pt modelId="{3DCF9A47-20C3-46AC-9B11-CF5EBC7F05F7}" cxnId="{6CD1FC4B-5434-4D5C-8CA1-AF298073882D}" type="parTrans">
      <dgm:prSet/>
      <dgm:spPr/>
    </dgm:pt>
    <dgm:pt modelId="{E172E922-AE84-4051-9D0C-5DF36496B087}" cxnId="{6CD1FC4B-5434-4D5C-8CA1-AF298073882D}" type="sibTrans">
      <dgm:prSet/>
      <dgm:spPr/>
    </dgm:pt>
    <dgm:pt modelId="{D8A30F1F-EAB7-4E64-BD90-BE80023E1F7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i="0" u="none" baseline="0">
              <a:rtl val="0"/>
            </a:rPr>
            <a:t>2</a:t>
          </a:r>
          <a:r>
            <a:rPr lang="zh-CN" b="0" i="0" u="none" baseline="0">
              <a:rtl val="0"/>
            </a:rPr>
            <a:t>、</a:t>
          </a:r>
          <a:r>
            <a:rPr lang="zh-CN" b="0" i="0" u="none" baseline="0">
              <a:rtl val="0"/>
            </a:rPr>
            <a:t>定期</a:t>
          </a:r>
          <a:r>
            <a:rPr lang="zh-CN" b="0" i="0" u="none" baseline="0">
              <a:rtl val="0"/>
            </a:rPr>
            <a:t>异常</a:t>
          </a:r>
          <a:r>
            <a:rPr lang="zh-CN" b="0" i="0" u="none" baseline="0">
              <a:rtl val="0"/>
            </a:rPr>
            <a:t>日志</a:t>
          </a:r>
          <a:r>
            <a:rPr lang="zh-CN" b="0" i="0" u="none" baseline="0">
              <a:rtl val="0"/>
            </a:rPr>
            <a:t>和</a:t>
          </a:r>
          <a:r>
            <a:rPr lang="zh-CN" b="0" i="0" u="none" baseline="0">
              <a:rtl val="0"/>
            </a:rPr>
            <a:t>崩溃点</a:t>
          </a:r>
          <a:r>
            <a:rPr lang="zh-CN" b="0" i="0" u="none" baseline="0">
              <a:rtl val="0"/>
            </a:rPr>
            <a:t>排查，</a:t>
          </a:r>
          <a:r>
            <a:rPr lang="zh-CN" b="0" i="0" u="none" baseline="0">
              <a:rtl val="0"/>
            </a:rPr>
            <a:t>保证</a:t>
          </a:r>
          <a:r>
            <a:rPr lang="zh-CN" b="0" i="0" u="none" baseline="0">
              <a:rtl val="0"/>
            </a:rPr>
            <a:t>及时</a:t>
          </a:r>
          <a:r>
            <a:rPr lang="zh-CN" b="0" i="0" u="none" baseline="0">
              <a:rtl val="0"/>
            </a:rPr>
            <a:t>跟进</a:t>
          </a:r>
          <a:r>
            <a:rPr lang="zh-CN" b="0" i="0" u="none" baseline="0">
              <a:rtl val="0"/>
            </a:rPr>
            <a:t>到</a:t>
          </a:r>
          <a:r>
            <a:rPr lang="zh-CN" b="0" i="0" u="none" baseline="0">
              <a:rtl val="0"/>
            </a:rPr>
            <a:t>问题</a:t>
          </a:r>
          <a:r>
            <a:rPr lang="zh-CN" b="0" i="0" u="none" baseline="0">
              <a:rtl val="0"/>
            </a:rPr>
            <a:t/>
          </a:r>
          <a:endParaRPr lang="zh-CN" b="0" i="0" u="none" baseline="0">
            <a:rtl val="0"/>
          </a:endParaRPr>
        </a:p>
      </dgm:t>
    </dgm:pt>
    <dgm:pt modelId="{5B728106-E8B5-4F84-937C-F2122A9981DF}" cxnId="{631E171E-7E11-4C66-B7AC-6D0F653E9CF4}" type="parTrans">
      <dgm:prSet/>
      <dgm:spPr/>
    </dgm:pt>
    <dgm:pt modelId="{D93BAFC1-6145-415E-85DB-788D8212DF7D}" cxnId="{631E171E-7E11-4C66-B7AC-6D0F653E9CF4}" type="sibTrans">
      <dgm:prSet/>
      <dgm:spPr/>
    </dgm:pt>
    <dgm:pt modelId="{36A85A87-CD80-4B30-AC53-4DCD0A9CD04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3</a:t>
          </a:r>
          <a:r>
            <a:rPr lang="zh-CN" altLang="en-US"/>
            <a:t>、</a:t>
          </a:r>
          <a:r>
            <a:rPr lang="zh-CN" altLang="en-US"/>
            <a:t>增加</a:t>
          </a:r>
          <a:r>
            <a:rPr lang="zh-CN" altLang="en-US"/>
            <a:t>产品</a:t>
          </a:r>
          <a:r>
            <a:rPr lang="zh-CN" altLang="en-US"/>
            <a:t>投入</a:t>
          </a:r>
          <a:r>
            <a:rPr lang="zh-CN" altLang="en-US"/>
            <a:t>资源，</a:t>
          </a:r>
          <a:r>
            <a:rPr lang="zh-CN" altLang="en-US"/>
            <a:t>并</a:t>
          </a:r>
          <a:r>
            <a:rPr lang="zh-CN" altLang="en-US"/>
            <a:t>由</a:t>
          </a:r>
          <a:r>
            <a:rPr lang="zh-CN" altLang="en-US"/>
            <a:t>产品</a:t>
          </a:r>
          <a:r>
            <a:rPr lang="zh-CN" altLang="en-US"/>
            <a:t>验收。</a:t>
          </a:r>
          <a:r>
            <a:rPr lang="zh-CN" altLang="en-US"/>
            <a:t/>
          </a:r>
          <a:endParaRPr lang="zh-CN" altLang="en-US"/>
        </a:p>
      </dgm:t>
    </dgm:pt>
    <dgm:pt modelId="{7F97E487-999C-42D9-BAAB-81922885A89F}" cxnId="{C6D82FFB-1FE9-4AF6-952A-E2D98B6D26B9}" type="parTrans">
      <dgm:prSet/>
      <dgm:spPr/>
    </dgm:pt>
    <dgm:pt modelId="{E0FB017A-9630-4B1E-8A09-33591E9EE28B}" cxnId="{C6D82FFB-1FE9-4AF6-952A-E2D98B6D26B9}" type="sibTrans">
      <dgm:prSet/>
      <dgm:spPr/>
    </dgm:pt>
    <dgm:pt modelId="{3AF29700-ACF0-4F81-AB69-1554185C229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i="0" u="none" baseline="0">
              <a:rtl val="0"/>
            </a:rPr>
            <a:t>4</a:t>
          </a:r>
          <a:r>
            <a:rPr lang="zh-CN" b="0" i="0" u="none" baseline="0">
              <a:rtl val="0"/>
            </a:rPr>
            <a:t>、建立兜底版本，线上遇到问题及时更换版本。</a:t>
          </a:r>
          <a:r>
            <a:rPr lang="zh-CN" b="0" i="0" u="none" baseline="0">
              <a:rtl val="0"/>
            </a:rPr>
            <a:t/>
          </a:r>
          <a:endParaRPr lang="zh-CN" b="0" i="0" u="none" baseline="0">
            <a:rtl val="0"/>
          </a:endParaRPr>
        </a:p>
      </dgm:t>
    </dgm:pt>
    <dgm:pt modelId="{70EF325A-2540-4058-8AC1-A775850D8531}" cxnId="{F03256B1-86E2-487B-ADFD-F4B2054C6C51}" type="parTrans">
      <dgm:prSet/>
      <dgm:spPr/>
    </dgm:pt>
    <dgm:pt modelId="{093B9A6A-A32F-4D3B-B1B6-68D43AB89CDD}" cxnId="{F03256B1-86E2-487B-ADFD-F4B2054C6C51}" type="sibTrans">
      <dgm:prSet/>
      <dgm:spPr/>
    </dgm:pt>
    <dgm:pt modelId="{D96643C1-5BA1-4CAE-AA22-4A50EB2F89C4}" type="pres">
      <dgm:prSet presAssocID="{47EFACAC-59BC-4576-BB7A-BAF1D4B0D61B}" presName="diagram" presStyleCnt="0">
        <dgm:presLayoutVars>
          <dgm:dir/>
          <dgm:resizeHandles val="exact"/>
        </dgm:presLayoutVars>
      </dgm:prSet>
      <dgm:spPr/>
    </dgm:pt>
    <dgm:pt modelId="{333B1136-EE06-46C4-B971-157333177054}" type="pres">
      <dgm:prSet presAssocID="{AB4758E4-A7D3-4DBE-809E-D2499A1B68EC}" presName="node" presStyleLbl="node1" presStyleIdx="0" presStyleCnt="4">
        <dgm:presLayoutVars>
          <dgm:bulletEnabled val="1"/>
        </dgm:presLayoutVars>
      </dgm:prSet>
      <dgm:spPr/>
    </dgm:pt>
    <dgm:pt modelId="{F05034B6-1C30-47C9-8CFC-01993B35416D}" type="pres">
      <dgm:prSet presAssocID="{E172E922-AE84-4051-9D0C-5DF36496B087}" presName="sibTrans" presStyleCnt="0"/>
      <dgm:spPr/>
    </dgm:pt>
    <dgm:pt modelId="{08CE6B62-FF9A-446E-B880-C129DBD8981B}" type="pres">
      <dgm:prSet presAssocID="{D8A30F1F-EAB7-4E64-BD90-BE80023E1F72}" presName="node" presStyleLbl="node1" presStyleIdx="1" presStyleCnt="4">
        <dgm:presLayoutVars>
          <dgm:bulletEnabled val="1"/>
        </dgm:presLayoutVars>
      </dgm:prSet>
      <dgm:spPr/>
    </dgm:pt>
    <dgm:pt modelId="{041B0EA8-BFE5-4A4B-8E7A-99F2725824A4}" type="pres">
      <dgm:prSet presAssocID="{D93BAFC1-6145-415E-85DB-788D8212DF7D}" presName="sibTrans" presStyleCnt="0"/>
      <dgm:spPr/>
    </dgm:pt>
    <dgm:pt modelId="{1A1A53A5-C338-4422-99EC-668C5B6C1436}" type="pres">
      <dgm:prSet presAssocID="{36A85A87-CD80-4B30-AC53-4DCD0A9CD04E}" presName="node" presStyleLbl="node1" presStyleIdx="2" presStyleCnt="4">
        <dgm:presLayoutVars>
          <dgm:bulletEnabled val="1"/>
        </dgm:presLayoutVars>
      </dgm:prSet>
      <dgm:spPr/>
    </dgm:pt>
    <dgm:pt modelId="{6A3AFA12-1B54-4740-B5DE-0ADB4AB88CCD}" type="pres">
      <dgm:prSet presAssocID="{E0FB017A-9630-4B1E-8A09-33591E9EE28B}" presName="sibTrans" presStyleCnt="0"/>
      <dgm:spPr/>
    </dgm:pt>
    <dgm:pt modelId="{0870DE11-313C-4479-94A2-611891F52697}" type="pres">
      <dgm:prSet presAssocID="{3AF29700-ACF0-4F81-AB69-1554185C2292}" presName="node" presStyleLbl="node1" presStyleIdx="3" presStyleCnt="4">
        <dgm:presLayoutVars>
          <dgm:bulletEnabled val="1"/>
        </dgm:presLayoutVars>
      </dgm:prSet>
      <dgm:spPr/>
    </dgm:pt>
  </dgm:ptLst>
  <dgm:cxnLst>
    <dgm:cxn modelId="{6CD1FC4B-5434-4D5C-8CA1-AF298073882D}" srcId="{47EFACAC-59BC-4576-BB7A-BAF1D4B0D61B}" destId="{AB4758E4-A7D3-4DBE-809E-D2499A1B68EC}" srcOrd="0" destOrd="0" parTransId="{3DCF9A47-20C3-46AC-9B11-CF5EBC7F05F7}" sibTransId="{E172E922-AE84-4051-9D0C-5DF36496B087}"/>
    <dgm:cxn modelId="{631E171E-7E11-4C66-B7AC-6D0F653E9CF4}" srcId="{47EFACAC-59BC-4576-BB7A-BAF1D4B0D61B}" destId="{D8A30F1F-EAB7-4E64-BD90-BE80023E1F72}" srcOrd="1" destOrd="0" parTransId="{5B728106-E8B5-4F84-937C-F2122A9981DF}" sibTransId="{D93BAFC1-6145-415E-85DB-788D8212DF7D}"/>
    <dgm:cxn modelId="{C6D82FFB-1FE9-4AF6-952A-E2D98B6D26B9}" srcId="{47EFACAC-59BC-4576-BB7A-BAF1D4B0D61B}" destId="{36A85A87-CD80-4B30-AC53-4DCD0A9CD04E}" srcOrd="2" destOrd="0" parTransId="{7F97E487-999C-42D9-BAAB-81922885A89F}" sibTransId="{E0FB017A-9630-4B1E-8A09-33591E9EE28B}"/>
    <dgm:cxn modelId="{F03256B1-86E2-487B-ADFD-F4B2054C6C51}" srcId="{47EFACAC-59BC-4576-BB7A-BAF1D4B0D61B}" destId="{3AF29700-ACF0-4F81-AB69-1554185C2292}" srcOrd="3" destOrd="0" parTransId="{70EF325A-2540-4058-8AC1-A775850D8531}" sibTransId="{093B9A6A-A32F-4D3B-B1B6-68D43AB89CDD}"/>
    <dgm:cxn modelId="{D4A9F9B8-A5B6-4D31-9006-C6A4BA5A85A1}" type="presOf" srcId="{47EFACAC-59BC-4576-BB7A-BAF1D4B0D61B}" destId="{D96643C1-5BA1-4CAE-AA22-4A50EB2F89C4}" srcOrd="0" destOrd="0" presId="urn:microsoft.com/office/officeart/2005/8/layout/default#1"/>
    <dgm:cxn modelId="{D3DA39D9-4B69-47DA-9366-DD70D24B3B60}" type="presParOf" srcId="{D96643C1-5BA1-4CAE-AA22-4A50EB2F89C4}" destId="{333B1136-EE06-46C4-B971-157333177054}" srcOrd="0" destOrd="0" presId="urn:microsoft.com/office/officeart/2005/8/layout/default#1"/>
    <dgm:cxn modelId="{B8FE798A-2EAD-4712-AD15-06F27904BF39}" type="presOf" srcId="{AB4758E4-A7D3-4DBE-809E-D2499A1B68EC}" destId="{333B1136-EE06-46C4-B971-157333177054}" srcOrd="0" destOrd="0" presId="urn:microsoft.com/office/officeart/2005/8/layout/default#1"/>
    <dgm:cxn modelId="{5352EE44-86C0-448E-B163-36F6EE56A199}" type="presParOf" srcId="{D96643C1-5BA1-4CAE-AA22-4A50EB2F89C4}" destId="{F05034B6-1C30-47C9-8CFC-01993B35416D}" srcOrd="1" destOrd="0" presId="urn:microsoft.com/office/officeart/2005/8/layout/default#1"/>
    <dgm:cxn modelId="{4D3FC129-29B3-4BD9-B9A0-31FD15E0F89A}" type="presParOf" srcId="{D96643C1-5BA1-4CAE-AA22-4A50EB2F89C4}" destId="{08CE6B62-FF9A-446E-B880-C129DBD8981B}" srcOrd="2" destOrd="0" presId="urn:microsoft.com/office/officeart/2005/8/layout/default#1"/>
    <dgm:cxn modelId="{827E5CEF-3706-403C-ABDF-D1D87C6AED2E}" type="presOf" srcId="{D8A30F1F-EAB7-4E64-BD90-BE80023E1F72}" destId="{08CE6B62-FF9A-446E-B880-C129DBD8981B}" srcOrd="0" destOrd="0" presId="urn:microsoft.com/office/officeart/2005/8/layout/default#1"/>
    <dgm:cxn modelId="{64C4D50C-C209-4DD6-A742-DB62D168B4C5}" type="presParOf" srcId="{D96643C1-5BA1-4CAE-AA22-4A50EB2F89C4}" destId="{041B0EA8-BFE5-4A4B-8E7A-99F2725824A4}" srcOrd="3" destOrd="0" presId="urn:microsoft.com/office/officeart/2005/8/layout/default#1"/>
    <dgm:cxn modelId="{DBF41790-B242-4F2B-8E1A-80EBBBE1428A}" type="presParOf" srcId="{D96643C1-5BA1-4CAE-AA22-4A50EB2F89C4}" destId="{1A1A53A5-C338-4422-99EC-668C5B6C1436}" srcOrd="4" destOrd="0" presId="urn:microsoft.com/office/officeart/2005/8/layout/default#1"/>
    <dgm:cxn modelId="{0C87576D-927C-4A5C-BCD9-299E083A59B5}" type="presOf" srcId="{36A85A87-CD80-4B30-AC53-4DCD0A9CD04E}" destId="{1A1A53A5-C338-4422-99EC-668C5B6C1436}" srcOrd="0" destOrd="0" presId="urn:microsoft.com/office/officeart/2005/8/layout/default#1"/>
    <dgm:cxn modelId="{489087C8-AC09-4CCF-9D7F-9239AD0D560A}" type="presParOf" srcId="{D96643C1-5BA1-4CAE-AA22-4A50EB2F89C4}" destId="{6A3AFA12-1B54-4740-B5DE-0ADB4AB88CCD}" srcOrd="5" destOrd="0" presId="urn:microsoft.com/office/officeart/2005/8/layout/default#1"/>
    <dgm:cxn modelId="{715067C7-17FE-4012-B642-843A6EF42C78}" type="presParOf" srcId="{D96643C1-5BA1-4CAE-AA22-4A50EB2F89C4}" destId="{0870DE11-313C-4479-94A2-611891F52697}" srcOrd="6" destOrd="0" presId="urn:microsoft.com/office/officeart/2005/8/layout/default#1"/>
    <dgm:cxn modelId="{17A82F6E-F88C-4F3E-8B66-EEDA16D5721B}" type="presOf" srcId="{3AF29700-ACF0-4F81-AB69-1554185C2292}" destId="{0870DE11-313C-4479-94A2-611891F52697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B1136-EE06-46C4-B971-157333177054}">
      <dsp:nvSpPr>
        <dsp:cNvPr id="0" name=""/>
        <dsp:cNvSpPr/>
      </dsp:nvSpPr>
      <dsp:spPr bwMode="white">
        <a:xfrm>
          <a:off x="686379" y="-955"/>
          <a:ext cx="2768464" cy="1661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9" tIns="118109" rIns="118109" bIns="1181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baseline="0">
              <a:rtl val="0"/>
            </a:rPr>
            <a:t>1</a:t>
          </a:r>
          <a:r>
            <a:rPr lang="zh-CN" sz="3600" b="0" i="0" u="none" kern="1200" baseline="0">
              <a:rtl val="0"/>
            </a:rPr>
            <a:t>、提升资源利用率</a:t>
          </a:r>
          <a:endParaRPr altLang="en-US" sz="3600" kern="1200"/>
        </a:p>
      </dsp:txBody>
      <dsp:txXfrm>
        <a:off x="686379" y="-955"/>
        <a:ext cx="2768464" cy="1661078"/>
      </dsp:txXfrm>
    </dsp:sp>
    <dsp:sp modelId="{F5ACDF42-3793-4BE8-99BA-3842A77001AA}">
      <dsp:nvSpPr>
        <dsp:cNvPr id="0" name=""/>
        <dsp:cNvSpPr/>
      </dsp:nvSpPr>
      <dsp:spPr bwMode="white">
        <a:xfrm>
          <a:off x="3731689" y="-955"/>
          <a:ext cx="2768464" cy="1661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9" tIns="118109" rIns="118109" bIns="1181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baseline="0">
              <a:rtl val="0"/>
            </a:rPr>
            <a:t>2</a:t>
          </a:r>
          <a:r>
            <a:rPr lang="zh-CN" sz="3600" b="0" i="0" u="none" kern="1200" baseline="0">
              <a:rtl val="0"/>
            </a:rPr>
            <a:t>、提升</a:t>
          </a:r>
          <a:r>
            <a:rPr lang="en-US" sz="3600" b="0" i="0" u="none" kern="1200" baseline="0">
              <a:rtl val="0"/>
            </a:rPr>
            <a:t>APP</a:t>
          </a:r>
          <a:r>
            <a:rPr lang="zh-CN" sz="3600" b="0" i="0" u="none" kern="1200" baseline="0">
              <a:rtl val="0"/>
            </a:rPr>
            <a:t>客户体验</a:t>
          </a:r>
          <a:endParaRPr altLang="en-US" sz="3600" kern="1200"/>
        </a:p>
      </dsp:txBody>
      <dsp:txXfrm>
        <a:off x="3731689" y="-955"/>
        <a:ext cx="2768464" cy="1661078"/>
      </dsp:txXfrm>
    </dsp:sp>
    <dsp:sp modelId="{B448E7B3-1C0B-4898-B2C7-7AEF0FAF4014}">
      <dsp:nvSpPr>
        <dsp:cNvPr id="0" name=""/>
        <dsp:cNvSpPr/>
      </dsp:nvSpPr>
      <dsp:spPr bwMode="white">
        <a:xfrm>
          <a:off x="6776999" y="-955"/>
          <a:ext cx="2768464" cy="1661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9" tIns="118109" rIns="118109" bIns="1181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baseline="0">
              <a:rtl val="0"/>
            </a:rPr>
            <a:t>3</a:t>
          </a:r>
          <a:r>
            <a:rPr lang="zh-CN" sz="3600" b="0" i="0" u="none" kern="1200" baseline="0">
              <a:rtl val="0"/>
            </a:rPr>
            <a:t>、提高开发效率，减低开发成本</a:t>
          </a:r>
          <a:endParaRPr altLang="en-US" sz="3600" kern="1200"/>
        </a:p>
      </dsp:txBody>
      <dsp:txXfrm>
        <a:off x="6776999" y="-955"/>
        <a:ext cx="2768464" cy="1661078"/>
      </dsp:txXfrm>
    </dsp:sp>
    <dsp:sp modelId="{08CE6B62-FF9A-446E-B880-C129DBD8981B}">
      <dsp:nvSpPr>
        <dsp:cNvPr id="0" name=""/>
        <dsp:cNvSpPr/>
      </dsp:nvSpPr>
      <dsp:spPr bwMode="white">
        <a:xfrm>
          <a:off x="2206291" y="1933977"/>
          <a:ext cx="2768464" cy="1661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9" tIns="118109" rIns="118109" bIns="1181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baseline="0">
              <a:rtl val="0"/>
            </a:rPr>
            <a:t>4</a:t>
          </a:r>
          <a:r>
            <a:rPr lang="zh-CN" sz="3600" b="0" i="0" u="none" kern="1200" baseline="0">
              <a:rtl val="0"/>
            </a:rPr>
            <a:t>、增强人员互备</a:t>
          </a:r>
          <a:endParaRPr altLang="en-US" sz="3600" kern="1200"/>
        </a:p>
      </dsp:txBody>
      <dsp:txXfrm>
        <a:off x="2206291" y="1933977"/>
        <a:ext cx="2768464" cy="1661078"/>
      </dsp:txXfrm>
    </dsp:sp>
    <dsp:sp modelId="{0870DE11-313C-4479-94A2-611891F52697}">
      <dsp:nvSpPr>
        <dsp:cNvPr id="0" name=""/>
        <dsp:cNvSpPr/>
      </dsp:nvSpPr>
      <dsp:spPr bwMode="white">
        <a:xfrm>
          <a:off x="5251601" y="1933977"/>
          <a:ext cx="2768464" cy="1661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09" tIns="118109" rIns="118109" bIns="1181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baseline="0">
              <a:rtl val="0"/>
            </a:rPr>
            <a:t>5</a:t>
          </a:r>
          <a:r>
            <a:rPr lang="zh-CN" sz="3600" b="0" i="0" u="none" kern="1200" baseline="0">
              <a:rtl val="0"/>
            </a:rPr>
            <a:t>、减少后期维护成本</a:t>
          </a:r>
          <a:endParaRPr altLang="en-US" sz="3600" kern="1200"/>
        </a:p>
      </dsp:txBody>
      <dsp:txXfrm>
        <a:off x="5251601" y="1933977"/>
        <a:ext cx="2768464" cy="1661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9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9731A-1B37-41B2-BB79-A63928578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9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9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648FD-BC72-4AD7-A859-3DA5BF0396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>
            <a:fillRect/>
          </a:stretch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/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5745491" y="20152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16" name="矩形: 圆角 15"/>
          <p:cNvSpPr/>
          <p:nvPr userDrawn="1"/>
        </p:nvSpPr>
        <p:spPr>
          <a:xfrm>
            <a:off x="5183709" y="19584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209936" y="199247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5745491" y="3330909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19" name="矩形: 圆角 18"/>
          <p:cNvSpPr/>
          <p:nvPr userDrawn="1"/>
        </p:nvSpPr>
        <p:spPr>
          <a:xfrm>
            <a:off x="5183709" y="3274164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745491" y="4646608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1" name="矩形: 圆角 20"/>
          <p:cNvSpPr/>
          <p:nvPr userDrawn="1"/>
        </p:nvSpPr>
        <p:spPr>
          <a:xfrm>
            <a:off x="5183709" y="4589863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164656" y="463686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183709" y="3314674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201270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332632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4660177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icture Placeholder 2"/>
          <p:cNvSpPr txBox="1"/>
          <p:nvPr userDrawn="1"/>
        </p:nvSpPr>
        <p:spPr>
          <a:xfrm>
            <a:off x="0" y="0"/>
            <a:ext cx="12192000" cy="3925455"/>
          </a:xfrm>
          <a:custGeom>
            <a:avLst/>
            <a:gdLst>
              <a:gd name="connsiteX0" fmla="*/ 0 w 19477038"/>
              <a:gd name="connsiteY0" fmla="*/ 0 h 6280728"/>
              <a:gd name="connsiteX1" fmla="*/ 19477038 w 19477038"/>
              <a:gd name="connsiteY1" fmla="*/ 0 h 6280728"/>
              <a:gd name="connsiteX2" fmla="*/ 19477038 w 19477038"/>
              <a:gd name="connsiteY2" fmla="*/ 2641997 h 6280728"/>
              <a:gd name="connsiteX3" fmla="*/ 0 w 19477038"/>
              <a:gd name="connsiteY3" fmla="*/ 2641997 h 62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7038" h="6280728">
                <a:moveTo>
                  <a:pt x="0" y="0"/>
                </a:moveTo>
                <a:lnTo>
                  <a:pt x="19477038" y="0"/>
                </a:lnTo>
                <a:lnTo>
                  <a:pt x="19477038" y="2641997"/>
                </a:lnTo>
                <a:cubicBezTo>
                  <a:pt x="15098614" y="6511331"/>
                  <a:pt x="6817072" y="8386204"/>
                  <a:pt x="0" y="2641997"/>
                </a:cubicBezTo>
                <a:close/>
              </a:path>
            </a:pathLst>
          </a:custGeom>
          <a:gradFill>
            <a:gsLst>
              <a:gs pos="100000">
                <a:schemeClr val="accent3"/>
              </a:gs>
              <a:gs pos="80000">
                <a:schemeClr val="accent2"/>
              </a:gs>
              <a:gs pos="0">
                <a:schemeClr val="accent1"/>
              </a:gs>
            </a:gsLst>
            <a:lin ang="3300000" scaled="0"/>
          </a:gradFill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 userDrawn="1"/>
        </p:nvSpPr>
        <p:spPr>
          <a:xfrm>
            <a:off x="-543726" y="-490393"/>
            <a:ext cx="5304528" cy="510868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 userDrawn="1"/>
        </p:nvSpPr>
        <p:spPr>
          <a:xfrm>
            <a:off x="9029068" y="1849544"/>
            <a:ext cx="3733232" cy="359540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 userDrawn="1"/>
        </p:nvGrpSpPr>
        <p:grpSpPr>
          <a:xfrm>
            <a:off x="11338532" y="0"/>
            <a:ext cx="853468" cy="886473"/>
            <a:chOff x="8607240" y="4565108"/>
            <a:chExt cx="1669628" cy="1734195"/>
          </a:xfrm>
        </p:grpSpPr>
        <p:grpSp>
          <p:nvGrpSpPr>
            <p:cNvPr id="93" name="组合 92"/>
            <p:cNvGrpSpPr/>
            <p:nvPr/>
          </p:nvGrpSpPr>
          <p:grpSpPr>
            <a:xfrm>
              <a:off x="8607240" y="4565108"/>
              <a:ext cx="1669628" cy="258943"/>
              <a:chOff x="8607240" y="4565108"/>
              <a:chExt cx="1669628" cy="258943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860724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907416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954108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0007999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607240" y="5056859"/>
              <a:ext cx="1669628" cy="258943"/>
              <a:chOff x="8607240" y="4565108"/>
              <a:chExt cx="1669628" cy="258943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860724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07416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954108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0007999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07240" y="5548610"/>
              <a:ext cx="1669628" cy="258943"/>
              <a:chOff x="8607240" y="4565108"/>
              <a:chExt cx="1669628" cy="25894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860724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907416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954108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0007999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607240" y="6040360"/>
              <a:ext cx="1669628" cy="258943"/>
              <a:chOff x="8607240" y="4565108"/>
              <a:chExt cx="1669628" cy="258943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860724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907416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541080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0007999" y="4565108"/>
                <a:ext cx="268869" cy="258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3" name="组合 112"/>
          <p:cNvGrpSpPr/>
          <p:nvPr userDrawn="1"/>
        </p:nvGrpSpPr>
        <p:grpSpPr>
          <a:xfrm>
            <a:off x="-2547760" y="-333042"/>
            <a:ext cx="4174719" cy="1188628"/>
            <a:chOff x="-2547760" y="-333042"/>
            <a:chExt cx="4174719" cy="1188628"/>
          </a:xfrm>
        </p:grpSpPr>
        <p:sp>
          <p:nvSpPr>
            <p:cNvPr id="114" name="矩形: 圆角 113"/>
            <p:cNvSpPr/>
            <p:nvPr userDrawn="1"/>
          </p:nvSpPr>
          <p:spPr>
            <a:xfrm rot="6845040">
              <a:off x="-348016" y="-1283730"/>
              <a:ext cx="378417" cy="35715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/>
            <p:cNvSpPr/>
            <p:nvPr userDrawn="1"/>
          </p:nvSpPr>
          <p:spPr>
            <a:xfrm rot="6845040">
              <a:off x="-865948" y="-1034135"/>
              <a:ext cx="207909" cy="35715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/>
            <p:cNvSpPr/>
            <p:nvPr userDrawn="1"/>
          </p:nvSpPr>
          <p:spPr>
            <a:xfrm rot="6845040">
              <a:off x="-348016" y="-1929600"/>
              <a:ext cx="378417" cy="35715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65150" y="538961"/>
            <a:ext cx="3503930" cy="58455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5150" y="359571"/>
            <a:ext cx="3503930" cy="2616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1100" b="0" i="0">
                <a:solidFill>
                  <a:schemeClr val="accent1"/>
                </a:solidFill>
                <a:latin typeface="+mn-lt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92682" y="424180"/>
            <a:ext cx="72468" cy="604520"/>
            <a:chOff x="492683" y="655320"/>
            <a:chExt cx="72466" cy="373380"/>
          </a:xfrm>
        </p:grpSpPr>
        <p:sp>
          <p:nvSpPr>
            <p:cNvPr id="9" name="矩形 8"/>
            <p:cNvSpPr/>
            <p:nvPr userDrawn="1"/>
          </p:nvSpPr>
          <p:spPr>
            <a:xfrm>
              <a:off x="492683" y="759856"/>
              <a:ext cx="72466" cy="268844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92683" y="655320"/>
              <a:ext cx="72466" cy="66367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>
            <a:fillRect/>
          </a:stretch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/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7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8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8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9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6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平行四边形 3"/>
          <p:cNvSpPr/>
          <p:nvPr/>
        </p:nvSpPr>
        <p:spPr>
          <a:xfrm>
            <a:off x="227977" y="0"/>
            <a:ext cx="5495925" cy="6858000"/>
          </a:xfrm>
          <a:prstGeom prst="parallelogram">
            <a:avLst>
              <a:gd name="adj" fmla="val 46175"/>
            </a:avLst>
          </a:prstGeom>
          <a:solidFill>
            <a:srgbClr val="E0A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587" name="文本框 4"/>
          <p:cNvSpPr txBox="1"/>
          <p:nvPr/>
        </p:nvSpPr>
        <p:spPr>
          <a:xfrm>
            <a:off x="3348181" y="6416831"/>
            <a:ext cx="55880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400">
                <a:solidFill>
                  <a:schemeClr val="bg1">
                    <a:alpha val="7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深圳易能智云科技有限公司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8" name="文本框 5"/>
          <p:cNvSpPr txBox="1"/>
          <p:nvPr/>
        </p:nvSpPr>
        <p:spPr>
          <a:xfrm>
            <a:off x="450876" y="2041505"/>
            <a:ext cx="884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易加油</a:t>
            </a:r>
            <a:r>
              <a:rPr lang="en-US" altLang="zh-CN" sz="7200" spc="300" dirty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app</a:t>
            </a:r>
            <a:r>
              <a:rPr lang="zh-CN" altLang="en-US" sz="7200" spc="300" dirty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重构计划</a:t>
            </a:r>
            <a:endParaRPr lang="zh-CN" altLang="en-US" sz="7200" spc="300" dirty="0">
              <a:solidFill>
                <a:schemeClr val="bg1"/>
              </a:soli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sp>
        <p:nvSpPr>
          <p:cNvPr id="1048589" name="文本框 6"/>
          <p:cNvSpPr txBox="1"/>
          <p:nvPr/>
        </p:nvSpPr>
        <p:spPr>
          <a:xfrm>
            <a:off x="1127568" y="4832703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</a:rPr>
              <a:t>薛佳妮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2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0876" y="536026"/>
            <a:ext cx="1353383" cy="733533"/>
          </a:xfrm>
          <a:prstGeom prst="rect">
            <a:avLst/>
          </a:prstGeom>
        </p:spPr>
      </p:pic>
      <p:sp>
        <p:nvSpPr>
          <p:cNvPr id="1048590" name="文本框 8"/>
          <p:cNvSpPr txBox="1"/>
          <p:nvPr/>
        </p:nvSpPr>
        <p:spPr>
          <a:xfrm>
            <a:off x="1082482" y="5304369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2021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12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日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  <a:cs typeface="Alibaba PuHuiTi Heavy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7"/>
          <p:cNvSpPr txBox="1"/>
          <p:nvPr/>
        </p:nvSpPr>
        <p:spPr>
          <a:xfrm>
            <a:off x="-563597" y="1851025"/>
            <a:ext cx="7434297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04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604" name="文本框 5"/>
          <p:cNvSpPr txBox="1"/>
          <p:nvPr/>
        </p:nvSpPr>
        <p:spPr>
          <a:xfrm>
            <a:off x="6356350" y="2569264"/>
            <a:ext cx="50292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质量管控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1" name="文本框 5"/>
          <p:cNvSpPr txBox="1"/>
          <p:nvPr/>
        </p:nvSpPr>
        <p:spPr>
          <a:xfrm>
            <a:off x="914305" y="1089891"/>
            <a:ext cx="65512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基于APP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发版成本高，为保证线上质量，采取以下措施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039495" y="2127250"/>
          <a:ext cx="1021588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7"/>
          <p:cNvSpPr txBox="1"/>
          <p:nvPr/>
        </p:nvSpPr>
        <p:spPr>
          <a:xfrm>
            <a:off x="-563597" y="1851025"/>
            <a:ext cx="7434297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05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604" name="文本框 5"/>
          <p:cNvSpPr txBox="1"/>
          <p:nvPr/>
        </p:nvSpPr>
        <p:spPr>
          <a:xfrm>
            <a:off x="6356350" y="2569264"/>
            <a:ext cx="25146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总结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1-5"/>
          <p:cNvSpPr txBox="1"/>
          <p:nvPr/>
        </p:nvSpPr>
        <p:spPr>
          <a:xfrm>
            <a:off x="675005" y="1362710"/>
            <a:ext cx="8006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此次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APP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重构由我的模块开始，预计在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22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年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2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月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(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年前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)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上线灰度。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22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年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3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月完成全部重构工作，并且在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4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月份完成收尾工作。平均每个月都会有一次版本上线。</a:t>
            </a:r>
            <a:endParaRPr lang="zh-CN" altLang="en-US" sz="1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+mn-ea"/>
              <a:cs typeface="OPPOSans L" panose="00020600040101010101" pitchFamily="18" charset="-122"/>
            </a:endParaRPr>
          </a:p>
        </p:txBody>
      </p:sp>
      <p:sp>
        <p:nvSpPr>
          <p:cNvPr id="5" name="1-6"/>
          <p:cNvSpPr txBox="1"/>
          <p:nvPr/>
        </p:nvSpPr>
        <p:spPr>
          <a:xfrm>
            <a:off x="675005" y="967182"/>
            <a:ext cx="37171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100">
                <a:gradFill>
                  <a:gsLst>
                    <a:gs pos="0">
                      <a:srgbClr val="3CC5E3"/>
                    </a:gs>
                    <a:gs pos="100000">
                      <a:srgbClr val="3562CA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254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胡晓波真帅体" panose="02010600030101010101" pitchFamily="2" charset="-122"/>
                <a:ea typeface="胡晓波真帅体" panose="02010600030101010101" pitchFamily="2" charset="-122"/>
                <a:cs typeface="胡晓波男神体" panose="02010600030101010101" pitchFamily="2" charset="-122"/>
              </a:defRPr>
            </a:lvl1pPr>
          </a:lstStyle>
          <a:p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latin typeface="+mj-ea"/>
                <a:ea typeface="+mj-ea"/>
              </a:rPr>
              <a:t>重要节点</a:t>
            </a:r>
            <a:endParaRPr lang="zh-CN" alt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latin typeface="+mj-ea"/>
              <a:ea typeface="+mj-ea"/>
            </a:endParaRPr>
          </a:p>
        </p:txBody>
      </p:sp>
      <p:sp>
        <p:nvSpPr>
          <p:cNvPr id="6" name="1-7"/>
          <p:cNvSpPr txBox="1"/>
          <p:nvPr/>
        </p:nvSpPr>
        <p:spPr>
          <a:xfrm>
            <a:off x="675005" y="2785110"/>
            <a:ext cx="88480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此次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APP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重构主要投入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APP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端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4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名开发人员，有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2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名后端人员作为后端支持，也需要投入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1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名产品作为功能支撑。</a:t>
            </a:r>
            <a:b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</a:b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其中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Android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端由于原来已进行过大部分的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Kotlin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改造，我的模块重构完毕后剩余重构功能</a:t>
            </a:r>
            <a:endParaRPr lang="zh-CN" altLang="en-US" sz="1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+mn-ea"/>
              <a:cs typeface="OPPOSans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不多。</a:t>
            </a:r>
            <a:endParaRPr lang="zh-CN" altLang="en-US" sz="1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+mn-ea"/>
              <a:cs typeface="OPPOSans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iOS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端原生部分重构量较大，由两名</a:t>
            </a:r>
            <a:r>
              <a:rPr lang="en-US" altLang="zh-CN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iOS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cs typeface="OPPOSans L" panose="00020600040101010101" pitchFamily="18" charset="-122"/>
              </a:rPr>
              <a:t>开发人员开发，由于重构优先级较低，遇到其他重要需求有延期风险。</a:t>
            </a:r>
            <a:endParaRPr lang="zh-CN" altLang="en-US" sz="1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+mn-ea"/>
              <a:cs typeface="OPPOSans L" panose="00020600040101010101" pitchFamily="18" charset="-122"/>
            </a:endParaRPr>
          </a:p>
        </p:txBody>
      </p:sp>
      <p:sp>
        <p:nvSpPr>
          <p:cNvPr id="7" name="1-8"/>
          <p:cNvSpPr txBox="1"/>
          <p:nvPr/>
        </p:nvSpPr>
        <p:spPr>
          <a:xfrm>
            <a:off x="675005" y="2388947"/>
            <a:ext cx="37171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100">
                <a:gradFill>
                  <a:gsLst>
                    <a:gs pos="0">
                      <a:srgbClr val="3CC5E3"/>
                    </a:gs>
                    <a:gs pos="100000">
                      <a:srgbClr val="3562CA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254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胡晓波真帅体" panose="02010600030101010101" pitchFamily="2" charset="-122"/>
                <a:ea typeface="胡晓波真帅体" panose="02010600030101010101" pitchFamily="2" charset="-122"/>
                <a:cs typeface="胡晓波男神体" panose="02010600030101010101" pitchFamily="2" charset="-122"/>
              </a:defRPr>
            </a:lvl1pPr>
          </a:lstStyle>
          <a:p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latin typeface="+mj-ea"/>
                <a:ea typeface="+mj-ea"/>
              </a:rPr>
              <a:t>开发资源</a:t>
            </a:r>
            <a:endParaRPr lang="zh-CN" alt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latin typeface="+mj-ea"/>
              <a:ea typeface="+mj-ea"/>
            </a:endParaRPr>
          </a:p>
        </p:txBody>
      </p:sp>
      <p:sp>
        <p:nvSpPr>
          <p:cNvPr id="11" name="1-10"/>
          <p:cNvSpPr/>
          <p:nvPr/>
        </p:nvSpPr>
        <p:spPr>
          <a:xfrm>
            <a:off x="610997" y="1032216"/>
            <a:ext cx="64008" cy="33032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FF8901"/>
                  </a:gs>
                  <a:gs pos="100000">
                    <a:srgbClr val="FA3811"/>
                  </a:gs>
                </a:gsLst>
                <a:lin ang="2700000" scaled="0"/>
              </a:gradFill>
            </a:endParaRPr>
          </a:p>
        </p:txBody>
      </p:sp>
      <p:sp>
        <p:nvSpPr>
          <p:cNvPr id="13" name="1-11"/>
          <p:cNvSpPr/>
          <p:nvPr/>
        </p:nvSpPr>
        <p:spPr>
          <a:xfrm>
            <a:off x="610997" y="2454616"/>
            <a:ext cx="64008" cy="33032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FF8901"/>
                  </a:gs>
                  <a:gs pos="100000">
                    <a:srgbClr val="FA3811"/>
                  </a:gs>
                </a:gsLst>
                <a:lin ang="2700000" scaled="0"/>
              </a:gradFill>
            </a:endParaRPr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79375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平行四边形 3"/>
          <p:cNvSpPr/>
          <p:nvPr/>
        </p:nvSpPr>
        <p:spPr>
          <a:xfrm>
            <a:off x="3170680" y="0"/>
            <a:ext cx="5495925" cy="6858000"/>
          </a:xfrm>
          <a:prstGeom prst="parallelogram">
            <a:avLst>
              <a:gd name="adj" fmla="val 46175"/>
            </a:avLst>
          </a:pr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41" name="文本框 5"/>
          <p:cNvSpPr txBox="1"/>
          <p:nvPr/>
        </p:nvSpPr>
        <p:spPr>
          <a:xfrm>
            <a:off x="5041864" y="2707460"/>
            <a:ext cx="2011680" cy="1170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谢谢</a:t>
            </a:r>
            <a:endParaRPr lang="zh-CN" altLang="en-US" sz="7200" spc="300" dirty="0">
              <a:solidFill>
                <a:schemeClr val="bg1"/>
              </a:soli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sp>
        <p:nvSpPr>
          <p:cNvPr id="1048642" name="文本框 6"/>
          <p:cNvSpPr txBox="1"/>
          <p:nvPr/>
        </p:nvSpPr>
        <p:spPr>
          <a:xfrm>
            <a:off x="1127568" y="4832703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</a:rPr>
              <a:t>薛佳妮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sp>
        <p:nvSpPr>
          <p:cNvPr id="1048643" name="文本框 8"/>
          <p:cNvSpPr txBox="1"/>
          <p:nvPr/>
        </p:nvSpPr>
        <p:spPr>
          <a:xfrm>
            <a:off x="1082482" y="5304369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2021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12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日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  <a:cs typeface="Alibaba PuHuiTi Heavy" panose="00020600040101010101" charset="-122"/>
            </a:endParaRPr>
          </a:p>
        </p:txBody>
      </p:sp>
      <p:pic>
        <p:nvPicPr>
          <p:cNvPr id="20971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0697" y="1059725"/>
            <a:ext cx="1457325" cy="2247900"/>
          </a:xfrm>
          <a:prstGeom prst="rect">
            <a:avLst/>
          </a:prstGeom>
          <a:solidFill>
            <a:srgbClr val="475261"/>
          </a:solidFill>
        </p:spPr>
      </p:pic>
      <p:sp>
        <p:nvSpPr>
          <p:cNvPr id="1048644" name="文本框 9"/>
          <p:cNvSpPr txBox="1"/>
          <p:nvPr/>
        </p:nvSpPr>
        <p:spPr>
          <a:xfrm>
            <a:off x="3348181" y="6416831"/>
            <a:ext cx="55880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400">
                <a:solidFill>
                  <a:schemeClr val="bg1">
                    <a:alpha val="7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深圳易能智云科技有限公司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1-1"/>
          <p:cNvSpPr/>
          <p:nvPr/>
        </p:nvSpPr>
        <p:spPr>
          <a:xfrm>
            <a:off x="-3326698" y="-14707294"/>
            <a:ext cx="18845396" cy="18845396"/>
          </a:xfrm>
          <a:prstGeom prst="arc">
            <a:avLst>
              <a:gd name="adj1" fmla="val 3200765"/>
              <a:gd name="adj2" fmla="val 7546133"/>
            </a:avLst>
          </a:prstGeom>
          <a:ln w="101600" cap="rnd" cmpd="sng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2500">
              <a:latin typeface="Raleway" panose="020B0503030101060003" pitchFamily="34" charset="0"/>
            </a:endParaRPr>
          </a:p>
        </p:txBody>
      </p:sp>
      <p:sp>
        <p:nvSpPr>
          <p:cNvPr id="166" name="1-2"/>
          <p:cNvSpPr txBox="1"/>
          <p:nvPr/>
        </p:nvSpPr>
        <p:spPr>
          <a:xfrm>
            <a:off x="579404" y="4016874"/>
            <a:ext cx="200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495">
              <a:defRPr/>
            </a:pPr>
            <a:r>
              <a:rPr lang="zh-CN" altLang="en-US" sz="2000" b="1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重构目标</a:t>
            </a:r>
            <a:endParaRPr lang="zh-CN" altLang="en-US" sz="2000" b="1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68" name="1-4"/>
          <p:cNvSpPr/>
          <p:nvPr/>
        </p:nvSpPr>
        <p:spPr>
          <a:xfrm>
            <a:off x="4965702" y="1947531"/>
            <a:ext cx="226059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Segoe UI Light" charset="0"/>
              </a:rPr>
              <a:t>CONTENTS</a:t>
            </a:r>
            <a:endParaRPr lang="en-US" sz="2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Segoe UI Light" charset="0"/>
            </a:endParaRPr>
          </a:p>
        </p:txBody>
      </p:sp>
      <p:grpSp>
        <p:nvGrpSpPr>
          <p:cNvPr id="169" name="1-5"/>
          <p:cNvGrpSpPr/>
          <p:nvPr/>
        </p:nvGrpSpPr>
        <p:grpSpPr>
          <a:xfrm>
            <a:off x="4165319" y="1578677"/>
            <a:ext cx="3861362" cy="18022"/>
            <a:chOff x="4165319" y="1458027"/>
            <a:chExt cx="3861362" cy="18022"/>
          </a:xfrm>
        </p:grpSpPr>
        <p:sp>
          <p:nvSpPr>
            <p:cNvPr id="170" name="Freeform: Shape 66"/>
            <p:cNvSpPr/>
            <p:nvPr/>
          </p:nvSpPr>
          <p:spPr>
            <a:xfrm>
              <a:off x="4165319" y="1458027"/>
              <a:ext cx="600826" cy="18022"/>
            </a:xfrm>
            <a:custGeom>
              <a:avLst/>
              <a:gdLst>
                <a:gd name="connsiteX0" fmla="*/ 210159 w 9200483"/>
                <a:gd name="connsiteY0" fmla="*/ 0 h 343466"/>
                <a:gd name="connsiteX1" fmla="*/ 214013 w 9200483"/>
                <a:gd name="connsiteY1" fmla="*/ 636 h 343466"/>
                <a:gd name="connsiteX2" fmla="*/ 214581 w 9200483"/>
                <a:gd name="connsiteY2" fmla="*/ 0 h 343466"/>
                <a:gd name="connsiteX3" fmla="*/ 9200483 w 9200483"/>
                <a:gd name="connsiteY3" fmla="*/ 159163 h 343466"/>
                <a:gd name="connsiteX4" fmla="*/ 2712501 w 9200483"/>
                <a:gd name="connsiteY4" fmla="*/ 300655 h 343466"/>
                <a:gd name="connsiteX5" fmla="*/ 212390 w 9200483"/>
                <a:gd name="connsiteY5" fmla="*/ 343098 h 343466"/>
                <a:gd name="connsiteX6" fmla="*/ 210159 w 9200483"/>
                <a:gd name="connsiteY6" fmla="*/ 343466 h 343466"/>
                <a:gd name="connsiteX7" fmla="*/ 208345 w 9200483"/>
                <a:gd name="connsiteY7" fmla="*/ 343167 h 343466"/>
                <a:gd name="connsiteX8" fmla="*/ 190769 w 9200483"/>
                <a:gd name="connsiteY8" fmla="*/ 343465 h 343466"/>
                <a:gd name="connsiteX9" fmla="*/ 187351 w 9200483"/>
                <a:gd name="connsiteY9" fmla="*/ 339703 h 343466"/>
                <a:gd name="connsiteX10" fmla="*/ 128356 w 9200483"/>
                <a:gd name="connsiteY10" fmla="*/ 329971 h 343466"/>
                <a:gd name="connsiteX11" fmla="*/ 0 w 9200483"/>
                <a:gd name="connsiteY11" fmla="*/ 171733 h 343466"/>
                <a:gd name="connsiteX12" fmla="*/ 210159 w 9200483"/>
                <a:gd name="connsiteY12" fmla="*/ 0 h 3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0483" h="343466">
                  <a:moveTo>
                    <a:pt x="210159" y="0"/>
                  </a:moveTo>
                  <a:lnTo>
                    <a:pt x="214013" y="636"/>
                  </a:lnTo>
                  <a:lnTo>
                    <a:pt x="214581" y="0"/>
                  </a:lnTo>
                  <a:cubicBezTo>
                    <a:pt x="4270113" y="57274"/>
                    <a:pt x="7545601" y="114488"/>
                    <a:pt x="9200483" y="159163"/>
                  </a:cubicBezTo>
                  <a:cubicBezTo>
                    <a:pt x="7992281" y="214751"/>
                    <a:pt x="7843652" y="214176"/>
                    <a:pt x="2712501" y="300655"/>
                  </a:cubicBezTo>
                  <a:lnTo>
                    <a:pt x="212390" y="343098"/>
                  </a:lnTo>
                  <a:lnTo>
                    <a:pt x="210159" y="343466"/>
                  </a:lnTo>
                  <a:lnTo>
                    <a:pt x="208345" y="343167"/>
                  </a:lnTo>
                  <a:lnTo>
                    <a:pt x="190769" y="343465"/>
                  </a:lnTo>
                  <a:lnTo>
                    <a:pt x="187351" y="339703"/>
                  </a:lnTo>
                  <a:lnTo>
                    <a:pt x="128356" y="329971"/>
                  </a:lnTo>
                  <a:cubicBezTo>
                    <a:pt x="52926" y="303900"/>
                    <a:pt x="0" y="242868"/>
                    <a:pt x="0" y="171733"/>
                  </a:cubicBezTo>
                  <a:cubicBezTo>
                    <a:pt x="0" y="76887"/>
                    <a:pt x="94091" y="0"/>
                    <a:pt x="210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9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67"/>
            <p:cNvSpPr/>
            <p:nvPr/>
          </p:nvSpPr>
          <p:spPr>
            <a:xfrm flipH="1">
              <a:off x="7425855" y="1458027"/>
              <a:ext cx="600826" cy="18022"/>
            </a:xfrm>
            <a:custGeom>
              <a:avLst/>
              <a:gdLst>
                <a:gd name="connsiteX0" fmla="*/ 210159 w 9200483"/>
                <a:gd name="connsiteY0" fmla="*/ 0 h 343466"/>
                <a:gd name="connsiteX1" fmla="*/ 214013 w 9200483"/>
                <a:gd name="connsiteY1" fmla="*/ 636 h 343466"/>
                <a:gd name="connsiteX2" fmla="*/ 214581 w 9200483"/>
                <a:gd name="connsiteY2" fmla="*/ 0 h 343466"/>
                <a:gd name="connsiteX3" fmla="*/ 9200483 w 9200483"/>
                <a:gd name="connsiteY3" fmla="*/ 159163 h 343466"/>
                <a:gd name="connsiteX4" fmla="*/ 2712501 w 9200483"/>
                <a:gd name="connsiteY4" fmla="*/ 300655 h 343466"/>
                <a:gd name="connsiteX5" fmla="*/ 212390 w 9200483"/>
                <a:gd name="connsiteY5" fmla="*/ 343098 h 343466"/>
                <a:gd name="connsiteX6" fmla="*/ 210159 w 9200483"/>
                <a:gd name="connsiteY6" fmla="*/ 343466 h 343466"/>
                <a:gd name="connsiteX7" fmla="*/ 208345 w 9200483"/>
                <a:gd name="connsiteY7" fmla="*/ 343167 h 343466"/>
                <a:gd name="connsiteX8" fmla="*/ 190769 w 9200483"/>
                <a:gd name="connsiteY8" fmla="*/ 343465 h 343466"/>
                <a:gd name="connsiteX9" fmla="*/ 187351 w 9200483"/>
                <a:gd name="connsiteY9" fmla="*/ 339703 h 343466"/>
                <a:gd name="connsiteX10" fmla="*/ 128356 w 9200483"/>
                <a:gd name="connsiteY10" fmla="*/ 329971 h 343466"/>
                <a:gd name="connsiteX11" fmla="*/ 0 w 9200483"/>
                <a:gd name="connsiteY11" fmla="*/ 171733 h 343466"/>
                <a:gd name="connsiteX12" fmla="*/ 210159 w 9200483"/>
                <a:gd name="connsiteY12" fmla="*/ 0 h 3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0483" h="343466">
                  <a:moveTo>
                    <a:pt x="210159" y="0"/>
                  </a:moveTo>
                  <a:lnTo>
                    <a:pt x="214013" y="636"/>
                  </a:lnTo>
                  <a:lnTo>
                    <a:pt x="214581" y="0"/>
                  </a:lnTo>
                  <a:cubicBezTo>
                    <a:pt x="4270113" y="57274"/>
                    <a:pt x="7545601" y="114488"/>
                    <a:pt x="9200483" y="159163"/>
                  </a:cubicBezTo>
                  <a:cubicBezTo>
                    <a:pt x="7992281" y="214751"/>
                    <a:pt x="7843652" y="214176"/>
                    <a:pt x="2712501" y="300655"/>
                  </a:cubicBezTo>
                  <a:lnTo>
                    <a:pt x="212390" y="343098"/>
                  </a:lnTo>
                  <a:lnTo>
                    <a:pt x="210159" y="343466"/>
                  </a:lnTo>
                  <a:lnTo>
                    <a:pt x="208345" y="343167"/>
                  </a:lnTo>
                  <a:lnTo>
                    <a:pt x="190769" y="343465"/>
                  </a:lnTo>
                  <a:lnTo>
                    <a:pt x="187351" y="339703"/>
                  </a:lnTo>
                  <a:lnTo>
                    <a:pt x="128356" y="329971"/>
                  </a:lnTo>
                  <a:cubicBezTo>
                    <a:pt x="52926" y="303900"/>
                    <a:pt x="0" y="242868"/>
                    <a:pt x="0" y="171733"/>
                  </a:cubicBezTo>
                  <a:cubicBezTo>
                    <a:pt x="0" y="76887"/>
                    <a:pt x="94091" y="0"/>
                    <a:pt x="210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90">
                <a:solidFill>
                  <a:schemeClr val="bg1"/>
                </a:solidFill>
              </a:endParaRPr>
            </a:p>
          </p:txBody>
        </p:sp>
      </p:grpSp>
      <p:sp>
        <p:nvSpPr>
          <p:cNvPr id="172" name="1-6"/>
          <p:cNvSpPr/>
          <p:nvPr/>
        </p:nvSpPr>
        <p:spPr>
          <a:xfrm>
            <a:off x="4766145" y="1064296"/>
            <a:ext cx="2659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000">
                <a:solidFill>
                  <a:schemeClr val="bg1"/>
                </a:solidFill>
                <a:latin typeface="+mj-ea"/>
                <a:ea typeface="+mj-ea"/>
                <a:cs typeface="Segoe UI" panose="020B0502040204020203" pitchFamily="34" charset="0"/>
              </a:rPr>
              <a:t>目录页</a:t>
            </a:r>
            <a:endParaRPr lang="en-US" sz="6000" dirty="0">
              <a:solidFill>
                <a:schemeClr val="bg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73" name="1-7"/>
          <p:cNvSpPr/>
          <p:nvPr/>
        </p:nvSpPr>
        <p:spPr>
          <a:xfrm>
            <a:off x="983767" y="2340918"/>
            <a:ext cx="1194384" cy="11943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Raleway" panose="020B0503030101060003" pitchFamily="34" charset="0"/>
            </a:endParaRPr>
          </a:p>
        </p:txBody>
      </p:sp>
      <p:sp>
        <p:nvSpPr>
          <p:cNvPr id="174" name="1-8"/>
          <p:cNvSpPr/>
          <p:nvPr/>
        </p:nvSpPr>
        <p:spPr>
          <a:xfrm>
            <a:off x="1003981" y="2361132"/>
            <a:ext cx="1153955" cy="1153955"/>
          </a:xfrm>
          <a:prstGeom prst="arc">
            <a:avLst>
              <a:gd name="adj1" fmla="val 16200000"/>
              <a:gd name="adj2" fmla="val 16170069"/>
            </a:avLst>
          </a:prstGeom>
          <a:ln w="101600" cap="rnd" cmpd="sng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 dirty="0">
              <a:latin typeface="Raleway" panose="020B0503030101060003" pitchFamily="34" charset="0"/>
            </a:endParaRPr>
          </a:p>
        </p:txBody>
      </p:sp>
      <p:sp>
        <p:nvSpPr>
          <p:cNvPr id="175" name="1-9"/>
          <p:cNvSpPr txBox="1"/>
          <p:nvPr/>
        </p:nvSpPr>
        <p:spPr>
          <a:xfrm>
            <a:off x="1105184" y="2666403"/>
            <a:ext cx="95154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spc="-94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01</a:t>
            </a:r>
            <a:endParaRPr lang="id-ID" sz="3375" b="1" spc="-94" baseline="30000" dirty="0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76" name="1-10"/>
          <p:cNvSpPr/>
          <p:nvPr/>
        </p:nvSpPr>
        <p:spPr>
          <a:xfrm>
            <a:off x="3236809" y="3076021"/>
            <a:ext cx="1194384" cy="11943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Raleway" panose="020B0503030101060003" pitchFamily="34" charset="0"/>
            </a:endParaRPr>
          </a:p>
        </p:txBody>
      </p:sp>
      <p:sp>
        <p:nvSpPr>
          <p:cNvPr id="177" name="1-11"/>
          <p:cNvSpPr/>
          <p:nvPr/>
        </p:nvSpPr>
        <p:spPr>
          <a:xfrm>
            <a:off x="3257023" y="3096235"/>
            <a:ext cx="1153955" cy="1153955"/>
          </a:xfrm>
          <a:prstGeom prst="arc">
            <a:avLst>
              <a:gd name="adj1" fmla="val 16200000"/>
              <a:gd name="adj2" fmla="val 16170069"/>
            </a:avLst>
          </a:prstGeom>
          <a:ln w="101600" cap="rnd" cmpd="sng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 dirty="0">
              <a:latin typeface="Raleway" panose="020B0503030101060003" pitchFamily="34" charset="0"/>
            </a:endParaRPr>
          </a:p>
        </p:txBody>
      </p:sp>
      <p:sp>
        <p:nvSpPr>
          <p:cNvPr id="178" name="1-12"/>
          <p:cNvSpPr txBox="1"/>
          <p:nvPr/>
        </p:nvSpPr>
        <p:spPr>
          <a:xfrm>
            <a:off x="3358228" y="3401506"/>
            <a:ext cx="95154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spc="-94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02</a:t>
            </a:r>
            <a:endParaRPr lang="id-ID" sz="3375" b="1" spc="-94" baseline="30000" dirty="0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79" name="1-13"/>
          <p:cNvSpPr/>
          <p:nvPr/>
        </p:nvSpPr>
        <p:spPr>
          <a:xfrm>
            <a:off x="5498808" y="3481748"/>
            <a:ext cx="1194384" cy="11943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Raleway" panose="020B0503030101060003" pitchFamily="34" charset="0"/>
            </a:endParaRPr>
          </a:p>
        </p:txBody>
      </p:sp>
      <p:sp>
        <p:nvSpPr>
          <p:cNvPr id="180" name="1-14"/>
          <p:cNvSpPr/>
          <p:nvPr/>
        </p:nvSpPr>
        <p:spPr>
          <a:xfrm>
            <a:off x="5519022" y="3501961"/>
            <a:ext cx="1153955" cy="1153955"/>
          </a:xfrm>
          <a:prstGeom prst="arc">
            <a:avLst>
              <a:gd name="adj1" fmla="val 16200000"/>
              <a:gd name="adj2" fmla="val 16170069"/>
            </a:avLst>
          </a:prstGeom>
          <a:ln w="101600" cap="rnd" cmpd="sng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 dirty="0">
              <a:latin typeface="Raleway" panose="020B0503030101060003" pitchFamily="34" charset="0"/>
            </a:endParaRPr>
          </a:p>
        </p:txBody>
      </p:sp>
      <p:sp>
        <p:nvSpPr>
          <p:cNvPr id="181" name="1-15"/>
          <p:cNvSpPr txBox="1"/>
          <p:nvPr/>
        </p:nvSpPr>
        <p:spPr>
          <a:xfrm>
            <a:off x="5620227" y="3807233"/>
            <a:ext cx="95154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spc="-94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03</a:t>
            </a:r>
            <a:endParaRPr lang="id-ID" sz="3375" b="1" spc="-94" baseline="30000" dirty="0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82" name="1-16"/>
          <p:cNvSpPr/>
          <p:nvPr/>
        </p:nvSpPr>
        <p:spPr>
          <a:xfrm>
            <a:off x="10022806" y="2340918"/>
            <a:ext cx="1194384" cy="11943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Raleway" panose="020B0503030101060003" pitchFamily="34" charset="0"/>
            </a:endParaRPr>
          </a:p>
        </p:txBody>
      </p:sp>
      <p:sp>
        <p:nvSpPr>
          <p:cNvPr id="183" name="1-17"/>
          <p:cNvSpPr/>
          <p:nvPr/>
        </p:nvSpPr>
        <p:spPr>
          <a:xfrm>
            <a:off x="10043020" y="2361132"/>
            <a:ext cx="1153955" cy="1153955"/>
          </a:xfrm>
          <a:prstGeom prst="arc">
            <a:avLst>
              <a:gd name="adj1" fmla="val 16200000"/>
              <a:gd name="adj2" fmla="val 16170069"/>
            </a:avLst>
          </a:prstGeom>
          <a:ln w="101600" cap="rnd" cmpd="sng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 dirty="0">
              <a:latin typeface="Raleway" panose="020B0503030101060003" pitchFamily="34" charset="0"/>
            </a:endParaRPr>
          </a:p>
        </p:txBody>
      </p:sp>
      <p:sp>
        <p:nvSpPr>
          <p:cNvPr id="184" name="1-18"/>
          <p:cNvSpPr txBox="1"/>
          <p:nvPr/>
        </p:nvSpPr>
        <p:spPr>
          <a:xfrm>
            <a:off x="10144223" y="2666403"/>
            <a:ext cx="95154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spc="-94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05</a:t>
            </a:r>
            <a:endParaRPr lang="id-ID" sz="3375" b="1" spc="-94" baseline="30000" dirty="0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85" name="1-19"/>
          <p:cNvSpPr/>
          <p:nvPr/>
        </p:nvSpPr>
        <p:spPr>
          <a:xfrm>
            <a:off x="7760807" y="3076021"/>
            <a:ext cx="1194384" cy="11943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Raleway" panose="020B0503030101060003" pitchFamily="34" charset="0"/>
            </a:endParaRPr>
          </a:p>
        </p:txBody>
      </p:sp>
      <p:sp>
        <p:nvSpPr>
          <p:cNvPr id="186" name="1-20"/>
          <p:cNvSpPr/>
          <p:nvPr/>
        </p:nvSpPr>
        <p:spPr>
          <a:xfrm>
            <a:off x="7781021" y="3096235"/>
            <a:ext cx="1153955" cy="1153955"/>
          </a:xfrm>
          <a:prstGeom prst="arc">
            <a:avLst>
              <a:gd name="adj1" fmla="val 16200000"/>
              <a:gd name="adj2" fmla="val 16170069"/>
            </a:avLst>
          </a:prstGeom>
          <a:ln w="101600" cap="rnd" cmpd="sng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 dirty="0">
              <a:latin typeface="Raleway" panose="020B0503030101060003" pitchFamily="34" charset="0"/>
            </a:endParaRPr>
          </a:p>
        </p:txBody>
      </p:sp>
      <p:sp>
        <p:nvSpPr>
          <p:cNvPr id="187" name="1-21"/>
          <p:cNvSpPr txBox="1"/>
          <p:nvPr/>
        </p:nvSpPr>
        <p:spPr>
          <a:xfrm>
            <a:off x="7882224" y="3401506"/>
            <a:ext cx="95154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spc="-94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04</a:t>
            </a:r>
            <a:endParaRPr lang="id-ID" sz="3375" b="1" spc="-94" baseline="30000" dirty="0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88" name="1-22"/>
          <p:cNvSpPr/>
          <p:nvPr/>
        </p:nvSpPr>
        <p:spPr bwMode="auto">
          <a:xfrm flipH="1" flipV="1">
            <a:off x="11962466" y="3188573"/>
            <a:ext cx="425866" cy="425866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57150" tIns="28575" rIns="57150" bIns="28575" numCol="1" anchor="t" anchorCtr="0" compatLnSpc="1"/>
          <a:lstStyle/>
          <a:p>
            <a:endParaRPr lang="en-US" sz="1125"/>
          </a:p>
        </p:txBody>
      </p:sp>
      <p:sp>
        <p:nvSpPr>
          <p:cNvPr id="189" name="1-23"/>
          <p:cNvSpPr txBox="1"/>
          <p:nvPr/>
        </p:nvSpPr>
        <p:spPr>
          <a:xfrm>
            <a:off x="2839163" y="4510696"/>
            <a:ext cx="200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495">
              <a:defRPr/>
            </a:pPr>
            <a:r>
              <a:rPr lang="zh-CN" altLang="en-US" sz="2000" b="1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当前进度</a:t>
            </a:r>
            <a:endParaRPr lang="zh-CN" altLang="en-US" sz="2000" b="1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91" name="1-25"/>
          <p:cNvSpPr txBox="1"/>
          <p:nvPr/>
        </p:nvSpPr>
        <p:spPr>
          <a:xfrm>
            <a:off x="5098922" y="4910806"/>
            <a:ext cx="200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495">
              <a:defRPr/>
            </a:pPr>
            <a:r>
              <a:rPr lang="zh-CN" altLang="en-US" sz="2000" b="1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重构计划表</a:t>
            </a:r>
            <a:endParaRPr lang="zh-CN" altLang="en-US" sz="2000" b="1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93" name="1-27"/>
          <p:cNvSpPr txBox="1"/>
          <p:nvPr/>
        </p:nvSpPr>
        <p:spPr>
          <a:xfrm>
            <a:off x="7358681" y="4510696"/>
            <a:ext cx="200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495">
              <a:defRPr/>
            </a:pPr>
            <a:r>
              <a:rPr lang="zh-CN" altLang="en-US" sz="2000" b="1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质量管控</a:t>
            </a:r>
            <a:endParaRPr lang="zh-CN" altLang="en-US" sz="2000" b="1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sp>
        <p:nvSpPr>
          <p:cNvPr id="195" name="1-29"/>
          <p:cNvSpPr txBox="1"/>
          <p:nvPr/>
        </p:nvSpPr>
        <p:spPr>
          <a:xfrm>
            <a:off x="9618441" y="4016874"/>
            <a:ext cx="200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495">
              <a:defRPr/>
            </a:pPr>
            <a:r>
              <a:rPr lang="zh-CN" altLang="en-US" sz="2000" b="1">
                <a:gradFill>
                  <a:gsLst>
                    <a:gs pos="100000">
                      <a:schemeClr val="accent3"/>
                    </a:gs>
                    <a:gs pos="80000">
                      <a:schemeClr val="accent2"/>
                    </a:gs>
                    <a:gs pos="0">
                      <a:schemeClr val="accent1"/>
                    </a:gs>
                  </a:gsLst>
                  <a:lin ang="3300000" scaled="0"/>
                </a:gradFill>
                <a:latin typeface="+mj-lt"/>
              </a:rPr>
              <a:t>总结</a:t>
            </a:r>
            <a:endParaRPr lang="zh-CN" altLang="en-US" sz="2000" b="1">
              <a:gradFill>
                <a:gsLst>
                  <a:gs pos="100000">
                    <a:schemeClr val="accent3"/>
                  </a:gs>
                  <a:gs pos="80000">
                    <a:schemeClr val="accent2"/>
                  </a:gs>
                  <a:gs pos="0">
                    <a:schemeClr val="accent1"/>
                  </a:gs>
                </a:gsLst>
                <a:lin ang="3300000" scaled="0"/>
              </a:gradFill>
              <a:latin typeface="+mj-lt"/>
            </a:endParaRPr>
          </a:p>
        </p:txBody>
      </p:sp>
      <p:pic>
        <p:nvPicPr>
          <p:cNvPr id="2097152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7831" y="330921"/>
            <a:ext cx="1353383" cy="7335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7"/>
          <p:cNvSpPr txBox="1"/>
          <p:nvPr/>
        </p:nvSpPr>
        <p:spPr>
          <a:xfrm>
            <a:off x="-563597" y="1851025"/>
            <a:ext cx="7434297" cy="623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01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595" name="文本框 5"/>
          <p:cNvSpPr txBox="1"/>
          <p:nvPr/>
        </p:nvSpPr>
        <p:spPr>
          <a:xfrm>
            <a:off x="6356350" y="2569264"/>
            <a:ext cx="50292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重构目标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3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  <p:sp>
        <p:nvSpPr>
          <p:cNvPr id="1048596" name="文本框 9"/>
          <p:cNvSpPr txBox="1"/>
          <p:nvPr/>
        </p:nvSpPr>
        <p:spPr>
          <a:xfrm>
            <a:off x="6388253" y="4046592"/>
            <a:ext cx="483392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400">
                <a:solidFill>
                  <a:schemeClr val="bg1">
                    <a:alpha val="7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endParaRPr lang="zh-CN" altLang="en-US" dirty="0">
              <a:solidFill>
                <a:schemeClr val="tx1"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任意多边形: 形状 9"/>
          <p:cNvSpPr/>
          <p:nvPr/>
        </p:nvSpPr>
        <p:spPr>
          <a:xfrm>
            <a:off x="165198" y="21894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01" name="标题 1"/>
          <p:cNvSpPr txBox="1"/>
          <p:nvPr/>
        </p:nvSpPr>
        <p:spPr>
          <a:xfrm>
            <a:off x="536918" y="193152"/>
            <a:ext cx="140462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重构目标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4491776" y="1366001"/>
            <a:ext cx="3122072" cy="4497875"/>
          </a:xfrm>
          <a:prstGeom prst="roundRect">
            <a:avLst>
              <a:gd name="adj" fmla="val 14445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8231275" y="1369526"/>
            <a:ext cx="3122072" cy="4497874"/>
          </a:xfrm>
          <a:prstGeom prst="roundRect">
            <a:avLst>
              <a:gd name="adj" fmla="val 14445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5642356" y="1886014"/>
            <a:ext cx="907288" cy="90728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>
              <a:solidFill>
                <a:schemeClr val="accent2"/>
              </a:solidFill>
            </a:endParaRPr>
          </a:p>
        </p:txBody>
      </p:sp>
      <p:pic>
        <p:nvPicPr>
          <p:cNvPr id="127" name="图形 126" descr="広告 轮廓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36351" y="2080009"/>
            <a:ext cx="519298" cy="519298"/>
          </a:xfrm>
          <a:prstGeom prst="rect">
            <a:avLst/>
          </a:prstGeom>
        </p:spPr>
      </p:pic>
      <p:sp>
        <p:nvSpPr>
          <p:cNvPr id="129" name="椭圆 128"/>
          <p:cNvSpPr/>
          <p:nvPr/>
        </p:nvSpPr>
        <p:spPr>
          <a:xfrm>
            <a:off x="9338667" y="1886014"/>
            <a:ext cx="907288" cy="907288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>
              <a:solidFill>
                <a:schemeClr val="accent2"/>
              </a:solidFill>
            </a:endParaRPr>
          </a:p>
        </p:txBody>
      </p:sp>
      <p:pic>
        <p:nvPicPr>
          <p:cNvPr id="130" name="图形 129" descr="広告 轮廓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32662" y="2080009"/>
            <a:ext cx="519298" cy="519298"/>
          </a:xfrm>
          <a:prstGeom prst="rect">
            <a:avLst/>
          </a:prstGeom>
        </p:spPr>
      </p:pic>
      <p:sp>
        <p:nvSpPr>
          <p:cNvPr id="132" name="文本框 131"/>
          <p:cNvSpPr txBox="1"/>
          <p:nvPr/>
        </p:nvSpPr>
        <p:spPr>
          <a:xfrm>
            <a:off x="4915598" y="3459737"/>
            <a:ext cx="2360804" cy="23031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rgbClr val="0E301D"/>
                </a:solidFill>
                <a:latin typeface="+mn-ea"/>
                <a:sym typeface="+mn-ea"/>
              </a:rPr>
              <a:t> Android</a:t>
            </a: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端项目由</a:t>
            </a:r>
            <a:r>
              <a:rPr lang="en-US" altLang="zh-CN" sz="1200" dirty="0">
                <a:solidFill>
                  <a:srgbClr val="0E301D"/>
                </a:solidFill>
                <a:latin typeface="+mn-ea"/>
                <a:sym typeface="+mn-ea"/>
              </a:rPr>
              <a:t>Kotlin</a:t>
            </a: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和</a:t>
            </a:r>
            <a:r>
              <a:rPr lang="en-US" altLang="zh-CN" sz="1200" dirty="0">
                <a:solidFill>
                  <a:srgbClr val="0E301D"/>
                </a:solidFill>
                <a:latin typeface="+mn-ea"/>
                <a:sym typeface="+mn-ea"/>
              </a:rPr>
              <a:t>Flutter</a:t>
            </a: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进行开发，剥离原来旧的</a:t>
            </a:r>
            <a:r>
              <a:rPr lang="en-US" altLang="zh-CN" sz="1200" dirty="0">
                <a:solidFill>
                  <a:srgbClr val="0E301D"/>
                </a:solidFill>
                <a:latin typeface="+mn-ea"/>
                <a:sym typeface="+mn-ea"/>
              </a:rPr>
              <a:t>Java</a:t>
            </a: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代码</a:t>
            </a:r>
            <a:b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</a:b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   </a:t>
            </a:r>
            <a:r>
              <a:rPr lang="en-US" altLang="zh-CN" sz="1200" dirty="0">
                <a:solidFill>
                  <a:srgbClr val="0E301D"/>
                </a:solidFill>
                <a:latin typeface="+mn-ea"/>
                <a:sym typeface="+mn-ea"/>
              </a:rPr>
              <a:t> </a:t>
            </a: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设计标准化开发规范，代码可维护性、拓展性高。</a:t>
            </a:r>
            <a:endParaRPr lang="zh-CN" altLang="en-US" sz="1200" dirty="0">
              <a:solidFill>
                <a:srgbClr val="0E301D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  <a:sym typeface="+mn-ea"/>
              </a:rPr>
              <a:t>    </a:t>
            </a: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旧逻辑梳理，去除无用业务或逻辑，精简接口，优化用户体验。</a:t>
            </a:r>
            <a:endParaRPr lang="zh-CN" altLang="en-US" sz="1200" dirty="0">
              <a:solidFill>
                <a:srgbClr val="0E301D"/>
              </a:solidFill>
              <a:latin typeface="+mn-ea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   开发文档文档沉淀，复杂问题有文档可追溯。</a:t>
            </a:r>
            <a:endParaRPr lang="zh-CN" altLang="en-US" sz="1200" dirty="0">
              <a:solidFill>
                <a:srgbClr val="0E301D"/>
              </a:solidFill>
              <a:latin typeface="+mn-ea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611909" y="3459737"/>
            <a:ext cx="2360804" cy="7550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所有接口替换为</a:t>
            </a:r>
            <a:r>
              <a:rPr lang="en-US" altLang="zh-CN" sz="1200" dirty="0">
                <a:solidFill>
                  <a:srgbClr val="0E301D"/>
                </a:solidFill>
                <a:latin typeface="+mn-ea"/>
              </a:rPr>
              <a:t>Portal</a:t>
            </a: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接口。</a:t>
            </a:r>
            <a:endParaRPr lang="en-US" altLang="zh-CN" sz="1200" dirty="0">
              <a:solidFill>
                <a:srgbClr val="0E301D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降低接口替换成本，支持一键更新环境。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838653" y="1369526"/>
            <a:ext cx="3122072" cy="4497874"/>
          </a:xfrm>
          <a:prstGeom prst="roundRect">
            <a:avLst>
              <a:gd name="adj" fmla="val 14445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946045" y="1886014"/>
            <a:ext cx="907288" cy="90728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>
              <a:solidFill>
                <a:schemeClr val="accent2"/>
              </a:solidFill>
            </a:endParaRPr>
          </a:p>
        </p:txBody>
      </p:sp>
      <p:pic>
        <p:nvPicPr>
          <p:cNvPr id="12" name="图形 11" descr="広告 轮廓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40040" y="2080009"/>
            <a:ext cx="519298" cy="519298"/>
          </a:xfrm>
          <a:prstGeom prst="rect">
            <a:avLst/>
          </a:prstGeom>
        </p:spPr>
      </p:pic>
      <p:sp>
        <p:nvSpPr>
          <p:cNvPr id="131" name="文本框 130"/>
          <p:cNvSpPr txBox="1"/>
          <p:nvPr/>
        </p:nvSpPr>
        <p:spPr>
          <a:xfrm>
            <a:off x="1219287" y="3459737"/>
            <a:ext cx="2360804" cy="1861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rgbClr val="0E301D"/>
                </a:solidFill>
                <a:latin typeface="+mn-ea"/>
              </a:rPr>
              <a:t>    iOS</a:t>
            </a: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端项目由</a:t>
            </a:r>
            <a:r>
              <a:rPr lang="en-US" altLang="zh-CN" sz="1200" dirty="0">
                <a:solidFill>
                  <a:srgbClr val="0E301D"/>
                </a:solidFill>
                <a:latin typeface="+mn-ea"/>
              </a:rPr>
              <a:t>Swift</a:t>
            </a: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和</a:t>
            </a:r>
            <a:r>
              <a:rPr lang="en-US" altLang="zh-CN" sz="1200" dirty="0">
                <a:solidFill>
                  <a:srgbClr val="0E301D"/>
                </a:solidFill>
                <a:latin typeface="+mn-ea"/>
              </a:rPr>
              <a:t>Flutter</a:t>
            </a: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进行开发，剥离原来旧的</a:t>
            </a:r>
            <a:r>
              <a:rPr lang="en-US" altLang="zh-CN" sz="1200" dirty="0">
                <a:solidFill>
                  <a:srgbClr val="0E301D"/>
                </a:solidFill>
                <a:latin typeface="+mn-ea"/>
              </a:rPr>
              <a:t>OC</a:t>
            </a: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代码。</a:t>
            </a:r>
            <a:br>
              <a:rPr lang="zh-CN" altLang="en-US" sz="1200" dirty="0">
                <a:solidFill>
                  <a:srgbClr val="0E301D"/>
                </a:solidFill>
                <a:latin typeface="+mn-ea"/>
              </a:rPr>
            </a:b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   </a:t>
            </a:r>
            <a:r>
              <a:rPr lang="en-US" altLang="zh-CN" sz="1200" dirty="0">
                <a:solidFill>
                  <a:srgbClr val="0E301D"/>
                </a:solidFill>
                <a:latin typeface="+mn-ea"/>
              </a:rPr>
              <a:t> </a:t>
            </a: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设计标准化开发规范，代码可维护性、拓展性高。</a:t>
            </a:r>
            <a:endParaRPr lang="zh-CN" altLang="en-US" sz="1200" dirty="0">
              <a:solidFill>
                <a:srgbClr val="0E301D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旧逻辑梳理，去除无用业务或逻辑，精简接口，优化用户体验。</a:t>
            </a:r>
            <a:endParaRPr lang="zh-CN" altLang="en-US" sz="1200" dirty="0">
              <a:solidFill>
                <a:srgbClr val="0E301D"/>
              </a:solidFill>
              <a:latin typeface="+mn-ea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  <a:sym typeface="+mn-ea"/>
              </a:rPr>
              <a:t>   开发文档文档沉淀，复杂问题有文档可追溯。</a:t>
            </a:r>
            <a:endParaRPr lang="zh-CN" altLang="en-US" sz="1200" dirty="0">
              <a:solidFill>
                <a:srgbClr val="0E301D"/>
              </a:solidFill>
              <a:latin typeface="+mn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5444" y="2967889"/>
            <a:ext cx="22084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000" b="1" dirty="0">
                <a:latin typeface="+mj-ea"/>
                <a:ea typeface="+mj-ea"/>
              </a:rPr>
              <a:t>iOS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991754" y="2967889"/>
            <a:ext cx="22084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000" b="1" dirty="0">
                <a:latin typeface="+mj-ea"/>
                <a:ea typeface="+mj-ea"/>
              </a:rPr>
              <a:t>Android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8065" y="2967889"/>
            <a:ext cx="22084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000" b="1" dirty="0">
                <a:latin typeface="+mj-ea"/>
                <a:ea typeface="+mj-ea"/>
              </a:rPr>
              <a:t>Server</a:t>
            </a:r>
            <a:endParaRPr lang="en-US" altLang="zh-CN" sz="2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7"/>
          <p:cNvSpPr txBox="1"/>
          <p:nvPr/>
        </p:nvSpPr>
        <p:spPr>
          <a:xfrm>
            <a:off x="-563597" y="1851025"/>
            <a:ext cx="7434297" cy="623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02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604" name="文本框 5"/>
          <p:cNvSpPr txBox="1"/>
          <p:nvPr/>
        </p:nvSpPr>
        <p:spPr>
          <a:xfrm>
            <a:off x="6356350" y="2569264"/>
            <a:ext cx="50292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当前进度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140462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当前进度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11818" y="854857"/>
            <a:ext cx="2848555" cy="284855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64418" y="1107457"/>
            <a:ext cx="2343354" cy="234335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8955" y="1771303"/>
            <a:ext cx="2314281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65%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912483" y="3992476"/>
            <a:ext cx="2847340" cy="1411605"/>
            <a:chOff x="711924" y="4310998"/>
            <a:chExt cx="2847340" cy="1411605"/>
          </a:xfrm>
        </p:grpSpPr>
        <p:sp>
          <p:nvSpPr>
            <p:cNvPr id="22" name="文本框 21"/>
            <p:cNvSpPr txBox="1"/>
            <p:nvPr/>
          </p:nvSpPr>
          <p:spPr>
            <a:xfrm>
              <a:off x="1082129" y="4310998"/>
              <a:ext cx="210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Android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1924" y="4671678"/>
              <a:ext cx="2847340" cy="10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我的模块已完成</a:t>
              </a:r>
              <a:br>
                <a:rPr lang="zh-CN" altLang="en-US" sz="16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</a:br>
              <a:r>
                <a:rPr lang="zh-CN" altLang="en-US" sz="16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大部分重要流程已</a:t>
              </a:r>
              <a:r>
                <a:rPr lang="en-US" altLang="zh-CN" sz="16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kotlin</a:t>
              </a:r>
              <a:r>
                <a:rPr lang="zh-CN" altLang="en-US" sz="16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改造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24" name="图表 23"/>
          <p:cNvGraphicFramePr/>
          <p:nvPr/>
        </p:nvGraphicFramePr>
        <p:xfrm>
          <a:off x="6120357" y="557466"/>
          <a:ext cx="4431476" cy="344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" name="椭圆 24"/>
          <p:cNvSpPr/>
          <p:nvPr/>
        </p:nvSpPr>
        <p:spPr>
          <a:xfrm>
            <a:off x="2548098" y="981857"/>
            <a:ext cx="2848555" cy="284855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00698" y="1234457"/>
            <a:ext cx="2343354" cy="234335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15235" y="1898303"/>
            <a:ext cx="2314281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35%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918968" y="3954376"/>
            <a:ext cx="2106815" cy="1107868"/>
            <a:chOff x="1082129" y="4310998"/>
            <a:chExt cx="2106815" cy="1107868"/>
          </a:xfrm>
        </p:grpSpPr>
        <p:sp>
          <p:nvSpPr>
            <p:cNvPr id="36" name="文本框 35"/>
            <p:cNvSpPr txBox="1"/>
            <p:nvPr/>
          </p:nvSpPr>
          <p:spPr>
            <a:xfrm>
              <a:off x="1082129" y="4310998"/>
              <a:ext cx="210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iOS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82129" y="4687981"/>
              <a:ext cx="2106815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我的模块已完成</a:t>
              </a:r>
              <a:b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</a:b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简单的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Swift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模块化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40" name="图表 39"/>
          <p:cNvGraphicFramePr/>
          <p:nvPr/>
        </p:nvGraphicFramePr>
        <p:xfrm>
          <a:off x="1757272" y="683831"/>
          <a:ext cx="4431476" cy="344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7"/>
          <p:cNvSpPr txBox="1"/>
          <p:nvPr/>
        </p:nvSpPr>
        <p:spPr>
          <a:xfrm>
            <a:off x="-563597" y="1851025"/>
            <a:ext cx="7434297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03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604" name="文本框 5"/>
          <p:cNvSpPr txBox="1"/>
          <p:nvPr/>
        </p:nvSpPr>
        <p:spPr>
          <a:xfrm>
            <a:off x="6012815" y="2637844"/>
            <a:ext cx="62865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重构计划表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71083" y="2125026"/>
            <a:ext cx="1202243" cy="4328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1099185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优先级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截屏2021-12-01 下午3.59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968375"/>
            <a:ext cx="4213225" cy="4921250"/>
          </a:xfrm>
          <a:prstGeom prst="rect">
            <a:avLst/>
          </a:prstGeom>
        </p:spPr>
      </p:pic>
      <p:pic>
        <p:nvPicPr>
          <p:cNvPr id="4" name="图片 3" descr="截屏2021-12-01 下午4.01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35" y="1079500"/>
            <a:ext cx="4215765" cy="4698365"/>
          </a:xfrm>
          <a:prstGeom prst="rect">
            <a:avLst/>
          </a:prstGeom>
        </p:spPr>
      </p:pic>
      <p:pic>
        <p:nvPicPr>
          <p:cNvPr id="5" name="图片 4" descr="截屏2021-12-01 下午4.02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660400"/>
            <a:ext cx="4685665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1099185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时间轴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8093803" y="4069070"/>
            <a:ext cx="0" cy="362431"/>
          </a:xfrm>
          <a:prstGeom prst="line">
            <a:avLst/>
          </a:prstGeom>
          <a:ln w="38100" cap="sq">
            <a:solidFill>
              <a:schemeClr val="accent1"/>
            </a:solidFill>
            <a:prstDash val="solid"/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2" idx="2"/>
          </p:cNvCxnSpPr>
          <p:nvPr/>
        </p:nvCxnSpPr>
        <p:spPr>
          <a:xfrm flipV="1">
            <a:off x="2913631" y="4057640"/>
            <a:ext cx="0" cy="362432"/>
          </a:xfrm>
          <a:prstGeom prst="line">
            <a:avLst/>
          </a:prstGeom>
          <a:ln w="38100" cap="sq">
            <a:solidFill>
              <a:schemeClr val="accent1"/>
            </a:solidFill>
            <a:prstDash val="solid"/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336" y="3110106"/>
            <a:ext cx="0" cy="396104"/>
          </a:xfrm>
          <a:prstGeom prst="line">
            <a:avLst/>
          </a:prstGeom>
          <a:ln w="38100" cap="sq">
            <a:solidFill>
              <a:schemeClr val="accent1"/>
            </a:solidFill>
            <a:prstDash val="solid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348607" y="3132966"/>
            <a:ext cx="0" cy="396104"/>
          </a:xfrm>
          <a:prstGeom prst="line">
            <a:avLst/>
          </a:prstGeom>
          <a:ln w="38100" cap="sq">
            <a:solidFill>
              <a:schemeClr val="accent1"/>
            </a:solidFill>
            <a:prstDash val="solid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0" y="3749040"/>
            <a:ext cx="12155170" cy="0"/>
          </a:xfrm>
          <a:prstGeom prst="line">
            <a:avLst/>
          </a:prstGeom>
          <a:ln w="25400" cap="rnd">
            <a:solidFill>
              <a:srgbClr val="8CB4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75"/>
          <p:cNvSpPr/>
          <p:nvPr/>
        </p:nvSpPr>
        <p:spPr>
          <a:xfrm>
            <a:off x="199336" y="3506210"/>
            <a:ext cx="126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317" y="3622322"/>
            <a:ext cx="574040" cy="276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12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FAF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矩形: 圆角 173"/>
          <p:cNvSpPr/>
          <p:nvPr/>
        </p:nvSpPr>
        <p:spPr>
          <a:xfrm>
            <a:off x="2283631" y="3517640"/>
            <a:ext cx="126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: 圆角 171"/>
          <p:cNvSpPr/>
          <p:nvPr/>
        </p:nvSpPr>
        <p:spPr>
          <a:xfrm>
            <a:off x="4679087" y="3529070"/>
            <a:ext cx="126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7450" y="3645181"/>
            <a:ext cx="803275" cy="276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28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日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AF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" name="矩形: 圆角 169"/>
          <p:cNvSpPr/>
          <p:nvPr/>
        </p:nvSpPr>
        <p:spPr>
          <a:xfrm>
            <a:off x="7463803" y="3529070"/>
            <a:ext cx="126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49633" y="3653436"/>
            <a:ext cx="688340" cy="276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日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AF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2270" y="5312410"/>
            <a:ext cx="1713865" cy="44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白名单配置用户展示。</a:t>
            </a:r>
            <a:endParaRPr lang="zh-CN" altLang="en-US" sz="1200" dirty="0">
              <a:solidFill>
                <a:srgbClr val="0E301D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埋点等遗漏功能补充。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9" name="矩形: 圆角 167"/>
          <p:cNvSpPr/>
          <p:nvPr/>
        </p:nvSpPr>
        <p:spPr>
          <a:xfrm>
            <a:off x="1386903" y="4420071"/>
            <a:ext cx="21600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2578" y="4559405"/>
            <a:ext cx="1628651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初版上线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" name="矩形: 圆角 165"/>
          <p:cNvSpPr/>
          <p:nvPr/>
        </p:nvSpPr>
        <p:spPr>
          <a:xfrm>
            <a:off x="199816" y="2462106"/>
            <a:ext cx="21600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23" name="矩形: 圆角 163"/>
          <p:cNvSpPr/>
          <p:nvPr/>
        </p:nvSpPr>
        <p:spPr>
          <a:xfrm>
            <a:off x="4662111" y="2484966"/>
            <a:ext cx="21600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27786" y="2624300"/>
            <a:ext cx="1628651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整体灰度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74004" y="5317889"/>
            <a:ext cx="2925280" cy="44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新老代码共存，默认为老项目。根据白名单用户选择配置新功能。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矩形: 圆角 161"/>
          <p:cNvSpPr/>
          <p:nvPr/>
        </p:nvSpPr>
        <p:spPr>
          <a:xfrm>
            <a:off x="6574003" y="4431501"/>
            <a:ext cx="21600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9678" y="4570835"/>
            <a:ext cx="1628651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全部上线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9537" y="2200361"/>
            <a:ext cx="2925280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我的模块重构转测。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62112" y="1823171"/>
            <a:ext cx="2925280" cy="44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优先级高的任务重构完成。</a:t>
            </a:r>
            <a:endParaRPr lang="zh-CN" altLang="en-US" sz="1200" dirty="0">
              <a:solidFill>
                <a:srgbClr val="0E301D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其他优先级任务根据实际情况选择灰度。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641" y="2598265"/>
            <a:ext cx="1628651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初版转测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84543" y="3629306"/>
            <a:ext cx="688340" cy="27686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日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AF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10506712" y="3098676"/>
            <a:ext cx="0" cy="396104"/>
          </a:xfrm>
          <a:prstGeom prst="line">
            <a:avLst/>
          </a:prstGeom>
          <a:ln w="38100" cap="sq">
            <a:solidFill>
              <a:schemeClr val="accent1"/>
            </a:solidFill>
            <a:prstDash val="solid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171"/>
          <p:cNvSpPr/>
          <p:nvPr/>
        </p:nvSpPr>
        <p:spPr>
          <a:xfrm>
            <a:off x="9837192" y="3494780"/>
            <a:ext cx="126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123023" y="3610891"/>
            <a:ext cx="688340" cy="27686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AF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日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AF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0" name="矩形: 圆角 163"/>
          <p:cNvSpPr/>
          <p:nvPr/>
        </p:nvSpPr>
        <p:spPr>
          <a:xfrm>
            <a:off x="9820216" y="2450676"/>
            <a:ext cx="21600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</a:ln>
          <a:effectLst>
            <a:outerShdw blurRad="127000" dist="635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85891" y="2590010"/>
            <a:ext cx="1628651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正式上线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42195" y="1772285"/>
            <a:ext cx="2109470" cy="44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线上正式切换为重构后项目，</a:t>
            </a:r>
            <a:endParaRPr lang="zh-CN" altLang="en-US" sz="1200" dirty="0">
              <a:solidFill>
                <a:srgbClr val="0E301D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0E301D"/>
                </a:solidFill>
                <a:latin typeface="+mn-ea"/>
              </a:rPr>
              <a:t>并去除老项目代码。</a:t>
            </a:r>
            <a:endParaRPr lang="zh-CN" altLang="en-US" sz="1200" dirty="0">
              <a:solidFill>
                <a:srgbClr val="0E301D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宽屏</PresentationFormat>
  <Paragraphs>147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Arial</vt:lpstr>
      <vt:lpstr>微软雅黑</vt:lpstr>
      <vt:lpstr>Alibaba PuHuiTi Heavy</vt:lpstr>
      <vt:lpstr>Alibaba PuHuiTi Medium</vt:lpstr>
      <vt:lpstr>苹方-简</vt:lpstr>
      <vt:lpstr>Calibri</vt:lpstr>
      <vt:lpstr>Helvetica Neue</vt:lpstr>
      <vt:lpstr>宋体</vt:lpstr>
      <vt:lpstr>Arial Unicode MS</vt:lpstr>
      <vt:lpstr>汉仪书宋二KW</vt:lpstr>
      <vt:lpstr>Calibri Light</vt:lpstr>
      <vt:lpstr>Raleway</vt:lpstr>
      <vt:lpstr>Segoe UI Light</vt:lpstr>
      <vt:lpstr>Segoe UI</vt:lpstr>
      <vt:lpstr>等线</vt:lpstr>
      <vt:lpstr>等线</vt:lpstr>
      <vt:lpstr>汉仪中等线KW</vt:lpstr>
      <vt:lpstr>OPPOSans L</vt:lpstr>
      <vt:lpstr>胡晓波真帅体</vt:lpstr>
      <vt:lpstr>胡晓波男神体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sinky</dc:creator>
  <cp:lastModifiedBy>macxjn</cp:lastModifiedBy>
  <cp:revision>3</cp:revision>
  <dcterms:created xsi:type="dcterms:W3CDTF">2021-12-01T09:07:51Z</dcterms:created>
  <dcterms:modified xsi:type="dcterms:W3CDTF">2021-12-01T09:07:51Z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99116A20451742EFB0D1AEAEC2A30373</vt:lpwstr>
  </property>
  <property fmtid="{D5CDD505-2E9C-101B-9397-08002B2CF9AE}" pid="3" name="KSOProductBuildVer">
    <vt:lpwstr>2052-3.9.0.6159</vt:lpwstr>
  </property>
</Properties>
</file>