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72" r:id="rId9"/>
    <p:sldId id="270" r:id="rId10"/>
    <p:sldId id="277" r:id="rId11"/>
    <p:sldId id="269" r:id="rId12"/>
    <p:sldId id="273" r:id="rId13"/>
    <p:sldId id="268" r:id="rId14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07D2D"/>
    <a:srgbClr val="475261"/>
    <a:srgbClr val="E0A1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FACAC-59BC-4576-BB7A-BAF1D4B0D61B}" type="doc">
      <dgm:prSet/>
      <dgm:spPr/>
      <dgm:t>
        <a:bodyPr/>
        <a:p>
          <a:endParaRPr altLang="en-US"/>
        </a:p>
      </dgm:t>
    </dgm:pt>
    <dgm:pt modelId="{AB4758E4-A7D3-4DBE-809E-D2499A1B68EC}">
      <dgm:prSet/>
      <dgm:spPr/>
      <dgm:t>
        <a:bodyPr/>
        <a:p>
          <a:r>
            <a:rPr lang="en-US" b="0" i="0" u="none" baseline="0">
              <a:rtl val="0"/>
            </a:rPr>
            <a:t>1</a:t>
          </a:r>
          <a:r>
            <a:rPr lang="zh-CN" b="0" i="0" u="none" baseline="0">
              <a:rtl val="0"/>
            </a:rPr>
            <a:t>、提升资源利用率</a:t>
          </a:r>
          <a:endParaRPr altLang="en-US"/>
        </a:p>
      </dgm:t>
    </dgm:pt>
    <dgm:pt modelId="{3DCF9A47-20C3-46AC-9B11-CF5EBC7F05F7}" cxnId="{4F768770-F35A-4F12-A082-F80A7FE57889}" type="parTrans">
      <dgm:prSet/>
      <dgm:spPr/>
    </dgm:pt>
    <dgm:pt modelId="{E172E922-AE84-4051-9D0C-5DF36496B087}" cxnId="{4F768770-F35A-4F12-A082-F80A7FE57889}" type="sibTrans">
      <dgm:prSet/>
      <dgm:spPr/>
    </dgm:pt>
    <dgm:pt modelId="{84E3428D-957B-4778-BBA2-2BA19E2C064D}">
      <dgm:prSet/>
      <dgm:spPr/>
      <dgm:t>
        <a:bodyPr/>
        <a:p>
          <a:r>
            <a:rPr lang="en-US" b="0" i="0" u="none" baseline="0">
              <a:rtl val="0"/>
            </a:rPr>
            <a:t>2</a:t>
          </a:r>
          <a:r>
            <a:rPr lang="zh-CN" b="0" i="0" u="none" baseline="0">
              <a:rtl val="0"/>
            </a:rPr>
            <a:t>、提升</a:t>
          </a:r>
          <a:r>
            <a:rPr lang="en-US" b="0" i="0" u="none" baseline="0">
              <a:rtl val="0"/>
            </a:rPr>
            <a:t>APP</a:t>
          </a:r>
          <a:r>
            <a:rPr lang="zh-CN" b="0" i="0" u="none" baseline="0">
              <a:rtl val="0"/>
            </a:rPr>
            <a:t>客户体验</a:t>
          </a:r>
          <a:endParaRPr altLang="en-US"/>
        </a:p>
      </dgm:t>
    </dgm:pt>
    <dgm:pt modelId="{44987901-DB1A-4665-B620-AAE8F6350F21}" cxnId="{20ADB856-3511-4E71-9F72-90CF2509AFF8}" type="parTrans">
      <dgm:prSet/>
      <dgm:spPr/>
    </dgm:pt>
    <dgm:pt modelId="{A3ABB8DD-616B-4777-A6DA-D1A6A03BC7E3}" cxnId="{20ADB856-3511-4E71-9F72-90CF2509AFF8}" type="sibTrans">
      <dgm:prSet/>
      <dgm:spPr/>
    </dgm:pt>
    <dgm:pt modelId="{2CC46CC0-21E8-4020-9446-3755131AB771}">
      <dgm:prSet/>
      <dgm:spPr/>
      <dgm:t>
        <a:bodyPr/>
        <a:p>
          <a:r>
            <a:rPr lang="en-US" b="0" i="0" u="none" baseline="0">
              <a:rtl val="0"/>
            </a:rPr>
            <a:t>3</a:t>
          </a:r>
          <a:r>
            <a:rPr lang="zh-CN" b="0" i="0" u="none" baseline="0">
              <a:rtl val="0"/>
            </a:rPr>
            <a:t>、提高开发效率，减低开发成本</a:t>
          </a:r>
          <a:endParaRPr altLang="en-US"/>
        </a:p>
      </dgm:t>
    </dgm:pt>
    <dgm:pt modelId="{22E0993B-BEAB-4CBC-8F36-C58496829014}" cxnId="{0CA0840E-E6BA-452E-950A-7153C04C4549}" type="parTrans">
      <dgm:prSet/>
      <dgm:spPr/>
    </dgm:pt>
    <dgm:pt modelId="{D50B88DE-D5C9-49F2-A68B-DEBD598BF307}" cxnId="{0CA0840E-E6BA-452E-950A-7153C04C4549}" type="sibTrans">
      <dgm:prSet/>
      <dgm:spPr/>
    </dgm:pt>
    <dgm:pt modelId="{D8A30F1F-EAB7-4E64-BD90-BE80023E1F72}">
      <dgm:prSet/>
      <dgm:spPr/>
      <dgm:t>
        <a:bodyPr/>
        <a:p>
          <a:r>
            <a:rPr lang="en-US" b="0" i="0" u="none" baseline="0">
              <a:rtl val="0"/>
            </a:rPr>
            <a:t>4</a:t>
          </a:r>
          <a:r>
            <a:rPr lang="zh-CN" b="0" i="0" u="none" baseline="0">
              <a:rtl val="0"/>
            </a:rPr>
            <a:t>、增强人员互备</a:t>
          </a:r>
          <a:endParaRPr altLang="en-US"/>
        </a:p>
      </dgm:t>
    </dgm:pt>
    <dgm:pt modelId="{5B728106-E8B5-4F84-937C-F2122A9981DF}" cxnId="{F60B9123-B3AB-428A-9D5E-91F53C796A78}" type="parTrans">
      <dgm:prSet/>
      <dgm:spPr/>
    </dgm:pt>
    <dgm:pt modelId="{D93BAFC1-6145-415E-85DB-788D8212DF7D}" cxnId="{F60B9123-B3AB-428A-9D5E-91F53C796A78}" type="sibTrans">
      <dgm:prSet/>
      <dgm:spPr/>
    </dgm:pt>
    <dgm:pt modelId="{3AF29700-ACF0-4F81-AB69-1554185C2292}">
      <dgm:prSet/>
      <dgm:spPr/>
      <dgm:t>
        <a:bodyPr/>
        <a:p>
          <a:r>
            <a:rPr lang="en-US" b="0" i="0" u="none" baseline="0">
              <a:rtl val="0"/>
            </a:rPr>
            <a:t>5</a:t>
          </a:r>
          <a:r>
            <a:rPr lang="zh-CN" b="0" i="0" u="none" baseline="0">
              <a:rtl val="0"/>
            </a:rPr>
            <a:t>、减少后期维护成本</a:t>
          </a:r>
          <a:endParaRPr altLang="en-US"/>
        </a:p>
      </dgm:t>
    </dgm:pt>
    <dgm:pt modelId="{70EF325A-2540-4058-8AC1-A775850D8531}" cxnId="{994C58BC-DDED-4619-A678-BF3C38CAE3CB}" type="parTrans">
      <dgm:prSet/>
      <dgm:spPr/>
    </dgm:pt>
    <dgm:pt modelId="{093B9A6A-A32F-4D3B-B1B6-68D43AB89CDD}" cxnId="{994C58BC-DDED-4619-A678-BF3C38CAE3CB}" type="sibTrans">
      <dgm:prSet/>
      <dgm:spPr/>
    </dgm:pt>
    <dgm:pt modelId="{D96643C1-5BA1-4CAE-AA22-4A50EB2F89C4}" type="pres">
      <dgm:prSet presAssocID="{47EFACAC-59BC-4576-BB7A-BAF1D4B0D61B}" presName="diagram" presStyleCnt="0">
        <dgm:presLayoutVars>
          <dgm:dir/>
          <dgm:resizeHandles val="exact"/>
        </dgm:presLayoutVars>
      </dgm:prSet>
      <dgm:spPr/>
    </dgm:pt>
    <dgm:pt modelId="{333B1136-EE06-46C4-B971-157333177054}" type="pres">
      <dgm:prSet presAssocID="{AB4758E4-A7D3-4DBE-809E-D2499A1B68EC}" presName="node" presStyleLbl="node1" presStyleIdx="0" presStyleCnt="5">
        <dgm:presLayoutVars>
          <dgm:bulletEnabled val="1"/>
        </dgm:presLayoutVars>
      </dgm:prSet>
      <dgm:spPr/>
    </dgm:pt>
    <dgm:pt modelId="{F05034B6-1C30-47C9-8CFC-01993B35416D}" type="pres">
      <dgm:prSet presAssocID="{E172E922-AE84-4051-9D0C-5DF36496B087}" presName="sibTrans" presStyleCnt="0"/>
      <dgm:spPr/>
    </dgm:pt>
    <dgm:pt modelId="{F5ACDF42-3793-4BE8-99BA-3842A77001AA}" type="pres">
      <dgm:prSet presAssocID="{84E3428D-957B-4778-BBA2-2BA19E2C064D}" presName="node" presStyleLbl="node1" presStyleIdx="1" presStyleCnt="5">
        <dgm:presLayoutVars>
          <dgm:bulletEnabled val="1"/>
        </dgm:presLayoutVars>
      </dgm:prSet>
      <dgm:spPr/>
    </dgm:pt>
    <dgm:pt modelId="{365441A3-EE1B-4A2E-944A-CCD38F2A3ECC}" type="pres">
      <dgm:prSet presAssocID="{A3ABB8DD-616B-4777-A6DA-D1A6A03BC7E3}" presName="sibTrans" presStyleCnt="0"/>
      <dgm:spPr/>
    </dgm:pt>
    <dgm:pt modelId="{B448E7B3-1C0B-4898-B2C7-7AEF0FAF4014}" type="pres">
      <dgm:prSet presAssocID="{2CC46CC0-21E8-4020-9446-3755131AB771}" presName="node" presStyleLbl="node1" presStyleIdx="2" presStyleCnt="5">
        <dgm:presLayoutVars>
          <dgm:bulletEnabled val="1"/>
        </dgm:presLayoutVars>
      </dgm:prSet>
      <dgm:spPr/>
    </dgm:pt>
    <dgm:pt modelId="{D7BDDCFD-57B2-412D-A2FC-D24830A7228B}" type="pres">
      <dgm:prSet presAssocID="{D50B88DE-D5C9-49F2-A68B-DEBD598BF307}" presName="sibTrans" presStyleCnt="0"/>
      <dgm:spPr/>
    </dgm:pt>
    <dgm:pt modelId="{08CE6B62-FF9A-446E-B880-C129DBD8981B}" type="pres">
      <dgm:prSet presAssocID="{D8A30F1F-EAB7-4E64-BD90-BE80023E1F72}" presName="node" presStyleLbl="node1" presStyleIdx="3" presStyleCnt="5">
        <dgm:presLayoutVars>
          <dgm:bulletEnabled val="1"/>
        </dgm:presLayoutVars>
      </dgm:prSet>
      <dgm:spPr/>
    </dgm:pt>
    <dgm:pt modelId="{041B0EA8-BFE5-4A4B-8E7A-99F2725824A4}" type="pres">
      <dgm:prSet presAssocID="{D93BAFC1-6145-415E-85DB-788D8212DF7D}" presName="sibTrans" presStyleCnt="0"/>
      <dgm:spPr/>
    </dgm:pt>
    <dgm:pt modelId="{0870DE11-313C-4479-94A2-611891F52697}" type="pres">
      <dgm:prSet presAssocID="{3AF29700-ACF0-4F81-AB69-1554185C2292}" presName="node" presStyleLbl="node1" presStyleIdx="4" presStyleCnt="5">
        <dgm:presLayoutVars>
          <dgm:bulletEnabled val="1"/>
        </dgm:presLayoutVars>
      </dgm:prSet>
      <dgm:spPr/>
    </dgm:pt>
  </dgm:ptLst>
  <dgm:cxnLst>
    <dgm:cxn modelId="{4F768770-F35A-4F12-A082-F80A7FE57889}" srcId="{47EFACAC-59BC-4576-BB7A-BAF1D4B0D61B}" destId="{AB4758E4-A7D3-4DBE-809E-D2499A1B68EC}" srcOrd="0" destOrd="0" parTransId="{3DCF9A47-20C3-46AC-9B11-CF5EBC7F05F7}" sibTransId="{E172E922-AE84-4051-9D0C-5DF36496B087}"/>
    <dgm:cxn modelId="{20ADB856-3511-4E71-9F72-90CF2509AFF8}" srcId="{47EFACAC-59BC-4576-BB7A-BAF1D4B0D61B}" destId="{84E3428D-957B-4778-BBA2-2BA19E2C064D}" srcOrd="1" destOrd="0" parTransId="{44987901-DB1A-4665-B620-AAE8F6350F21}" sibTransId="{A3ABB8DD-616B-4777-A6DA-D1A6A03BC7E3}"/>
    <dgm:cxn modelId="{0CA0840E-E6BA-452E-950A-7153C04C4549}" srcId="{47EFACAC-59BC-4576-BB7A-BAF1D4B0D61B}" destId="{2CC46CC0-21E8-4020-9446-3755131AB771}" srcOrd="2" destOrd="0" parTransId="{22E0993B-BEAB-4CBC-8F36-C58496829014}" sibTransId="{D50B88DE-D5C9-49F2-A68B-DEBD598BF307}"/>
    <dgm:cxn modelId="{F60B9123-B3AB-428A-9D5E-91F53C796A78}" srcId="{47EFACAC-59BC-4576-BB7A-BAF1D4B0D61B}" destId="{D8A30F1F-EAB7-4E64-BD90-BE80023E1F72}" srcOrd="3" destOrd="0" parTransId="{5B728106-E8B5-4F84-937C-F2122A9981DF}" sibTransId="{D93BAFC1-6145-415E-85DB-788D8212DF7D}"/>
    <dgm:cxn modelId="{994C58BC-DDED-4619-A678-BF3C38CAE3CB}" srcId="{47EFACAC-59BC-4576-BB7A-BAF1D4B0D61B}" destId="{3AF29700-ACF0-4F81-AB69-1554185C2292}" srcOrd="4" destOrd="0" parTransId="{70EF325A-2540-4058-8AC1-A775850D8531}" sibTransId="{093B9A6A-A32F-4D3B-B1B6-68D43AB89CDD}"/>
    <dgm:cxn modelId="{D9D7F417-CDC3-4E01-BCC6-5D08F485E0AA}" type="presOf" srcId="{47EFACAC-59BC-4576-BB7A-BAF1D4B0D61B}" destId="{D96643C1-5BA1-4CAE-AA22-4A50EB2F89C4}" srcOrd="0" destOrd="0" presId="urn:microsoft.com/office/officeart/2005/8/layout/default"/>
    <dgm:cxn modelId="{DD3F28EA-5F48-472F-8E8E-3FA4231A537C}" type="presParOf" srcId="{D96643C1-5BA1-4CAE-AA22-4A50EB2F89C4}" destId="{333B1136-EE06-46C4-B971-157333177054}" srcOrd="0" destOrd="0" presId="urn:microsoft.com/office/officeart/2005/8/layout/default"/>
    <dgm:cxn modelId="{632F11CB-B95B-476B-908F-E4098116D5D5}" type="presOf" srcId="{AB4758E4-A7D3-4DBE-809E-D2499A1B68EC}" destId="{333B1136-EE06-46C4-B971-157333177054}" srcOrd="0" destOrd="0" presId="urn:microsoft.com/office/officeart/2005/8/layout/default"/>
    <dgm:cxn modelId="{82F663BB-209E-44BA-8DDA-405A1CDC414D}" type="presParOf" srcId="{D96643C1-5BA1-4CAE-AA22-4A50EB2F89C4}" destId="{F05034B6-1C30-47C9-8CFC-01993B35416D}" srcOrd="1" destOrd="0" presId="urn:microsoft.com/office/officeart/2005/8/layout/default"/>
    <dgm:cxn modelId="{CC5FA9D2-2A3F-4F33-A89B-C9234C54642C}" type="presParOf" srcId="{D96643C1-5BA1-4CAE-AA22-4A50EB2F89C4}" destId="{F5ACDF42-3793-4BE8-99BA-3842A77001AA}" srcOrd="2" destOrd="0" presId="urn:microsoft.com/office/officeart/2005/8/layout/default"/>
    <dgm:cxn modelId="{EC3A9FB8-94B2-40F1-A60D-713EFEEFF91B}" type="presOf" srcId="{84E3428D-957B-4778-BBA2-2BA19E2C064D}" destId="{F5ACDF42-3793-4BE8-99BA-3842A77001AA}" srcOrd="0" destOrd="0" presId="urn:microsoft.com/office/officeart/2005/8/layout/default"/>
    <dgm:cxn modelId="{1FBF53AE-3876-461E-9931-28A3F67C9ED2}" type="presParOf" srcId="{D96643C1-5BA1-4CAE-AA22-4A50EB2F89C4}" destId="{365441A3-EE1B-4A2E-944A-CCD38F2A3ECC}" srcOrd="3" destOrd="0" presId="urn:microsoft.com/office/officeart/2005/8/layout/default"/>
    <dgm:cxn modelId="{E7718706-FA02-454E-95B5-0D22F81B12AC}" type="presParOf" srcId="{D96643C1-5BA1-4CAE-AA22-4A50EB2F89C4}" destId="{B448E7B3-1C0B-4898-B2C7-7AEF0FAF4014}" srcOrd="4" destOrd="0" presId="urn:microsoft.com/office/officeart/2005/8/layout/default"/>
    <dgm:cxn modelId="{D2603B04-B7A6-4A34-93B0-1457F05F23EA}" type="presOf" srcId="{2CC46CC0-21E8-4020-9446-3755131AB771}" destId="{B448E7B3-1C0B-4898-B2C7-7AEF0FAF4014}" srcOrd="0" destOrd="0" presId="urn:microsoft.com/office/officeart/2005/8/layout/default"/>
    <dgm:cxn modelId="{92286AFB-76C2-4EA3-BCAC-296BD79D9C27}" type="presParOf" srcId="{D96643C1-5BA1-4CAE-AA22-4A50EB2F89C4}" destId="{D7BDDCFD-57B2-412D-A2FC-D24830A7228B}" srcOrd="5" destOrd="0" presId="urn:microsoft.com/office/officeart/2005/8/layout/default"/>
    <dgm:cxn modelId="{AEE78BE8-68BB-4FE3-B78D-69F1E7B6077F}" type="presParOf" srcId="{D96643C1-5BA1-4CAE-AA22-4A50EB2F89C4}" destId="{08CE6B62-FF9A-446E-B880-C129DBD8981B}" srcOrd="6" destOrd="0" presId="urn:microsoft.com/office/officeart/2005/8/layout/default"/>
    <dgm:cxn modelId="{F2F146C2-A7CE-4B83-BA6D-2BF4E585282B}" type="presOf" srcId="{D8A30F1F-EAB7-4E64-BD90-BE80023E1F72}" destId="{08CE6B62-FF9A-446E-B880-C129DBD8981B}" srcOrd="0" destOrd="0" presId="urn:microsoft.com/office/officeart/2005/8/layout/default"/>
    <dgm:cxn modelId="{D9BEE1E8-55BA-40DE-B054-0997ADCD7F2E}" type="presParOf" srcId="{D96643C1-5BA1-4CAE-AA22-4A50EB2F89C4}" destId="{041B0EA8-BFE5-4A4B-8E7A-99F2725824A4}" srcOrd="7" destOrd="0" presId="urn:microsoft.com/office/officeart/2005/8/layout/default"/>
    <dgm:cxn modelId="{7F97A92C-F170-4F66-AC36-5467030A842D}" type="presParOf" srcId="{D96643C1-5BA1-4CAE-AA22-4A50EB2F89C4}" destId="{0870DE11-313C-4479-94A2-611891F52697}" srcOrd="8" destOrd="0" presId="urn:microsoft.com/office/officeart/2005/8/layout/default"/>
    <dgm:cxn modelId="{61ACAE5C-D7B1-4263-8E10-22BB4AF6C203}" type="presOf" srcId="{3AF29700-ACF0-4F81-AB69-1554185C2292}" destId="{0870DE11-313C-4479-94A2-611891F52697}" srcOrd="0" destOrd="0" presId="urn:microsoft.com/office/officeart/2005/8/layout/default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215880" cy="3594100"/>
        <a:chOff x="0" y="0"/>
        <a:chExt cx="10215880" cy="3594100"/>
      </a:xfrm>
    </dsp:grpSpPr>
    <dsp:sp modelId="{333B1136-EE06-46C4-B971-157333177054}">
      <dsp:nvSpPr>
        <dsp:cNvPr id="3" name="矩形 2"/>
        <dsp:cNvSpPr/>
      </dsp:nvSpPr>
      <dsp:spPr bwMode="white">
        <a:xfrm>
          <a:off x="686379" y="-955"/>
          <a:ext cx="2768464" cy="166107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1</a:t>
          </a:r>
          <a:r>
            <a:rPr lang="zh-CN" b="0" i="0" u="none" baseline="0">
              <a:rtl val="0"/>
            </a:rPr>
            <a:t>、提升资源利用率</a:t>
          </a:r>
          <a:endParaRPr altLang="en-US"/>
        </a:p>
      </dsp:txBody>
      <dsp:txXfrm>
        <a:off x="686379" y="-955"/>
        <a:ext cx="2768464" cy="1661078"/>
      </dsp:txXfrm>
    </dsp:sp>
    <dsp:sp modelId="{F5ACDF42-3793-4BE8-99BA-3842A77001AA}">
      <dsp:nvSpPr>
        <dsp:cNvPr id="4" name="矩形 3"/>
        <dsp:cNvSpPr/>
      </dsp:nvSpPr>
      <dsp:spPr bwMode="white">
        <a:xfrm>
          <a:off x="3731689" y="-955"/>
          <a:ext cx="2768464" cy="166107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2</a:t>
          </a:r>
          <a:r>
            <a:rPr lang="zh-CN" b="0" i="0" u="none" baseline="0">
              <a:rtl val="0"/>
            </a:rPr>
            <a:t>、提升</a:t>
          </a:r>
          <a:r>
            <a:rPr lang="en-US" b="0" i="0" u="none" baseline="0">
              <a:rtl val="0"/>
            </a:rPr>
            <a:t>APP</a:t>
          </a:r>
          <a:r>
            <a:rPr lang="zh-CN" b="0" i="0" u="none" baseline="0">
              <a:rtl val="0"/>
            </a:rPr>
            <a:t>客户体验</a:t>
          </a:r>
          <a:endParaRPr altLang="en-US"/>
        </a:p>
      </dsp:txBody>
      <dsp:txXfrm>
        <a:off x="3731689" y="-955"/>
        <a:ext cx="2768464" cy="1661078"/>
      </dsp:txXfrm>
    </dsp:sp>
    <dsp:sp modelId="{B448E7B3-1C0B-4898-B2C7-7AEF0FAF4014}">
      <dsp:nvSpPr>
        <dsp:cNvPr id="5" name="矩形 4"/>
        <dsp:cNvSpPr/>
      </dsp:nvSpPr>
      <dsp:spPr bwMode="white">
        <a:xfrm>
          <a:off x="6776999" y="-955"/>
          <a:ext cx="2768464" cy="166107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3</a:t>
          </a:r>
          <a:r>
            <a:rPr lang="zh-CN" b="0" i="0" u="none" baseline="0">
              <a:rtl val="0"/>
            </a:rPr>
            <a:t>、提高开发效率，减低开发成本</a:t>
          </a:r>
          <a:endParaRPr altLang="en-US"/>
        </a:p>
      </dsp:txBody>
      <dsp:txXfrm>
        <a:off x="6776999" y="-955"/>
        <a:ext cx="2768464" cy="1661078"/>
      </dsp:txXfrm>
    </dsp:sp>
    <dsp:sp modelId="{08CE6B62-FF9A-446E-B880-C129DBD8981B}">
      <dsp:nvSpPr>
        <dsp:cNvPr id="6" name="矩形 5"/>
        <dsp:cNvSpPr/>
      </dsp:nvSpPr>
      <dsp:spPr bwMode="white">
        <a:xfrm>
          <a:off x="2206291" y="1933977"/>
          <a:ext cx="2768464" cy="166107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4</a:t>
          </a:r>
          <a:r>
            <a:rPr lang="zh-CN" b="0" i="0" u="none" baseline="0">
              <a:rtl val="0"/>
            </a:rPr>
            <a:t>、增强人员互备</a:t>
          </a:r>
          <a:endParaRPr altLang="en-US"/>
        </a:p>
      </dsp:txBody>
      <dsp:txXfrm>
        <a:off x="2206291" y="1933977"/>
        <a:ext cx="2768464" cy="1661078"/>
      </dsp:txXfrm>
    </dsp:sp>
    <dsp:sp modelId="{0870DE11-313C-4479-94A2-611891F52697}">
      <dsp:nvSpPr>
        <dsp:cNvPr id="7" name="矩形 6"/>
        <dsp:cNvSpPr/>
      </dsp:nvSpPr>
      <dsp:spPr bwMode="white">
        <a:xfrm>
          <a:off x="5251601" y="1933977"/>
          <a:ext cx="2768464" cy="1661078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8109" tIns="118109" rIns="118109" bIns="118109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5</a:t>
          </a:r>
          <a:r>
            <a:rPr lang="zh-CN" b="0" i="0" u="none" baseline="0">
              <a:rtl val="0"/>
            </a:rPr>
            <a:t>、减少后期维护成本</a:t>
          </a:r>
          <a:endParaRPr altLang="en-US"/>
        </a:p>
      </dsp:txBody>
      <dsp:txXfrm>
        <a:off x="5251601" y="1933977"/>
        <a:ext cx="2768464" cy="1661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9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9731A-1B37-41B2-BB79-A639285783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69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9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648FD-BC72-4AD7-A859-3DA5BF0396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C9FCADC-25D2-48F2-A56A-5718089C25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C9FCADC-25D2-48F2-A56A-5718089C25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C9FCADC-25D2-48F2-A56A-5718089C25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C9FCADC-25D2-48F2-A56A-5718089C25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8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4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90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9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9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6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6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5CD6-74F2-4A95-BC82-B424389FB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6FB5-3C2E-4FFA-9E2A-3D35AF27B5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26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平行四边形 3"/>
          <p:cNvSpPr/>
          <p:nvPr/>
        </p:nvSpPr>
        <p:spPr>
          <a:xfrm>
            <a:off x="208292" y="0"/>
            <a:ext cx="5495925" cy="6858000"/>
          </a:xfrm>
          <a:prstGeom prst="parallelogram">
            <a:avLst>
              <a:gd name="adj" fmla="val 46175"/>
            </a:avLst>
          </a:prstGeom>
          <a:solidFill>
            <a:srgbClr val="E0A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587" name="文本框 4"/>
          <p:cNvSpPr txBox="1"/>
          <p:nvPr/>
        </p:nvSpPr>
        <p:spPr>
          <a:xfrm>
            <a:off x="3348181" y="6416831"/>
            <a:ext cx="55880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1400">
                <a:solidFill>
                  <a:schemeClr val="bg1">
                    <a:alpha val="7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深圳易能智云科技有限公司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88" name="文本框 5"/>
          <p:cNvSpPr txBox="1"/>
          <p:nvPr/>
        </p:nvSpPr>
        <p:spPr>
          <a:xfrm>
            <a:off x="599087" y="2539118"/>
            <a:ext cx="643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7200" spc="300" dirty="0">
                <a:solidFill>
                  <a:schemeClr val="bg1"/>
                </a:solidFill>
                <a:latin typeface="Alibaba PuHuiTi Heavy" panose="00020600040101010101" charset="-122"/>
                <a:ea typeface="Alibaba PuHuiTi Heavy" panose="00020600040101010101" charset="-122"/>
              </a:rPr>
              <a:t>易加油</a:t>
            </a:r>
            <a:r>
              <a:rPr lang="en-US" altLang="zh-CN" sz="7200" spc="300" dirty="0">
                <a:solidFill>
                  <a:schemeClr val="bg1"/>
                </a:solidFill>
                <a:latin typeface="Alibaba PuHuiTi Heavy" panose="00020600040101010101" charset="-122"/>
                <a:ea typeface="Alibaba PuHuiTi Heavy" panose="00020600040101010101" charset="-122"/>
              </a:rPr>
              <a:t>app</a:t>
            </a:r>
            <a:r>
              <a:rPr lang="zh-CN" altLang="en-US" sz="7200" spc="300" dirty="0">
                <a:solidFill>
                  <a:schemeClr val="bg1"/>
                </a:solidFill>
                <a:latin typeface="Alibaba PuHuiTi Heavy" panose="00020600040101010101" charset="-122"/>
                <a:ea typeface="Alibaba PuHuiTi Heavy" panose="00020600040101010101" charset="-122"/>
              </a:rPr>
              <a:t>重构</a:t>
            </a:r>
            <a:endParaRPr lang="zh-CN" altLang="en-US" sz="7200" spc="300" dirty="0">
              <a:solidFill>
                <a:schemeClr val="bg1"/>
              </a:soli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sp>
        <p:nvSpPr>
          <p:cNvPr id="1048589" name="文本框 6"/>
          <p:cNvSpPr txBox="1"/>
          <p:nvPr/>
        </p:nvSpPr>
        <p:spPr>
          <a:xfrm>
            <a:off x="1127568" y="4832703"/>
            <a:ext cx="40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</a:rPr>
              <a:t>郑思煜</a:t>
            </a:r>
            <a:endParaRPr lang="zh-CN" altLang="en-US" sz="2400" dirty="0">
              <a:solidFill>
                <a:schemeClr val="bg1"/>
              </a:solidFill>
              <a:effectLst/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2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39528" y="1748995"/>
            <a:ext cx="1353383" cy="733533"/>
          </a:xfrm>
          <a:prstGeom prst="rect">
            <a:avLst/>
          </a:prstGeom>
        </p:spPr>
      </p:pic>
      <p:sp>
        <p:nvSpPr>
          <p:cNvPr id="1048590" name="文本框 8"/>
          <p:cNvSpPr txBox="1"/>
          <p:nvPr/>
        </p:nvSpPr>
        <p:spPr>
          <a:xfrm>
            <a:off x="1082482" y="5304369"/>
            <a:ext cx="40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2021</a:t>
            </a:r>
            <a:r>
              <a:rPr lang="zh-CN" altLang="en-US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11</a:t>
            </a:r>
            <a:r>
              <a:rPr lang="zh-CN" altLang="en-US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29</a:t>
            </a:r>
            <a:r>
              <a:rPr lang="zh-CN" altLang="en-US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日</a:t>
            </a:r>
            <a:endParaRPr lang="zh-CN" altLang="en-US" sz="2400" dirty="0">
              <a:solidFill>
                <a:schemeClr val="bg1"/>
              </a:solidFill>
              <a:effectLst/>
              <a:latin typeface="Alibaba PuHuiTi Heavy" panose="00020600040101010101" charset="-122"/>
              <a:ea typeface="Alibaba PuHuiTi Heavy" panose="00020600040101010101" charset="-122"/>
              <a:cs typeface="Alibaba PuHuiTi Heavy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48610" name="标题 1"/>
          <p:cNvSpPr txBox="1"/>
          <p:nvPr/>
        </p:nvSpPr>
        <p:spPr>
          <a:xfrm>
            <a:off x="536918" y="158227"/>
            <a:ext cx="7924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11" name="文本框 5"/>
          <p:cNvSpPr txBox="1"/>
          <p:nvPr/>
        </p:nvSpPr>
        <p:spPr>
          <a:xfrm>
            <a:off x="914305" y="1089891"/>
            <a:ext cx="69202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基于上述优点的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app重构是有意义的，具有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以下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个收益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039495" y="2127250"/>
          <a:ext cx="1021588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26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平行四边形 3"/>
          <p:cNvSpPr/>
          <p:nvPr/>
        </p:nvSpPr>
        <p:spPr>
          <a:xfrm>
            <a:off x="3170680" y="0"/>
            <a:ext cx="5495925" cy="6858000"/>
          </a:xfrm>
          <a:prstGeom prst="parallelogram">
            <a:avLst>
              <a:gd name="adj" fmla="val 46175"/>
            </a:avLst>
          </a:pr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41" name="文本框 5"/>
          <p:cNvSpPr txBox="1"/>
          <p:nvPr/>
        </p:nvSpPr>
        <p:spPr>
          <a:xfrm>
            <a:off x="5041864" y="2707460"/>
            <a:ext cx="2011680" cy="1170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7200" spc="300" dirty="0" smtClean="0">
                <a:solidFill>
                  <a:schemeClr val="bg1"/>
                </a:solidFill>
                <a:latin typeface="Alibaba PuHuiTi Heavy" panose="00020600040101010101" charset="-122"/>
                <a:ea typeface="Alibaba PuHuiTi Heavy" panose="00020600040101010101" charset="-122"/>
              </a:rPr>
              <a:t>谢谢</a:t>
            </a:r>
            <a:endParaRPr lang="zh-CN" altLang="en-US" sz="7200" spc="300" dirty="0">
              <a:solidFill>
                <a:schemeClr val="bg1"/>
              </a:soli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sp>
        <p:nvSpPr>
          <p:cNvPr id="1048642" name="文本框 6"/>
          <p:cNvSpPr txBox="1"/>
          <p:nvPr/>
        </p:nvSpPr>
        <p:spPr>
          <a:xfrm>
            <a:off x="1127568" y="4832703"/>
            <a:ext cx="40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</a:rPr>
              <a:t>郑思煜</a:t>
            </a:r>
            <a:endParaRPr lang="zh-CN" altLang="en-US" sz="2400" dirty="0">
              <a:solidFill>
                <a:schemeClr val="bg1"/>
              </a:solidFill>
              <a:effectLst/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sp>
        <p:nvSpPr>
          <p:cNvPr id="1048643" name="文本框 8"/>
          <p:cNvSpPr txBox="1"/>
          <p:nvPr/>
        </p:nvSpPr>
        <p:spPr>
          <a:xfrm>
            <a:off x="1082482" y="5304369"/>
            <a:ext cx="4086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2021</a:t>
            </a:r>
            <a:r>
              <a:rPr lang="zh-CN" altLang="en-US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11</a:t>
            </a:r>
            <a:r>
              <a:rPr lang="zh-CN" altLang="en-US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月</a:t>
            </a:r>
            <a:r>
              <a:rPr lang="en-US" altLang="zh-CN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29</a:t>
            </a:r>
            <a:r>
              <a:rPr lang="zh-CN" altLang="en-US" sz="2400" dirty="0" smtClean="0">
                <a:solidFill>
                  <a:schemeClr val="bg1"/>
                </a:solidFill>
                <a:effectLst/>
                <a:latin typeface="Alibaba PuHuiTi Heavy" panose="00020600040101010101" charset="-122"/>
                <a:ea typeface="Alibaba PuHuiTi Heavy" panose="00020600040101010101" charset="-122"/>
                <a:cs typeface="Alibaba PuHuiTi Heavy" panose="00020600040101010101" charset="-122"/>
              </a:rPr>
              <a:t>日</a:t>
            </a:r>
            <a:endParaRPr lang="zh-CN" altLang="en-US" sz="2400" dirty="0">
              <a:solidFill>
                <a:schemeClr val="bg1"/>
              </a:solidFill>
              <a:effectLst/>
              <a:latin typeface="Alibaba PuHuiTi Heavy" panose="00020600040101010101" charset="-122"/>
              <a:ea typeface="Alibaba PuHuiTi Heavy" panose="00020600040101010101" charset="-122"/>
              <a:cs typeface="Alibaba PuHuiTi Heavy" panose="00020600040101010101" charset="-122"/>
            </a:endParaRPr>
          </a:p>
        </p:txBody>
      </p:sp>
      <p:pic>
        <p:nvPicPr>
          <p:cNvPr id="20971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0697" y="1059725"/>
            <a:ext cx="1457325" cy="2247900"/>
          </a:xfrm>
          <a:prstGeom prst="rect">
            <a:avLst/>
          </a:prstGeom>
          <a:solidFill>
            <a:srgbClr val="475261"/>
          </a:solidFill>
        </p:spPr>
      </p:pic>
      <p:sp>
        <p:nvSpPr>
          <p:cNvPr id="1048644" name="文本框 9"/>
          <p:cNvSpPr txBox="1"/>
          <p:nvPr/>
        </p:nvSpPr>
        <p:spPr>
          <a:xfrm>
            <a:off x="3348181" y="6416831"/>
            <a:ext cx="558800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1400">
                <a:solidFill>
                  <a:schemeClr val="bg1">
                    <a:alpha val="7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深圳易能智云科技有限公司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7"/>
          <p:cNvSpPr txBox="1"/>
          <p:nvPr/>
        </p:nvSpPr>
        <p:spPr>
          <a:xfrm>
            <a:off x="-563597" y="1851025"/>
            <a:ext cx="7434297" cy="623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1300" dirty="0">
                <a:gradFill>
                  <a:gsLst>
                    <a:gs pos="0">
                      <a:srgbClr val="DFA307"/>
                    </a:gs>
                    <a:gs pos="100000">
                      <a:srgbClr val="F07D2D">
                        <a:alpha val="0"/>
                      </a:srgbClr>
                    </a:gs>
                  </a:gsLst>
                  <a:lin ang="5400000" scaled="1"/>
                </a:gradFill>
                <a:latin typeface="Alibaba PuHuiTi Medium" panose="00020600040101010101" charset="-122"/>
                <a:ea typeface="Alibaba PuHuiTi Medium" panose="00020600040101010101" charset="-122"/>
              </a:rPr>
              <a:t>01</a:t>
            </a:r>
            <a:endParaRPr lang="zh-CN" altLang="en-US" sz="41300" dirty="0">
              <a:gradFill>
                <a:gsLst>
                  <a:gs pos="0">
                    <a:srgbClr val="DFA307"/>
                  </a:gs>
                  <a:gs pos="100000">
                    <a:srgbClr val="F07D2D">
                      <a:alpha val="0"/>
                    </a:srgbClr>
                  </a:gs>
                </a:gsLst>
                <a:lin ang="5400000" scaled="1"/>
              </a:gradFill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48595" name="文本框 5"/>
          <p:cNvSpPr txBox="1"/>
          <p:nvPr/>
        </p:nvSpPr>
        <p:spPr>
          <a:xfrm>
            <a:off x="6356350" y="2569264"/>
            <a:ext cx="50292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600" spc="300" dirty="0">
                <a:gradFill>
                  <a:gsLst>
                    <a:gs pos="0">
                      <a:srgbClr val="DFA307"/>
                    </a:gs>
                    <a:gs pos="100000">
                      <a:srgbClr val="F07D2D"/>
                    </a:gs>
                  </a:gsLst>
                  <a:lin ang="5400000" scaled="1"/>
                </a:gradFill>
                <a:latin typeface="Alibaba PuHuiTi Heavy" panose="00020600040101010101" charset="-122"/>
                <a:ea typeface="Alibaba PuHuiTi Heavy" panose="00020600040101010101" charset="-122"/>
              </a:rPr>
              <a:t>当前现状</a:t>
            </a:r>
            <a:endParaRPr lang="zh-CN" altLang="en-US" sz="9600" spc="300" dirty="0">
              <a:gradFill>
                <a:gsLst>
                  <a:gs pos="0">
                    <a:srgbClr val="DFA307"/>
                  </a:gs>
                  <a:gs pos="100000">
                    <a:srgbClr val="F07D2D"/>
                  </a:gs>
                </a:gsLst>
                <a:lin ang="5400000" scaled="1"/>
              </a:gra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3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88253" y="2136456"/>
            <a:ext cx="1202243" cy="432808"/>
          </a:xfrm>
          <a:prstGeom prst="rect">
            <a:avLst/>
          </a:prstGeom>
        </p:spPr>
      </p:pic>
      <p:sp>
        <p:nvSpPr>
          <p:cNvPr id="1048596" name="文本框 9"/>
          <p:cNvSpPr txBox="1"/>
          <p:nvPr/>
        </p:nvSpPr>
        <p:spPr>
          <a:xfrm>
            <a:off x="6388253" y="4046592"/>
            <a:ext cx="483392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1400">
                <a:solidFill>
                  <a:schemeClr val="bg1">
                    <a:alpha val="7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endParaRPr lang="zh-CN" altLang="en-US" dirty="0" smtClean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48601" name="标题 1"/>
          <p:cNvSpPr txBox="1"/>
          <p:nvPr/>
        </p:nvSpPr>
        <p:spPr>
          <a:xfrm>
            <a:off x="536918" y="159497"/>
            <a:ext cx="14020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当前现状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02" name="文本框 5"/>
          <p:cNvSpPr txBox="1"/>
          <p:nvPr/>
        </p:nvSpPr>
        <p:spPr>
          <a:xfrm>
            <a:off x="885190" y="715645"/>
            <a:ext cx="1084199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、原逻辑不清晰且复杂（缺少相关文档）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①、缺少原来的相关文档，导致逻辑不清晰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②、兼容逻辑过多，冗余了很多无用代码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③、历史原因过多的代码，新功能开发需要兼容，工作量大，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开发效率低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④、单页加载的接口过多，导致页面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渲染缓慢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，客户体验差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3、各客户端使用的技术栈过多（ios、安卓）</a:t>
            </a:r>
            <a:endParaRPr 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①、单个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使用的技术体系过多，技术栈模糊导致后期维护困难，代码复用率低，重复开发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举例：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ios : oc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swift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安卓：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、kotlin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4、各端技术栈不通，</a:t>
            </a:r>
            <a:r>
              <a:rPr 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互备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成本高</a:t>
            </a:r>
            <a:endParaRPr 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5、客户端人员现阶段相对后端较空闲</a:t>
            </a:r>
            <a:endParaRPr lang="en-US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文本框 7"/>
          <p:cNvSpPr txBox="1"/>
          <p:nvPr/>
        </p:nvSpPr>
        <p:spPr>
          <a:xfrm>
            <a:off x="-563597" y="1851025"/>
            <a:ext cx="7434297" cy="623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1300" dirty="0" smtClean="0">
                <a:gradFill>
                  <a:gsLst>
                    <a:gs pos="0">
                      <a:srgbClr val="DFA307"/>
                    </a:gs>
                    <a:gs pos="100000">
                      <a:srgbClr val="F07D2D">
                        <a:alpha val="0"/>
                      </a:srgbClr>
                    </a:gs>
                  </a:gsLst>
                  <a:lin ang="5400000" scaled="1"/>
                </a:gradFill>
                <a:latin typeface="Alibaba PuHuiTi Medium" panose="00020600040101010101" charset="-122"/>
                <a:ea typeface="Alibaba PuHuiTi Medium" panose="00020600040101010101" charset="-122"/>
              </a:rPr>
              <a:t>02</a:t>
            </a:r>
            <a:endParaRPr lang="zh-CN" altLang="en-US" sz="41300" dirty="0">
              <a:gradFill>
                <a:gsLst>
                  <a:gs pos="0">
                    <a:srgbClr val="DFA307"/>
                  </a:gs>
                  <a:gs pos="100000">
                    <a:srgbClr val="F07D2D">
                      <a:alpha val="0"/>
                    </a:srgbClr>
                  </a:gs>
                </a:gsLst>
                <a:lin ang="5400000" scaled="1"/>
              </a:gradFill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48604" name="文本框 5"/>
          <p:cNvSpPr txBox="1"/>
          <p:nvPr/>
        </p:nvSpPr>
        <p:spPr>
          <a:xfrm>
            <a:off x="6356350" y="2569264"/>
            <a:ext cx="50292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600" spc="300" dirty="0">
                <a:gradFill>
                  <a:gsLst>
                    <a:gs pos="0">
                      <a:srgbClr val="DFA307"/>
                    </a:gs>
                    <a:gs pos="100000">
                      <a:srgbClr val="F07D2D"/>
                    </a:gs>
                  </a:gsLst>
                  <a:lin ang="5400000" scaled="1"/>
                </a:gradFill>
                <a:latin typeface="Alibaba PuHuiTi Heavy" panose="00020600040101010101" charset="-122"/>
                <a:ea typeface="Alibaba PuHuiTi Heavy" panose="00020600040101010101" charset="-122"/>
              </a:rPr>
              <a:t>重构优点</a:t>
            </a:r>
            <a:endParaRPr lang="zh-CN" altLang="en-US" sz="9600" spc="300" dirty="0">
              <a:gradFill>
                <a:gsLst>
                  <a:gs pos="0">
                    <a:srgbClr val="DFA307"/>
                  </a:gs>
                  <a:gs pos="100000">
                    <a:srgbClr val="F07D2D"/>
                  </a:gs>
                </a:gsLst>
                <a:lin ang="5400000" scaled="1"/>
              </a:gra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4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88253" y="2136456"/>
            <a:ext cx="1202243" cy="4328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48610" name="标题 1"/>
          <p:cNvSpPr txBox="1"/>
          <p:nvPr/>
        </p:nvSpPr>
        <p:spPr>
          <a:xfrm>
            <a:off x="536918" y="158227"/>
            <a:ext cx="14020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重构优点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11" name="文本框 5"/>
          <p:cNvSpPr txBox="1"/>
          <p:nvPr/>
        </p:nvSpPr>
        <p:spPr>
          <a:xfrm>
            <a:off x="1106170" y="718820"/>
            <a:ext cx="980122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、直接提升用户体验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①、优化和合并接口请求，提升客户端响应速度。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提升开发效率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质量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，减低开发成本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①、新增、修改功能开发，影响范围确定，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提升开发效率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②、重构代码，理清业务逻辑，减少兼容逻辑，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提升开发效率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3、确定规划技术栈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，减低互备成本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①、技术栈结构清晰，后期开发人员好理解、维护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②、</a:t>
            </a: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使用flutter技术，使得技术栈互通。互备成本降低</a:t>
            </a:r>
            <a:endParaRPr lang="en-US" altLang="zh-CN" sz="18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4、可同时接受产品新需求研发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①、APP重构的优先级一般，但APP端无任务时可继续完成重构，有任务已任务优先。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文本框 7"/>
          <p:cNvSpPr txBox="1"/>
          <p:nvPr/>
        </p:nvSpPr>
        <p:spPr>
          <a:xfrm>
            <a:off x="-563597" y="1851025"/>
            <a:ext cx="7434297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1300" dirty="0" smtClean="0">
                <a:gradFill>
                  <a:gsLst>
                    <a:gs pos="0">
                      <a:srgbClr val="DFA307"/>
                    </a:gs>
                    <a:gs pos="100000">
                      <a:srgbClr val="F07D2D">
                        <a:alpha val="0"/>
                      </a:srgbClr>
                    </a:gs>
                  </a:gsLst>
                  <a:lin ang="5400000" scaled="1"/>
                </a:gradFill>
                <a:latin typeface="Alibaba PuHuiTi Medium" panose="00020600040101010101" charset="-122"/>
                <a:ea typeface="Alibaba PuHuiTi Medium" panose="00020600040101010101" charset="-122"/>
              </a:rPr>
              <a:t>03</a:t>
            </a:r>
            <a:endParaRPr lang="zh-CN" altLang="en-US" sz="41300" dirty="0">
              <a:gradFill>
                <a:gsLst>
                  <a:gs pos="0">
                    <a:srgbClr val="DFA307"/>
                  </a:gs>
                  <a:gs pos="100000">
                    <a:srgbClr val="F07D2D">
                      <a:alpha val="0"/>
                    </a:srgbClr>
                  </a:gs>
                </a:gsLst>
                <a:lin ang="5400000" scaled="1"/>
              </a:gradFill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48604" name="文本框 5"/>
          <p:cNvSpPr txBox="1"/>
          <p:nvPr/>
        </p:nvSpPr>
        <p:spPr>
          <a:xfrm>
            <a:off x="6356350" y="2569264"/>
            <a:ext cx="50292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600" spc="300" dirty="0">
                <a:gradFill>
                  <a:gsLst>
                    <a:gs pos="0">
                      <a:srgbClr val="DFA307"/>
                    </a:gs>
                    <a:gs pos="100000">
                      <a:srgbClr val="F07D2D"/>
                    </a:gs>
                  </a:gsLst>
                  <a:lin ang="5400000" scaled="1"/>
                </a:gradFill>
                <a:latin typeface="Alibaba PuHuiTi Heavy" panose="00020600040101010101" charset="-122"/>
                <a:ea typeface="Alibaba PuHuiTi Heavy" panose="00020600040101010101" charset="-122"/>
              </a:rPr>
              <a:t>开发投入</a:t>
            </a:r>
            <a:endParaRPr lang="zh-CN" altLang="en-US" sz="9600" spc="300" dirty="0">
              <a:gradFill>
                <a:gsLst>
                  <a:gs pos="0">
                    <a:srgbClr val="DFA307"/>
                  </a:gs>
                  <a:gs pos="100000">
                    <a:srgbClr val="F07D2D"/>
                  </a:gs>
                </a:gsLst>
                <a:lin ang="5400000" scaled="1"/>
              </a:gra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4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88253" y="2136456"/>
            <a:ext cx="1202243" cy="432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48610" name="标题 1"/>
          <p:cNvSpPr txBox="1"/>
          <p:nvPr/>
        </p:nvSpPr>
        <p:spPr>
          <a:xfrm>
            <a:off x="536918" y="158227"/>
            <a:ext cx="14020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投入人员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68932" y="2186318"/>
          <a:ext cx="9265920" cy="248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960"/>
                <a:gridCol w="4632960"/>
              </a:tblGrid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职位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薛佳妮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IOS</a:t>
                      </a:r>
                      <a:endParaRPr lang="en-US" altLang="zh-CN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毛波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IOS</a:t>
                      </a:r>
                      <a:endParaRPr lang="en-US" altLang="zh-CN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王春荣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安卓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赵思雨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安卓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欧阳晓鑫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任意多边形: 形状 9"/>
          <p:cNvSpPr/>
          <p:nvPr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48610" name="标题 1"/>
          <p:cNvSpPr txBox="1"/>
          <p:nvPr/>
        </p:nvSpPr>
        <p:spPr>
          <a:xfrm>
            <a:off x="536918" y="158227"/>
            <a:ext cx="14020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投入时间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68932" y="2186318"/>
          <a:ext cx="9265920" cy="290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960"/>
                <a:gridCol w="4632960"/>
              </a:tblGrid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时间（人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日）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我的模块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31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+4</a:t>
                      </a:r>
                      <a:r>
                        <a:rPr lang="zh-CN" altLang="en-US"/>
                        <a:t>（后端））</a:t>
                      </a:r>
                      <a:r>
                        <a:rPr lang="en-US" altLang="zh-CN"/>
                        <a:t>  </a:t>
                      </a:r>
                      <a:r>
                        <a:rPr lang="zh-CN" altLang="en-US"/>
                        <a:t>（开发中）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启动、登录、公共模块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23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+3</a:t>
                      </a:r>
                      <a:r>
                        <a:rPr lang="zh-CN" altLang="en-US"/>
                        <a:t>（后端））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油站首页、油站地图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 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11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+5</a:t>
                      </a:r>
                      <a:r>
                        <a:rPr lang="zh-CN" altLang="en-US"/>
                        <a:t>（后端））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油站详情、订单确认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+4</a:t>
                      </a:r>
                      <a:r>
                        <a:rPr lang="zh-CN" altLang="en-US"/>
                        <a:t>（后端））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支付页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 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18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+2</a:t>
                      </a:r>
                      <a:r>
                        <a:rPr lang="zh-CN" altLang="en-US"/>
                        <a:t>（后端））</a:t>
                      </a:r>
                      <a:endParaRPr lang="zh-CN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91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+19</a:t>
                      </a:r>
                      <a:r>
                        <a:rPr lang="zh-CN" altLang="en-US"/>
                        <a:t>（后端））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文本框 7"/>
          <p:cNvSpPr txBox="1"/>
          <p:nvPr/>
        </p:nvSpPr>
        <p:spPr>
          <a:xfrm>
            <a:off x="-563597" y="1851025"/>
            <a:ext cx="7434297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1300" dirty="0" smtClean="0">
                <a:gradFill>
                  <a:gsLst>
                    <a:gs pos="0">
                      <a:srgbClr val="DFA307"/>
                    </a:gs>
                    <a:gs pos="100000">
                      <a:srgbClr val="F07D2D">
                        <a:alpha val="0"/>
                      </a:srgbClr>
                    </a:gs>
                  </a:gsLst>
                  <a:lin ang="5400000" scaled="1"/>
                </a:gradFill>
                <a:latin typeface="Alibaba PuHuiTi Medium" panose="00020600040101010101" charset="-122"/>
                <a:ea typeface="Alibaba PuHuiTi Medium" panose="00020600040101010101" charset="-122"/>
              </a:rPr>
              <a:t>04</a:t>
            </a:r>
            <a:endParaRPr lang="zh-CN" altLang="en-US" sz="41300" dirty="0">
              <a:gradFill>
                <a:gsLst>
                  <a:gs pos="0">
                    <a:srgbClr val="DFA307"/>
                  </a:gs>
                  <a:gs pos="100000">
                    <a:srgbClr val="F07D2D">
                      <a:alpha val="0"/>
                    </a:srgbClr>
                  </a:gs>
                </a:gsLst>
                <a:lin ang="5400000" scaled="1"/>
              </a:gradFill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48604" name="文本框 5"/>
          <p:cNvSpPr txBox="1"/>
          <p:nvPr/>
        </p:nvSpPr>
        <p:spPr>
          <a:xfrm>
            <a:off x="6356350" y="2569264"/>
            <a:ext cx="25146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600" spc="300" dirty="0">
                <a:gradFill>
                  <a:gsLst>
                    <a:gs pos="0">
                      <a:srgbClr val="DFA307"/>
                    </a:gs>
                    <a:gs pos="100000">
                      <a:srgbClr val="F07D2D"/>
                    </a:gs>
                  </a:gsLst>
                  <a:lin ang="5400000" scaled="1"/>
                </a:gradFill>
                <a:latin typeface="Alibaba PuHuiTi Heavy" panose="00020600040101010101" charset="-122"/>
                <a:ea typeface="Alibaba PuHuiTi Heavy" panose="00020600040101010101" charset="-122"/>
              </a:rPr>
              <a:t>总结</a:t>
            </a:r>
            <a:endParaRPr lang="zh-CN" altLang="en-US" sz="9600" spc="300" dirty="0">
              <a:gradFill>
                <a:gsLst>
                  <a:gs pos="0">
                    <a:srgbClr val="DFA307"/>
                  </a:gs>
                  <a:gs pos="100000">
                    <a:srgbClr val="F07D2D"/>
                  </a:gs>
                </a:gsLst>
                <a:lin ang="5400000" scaled="1"/>
              </a:gradFill>
              <a:latin typeface="Alibaba PuHuiTi Heavy" panose="00020600040101010101" charset="-122"/>
              <a:ea typeface="Alibaba PuHuiTi Heavy" panose="00020600040101010101" charset="-122"/>
            </a:endParaRPr>
          </a:p>
        </p:txBody>
      </p:sp>
      <p:pic>
        <p:nvPicPr>
          <p:cNvPr id="2097154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88253" y="2136456"/>
            <a:ext cx="1202243" cy="43280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ce2a9f2-1c19-4446-b00d-bb734e45a753}"/>
</p:tagLst>
</file>

<file path=ppt/tags/tag2.xml><?xml version="1.0" encoding="utf-8"?>
<p:tagLst xmlns:p="http://schemas.openxmlformats.org/presentationml/2006/main">
  <p:tag name="KSO_WM_UNIT_TABLE_BEAUTIFY" val="smartTable{ace2a9f2-1c19-4446-b00d-bb734e45a75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WWO_base_provider_20210929220102-c9fcf70066</Application>
  <PresentationFormat/>
  <Paragraphs>126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汉仪旗黑KW 55S</vt:lpstr>
      <vt:lpstr>Alibaba PuHuiTi Heavy</vt:lpstr>
      <vt:lpstr>Alibaba PuHuiTi Medium</vt:lpstr>
      <vt:lpstr>汉仪书宋二KW</vt:lpstr>
      <vt:lpstr>Calibri</vt:lpstr>
      <vt:lpstr>Kingsoft Confetti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sinky</dc:creator>
  <cp:lastModifiedBy>yu</cp:lastModifiedBy>
  <dcterms:created xsi:type="dcterms:W3CDTF">2021-12-01T01:47:24Z</dcterms:created>
  <dcterms:modified xsi:type="dcterms:W3CDTF">2021-12-01T01:47:24Z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99116A20451742EFB0D1AEAEC2A30373</vt:lpwstr>
  </property>
  <property fmtid="{D5CDD505-2E9C-101B-9397-08002B2CF9AE}" pid="3" name="KSOProductBuildVer">
    <vt:lpwstr>2052-0.0.0.0</vt:lpwstr>
  </property>
</Properties>
</file>