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265" r:id="rId4"/>
    <p:sldId id="322" r:id="rId5"/>
    <p:sldId id="294" r:id="rId6"/>
    <p:sldId id="338" r:id="rId7"/>
    <p:sldId id="345" r:id="rId8"/>
    <p:sldId id="346" r:id="rId9"/>
    <p:sldId id="339" r:id="rId10"/>
    <p:sldId id="340" r:id="rId11"/>
    <p:sldId id="342" r:id="rId12"/>
    <p:sldId id="371" r:id="rId13"/>
    <p:sldId id="373" r:id="rId14"/>
    <p:sldId id="370" r:id="rId15"/>
    <p:sldId id="372" r:id="rId16"/>
    <p:sldId id="344" r:id="rId17"/>
    <p:sldId id="343" r:id="rId18"/>
    <p:sldId id="374" r:id="rId19"/>
    <p:sldId id="349" r:id="rId20"/>
    <p:sldId id="351" r:id="rId21"/>
    <p:sldId id="352" r:id="rId22"/>
  </p:sldIdLst>
  <p:sldSz cx="12192000" cy="685800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27FDC3-DF3C-E74C-B34C-D421B9E70297}">
          <p14:sldIdLst>
            <p14:sldId id="265"/>
            <p14:sldId id="322"/>
            <p14:sldId id="294"/>
            <p14:sldId id="338"/>
            <p14:sldId id="345"/>
            <p14:sldId id="346"/>
            <p14:sldId id="339"/>
            <p14:sldId id="340"/>
            <p14:sldId id="342"/>
            <p14:sldId id="371"/>
            <p14:sldId id="373"/>
            <p14:sldId id="370"/>
            <p14:sldId id="372"/>
            <p14:sldId id="344"/>
            <p14:sldId id="343"/>
            <p14:sldId id="374"/>
            <p14:sldId id="349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DEE4"/>
    <a:srgbClr val="FF6161"/>
    <a:srgbClr val="FFABAB"/>
    <a:srgbClr val="FF4B4B"/>
    <a:srgbClr val="FF9797"/>
    <a:srgbClr val="539EF9"/>
    <a:srgbClr val="6699A1"/>
    <a:srgbClr val="21A0FF"/>
    <a:srgbClr val="FF4747"/>
    <a:srgbClr val="B0C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1"/>
    <p:restoredTop sz="83401"/>
  </p:normalViewPr>
  <p:slideViewPr>
    <p:cSldViewPr snapToGrid="0" snapToObjects="1">
      <p:cViewPr varScale="1">
        <p:scale>
          <a:sx n="106" d="100"/>
          <a:sy n="106" d="100"/>
        </p:scale>
        <p:origin x="352" y="168"/>
      </p:cViewPr>
      <p:guideLst>
        <p:guide orient="horz" pos="2092"/>
        <p:guide pos="4815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BB35DE-E5D7-1F42-9780-AAE684C75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31DEF-2EC2-B541-A436-3BA2BF237F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76BF6-97A6-2644-893B-6EB9F5ABEBC3}" type="datetimeFigureOut">
              <a:rPr kumimoji="1" lang="zh-CN" altLang="en-US" smtClean="0"/>
              <a:t>2020/9/22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AB961-9640-5A49-8677-D2373C1BEE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F6591C-C08C-3E43-98AD-5027F2DBC6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3830F-D2C3-D64D-803F-7CD23D4A6A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18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anose="020F0502020204030204" pitchFamily="34" charset="0"/>
              </a:rPr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3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8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7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9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anose="020F0502020204030204" pitchFamily="34" charset="0"/>
              </a:rPr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2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7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8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61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18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40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anose="020F0502020204030204" pitchFamily="34" charset="0"/>
              </a:rPr>
              <a:t>19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7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anose="020F0502020204030204" pitchFamily="34" charset="0"/>
              </a:rPr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0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anose="020F0502020204030204" pitchFamily="34" charset="0"/>
              </a:rPr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0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0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anose="020F0502020204030204" pitchFamily="34" charset="0"/>
              </a:rPr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2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anose="020F0502020204030204" pitchFamily="34" charset="0"/>
              </a:r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6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anose="020F0502020204030204" pitchFamily="34" charset="0"/>
              </a:rPr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3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91F45-B379-144A-B61F-2F9E6312AAC2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7112A8-27A9-BB40-A9D2-9A7C53468C69}" type="datetime1"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8548-B8B8-ED46-A5AF-D0DDA51E005A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36BB-D3DD-924C-99E0-24774844F8D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1A5A-072A-2C4E-BC41-F2984140640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23A8-2D29-C748-A8E6-879653536F0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5998-E4F5-9C49-B7C1-3A715E39F60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2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81B-69D7-C148-9A63-25DB898CB4A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4D4-7CE8-B847-96BA-CC5CC00FE08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B90A-9977-EE49-8A7B-EDC45CA167C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0B1-5710-944B-94EC-D50604ABF86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7565-6717-A645-A330-0632B69B1638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FDC-ADE8-274F-BBE6-3A785C656126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21A8-BF6F-AF47-8DDA-DBBE34067CC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4C01-87FC-B84F-9054-77D4BCA713A6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281C-FFF4-E744-9C81-5A7CF930E5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D4C-FA06-A149-BD88-3BB641727D9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5C67-6098-6A4F-A99D-6CDD9A0278A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2BC7-5A3D-1D45-8246-C3F1CE5101A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D897-EEC2-7A41-BB36-B3C2798C720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C02A-3C14-8444-A262-9013FAE7D3D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BBE-1493-0242-82F3-382172606DC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8B1E7-483D-3D43-BB00-9FEDFD6C3ABA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F8AF-897E-454D-8714-45245DA3141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CD07-C011-0A40-9729-56C982F4E91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DA35-F2D7-454F-9E96-CCD605A62D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AB7A568-7A65-F643-BD0C-6E8A4B8BB13D}" type="datetime1"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CBF15-38F2-0D49-83C5-A860162AA009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5228" y="6545428"/>
            <a:ext cx="775136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33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325228" y="6545428"/>
            <a:ext cx="775136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3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33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E640F-79BF-6142-86C7-711A3C612ACF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4E778-2E82-1641-AAA1-45D387D63D9E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299D5-491A-EE4D-9FD6-49DCCD99849D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07904-9CCD-2B46-932F-8A58CCC72DED}" type="datetime1"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317BB-EA9E-004D-86A6-A2D0862A8DE3}" type="datetime1">
              <a:rPr lang="en-US" altLang="zh-CN" smtClean="0"/>
              <a:t>9/22/20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CWSN 2020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CBA7BAE-BEE0-2E4A-BFC9-85692DB8B2A1}" type="datetime1"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4898E0E-D1FE-0C49-9985-DEE9BB43B3BB}" type="datetime1"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A6E408F-1355-1F4B-A1FA-09E7D22EBC93}" type="datetime1"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CWSN 2020</a:t>
            </a: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qr/8ksy8vyj2hbf8dvrq9wl5g6h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2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43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2.png"/><Relationship Id="rId11" Type="http://schemas.openxmlformats.org/officeDocument/2006/relationships/image" Target="../media/image32.png"/><Relationship Id="rId5" Type="http://schemas.openxmlformats.org/officeDocument/2006/relationships/image" Target="../media/image41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9.emf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5EE6C1-B3C0-2942-B687-945CB2692F1B}"/>
              </a:ext>
            </a:extLst>
          </p:cNvPr>
          <p:cNvSpPr txBox="1"/>
          <p:nvPr/>
        </p:nvSpPr>
        <p:spPr>
          <a:xfrm>
            <a:off x="1480172" y="1913477"/>
            <a:ext cx="96089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  <a:cs typeface="Arial" panose="020B0604020202020204" pitchFamily="34" charset="0"/>
              </a:rPr>
              <a:t>Potential Game based Channel Allocation for Vehicular Edge Computing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2" name="直接连接符 12">
            <a:extLst>
              <a:ext uri="{FF2B5EF4-FFF2-40B4-BE49-F238E27FC236}">
                <a16:creationId xmlns:a16="http://schemas.microsoft.com/office/drawing/2014/main" id="{A0D0F13F-BA47-2949-9FAC-C5DB874DA5D8}"/>
              </a:ext>
            </a:extLst>
          </p:cNvPr>
          <p:cNvCxnSpPr/>
          <p:nvPr/>
        </p:nvCxnSpPr>
        <p:spPr>
          <a:xfrm flipH="1" flipV="1">
            <a:off x="1413168" y="1079417"/>
            <a:ext cx="8611985" cy="81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17">
            <a:extLst>
              <a:ext uri="{FF2B5EF4-FFF2-40B4-BE49-F238E27FC236}">
                <a16:creationId xmlns:a16="http://schemas.microsoft.com/office/drawing/2014/main" id="{68A0B673-A4E6-0C49-9C42-4ED84FF96C1D}"/>
              </a:ext>
            </a:extLst>
          </p:cNvPr>
          <p:cNvSpPr/>
          <p:nvPr/>
        </p:nvSpPr>
        <p:spPr>
          <a:xfrm rot="3259845">
            <a:off x="7113845" y="5604561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4" name="直接连接符 45">
            <a:extLst>
              <a:ext uri="{FF2B5EF4-FFF2-40B4-BE49-F238E27FC236}">
                <a16:creationId xmlns:a16="http://schemas.microsoft.com/office/drawing/2014/main" id="{C7C4044D-C9C3-2746-9B40-FD395A57D659}"/>
              </a:ext>
            </a:extLst>
          </p:cNvPr>
          <p:cNvCxnSpPr/>
          <p:nvPr/>
        </p:nvCxnSpPr>
        <p:spPr>
          <a:xfrm>
            <a:off x="6390291" y="4098920"/>
            <a:ext cx="5401824" cy="795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182">
            <a:extLst>
              <a:ext uri="{FF2B5EF4-FFF2-40B4-BE49-F238E27FC236}">
                <a16:creationId xmlns:a16="http://schemas.microsoft.com/office/drawing/2014/main" id="{024523CD-29F0-2D40-AA5E-18902353648D}"/>
              </a:ext>
            </a:extLst>
          </p:cNvPr>
          <p:cNvSpPr/>
          <p:nvPr/>
        </p:nvSpPr>
        <p:spPr bwMode="auto">
          <a:xfrm rot="20711973">
            <a:off x="625200" y="1516801"/>
            <a:ext cx="381541" cy="39170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8D6313-C288-7B49-93BD-17546B955454}"/>
              </a:ext>
            </a:extLst>
          </p:cNvPr>
          <p:cNvSpPr/>
          <p:nvPr/>
        </p:nvSpPr>
        <p:spPr bwMode="auto">
          <a:xfrm rot="9252532">
            <a:off x="10996251" y="5345012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E9D80C0-4839-D142-92C4-AF71C74453F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1" y="1052830"/>
            <a:ext cx="63500" cy="762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B3EA8BB-6C90-1042-85FA-3B33BF0AAD7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052830"/>
            <a:ext cx="63500" cy="762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64A3346-F85A-FB45-BD17-DCF2D52E6F7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052830"/>
            <a:ext cx="63500" cy="76200"/>
          </a:xfrm>
          <a:prstGeom prst="rect">
            <a:avLst/>
          </a:prstGeom>
        </p:spPr>
      </p:pic>
      <p:grpSp>
        <p:nvGrpSpPr>
          <p:cNvPr id="28" name="组合 54">
            <a:extLst>
              <a:ext uri="{FF2B5EF4-FFF2-40B4-BE49-F238E27FC236}">
                <a16:creationId xmlns:a16="http://schemas.microsoft.com/office/drawing/2014/main" id="{3515560E-23F0-8849-8CBF-B20E639FBE92}"/>
              </a:ext>
            </a:extLst>
          </p:cNvPr>
          <p:cNvGrpSpPr/>
          <p:nvPr/>
        </p:nvGrpSpPr>
        <p:grpSpPr>
          <a:xfrm>
            <a:off x="6021414" y="591232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29" name="L 形 28">
              <a:extLst>
                <a:ext uri="{FF2B5EF4-FFF2-40B4-BE49-F238E27FC236}">
                  <a16:creationId xmlns:a16="http://schemas.microsoft.com/office/drawing/2014/main" id="{DE76B94C-16BF-994D-ACD6-0264794AB348}"/>
                </a:ext>
              </a:extLst>
            </p:cNvPr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L 形 29">
              <a:extLst>
                <a:ext uri="{FF2B5EF4-FFF2-40B4-BE49-F238E27FC236}">
                  <a16:creationId xmlns:a16="http://schemas.microsoft.com/office/drawing/2014/main" id="{FAE92FDB-F30C-F24D-837B-8BA98668F2B2}"/>
                </a:ext>
              </a:extLst>
            </p:cNvPr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L 形 30">
              <a:extLst>
                <a:ext uri="{FF2B5EF4-FFF2-40B4-BE49-F238E27FC236}">
                  <a16:creationId xmlns:a16="http://schemas.microsoft.com/office/drawing/2014/main" id="{C18811DF-4121-7342-8ABB-1C17B02F81D3}"/>
                </a:ext>
              </a:extLst>
            </p:cNvPr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79B45EE-5DEB-EC46-BBB1-850F2A713B5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173-9101-ED45-B84A-F6F7D5F5FF7B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06014-8E6E-AE45-844E-37703C6AA0E1}"/>
              </a:ext>
            </a:extLst>
          </p:cNvPr>
          <p:cNvSpPr txBox="1"/>
          <p:nvPr/>
        </p:nvSpPr>
        <p:spPr>
          <a:xfrm>
            <a:off x="3990134" y="351713"/>
            <a:ext cx="8072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Incentive-based Probability Update and Strategy Selection (IPUS</a:t>
            </a:r>
            <a:r>
              <a:rPr kumimoji="1" lang="en-US" altLang="zh-CN" sz="2000" b="1" baseline="30000" dirty="0"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kumimoji="1" lang="zh-CN" altLang="en-US" sz="20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1ABF3F-6EFB-4B42-A666-E34856E7E2FE}"/>
              </a:ext>
            </a:extLst>
          </p:cNvPr>
          <p:cNvGrpSpPr/>
          <p:nvPr/>
        </p:nvGrpSpPr>
        <p:grpSpPr>
          <a:xfrm>
            <a:off x="1412496" y="1041663"/>
            <a:ext cx="1622560" cy="800196"/>
            <a:chOff x="1539208" y="880010"/>
            <a:chExt cx="1622560" cy="8001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08FB2D-19F2-0145-B33E-42E2A74B5DE9}"/>
                </a:ext>
              </a:extLst>
            </p:cNvPr>
            <p:cNvSpPr/>
            <p:nvPr/>
          </p:nvSpPr>
          <p:spPr>
            <a:xfrm>
              <a:off x="1539208" y="880010"/>
              <a:ext cx="1622560" cy="4001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nitialization</a:t>
              </a:r>
            </a:p>
          </p:txBody>
        </p:sp>
        <p:sp>
          <p:nvSpPr>
            <p:cNvPr id="13" name="下箭头 12">
              <a:extLst>
                <a:ext uri="{FF2B5EF4-FFF2-40B4-BE49-F238E27FC236}">
                  <a16:creationId xmlns:a16="http://schemas.microsoft.com/office/drawing/2014/main" id="{B20F632B-E5B0-D44E-AA2D-605154723B11}"/>
                </a:ext>
              </a:extLst>
            </p:cNvPr>
            <p:cNvSpPr/>
            <p:nvPr/>
          </p:nvSpPr>
          <p:spPr>
            <a:xfrm>
              <a:off x="2150334" y="1301847"/>
              <a:ext cx="370562" cy="378359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endParaRPr lang="zh-CN" altLang="en-US" sz="2000" b="1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6302"/>
                  </p:ext>
                </p:extLst>
              </p:nvPr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63" t="-97500" r="-30116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706" t="-97500" r="-20470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97500" r="-10232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97500" r="-2326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272414" r="-501163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372414" r="-501163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489286" r="-501163" b="-5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568966" r="-501163" b="-4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68966" r="-501163" b="-3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96875" r="-501163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879310" r="-50116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979310" r="-50116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 descr="图片包含 游戏机, 物体, 钟表&#10;&#10;描述已自动生成">
            <a:extLst>
              <a:ext uri="{FF2B5EF4-FFF2-40B4-BE49-F238E27FC236}">
                <a16:creationId xmlns:a16="http://schemas.microsoft.com/office/drawing/2014/main" id="{88623E9B-F1B7-E641-B753-B0DA9B4A51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9822" y="741007"/>
            <a:ext cx="1896044" cy="16225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C7DB2E2-4E1C-1642-9D45-C1C5F59E65C0}"/>
              </a:ext>
            </a:extLst>
          </p:cNvPr>
          <p:cNvSpPr/>
          <p:nvPr/>
        </p:nvSpPr>
        <p:spPr>
          <a:xfrm>
            <a:off x="5943600" y="2412154"/>
            <a:ext cx="1118937" cy="394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B280A14-B602-904C-B177-FD99508CD60D}"/>
              </a:ext>
            </a:extLst>
          </p:cNvPr>
          <p:cNvGrpSpPr/>
          <p:nvPr/>
        </p:nvGrpSpPr>
        <p:grpSpPr>
          <a:xfrm>
            <a:off x="4878912" y="1033044"/>
            <a:ext cx="3550972" cy="910568"/>
            <a:chOff x="6300975" y="906135"/>
            <a:chExt cx="3550972" cy="910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42BE0CB8-8439-1343-89F4-B2C63F020BD0}"/>
                    </a:ext>
                  </a:extLst>
                </p:cNvPr>
                <p:cNvSpPr/>
                <p:nvPr/>
              </p:nvSpPr>
              <p:spPr>
                <a:xfrm>
                  <a:off x="6337145" y="1376967"/>
                  <a:ext cx="3117200" cy="4397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𝒜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42BE0CB8-8439-1343-89F4-B2C63F020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145" y="1376967"/>
                  <a:ext cx="3117200" cy="439736"/>
                </a:xfrm>
                <a:prstGeom prst="rect">
                  <a:avLst/>
                </a:prstGeom>
                <a:blipFill>
                  <a:blip r:embed="rId5"/>
                  <a:stretch>
                    <a:fillRect t="-100000" b="-16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B1A151C-578A-1148-A657-00C17181EB2D}"/>
                </a:ext>
              </a:extLst>
            </p:cNvPr>
            <p:cNvSpPr/>
            <p:nvPr/>
          </p:nvSpPr>
          <p:spPr>
            <a:xfrm>
              <a:off x="6300975" y="906135"/>
              <a:ext cx="35509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n"/>
              </a:pPr>
              <a:r>
                <a:rPr kumimoji="1" lang="en-US" altLang="zh-CN" dirty="0">
                  <a:ea typeface="Microsoft YaHei" panose="020B0503020204020204" pitchFamily="34" charset="-122"/>
                  <a:cs typeface="Arial" panose="020B0604020202020204" pitchFamily="34" charset="0"/>
                </a:rPr>
                <a:t>Strategy Selection Probability </a:t>
              </a:r>
              <a:endParaRPr lang="zh-CN" alt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1192-68D6-D14C-9028-A7D57714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7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6386-F389-B149-A1F8-3E3AF1D8138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06014-8E6E-AE45-844E-37703C6AA0E1}"/>
              </a:ext>
            </a:extLst>
          </p:cNvPr>
          <p:cNvSpPr txBox="1"/>
          <p:nvPr/>
        </p:nvSpPr>
        <p:spPr>
          <a:xfrm>
            <a:off x="3990134" y="351713"/>
            <a:ext cx="8072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Incentive-based Probability Update and Strategy Selection (IPUS</a:t>
            </a:r>
            <a:r>
              <a:rPr kumimoji="1" lang="en-US" altLang="zh-CN" sz="2000" b="1" baseline="30000" dirty="0"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kumimoji="1" lang="zh-CN" altLang="en-US" sz="20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1ABF3F-6EFB-4B42-A666-E34856E7E2FE}"/>
              </a:ext>
            </a:extLst>
          </p:cNvPr>
          <p:cNvGrpSpPr/>
          <p:nvPr/>
        </p:nvGrpSpPr>
        <p:grpSpPr>
          <a:xfrm>
            <a:off x="1412496" y="1041663"/>
            <a:ext cx="1622560" cy="800196"/>
            <a:chOff x="1539208" y="880010"/>
            <a:chExt cx="1622560" cy="8001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08FB2D-19F2-0145-B33E-42E2A74B5DE9}"/>
                </a:ext>
              </a:extLst>
            </p:cNvPr>
            <p:cNvSpPr/>
            <p:nvPr/>
          </p:nvSpPr>
          <p:spPr>
            <a:xfrm>
              <a:off x="1539208" y="880010"/>
              <a:ext cx="1622560" cy="4001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nitialization</a:t>
              </a:r>
            </a:p>
          </p:txBody>
        </p:sp>
        <p:sp>
          <p:nvSpPr>
            <p:cNvPr id="13" name="下箭头 12">
              <a:extLst>
                <a:ext uri="{FF2B5EF4-FFF2-40B4-BE49-F238E27FC236}">
                  <a16:creationId xmlns:a16="http://schemas.microsoft.com/office/drawing/2014/main" id="{B20F632B-E5B0-D44E-AA2D-605154723B11}"/>
                </a:ext>
              </a:extLst>
            </p:cNvPr>
            <p:cNvSpPr/>
            <p:nvPr/>
          </p:nvSpPr>
          <p:spPr>
            <a:xfrm>
              <a:off x="2150334" y="1301847"/>
              <a:ext cx="370562" cy="378359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endParaRPr lang="zh-CN" altLang="en-US" sz="2000" b="1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36A0A5-4183-9142-AC98-AF5F85383811}"/>
              </a:ext>
            </a:extLst>
          </p:cNvPr>
          <p:cNvGrpSpPr/>
          <p:nvPr/>
        </p:nvGrpSpPr>
        <p:grpSpPr>
          <a:xfrm>
            <a:off x="1392849" y="2070170"/>
            <a:ext cx="2790318" cy="1289999"/>
            <a:chOff x="1392849" y="2070170"/>
            <a:chExt cx="2790318" cy="1289999"/>
          </a:xfrm>
        </p:grpSpPr>
        <p:sp>
          <p:nvSpPr>
            <p:cNvPr id="15" name="左弧形箭头 14">
              <a:extLst>
                <a:ext uri="{FF2B5EF4-FFF2-40B4-BE49-F238E27FC236}">
                  <a16:creationId xmlns:a16="http://schemas.microsoft.com/office/drawing/2014/main" id="{1D6F2721-D570-CF49-86D0-C9884AA57238}"/>
                </a:ext>
              </a:extLst>
            </p:cNvPr>
            <p:cNvSpPr/>
            <p:nvPr/>
          </p:nvSpPr>
          <p:spPr>
            <a:xfrm rot="16200000">
              <a:off x="1968500" y="1494519"/>
              <a:ext cx="482600" cy="163390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3EE31D-0F87-7A40-AC5C-FF513D2AD39F}"/>
                </a:ext>
              </a:extLst>
            </p:cNvPr>
            <p:cNvSpPr/>
            <p:nvPr/>
          </p:nvSpPr>
          <p:spPr>
            <a:xfrm>
              <a:off x="2358629" y="2652283"/>
              <a:ext cx="18245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Environmental</a:t>
              </a:r>
            </a:p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Interactions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ED6BDEC7-74D8-504B-8922-C25C90818C60}"/>
              </a:ext>
            </a:extLst>
          </p:cNvPr>
          <p:cNvSpPr/>
          <p:nvPr/>
        </p:nvSpPr>
        <p:spPr>
          <a:xfrm>
            <a:off x="559243" y="2626370"/>
            <a:ext cx="1241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cs typeface="Arial" panose="020B0604020202020204" pitchFamily="34" charset="0"/>
              </a:rPr>
              <a:t>Strategy</a:t>
            </a:r>
          </a:p>
          <a:p>
            <a:pPr lvl="0" algn="ctr"/>
            <a:r>
              <a:rPr lang="en-US" altLang="zh-CN" sz="2000" dirty="0">
                <a:cs typeface="Arial" panose="020B0604020202020204" pitchFamily="34" charset="0"/>
              </a:rPr>
              <a:t>Selection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6302"/>
                  </p:ext>
                </p:extLst>
              </p:nvPr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63" t="-97500" r="-30116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706" t="-97500" r="-20470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97500" r="-10232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97500" r="-2326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272414" r="-501163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372414" r="-501163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489286" r="-501163" b="-5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568966" r="-501163" b="-4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68966" r="-501163" b="-3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96875" r="-501163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879310" r="-50116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979310" r="-50116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 descr="图片包含 游戏机, 物体, 钟表&#10;&#10;描述已自动生成">
            <a:extLst>
              <a:ext uri="{FF2B5EF4-FFF2-40B4-BE49-F238E27FC236}">
                <a16:creationId xmlns:a16="http://schemas.microsoft.com/office/drawing/2014/main" id="{88623E9B-F1B7-E641-B753-B0DA9B4A51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9822" y="741007"/>
            <a:ext cx="1896044" cy="1622569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2EF0536A-B055-3E4A-BF8E-A41B2094FC96}"/>
              </a:ext>
            </a:extLst>
          </p:cNvPr>
          <p:cNvSpPr/>
          <p:nvPr/>
        </p:nvSpPr>
        <p:spPr>
          <a:xfrm>
            <a:off x="7052984" y="2416674"/>
            <a:ext cx="1118937" cy="394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4DCA7CA-37FB-A44D-A2D8-5F1A3403A320}"/>
              </a:ext>
            </a:extLst>
          </p:cNvPr>
          <p:cNvGrpSpPr/>
          <p:nvPr/>
        </p:nvGrpSpPr>
        <p:grpSpPr>
          <a:xfrm>
            <a:off x="5085533" y="937919"/>
            <a:ext cx="4753353" cy="1313678"/>
            <a:chOff x="4844353" y="3469933"/>
            <a:chExt cx="4753353" cy="1313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39641308-DD5E-5548-8608-7F9D907CA1E8}"/>
                    </a:ext>
                  </a:extLst>
                </p:cNvPr>
                <p:cNvSpPr/>
                <p:nvPr/>
              </p:nvSpPr>
              <p:spPr>
                <a:xfrm>
                  <a:off x="4844353" y="3822386"/>
                  <a:ext cx="4753353" cy="9612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𝒜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𝒜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39641308-DD5E-5548-8608-7F9D907CA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3" y="3822386"/>
                  <a:ext cx="4753353" cy="961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C7B8C0B-E555-7B49-BA68-81B6E074564B}"/>
                </a:ext>
              </a:extLst>
            </p:cNvPr>
            <p:cNvSpPr/>
            <p:nvPr/>
          </p:nvSpPr>
          <p:spPr>
            <a:xfrm>
              <a:off x="4844353" y="3469933"/>
              <a:ext cx="2995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n"/>
              </a:pPr>
              <a:r>
                <a:rPr kumimoji="1" lang="en-US" altLang="zh-CN" dirty="0">
                  <a:ea typeface="Microsoft YaHei" panose="020B0503020204020204" pitchFamily="34" charset="-122"/>
                  <a:cs typeface="Arial" panose="020B0604020202020204" pitchFamily="34" charset="0"/>
                </a:rPr>
                <a:t>Probability Update Value</a:t>
              </a:r>
              <a:endParaRPr lang="zh-CN" altLang="en-US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237FDDE-BAD2-A84A-AC77-45DCF1EBA3E9}"/>
              </a:ext>
            </a:extLst>
          </p:cNvPr>
          <p:cNvSpPr txBox="1"/>
          <p:nvPr/>
        </p:nvSpPr>
        <p:spPr>
          <a:xfrm>
            <a:off x="6931272" y="3400200"/>
            <a:ext cx="142877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(0.5-0.5)/0.5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096EA5C-5EAA-0D4B-B7C8-2D90C51F6E00}"/>
              </a:ext>
            </a:extLst>
          </p:cNvPr>
          <p:cNvSpPr txBox="1"/>
          <p:nvPr/>
        </p:nvSpPr>
        <p:spPr>
          <a:xfrm>
            <a:off x="6934959" y="4115608"/>
            <a:ext cx="142877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(0.5-0.5)/0.5</a:t>
            </a:r>
            <a:endParaRPr kumimoji="1"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34CF-6CE3-0C48-8D71-2F51167B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8" grpId="0" animBg="1"/>
      <p:bldP spid="48" grpId="1" animBg="1"/>
      <p:bldP spid="47" grpId="0" animBg="1"/>
      <p:bldP spid="47" grpId="1" animBg="1"/>
      <p:bldP spid="52" grpId="0" animBg="1"/>
      <p:bldP spid="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1758-F3BA-6F44-8926-A8182D961E1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06014-8E6E-AE45-844E-37703C6AA0E1}"/>
              </a:ext>
            </a:extLst>
          </p:cNvPr>
          <p:cNvSpPr txBox="1"/>
          <p:nvPr/>
        </p:nvSpPr>
        <p:spPr>
          <a:xfrm>
            <a:off x="3990134" y="351713"/>
            <a:ext cx="8072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Incentive-based Probability Update and Strategy Selection (IPUS</a:t>
            </a:r>
            <a:r>
              <a:rPr kumimoji="1" lang="en-US" altLang="zh-CN" sz="2000" b="1" baseline="30000" dirty="0"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kumimoji="1" lang="zh-CN" altLang="en-US" sz="20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1ABF3F-6EFB-4B42-A666-E34856E7E2FE}"/>
              </a:ext>
            </a:extLst>
          </p:cNvPr>
          <p:cNvGrpSpPr/>
          <p:nvPr/>
        </p:nvGrpSpPr>
        <p:grpSpPr>
          <a:xfrm>
            <a:off x="1412496" y="1041663"/>
            <a:ext cx="1622560" cy="800196"/>
            <a:chOff x="1539208" y="880010"/>
            <a:chExt cx="1622560" cy="8001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08FB2D-19F2-0145-B33E-42E2A74B5DE9}"/>
                </a:ext>
              </a:extLst>
            </p:cNvPr>
            <p:cNvSpPr/>
            <p:nvPr/>
          </p:nvSpPr>
          <p:spPr>
            <a:xfrm>
              <a:off x="1539208" y="880010"/>
              <a:ext cx="1622560" cy="4001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nitialization</a:t>
              </a:r>
            </a:p>
          </p:txBody>
        </p:sp>
        <p:sp>
          <p:nvSpPr>
            <p:cNvPr id="13" name="下箭头 12">
              <a:extLst>
                <a:ext uri="{FF2B5EF4-FFF2-40B4-BE49-F238E27FC236}">
                  <a16:creationId xmlns:a16="http://schemas.microsoft.com/office/drawing/2014/main" id="{B20F632B-E5B0-D44E-AA2D-605154723B11}"/>
                </a:ext>
              </a:extLst>
            </p:cNvPr>
            <p:cNvSpPr/>
            <p:nvPr/>
          </p:nvSpPr>
          <p:spPr>
            <a:xfrm>
              <a:off x="2150334" y="1301847"/>
              <a:ext cx="370562" cy="378359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endParaRPr lang="zh-CN" altLang="en-US" sz="2000" b="1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36A0A5-4183-9142-AC98-AF5F85383811}"/>
              </a:ext>
            </a:extLst>
          </p:cNvPr>
          <p:cNvGrpSpPr/>
          <p:nvPr/>
        </p:nvGrpSpPr>
        <p:grpSpPr>
          <a:xfrm>
            <a:off x="1392849" y="2070170"/>
            <a:ext cx="2790318" cy="1289999"/>
            <a:chOff x="1392849" y="2070170"/>
            <a:chExt cx="2790318" cy="1289999"/>
          </a:xfrm>
        </p:grpSpPr>
        <p:sp>
          <p:nvSpPr>
            <p:cNvPr id="15" name="左弧形箭头 14">
              <a:extLst>
                <a:ext uri="{FF2B5EF4-FFF2-40B4-BE49-F238E27FC236}">
                  <a16:creationId xmlns:a16="http://schemas.microsoft.com/office/drawing/2014/main" id="{1D6F2721-D570-CF49-86D0-C9884AA57238}"/>
                </a:ext>
              </a:extLst>
            </p:cNvPr>
            <p:cNvSpPr/>
            <p:nvPr/>
          </p:nvSpPr>
          <p:spPr>
            <a:xfrm rot="16200000">
              <a:off x="1968500" y="1494519"/>
              <a:ext cx="482600" cy="163390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3EE31D-0F87-7A40-AC5C-FF513D2AD39F}"/>
                </a:ext>
              </a:extLst>
            </p:cNvPr>
            <p:cNvSpPr/>
            <p:nvPr/>
          </p:nvSpPr>
          <p:spPr>
            <a:xfrm>
              <a:off x="2358629" y="2652283"/>
              <a:ext cx="18245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Environmental</a:t>
              </a:r>
            </a:p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Interactions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ED6BDEC7-74D8-504B-8922-C25C90818C60}"/>
              </a:ext>
            </a:extLst>
          </p:cNvPr>
          <p:cNvSpPr/>
          <p:nvPr/>
        </p:nvSpPr>
        <p:spPr>
          <a:xfrm>
            <a:off x="559243" y="2626370"/>
            <a:ext cx="1241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cs typeface="Arial" panose="020B0604020202020204" pitchFamily="34" charset="0"/>
              </a:rPr>
              <a:t>Strategy</a:t>
            </a:r>
          </a:p>
          <a:p>
            <a:pPr lvl="0" algn="ctr"/>
            <a:r>
              <a:rPr lang="en-US" altLang="zh-CN" sz="2000" dirty="0">
                <a:cs typeface="Arial" panose="020B0604020202020204" pitchFamily="34" charset="0"/>
              </a:rPr>
              <a:t>Selection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26EE15-3BBB-4741-ACDE-4C869142E158}"/>
              </a:ext>
            </a:extLst>
          </p:cNvPr>
          <p:cNvGrpSpPr/>
          <p:nvPr/>
        </p:nvGrpSpPr>
        <p:grpSpPr>
          <a:xfrm>
            <a:off x="1479918" y="3406771"/>
            <a:ext cx="1988560" cy="1324155"/>
            <a:chOff x="1479918" y="3406771"/>
            <a:chExt cx="1988560" cy="132415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EA79B66-D34A-4142-9D28-02ED9EA67ABA}"/>
                </a:ext>
              </a:extLst>
            </p:cNvPr>
            <p:cNvSpPr/>
            <p:nvPr/>
          </p:nvSpPr>
          <p:spPr>
            <a:xfrm>
              <a:off x="1479918" y="4023040"/>
              <a:ext cx="138371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Probability</a:t>
              </a:r>
            </a:p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Update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6" name="左弧形箭头 35">
              <a:extLst>
                <a:ext uri="{FF2B5EF4-FFF2-40B4-BE49-F238E27FC236}">
                  <a16:creationId xmlns:a16="http://schemas.microsoft.com/office/drawing/2014/main" id="{7295A66A-8993-1E42-A679-884C93ECAA71}"/>
                </a:ext>
              </a:extLst>
            </p:cNvPr>
            <p:cNvSpPr/>
            <p:nvPr/>
          </p:nvSpPr>
          <p:spPr>
            <a:xfrm rot="2011259">
              <a:off x="2985878" y="3406771"/>
              <a:ext cx="482600" cy="112414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BB7AB2C-7CD3-DE49-8C55-A7715D29D709}"/>
              </a:ext>
            </a:extLst>
          </p:cNvPr>
          <p:cNvGrpSpPr/>
          <p:nvPr/>
        </p:nvGrpSpPr>
        <p:grpSpPr>
          <a:xfrm>
            <a:off x="815051" y="3298501"/>
            <a:ext cx="1999592" cy="1222313"/>
            <a:chOff x="815051" y="3298501"/>
            <a:chExt cx="1999592" cy="122231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973D9A-C72E-5B4E-8BD4-2DC7C7A9974B}"/>
                </a:ext>
              </a:extLst>
            </p:cNvPr>
            <p:cNvSpPr/>
            <p:nvPr/>
          </p:nvSpPr>
          <p:spPr>
            <a:xfrm>
              <a:off x="1632909" y="3298501"/>
              <a:ext cx="1181734" cy="4001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Iteration</a:t>
              </a:r>
              <a:endParaRPr lang="zh-CN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左弧形箭头 36">
              <a:extLst>
                <a:ext uri="{FF2B5EF4-FFF2-40B4-BE49-F238E27FC236}">
                  <a16:creationId xmlns:a16="http://schemas.microsoft.com/office/drawing/2014/main" id="{66C4993E-530A-5D4C-BB7F-3C3C4726AE90}"/>
                </a:ext>
              </a:extLst>
            </p:cNvPr>
            <p:cNvSpPr/>
            <p:nvPr/>
          </p:nvSpPr>
          <p:spPr>
            <a:xfrm rot="8693019">
              <a:off x="815051" y="3396669"/>
              <a:ext cx="482600" cy="112414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6302"/>
                  </p:ext>
                </p:extLst>
              </p:nvPr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63" t="-97500" r="-30116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706" t="-97500" r="-20470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97500" r="-10232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97500" r="-2326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272414" r="-501163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372414" r="-501163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489286" r="-501163" b="-5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568966" r="-501163" b="-4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68966" r="-501163" b="-3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96875" r="-501163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879310" r="-50116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979310" r="-50116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 descr="图片包含 游戏机, 物体, 钟表&#10;&#10;描述已自动生成">
            <a:extLst>
              <a:ext uri="{FF2B5EF4-FFF2-40B4-BE49-F238E27FC236}">
                <a16:creationId xmlns:a16="http://schemas.microsoft.com/office/drawing/2014/main" id="{88623E9B-F1B7-E641-B753-B0DA9B4A51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9822" y="741007"/>
            <a:ext cx="1896044" cy="1622569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2EF0536A-B055-3E4A-BF8E-A41B2094FC96}"/>
              </a:ext>
            </a:extLst>
          </p:cNvPr>
          <p:cNvSpPr/>
          <p:nvPr/>
        </p:nvSpPr>
        <p:spPr>
          <a:xfrm>
            <a:off x="7052984" y="2416674"/>
            <a:ext cx="1118937" cy="394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7483B7-21AF-3C41-8E15-742A23C362B9}"/>
              </a:ext>
            </a:extLst>
          </p:cNvPr>
          <p:cNvGrpSpPr/>
          <p:nvPr/>
        </p:nvGrpSpPr>
        <p:grpSpPr>
          <a:xfrm>
            <a:off x="3409605" y="1034518"/>
            <a:ext cx="6758773" cy="1189098"/>
            <a:chOff x="4774941" y="4937302"/>
            <a:chExt cx="6758773" cy="1189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DEE40E7-D95B-E548-9E0F-5BC28585D4A7}"/>
                    </a:ext>
                  </a:extLst>
                </p:cNvPr>
                <p:cNvSpPr/>
                <p:nvPr/>
              </p:nvSpPr>
              <p:spPr>
                <a:xfrm>
                  <a:off x="4774941" y="5346250"/>
                  <a:ext cx="6758773" cy="7801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l-GR" altLang="zh-CN" sz="1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l-GR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l-GR" altLang="zh-CN" sz="1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l-GR" altLang="zh-CN" sz="1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              </m:t>
                                    </m:r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&lt;0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DEE40E7-D95B-E548-9E0F-5BC28585D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941" y="5346250"/>
                  <a:ext cx="6758773" cy="780150"/>
                </a:xfrm>
                <a:prstGeom prst="rect">
                  <a:avLst/>
                </a:prstGeom>
                <a:blipFill>
                  <a:blip r:embed="rId7"/>
                  <a:stretch>
                    <a:fillRect t="-200000" b="-2870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23A2834-6E3B-884B-A0F1-DAFE90678E28}"/>
                </a:ext>
              </a:extLst>
            </p:cNvPr>
            <p:cNvSpPr/>
            <p:nvPr/>
          </p:nvSpPr>
          <p:spPr>
            <a:xfrm>
              <a:off x="4844353" y="4937302"/>
              <a:ext cx="3307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n"/>
              </a:pPr>
              <a:r>
                <a:rPr kumimoji="1" lang="en-US" altLang="zh-CN" dirty="0">
                  <a:ea typeface="Microsoft YaHei" panose="020B0503020204020204" pitchFamily="34" charset="-122"/>
                  <a:cs typeface="Arial" panose="020B0604020202020204" pitchFamily="34" charset="0"/>
                </a:rPr>
                <a:t>Probability Update Function</a:t>
              </a:r>
              <a:endParaRPr lang="zh-CN" alt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6FFD-6F34-4F46-9B2D-2B116866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8" grpId="0" animBg="1"/>
      <p:bldP spid="4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5A87-A335-904C-8242-C564A0B9140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06014-8E6E-AE45-844E-37703C6AA0E1}"/>
              </a:ext>
            </a:extLst>
          </p:cNvPr>
          <p:cNvSpPr txBox="1"/>
          <p:nvPr/>
        </p:nvSpPr>
        <p:spPr>
          <a:xfrm>
            <a:off x="3990134" y="351713"/>
            <a:ext cx="8072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Incentive-based Probability Update and Strategy Selection (IPUS</a:t>
            </a:r>
            <a:r>
              <a:rPr kumimoji="1" lang="en-US" altLang="zh-CN" sz="2000" b="1" baseline="30000" dirty="0"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en-US" altLang="zh-CN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kumimoji="1" lang="zh-CN" altLang="en-US" sz="20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1ABF3F-6EFB-4B42-A666-E34856E7E2FE}"/>
              </a:ext>
            </a:extLst>
          </p:cNvPr>
          <p:cNvGrpSpPr/>
          <p:nvPr/>
        </p:nvGrpSpPr>
        <p:grpSpPr>
          <a:xfrm>
            <a:off x="1412496" y="1041663"/>
            <a:ext cx="1622560" cy="800196"/>
            <a:chOff x="1539208" y="880010"/>
            <a:chExt cx="1622560" cy="8001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08FB2D-19F2-0145-B33E-42E2A74B5DE9}"/>
                </a:ext>
              </a:extLst>
            </p:cNvPr>
            <p:cNvSpPr/>
            <p:nvPr/>
          </p:nvSpPr>
          <p:spPr>
            <a:xfrm>
              <a:off x="1539208" y="880010"/>
              <a:ext cx="1622560" cy="4001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nitialization</a:t>
              </a:r>
            </a:p>
          </p:txBody>
        </p:sp>
        <p:sp>
          <p:nvSpPr>
            <p:cNvPr id="13" name="下箭头 12">
              <a:extLst>
                <a:ext uri="{FF2B5EF4-FFF2-40B4-BE49-F238E27FC236}">
                  <a16:creationId xmlns:a16="http://schemas.microsoft.com/office/drawing/2014/main" id="{B20F632B-E5B0-D44E-AA2D-605154723B11}"/>
                </a:ext>
              </a:extLst>
            </p:cNvPr>
            <p:cNvSpPr/>
            <p:nvPr/>
          </p:nvSpPr>
          <p:spPr>
            <a:xfrm>
              <a:off x="2150334" y="1301847"/>
              <a:ext cx="370562" cy="378359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endParaRPr lang="zh-CN" altLang="en-US" sz="2000" b="1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36A0A5-4183-9142-AC98-AF5F85383811}"/>
              </a:ext>
            </a:extLst>
          </p:cNvPr>
          <p:cNvGrpSpPr/>
          <p:nvPr/>
        </p:nvGrpSpPr>
        <p:grpSpPr>
          <a:xfrm>
            <a:off x="1392849" y="2070170"/>
            <a:ext cx="2790318" cy="1289999"/>
            <a:chOff x="1392849" y="2070170"/>
            <a:chExt cx="2790318" cy="1289999"/>
          </a:xfrm>
        </p:grpSpPr>
        <p:sp>
          <p:nvSpPr>
            <p:cNvPr id="15" name="左弧形箭头 14">
              <a:extLst>
                <a:ext uri="{FF2B5EF4-FFF2-40B4-BE49-F238E27FC236}">
                  <a16:creationId xmlns:a16="http://schemas.microsoft.com/office/drawing/2014/main" id="{1D6F2721-D570-CF49-86D0-C9884AA57238}"/>
                </a:ext>
              </a:extLst>
            </p:cNvPr>
            <p:cNvSpPr/>
            <p:nvPr/>
          </p:nvSpPr>
          <p:spPr>
            <a:xfrm rot="16200000">
              <a:off x="1968500" y="1494519"/>
              <a:ext cx="482600" cy="163390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3EE31D-0F87-7A40-AC5C-FF513D2AD39F}"/>
                </a:ext>
              </a:extLst>
            </p:cNvPr>
            <p:cNvSpPr/>
            <p:nvPr/>
          </p:nvSpPr>
          <p:spPr>
            <a:xfrm>
              <a:off x="2358629" y="2652283"/>
              <a:ext cx="18245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Environmental</a:t>
              </a:r>
            </a:p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Interactions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ED6BDEC7-74D8-504B-8922-C25C90818C60}"/>
              </a:ext>
            </a:extLst>
          </p:cNvPr>
          <p:cNvSpPr/>
          <p:nvPr/>
        </p:nvSpPr>
        <p:spPr>
          <a:xfrm>
            <a:off x="559243" y="2626370"/>
            <a:ext cx="1241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cs typeface="Arial" panose="020B0604020202020204" pitchFamily="34" charset="0"/>
              </a:rPr>
              <a:t>Strategy</a:t>
            </a:r>
          </a:p>
          <a:p>
            <a:pPr lvl="0" algn="ctr"/>
            <a:r>
              <a:rPr lang="en-US" altLang="zh-CN" sz="2000" dirty="0">
                <a:cs typeface="Arial" panose="020B0604020202020204" pitchFamily="34" charset="0"/>
              </a:rPr>
              <a:t>Selection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1DF15E4-1D7F-C84A-B8C8-8CF34C809EAA}"/>
              </a:ext>
            </a:extLst>
          </p:cNvPr>
          <p:cNvGrpSpPr/>
          <p:nvPr/>
        </p:nvGrpSpPr>
        <p:grpSpPr>
          <a:xfrm>
            <a:off x="1522611" y="4886596"/>
            <a:ext cx="1159292" cy="969873"/>
            <a:chOff x="1592128" y="4776623"/>
            <a:chExt cx="1159292" cy="969873"/>
          </a:xfrm>
        </p:grpSpPr>
        <p:sp>
          <p:nvSpPr>
            <p:cNvPr id="26" name="下箭头 25">
              <a:extLst>
                <a:ext uri="{FF2B5EF4-FFF2-40B4-BE49-F238E27FC236}">
                  <a16:creationId xmlns:a16="http://schemas.microsoft.com/office/drawing/2014/main" id="{65B916BA-7D87-9B49-9D1C-AAB480F30A45}"/>
                </a:ext>
              </a:extLst>
            </p:cNvPr>
            <p:cNvSpPr/>
            <p:nvPr/>
          </p:nvSpPr>
          <p:spPr>
            <a:xfrm>
              <a:off x="1988294" y="4776623"/>
              <a:ext cx="366960" cy="489109"/>
            </a:xfrm>
            <a:prstGeom prst="down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endParaRPr lang="zh-CN" altLang="en-US" sz="2000" b="1">
                <a:solidFill>
                  <a:sysClr val="windowText" lastClr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5EAD0C0-4680-BB4D-83BF-9F7B12C8EB54}"/>
                </a:ext>
              </a:extLst>
            </p:cNvPr>
            <p:cNvSpPr/>
            <p:nvPr/>
          </p:nvSpPr>
          <p:spPr>
            <a:xfrm>
              <a:off x="1592128" y="5346386"/>
              <a:ext cx="1159292" cy="4001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ysClr val="windowText" lastClr="000000"/>
                  </a:solidFill>
                  <a:latin typeface="+mn-lt"/>
                  <a:ea typeface="+mn-ea"/>
                  <a:cs typeface="Arial" panose="020B0604020202020204" pitchFamily="34" charset="0"/>
                </a:rPr>
                <a:t>Strategy</a:t>
              </a:r>
              <a:endParaRPr lang="zh-CN" altLang="en-US" sz="2000" b="1" dirty="0">
                <a:solidFill>
                  <a:sysClr val="windowText" lastClr="000000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26EE15-3BBB-4741-ACDE-4C869142E158}"/>
              </a:ext>
            </a:extLst>
          </p:cNvPr>
          <p:cNvGrpSpPr/>
          <p:nvPr/>
        </p:nvGrpSpPr>
        <p:grpSpPr>
          <a:xfrm>
            <a:off x="1479918" y="3406771"/>
            <a:ext cx="1988560" cy="1324155"/>
            <a:chOff x="1479918" y="3406771"/>
            <a:chExt cx="1988560" cy="132415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EA79B66-D34A-4142-9D28-02ED9EA67ABA}"/>
                </a:ext>
              </a:extLst>
            </p:cNvPr>
            <p:cNvSpPr/>
            <p:nvPr/>
          </p:nvSpPr>
          <p:spPr>
            <a:xfrm>
              <a:off x="1479918" y="4023040"/>
              <a:ext cx="138371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Probability</a:t>
              </a:r>
            </a:p>
            <a:p>
              <a:pPr lvl="0" algn="ctr"/>
              <a:r>
                <a:rPr lang="en-US" altLang="zh-CN" sz="2000" dirty="0">
                  <a:cs typeface="Arial" panose="020B0604020202020204" pitchFamily="34" charset="0"/>
                </a:rPr>
                <a:t>Update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36" name="左弧形箭头 35">
              <a:extLst>
                <a:ext uri="{FF2B5EF4-FFF2-40B4-BE49-F238E27FC236}">
                  <a16:creationId xmlns:a16="http://schemas.microsoft.com/office/drawing/2014/main" id="{7295A66A-8993-1E42-A679-884C93ECAA71}"/>
                </a:ext>
              </a:extLst>
            </p:cNvPr>
            <p:cNvSpPr/>
            <p:nvPr/>
          </p:nvSpPr>
          <p:spPr>
            <a:xfrm rot="2011259">
              <a:off x="2985878" y="3406771"/>
              <a:ext cx="482600" cy="112414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BB7AB2C-7CD3-DE49-8C55-A7715D29D709}"/>
              </a:ext>
            </a:extLst>
          </p:cNvPr>
          <p:cNvGrpSpPr/>
          <p:nvPr/>
        </p:nvGrpSpPr>
        <p:grpSpPr>
          <a:xfrm>
            <a:off x="815051" y="3298501"/>
            <a:ext cx="1999592" cy="1222313"/>
            <a:chOff x="815051" y="3298501"/>
            <a:chExt cx="1999592" cy="122231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973D9A-C72E-5B4E-8BD4-2DC7C7A9974B}"/>
                </a:ext>
              </a:extLst>
            </p:cNvPr>
            <p:cNvSpPr/>
            <p:nvPr/>
          </p:nvSpPr>
          <p:spPr>
            <a:xfrm>
              <a:off x="1632909" y="3298501"/>
              <a:ext cx="1181734" cy="40011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ysClr val="windowText" lastClr="000000"/>
                  </a:solidFill>
                  <a:cs typeface="Arial" panose="020B0604020202020204" pitchFamily="34" charset="0"/>
                </a:rPr>
                <a:t>Iteration</a:t>
              </a:r>
              <a:endParaRPr lang="zh-CN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左弧形箭头 36">
              <a:extLst>
                <a:ext uri="{FF2B5EF4-FFF2-40B4-BE49-F238E27FC236}">
                  <a16:creationId xmlns:a16="http://schemas.microsoft.com/office/drawing/2014/main" id="{66C4993E-530A-5D4C-BB7F-3C3C4726AE90}"/>
                </a:ext>
              </a:extLst>
            </p:cNvPr>
            <p:cNvSpPr/>
            <p:nvPr/>
          </p:nvSpPr>
          <p:spPr>
            <a:xfrm rot="8693019">
              <a:off x="815051" y="3396669"/>
              <a:ext cx="482600" cy="112414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𝒶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𝒷</m:t>
                                  </m:r>
                                </m:e>
                                <m:sub>
                                  <m:r>
                                    <a:rPr lang="en-US" altLang="zh-CN" sz="1800" kern="12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𝒶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2842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𝒷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altLang="zh-CN" sz="1800" dirty="0">
                              <a:effectLst/>
                            </a:rPr>
                            <a:t> 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9">
                <a:extLst>
                  <a:ext uri="{FF2B5EF4-FFF2-40B4-BE49-F238E27FC236}">
                    <a16:creationId xmlns:a16="http://schemas.microsoft.com/office/drawing/2014/main" id="{77AF376B-8062-E940-818E-2C65D7C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6302"/>
                  </p:ext>
                </p:extLst>
              </p:nvPr>
            </p:nvGraphicFramePr>
            <p:xfrm>
              <a:off x="4878912" y="2412154"/>
              <a:ext cx="6529932" cy="395816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8322">
                      <a:extLst>
                        <a:ext uri="{9D8B030D-6E8A-4147-A177-3AD203B41FA5}">
                          <a16:colId xmlns:a16="http://schemas.microsoft.com/office/drawing/2014/main" val="129616006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4084492558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1510459635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27861479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915562096"/>
                        </a:ext>
                      </a:extLst>
                    </a:gridCol>
                    <a:gridCol w="1088322">
                      <a:extLst>
                        <a:ext uri="{9D8B030D-6E8A-4147-A177-3AD203B41FA5}">
                          <a16:colId xmlns:a16="http://schemas.microsoft.com/office/drawing/2014/main" val="3670710197"/>
                        </a:ext>
                      </a:extLst>
                    </a:gridCol>
                  </a:tblGrid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Iteration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838837"/>
                      </a:ext>
                    </a:extLst>
                  </a:tr>
                  <a:tr h="497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Strategy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63" t="-97500" r="-30116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706" t="-97500" r="-20470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97500" r="-10232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97500" r="-2326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490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272414" r="-501163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00264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372414" r="-501163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9337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489286" r="-501163" b="-5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654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568966" r="-501163" b="-4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1330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68966" r="-501163" b="-3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39521"/>
                      </a:ext>
                    </a:extLst>
                  </a:tr>
                  <a:tr h="4028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96875" r="-501163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91562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879310" r="-50116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0.6625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5978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979310" r="-50116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3121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 descr="图片包含 游戏机, 物体, 钟表&#10;&#10;描述已自动生成">
            <a:extLst>
              <a:ext uri="{FF2B5EF4-FFF2-40B4-BE49-F238E27FC236}">
                <a16:creationId xmlns:a16="http://schemas.microsoft.com/office/drawing/2014/main" id="{88623E9B-F1B7-E641-B753-B0DA9B4A51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9822" y="741007"/>
            <a:ext cx="1896044" cy="1622569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7483B7-21AF-3C41-8E15-742A23C362B9}"/>
              </a:ext>
            </a:extLst>
          </p:cNvPr>
          <p:cNvGrpSpPr/>
          <p:nvPr/>
        </p:nvGrpSpPr>
        <p:grpSpPr>
          <a:xfrm>
            <a:off x="3409605" y="1034518"/>
            <a:ext cx="6758773" cy="1189098"/>
            <a:chOff x="4774941" y="4937302"/>
            <a:chExt cx="6758773" cy="1189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DEE40E7-D95B-E548-9E0F-5BC28585D4A7}"/>
                    </a:ext>
                  </a:extLst>
                </p:cNvPr>
                <p:cNvSpPr/>
                <p:nvPr/>
              </p:nvSpPr>
              <p:spPr>
                <a:xfrm>
                  <a:off x="4774941" y="5346250"/>
                  <a:ext cx="6758773" cy="7801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l-GR" altLang="zh-CN" sz="1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l-GR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l-GR" altLang="zh-CN" sz="1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l-GR" altLang="zh-CN" sz="1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              </m:t>
                                    </m:r>
                                    <m:sSub>
                                      <m:sSub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&lt;0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DEE40E7-D95B-E548-9E0F-5BC28585D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941" y="5346250"/>
                  <a:ext cx="6758773" cy="780150"/>
                </a:xfrm>
                <a:prstGeom prst="rect">
                  <a:avLst/>
                </a:prstGeom>
                <a:blipFill>
                  <a:blip r:embed="rId7"/>
                  <a:stretch>
                    <a:fillRect t="-200000" b="-2870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23A2834-6E3B-884B-A0F1-DAFE90678E28}"/>
                </a:ext>
              </a:extLst>
            </p:cNvPr>
            <p:cNvSpPr/>
            <p:nvPr/>
          </p:nvSpPr>
          <p:spPr>
            <a:xfrm>
              <a:off x="4844353" y="4937302"/>
              <a:ext cx="3307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n"/>
              </a:pPr>
              <a:r>
                <a:rPr kumimoji="1" lang="en-US" altLang="zh-CN" dirty="0">
                  <a:ea typeface="Microsoft YaHei" panose="020B0503020204020204" pitchFamily="34" charset="-122"/>
                  <a:cs typeface="Arial" panose="020B0604020202020204" pitchFamily="34" charset="0"/>
                </a:rPr>
                <a:t>Probability Update Function</a:t>
              </a:r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2EFFC294-95CD-2043-9B88-17D90EE96AF5}"/>
              </a:ext>
            </a:extLst>
          </p:cNvPr>
          <p:cNvSpPr/>
          <p:nvPr/>
        </p:nvSpPr>
        <p:spPr>
          <a:xfrm>
            <a:off x="10322696" y="5237018"/>
            <a:ext cx="1118937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15B162-FDF2-F948-AEE0-69ABAFE8E2FA}"/>
                  </a:ext>
                </a:extLst>
              </p:cNvPr>
              <p:cNvSpPr/>
              <p:nvPr/>
            </p:nvSpPr>
            <p:spPr>
              <a:xfrm>
                <a:off x="1714074" y="5941620"/>
                <a:ext cx="776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𝒶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𝒷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cs typeface="Arial" panose="020B0604020202020204" pitchFamily="34" charset="0"/>
                  </a:rPr>
                  <a:t> </a:t>
                </a:r>
                <a:endParaRPr lang="zh-CN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15B162-FDF2-F948-AEE0-69ABAFE8E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74" y="5941620"/>
                <a:ext cx="776366" cy="369332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D674C9BD-2898-0F4C-B149-717FCA196E30}"/>
              </a:ext>
            </a:extLst>
          </p:cNvPr>
          <p:cNvSpPr/>
          <p:nvPr/>
        </p:nvSpPr>
        <p:spPr>
          <a:xfrm>
            <a:off x="10322696" y="5966939"/>
            <a:ext cx="1118937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64DC-6B61-4146-8072-91D00FAF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9" grpId="0" animBg="1"/>
      <p:bldP spid="5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文本框 524"/>
          <p:cNvSpPr txBox="1"/>
          <p:nvPr/>
        </p:nvSpPr>
        <p:spPr>
          <a:xfrm>
            <a:off x="1379420" y="2906591"/>
            <a:ext cx="21595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903" y="904469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10484" y="935246"/>
            <a:ext cx="448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PA_菱形 7"/>
          <p:cNvSpPr/>
          <p:nvPr>
            <p:custDataLst>
              <p:tags r:id="rId1"/>
            </p:custDataLst>
          </p:nvPr>
        </p:nvSpPr>
        <p:spPr>
          <a:xfrm>
            <a:off x="1117848" y="1781499"/>
            <a:ext cx="2670629" cy="2670629"/>
          </a:xfrm>
          <a:prstGeom prst="diamon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5903" y="1910597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45903" y="2922761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310484" y="1947081"/>
            <a:ext cx="511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Problem Formulation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45903" y="393492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10484" y="3960638"/>
            <a:ext cx="62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Algorithm Design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0484" y="2953537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Potential Game Model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780B48-4173-A748-AC12-A4597DDD883C}"/>
              </a:ext>
            </a:extLst>
          </p:cNvPr>
          <p:cNvSpPr txBox="1"/>
          <p:nvPr/>
        </p:nvSpPr>
        <p:spPr>
          <a:xfrm>
            <a:off x="4345903" y="500057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D03591-3684-6848-8938-108B8C2D75B2}"/>
              </a:ext>
            </a:extLst>
          </p:cNvPr>
          <p:cNvSpPr txBox="1"/>
          <p:nvPr/>
        </p:nvSpPr>
        <p:spPr>
          <a:xfrm>
            <a:off x="5310484" y="5026288"/>
            <a:ext cx="610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Performance Evaluation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54">
            <a:extLst>
              <a:ext uri="{FF2B5EF4-FFF2-40B4-BE49-F238E27FC236}">
                <a16:creationId xmlns:a16="http://schemas.microsoft.com/office/drawing/2014/main" id="{E94D3822-3921-0548-9BB3-4059D1C7FFD0}"/>
              </a:ext>
            </a:extLst>
          </p:cNvPr>
          <p:cNvGrpSpPr/>
          <p:nvPr/>
        </p:nvGrpSpPr>
        <p:grpSpPr>
          <a:xfrm>
            <a:off x="6021414" y="591232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27" name="L 形 26">
              <a:extLst>
                <a:ext uri="{FF2B5EF4-FFF2-40B4-BE49-F238E27FC236}">
                  <a16:creationId xmlns:a16="http://schemas.microsoft.com/office/drawing/2014/main" id="{95452EBF-4F93-544B-92AC-E9B9EED862F6}"/>
                </a:ext>
              </a:extLst>
            </p:cNvPr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1E3522CC-EAF4-FE44-A02C-FF24CD12608A}"/>
                </a:ext>
              </a:extLst>
            </p:cNvPr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L 形 28">
              <a:extLst>
                <a:ext uri="{FF2B5EF4-FFF2-40B4-BE49-F238E27FC236}">
                  <a16:creationId xmlns:a16="http://schemas.microsoft.com/office/drawing/2014/main" id="{5524D268-901D-FC46-8DCA-CC30C745BA83}"/>
                </a:ext>
              </a:extLst>
            </p:cNvPr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07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E5CD-5702-394A-8F79-CE48428E8F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06014-8E6E-AE45-844E-37703C6AA0E1}"/>
              </a:ext>
            </a:extLst>
          </p:cNvPr>
          <p:cNvSpPr txBox="1"/>
          <p:nvPr/>
        </p:nvSpPr>
        <p:spPr>
          <a:xfrm>
            <a:off x="5205472" y="351713"/>
            <a:ext cx="64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Experiment Settings</a:t>
            </a:r>
            <a:endParaRPr kumimoji="1" lang="zh-CN" altLang="en-US" sz="24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 descr="地图上有字&#10;&#10;描述已自动生成">
            <a:extLst>
              <a:ext uri="{FF2B5EF4-FFF2-40B4-BE49-F238E27FC236}">
                <a16:creationId xmlns:a16="http://schemas.microsoft.com/office/drawing/2014/main" id="{5D5B01BA-0BED-6B4D-B884-7E31E843A1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775621"/>
            <a:ext cx="3786076" cy="3786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347FD8-50F6-D04C-921B-9A9A4C81117E}"/>
                  </a:ext>
                </a:extLst>
              </p:cNvPr>
              <p:cNvSpPr/>
              <p:nvPr/>
            </p:nvSpPr>
            <p:spPr>
              <a:xfrm>
                <a:off x="179178" y="5546104"/>
                <a:ext cx="6096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zh-CN" sz="2000" kern="100" dirty="0">
                    <a:latin typeface="Times New Roman" panose="02020603050405020304" pitchFamily="18" charset="0"/>
                  </a:rPr>
                  <a:t>▲ </a:t>
                </a:r>
                <a:r>
                  <a:rPr lang="en-US" altLang="zh-CN" kern="100" dirty="0">
                    <a:cs typeface="Arial" panose="020B0604020202020204" pitchFamily="34" charset="0"/>
                  </a:rPr>
                  <a:t>Base Station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• </m:t>
                    </m:r>
                  </m:oMath>
                </a14:m>
                <a:r>
                  <a:rPr lang="en-US" altLang="zh-CN" sz="2000" kern="1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cs typeface="Arial" panose="020B0604020202020204" pitchFamily="34" charset="0"/>
                  </a:rPr>
                  <a:t>RSU</a:t>
                </a:r>
                <a:r>
                  <a:rPr lang="en-US" altLang="zh-CN" kern="100" dirty="0"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cs typeface="Arial" panose="020B0604020202020204" pitchFamily="34" charset="0"/>
                  </a:rPr>
                  <a:t>Vehicular Edge Node</a:t>
                </a:r>
                <a:endParaRPr lang="zh-CN" altLang="zh-CN" sz="2800" kern="1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347FD8-50F6-D04C-921B-9A9A4C81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8" y="5546104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 l="-83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459DE66-DBFB-3744-ADE6-BB3425258E51}"/>
                  </a:ext>
                </a:extLst>
              </p:cNvPr>
              <p:cNvSpPr/>
              <p:nvPr/>
            </p:nvSpPr>
            <p:spPr>
              <a:xfrm>
                <a:off x="7468924" y="1794765"/>
                <a:ext cx="2195601" cy="858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oA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459DE66-DBFB-3744-ADE6-BB3425258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24" y="1794765"/>
                <a:ext cx="2195601" cy="858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8514AD-9BCB-5D47-8462-28DF007157A6}"/>
                  </a:ext>
                </a:extLst>
              </p:cNvPr>
              <p:cNvSpPr/>
              <p:nvPr/>
            </p:nvSpPr>
            <p:spPr>
              <a:xfrm>
                <a:off x="6096000" y="3239780"/>
                <a:ext cx="5830827" cy="1064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sup>
                                        <m:e>
                                          <m:nary>
                                            <m:naryPr>
                                              <m:limLoc m:val="subSup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𝑛𝑚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d>
                                                    <m:d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en-US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𝑛𝑚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nary>
                                    </m:e>
                                  </m:nary>
                                </m:sub>
                              </m:sSub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8514AD-9BCB-5D47-8462-28DF00715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39780"/>
                <a:ext cx="5830827" cy="1064715"/>
              </a:xfrm>
              <a:prstGeom prst="rect">
                <a:avLst/>
              </a:prstGeom>
              <a:blipFill>
                <a:blip r:embed="rId6"/>
                <a:stretch>
                  <a:fillRect t="-3214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B8EBAF-8328-0D44-9933-0FC5528655C7}"/>
                  </a:ext>
                </a:extLst>
              </p:cNvPr>
              <p:cNvSpPr/>
              <p:nvPr/>
            </p:nvSpPr>
            <p:spPr>
              <a:xfrm>
                <a:off x="5031441" y="5051076"/>
                <a:ext cx="7506032" cy="1021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sup>
                                        <m:e>
                                          <m:nary>
                                            <m:naryPr>
                                              <m:limLoc m:val="subSup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𝑛𝑚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d>
                                                    <m:dPr>
                                                      <m:ctrlPr>
                                                        <a:rPr lang="zh-CN" altLang="en-US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en-US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𝑛𝑚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ⅆ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d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den>
                              </m:f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B8EBAF-8328-0D44-9933-0FC552865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41" y="5051076"/>
                <a:ext cx="7506032" cy="1021242"/>
              </a:xfrm>
              <a:prstGeom prst="rect">
                <a:avLst/>
              </a:prstGeom>
              <a:blipFill>
                <a:blip r:embed="rId7"/>
                <a:stretch>
                  <a:fillRect t="-69136" b="-1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D8676DD-C0C3-DE42-9170-4AF238AFF341}"/>
              </a:ext>
            </a:extLst>
          </p:cNvPr>
          <p:cNvSpPr/>
          <p:nvPr/>
        </p:nvSpPr>
        <p:spPr>
          <a:xfrm>
            <a:off x="5534148" y="1301733"/>
            <a:ext cx="2700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dirty="0">
                <a:cs typeface="Arial" panose="020B0604020202020204" pitchFamily="34" charset="0"/>
              </a:rPr>
              <a:t>Price of Anarchy, PoA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FEF445-5DB9-3941-B92B-C34878D4E17D}"/>
              </a:ext>
            </a:extLst>
          </p:cNvPr>
          <p:cNvSpPr/>
          <p:nvPr/>
        </p:nvSpPr>
        <p:spPr>
          <a:xfrm>
            <a:off x="5534147" y="2723335"/>
            <a:ext cx="278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dirty="0">
                <a:cs typeface="Arial" panose="020B0604020202020204" pitchFamily="34" charset="0"/>
              </a:rPr>
              <a:t>Task Completion Ratio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FD7CFF-8BBC-9549-A25E-B79DB3AC5C89}"/>
              </a:ext>
            </a:extLst>
          </p:cNvPr>
          <p:cNvSpPr/>
          <p:nvPr/>
        </p:nvSpPr>
        <p:spPr>
          <a:xfrm>
            <a:off x="5534146" y="4534631"/>
            <a:ext cx="341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dirty="0">
                <a:cs typeface="Arial" panose="020B0604020202020204" pitchFamily="34" charset="0"/>
              </a:rPr>
              <a:t>Channel Utilization Efficiency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7C2548-BAC2-F24D-8B05-C912BC66B44C}"/>
              </a:ext>
            </a:extLst>
          </p:cNvPr>
          <p:cNvSpPr txBox="1"/>
          <p:nvPr/>
        </p:nvSpPr>
        <p:spPr>
          <a:xfrm>
            <a:off x="457200" y="813378"/>
            <a:ext cx="51954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/>
              <a:t>Experiment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Taxi Trajectories in 3x3 km</a:t>
            </a:r>
            <a:r>
              <a:rPr kumimoji="1" lang="en-US" altLang="zh-CN" sz="1600" baseline="30000" dirty="0"/>
              <a:t> </a:t>
            </a:r>
            <a:r>
              <a:rPr kumimoji="1" lang="en-US" altLang="zh-CN" sz="1600" dirty="0"/>
              <a:t>Area of Chengdu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2 Base Stations, 9 RSUs, 5 Vehicular Edge Nodes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4CB66-295A-1646-ACE1-E9FAFED9975F}"/>
              </a:ext>
            </a:extLst>
          </p:cNvPr>
          <p:cNvSpPr/>
          <p:nvPr/>
        </p:nvSpPr>
        <p:spPr>
          <a:xfrm>
            <a:off x="1629995" y="43499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</a:rPr>
              <a:t>▲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2F8FDF-AD2C-3F4E-8F58-7FD8E924941F}"/>
              </a:ext>
            </a:extLst>
          </p:cNvPr>
          <p:cNvSpPr/>
          <p:nvPr/>
        </p:nvSpPr>
        <p:spPr>
          <a:xfrm>
            <a:off x="3165902" y="28676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</a:rPr>
              <a:t>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3292122-7B22-B745-9170-2EC99AC3DE55}"/>
                  </a:ext>
                </a:extLst>
              </p:cNvPr>
              <p:cNvSpPr/>
              <p:nvPr/>
            </p:nvSpPr>
            <p:spPr>
              <a:xfrm>
                <a:off x="1269376" y="2129922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3292122-7B22-B745-9170-2EC99AC3D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76" y="2129922"/>
                <a:ext cx="44274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2CDC90E-B40A-DC45-9802-B87AE94C4BD1}"/>
                  </a:ext>
                </a:extLst>
              </p:cNvPr>
              <p:cNvSpPr/>
              <p:nvPr/>
            </p:nvSpPr>
            <p:spPr>
              <a:xfrm>
                <a:off x="1269376" y="2763027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2CDC90E-B40A-DC45-9802-B87AE94C4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76" y="2763027"/>
                <a:ext cx="44274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C45C6EA-D24E-A345-AEFB-E0B5B759F0E7}"/>
                  </a:ext>
                </a:extLst>
              </p:cNvPr>
              <p:cNvSpPr/>
              <p:nvPr/>
            </p:nvSpPr>
            <p:spPr>
              <a:xfrm>
                <a:off x="2288489" y="2129922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C45C6EA-D24E-A345-AEFB-E0B5B759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89" y="2129922"/>
                <a:ext cx="44274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6EAAE3A-E61C-C541-9D8E-4DADF4823B68}"/>
                  </a:ext>
                </a:extLst>
              </p:cNvPr>
              <p:cNvSpPr/>
              <p:nvPr/>
            </p:nvSpPr>
            <p:spPr>
              <a:xfrm>
                <a:off x="3783975" y="2129922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6EAAE3A-E61C-C541-9D8E-4DADF482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5" y="2129922"/>
                <a:ext cx="44274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F4AA23D-ADF9-7D4A-B79F-3AAFB9F35482}"/>
                  </a:ext>
                </a:extLst>
              </p:cNvPr>
              <p:cNvSpPr/>
              <p:nvPr/>
            </p:nvSpPr>
            <p:spPr>
              <a:xfrm>
                <a:off x="3783974" y="3631346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F4AA23D-ADF9-7D4A-B79F-3AAFB9F35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4" y="3631346"/>
                <a:ext cx="44274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F599807-BEA5-A446-877D-A708FB1F4B5B}"/>
                  </a:ext>
                </a:extLst>
              </p:cNvPr>
              <p:cNvSpPr/>
              <p:nvPr/>
            </p:nvSpPr>
            <p:spPr>
              <a:xfrm>
                <a:off x="3783973" y="4642353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F599807-BEA5-A446-877D-A708FB1F4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3" y="4642353"/>
                <a:ext cx="44274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B9ACBC9-9632-FA49-8E81-350759A580CD}"/>
                  </a:ext>
                </a:extLst>
              </p:cNvPr>
              <p:cNvSpPr/>
              <p:nvPr/>
            </p:nvSpPr>
            <p:spPr>
              <a:xfrm>
                <a:off x="2532914" y="4651389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B9ACBC9-9632-FA49-8E81-350759A58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14" y="4651389"/>
                <a:ext cx="44274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262AA4E-D6BF-504F-BA83-FCA555D829F7}"/>
                  </a:ext>
                </a:extLst>
              </p:cNvPr>
              <p:cNvSpPr/>
              <p:nvPr/>
            </p:nvSpPr>
            <p:spPr>
              <a:xfrm>
                <a:off x="2784429" y="4025936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262AA4E-D6BF-504F-BA83-FCA555D82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9" y="4025936"/>
                <a:ext cx="44274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8F3BAB2-E35B-954F-A3D7-84A7B442F44D}"/>
                  </a:ext>
                </a:extLst>
              </p:cNvPr>
              <p:cNvSpPr/>
              <p:nvPr/>
            </p:nvSpPr>
            <p:spPr>
              <a:xfrm>
                <a:off x="1878487" y="3379388"/>
                <a:ext cx="442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8F3BAB2-E35B-954F-A3D7-84A7B442F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87" y="3379388"/>
                <a:ext cx="44274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8F54D39-89BC-0F45-9B95-496E6FE6D2E3}"/>
                  </a:ext>
                </a:extLst>
              </p:cNvPr>
              <p:cNvSpPr/>
              <p:nvPr/>
            </p:nvSpPr>
            <p:spPr>
              <a:xfrm>
                <a:off x="2930057" y="2064423"/>
                <a:ext cx="551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8F54D39-89BC-0F45-9B95-496E6FE6D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57" y="2064423"/>
                <a:ext cx="55175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4CE90-1CC6-3C4E-A055-5236FF8F4253}"/>
                  </a:ext>
                </a:extLst>
              </p:cNvPr>
              <p:cNvSpPr/>
              <p:nvPr/>
            </p:nvSpPr>
            <p:spPr>
              <a:xfrm>
                <a:off x="3665434" y="3179471"/>
                <a:ext cx="551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E4CE90-1CC6-3C4E-A055-5236FF8F4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434" y="3179471"/>
                <a:ext cx="55175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EEB14E4-106F-044B-B6A4-EB1643933876}"/>
                  </a:ext>
                </a:extLst>
              </p:cNvPr>
              <p:cNvSpPr/>
              <p:nvPr/>
            </p:nvSpPr>
            <p:spPr>
              <a:xfrm>
                <a:off x="3637081" y="4078959"/>
                <a:ext cx="551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EEB14E4-106F-044B-B6A4-EB1643933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81" y="4078959"/>
                <a:ext cx="55175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9299E6A-0F43-CA43-A424-6A63921706DE}"/>
                  </a:ext>
                </a:extLst>
              </p:cNvPr>
              <p:cNvSpPr/>
              <p:nvPr/>
            </p:nvSpPr>
            <p:spPr>
              <a:xfrm>
                <a:off x="3009660" y="4380743"/>
                <a:ext cx="551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9299E6A-0F43-CA43-A424-6A6392170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60" y="4380743"/>
                <a:ext cx="55175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343890C-F460-6647-8BCD-14C806925240}"/>
                  </a:ext>
                </a:extLst>
              </p:cNvPr>
              <p:cNvSpPr/>
              <p:nvPr/>
            </p:nvSpPr>
            <p:spPr>
              <a:xfrm>
                <a:off x="2087548" y="3482560"/>
                <a:ext cx="551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343890C-F460-6647-8BCD-14C806925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48" y="3482560"/>
                <a:ext cx="55175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6AFFAE-1985-FA4E-AF62-2B820635B347}"/>
                  </a:ext>
                </a:extLst>
              </p:cNvPr>
              <p:cNvSpPr/>
              <p:nvPr/>
            </p:nvSpPr>
            <p:spPr>
              <a:xfrm>
                <a:off x="4001128" y="4929405"/>
                <a:ext cx="551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6AFFAE-1985-FA4E-AF62-2B820635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28" y="4929405"/>
                <a:ext cx="55175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F290C62-2154-4148-99CF-C12C2BC9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F3FE-AA13-3C4A-9638-4B44CFAFC59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06014-8E6E-AE45-844E-37703C6AA0E1}"/>
              </a:ext>
            </a:extLst>
          </p:cNvPr>
          <p:cNvSpPr txBox="1"/>
          <p:nvPr/>
        </p:nvSpPr>
        <p:spPr>
          <a:xfrm>
            <a:off x="5205472" y="351713"/>
            <a:ext cx="64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Simulation Results</a:t>
            </a:r>
            <a:endParaRPr kumimoji="1" lang="zh-CN" altLang="en-US" sz="24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A4BF970A-B21A-4548-9D8D-574DF09EC7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1346115"/>
            <a:ext cx="3769905" cy="3695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53">
                <a:extLst>
                  <a:ext uri="{FF2B5EF4-FFF2-40B4-BE49-F238E27FC236}">
                    <a16:creationId xmlns:a16="http://schemas.microsoft.com/office/drawing/2014/main" id="{A090CB97-6784-3349-8713-8523F20AC7CE}"/>
                  </a:ext>
                </a:extLst>
              </p:cNvPr>
              <p:cNvSpPr txBox="1"/>
              <p:nvPr/>
            </p:nvSpPr>
            <p:spPr>
              <a:xfrm>
                <a:off x="4116387" y="4880778"/>
                <a:ext cx="562610" cy="3632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sz="105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53">
                <a:extLst>
                  <a:ext uri="{FF2B5EF4-FFF2-40B4-BE49-F238E27FC236}">
                    <a16:creationId xmlns:a16="http://schemas.microsoft.com/office/drawing/2014/main" id="{A090CB97-6784-3349-8713-8523F20A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387" y="4880778"/>
                <a:ext cx="562610" cy="36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 descr="地图的截图&#10;&#10;描述已自动生成">
            <a:extLst>
              <a:ext uri="{FF2B5EF4-FFF2-40B4-BE49-F238E27FC236}">
                <a16:creationId xmlns:a16="http://schemas.microsoft.com/office/drawing/2014/main" id="{AFEB578A-1106-6B4C-97A0-0E5A3CEB9B7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91131" y="1530167"/>
            <a:ext cx="4838937" cy="3629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文本框 55">
            <a:extLst>
              <a:ext uri="{FF2B5EF4-FFF2-40B4-BE49-F238E27FC236}">
                <a16:creationId xmlns:a16="http://schemas.microsoft.com/office/drawing/2014/main" id="{38E718ED-8B61-4142-A36F-0C03EE688DA7}"/>
              </a:ext>
            </a:extLst>
          </p:cNvPr>
          <p:cNvSpPr txBox="1"/>
          <p:nvPr/>
        </p:nvSpPr>
        <p:spPr>
          <a:xfrm>
            <a:off x="9509408" y="3765572"/>
            <a:ext cx="1136221" cy="3568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100" kern="100" dirty="0">
                <a:effectLst/>
                <a:cs typeface="Arial" panose="020B0604020202020204" pitchFamily="34" charset="0"/>
              </a:rPr>
              <a:t>IPUS</a:t>
            </a:r>
            <a:r>
              <a:rPr lang="en-US" sz="1100" kern="100" baseline="30000" dirty="0">
                <a:effectLst/>
                <a:cs typeface="Arial" panose="020B0604020202020204" pitchFamily="34" charset="0"/>
              </a:rPr>
              <a:t>2</a:t>
            </a:r>
            <a:endParaRPr lang="zh-CN" sz="1400" kern="100" dirty="0">
              <a:effectLst/>
              <a:cs typeface="Arial" panose="020B0604020202020204" pitchFamily="34" charset="0"/>
            </a:endParaRPr>
          </a:p>
          <a:p>
            <a:pPr algn="just"/>
            <a:r>
              <a:rPr lang="en-US" altLang="zh-CN" sz="1100" kern="100" dirty="0">
                <a:cs typeface="Arial" panose="020B0604020202020204" pitchFamily="34" charset="0"/>
              </a:rPr>
              <a:t>Optimal </a:t>
            </a:r>
          </a:p>
          <a:p>
            <a:pPr algn="just"/>
            <a:r>
              <a:rPr lang="en-US" altLang="zh-CN" sz="1100" kern="100" dirty="0">
                <a:cs typeface="Arial" panose="020B0604020202020204" pitchFamily="34" charset="0"/>
              </a:rPr>
              <a:t>Bound</a:t>
            </a:r>
            <a:endParaRPr lang="zh-CN" sz="1400" kern="10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3B77A1-EED5-FF46-BA96-068F50F4FEF5}"/>
              </a:ext>
            </a:extLst>
          </p:cNvPr>
          <p:cNvSpPr/>
          <p:nvPr/>
        </p:nvSpPr>
        <p:spPr>
          <a:xfrm>
            <a:off x="1281553" y="5505958"/>
            <a:ext cx="3420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</a:t>
            </a:r>
            <a:r>
              <a:rPr lang="en-US" altLang="zh-CN" dirty="0"/>
              <a:t>C</a:t>
            </a:r>
            <a:r>
              <a:rPr lang="zh-CN" altLang="en-US" dirty="0"/>
              <a:t>onvergence of </a:t>
            </a:r>
            <a:r>
              <a:rPr lang="en-US" altLang="zh-CN" dirty="0"/>
              <a:t>T</a:t>
            </a:r>
            <a:r>
              <a:rPr lang="zh-CN" altLang="en-US" dirty="0"/>
              <a:t>he IPUS</a:t>
            </a:r>
            <a:r>
              <a:rPr lang="zh-CN" altLang="en-US" baseline="30000" dirty="0"/>
              <a:t>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D5E17B-89E9-4F42-8E8B-FB089B13EEB2}"/>
              </a:ext>
            </a:extLst>
          </p:cNvPr>
          <p:cNvSpPr/>
          <p:nvPr/>
        </p:nvSpPr>
        <p:spPr>
          <a:xfrm>
            <a:off x="6600650" y="5491185"/>
            <a:ext cx="4536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T</a:t>
            </a:r>
            <a:r>
              <a:rPr lang="zh-CN" altLang="en-US" dirty="0">
                <a:cs typeface="Arial" panose="020B0604020202020204" pitchFamily="34" charset="0"/>
              </a:rPr>
              <a:t>he </a:t>
            </a:r>
            <a:r>
              <a:rPr lang="en-US" altLang="zh-CN" dirty="0">
                <a:cs typeface="Arial" panose="020B0604020202020204" pitchFamily="34" charset="0"/>
              </a:rPr>
              <a:t>E</a:t>
            </a:r>
            <a:r>
              <a:rPr lang="zh-CN" altLang="en-US" dirty="0">
                <a:cs typeface="Arial" panose="020B0604020202020204" pitchFamily="34" charset="0"/>
              </a:rPr>
              <a:t>f</a:t>
            </a:r>
            <a:r>
              <a:rPr lang="en-US" altLang="zh-CN" dirty="0">
                <a:cs typeface="Arial" panose="020B0604020202020204" pitchFamily="34" charset="0"/>
              </a:rPr>
              <a:t>f</a:t>
            </a:r>
            <a:r>
              <a:rPr lang="zh-CN" altLang="en-US" dirty="0">
                <a:cs typeface="Arial" panose="020B0604020202020204" pitchFamily="34" charset="0"/>
              </a:rPr>
              <a:t>ectiveness of </a:t>
            </a:r>
            <a:r>
              <a:rPr lang="en-US" altLang="zh-CN" dirty="0">
                <a:cs typeface="Arial" panose="020B0604020202020204" pitchFamily="34" charset="0"/>
              </a:rPr>
              <a:t>T</a:t>
            </a:r>
            <a:r>
              <a:rPr lang="zh-CN" altLang="en-US" dirty="0">
                <a:cs typeface="Arial" panose="020B0604020202020204" pitchFamily="34" charset="0"/>
              </a:rPr>
              <a:t>he Nash Equilibrium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944A-1E0B-2C4E-89F7-ECE35CF2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7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8348-6D2B-6946-9B59-ADE6ED7F8B3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06014-8E6E-AE45-844E-37703C6AA0E1}"/>
              </a:ext>
            </a:extLst>
          </p:cNvPr>
          <p:cNvSpPr txBox="1"/>
          <p:nvPr/>
        </p:nvSpPr>
        <p:spPr>
          <a:xfrm>
            <a:off x="5205472" y="351713"/>
            <a:ext cx="64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Simulation Results</a:t>
            </a:r>
            <a:endParaRPr kumimoji="1" lang="zh-CN" altLang="en-US" sz="24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53">
                <a:extLst>
                  <a:ext uri="{FF2B5EF4-FFF2-40B4-BE49-F238E27FC236}">
                    <a16:creationId xmlns:a16="http://schemas.microsoft.com/office/drawing/2014/main" id="{A090CB97-6784-3349-8713-8523F20AC7CE}"/>
                  </a:ext>
                </a:extLst>
              </p:cNvPr>
              <p:cNvSpPr txBox="1"/>
              <p:nvPr/>
            </p:nvSpPr>
            <p:spPr>
              <a:xfrm>
                <a:off x="4116387" y="4978272"/>
                <a:ext cx="562610" cy="3632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53">
                <a:extLst>
                  <a:ext uri="{FF2B5EF4-FFF2-40B4-BE49-F238E27FC236}">
                    <a16:creationId xmlns:a16="http://schemas.microsoft.com/office/drawing/2014/main" id="{A090CB97-6784-3349-8713-8523F20A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387" y="4978272"/>
                <a:ext cx="562610" cy="36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 descr="地图的截图&#10;&#10;描述已自动生成">
            <a:extLst>
              <a:ext uri="{FF2B5EF4-FFF2-40B4-BE49-F238E27FC236}">
                <a16:creationId xmlns:a16="http://schemas.microsoft.com/office/drawing/2014/main" id="{DC8B2D14-DF09-3444-A0DC-6E7C3E74306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0161" y="1400989"/>
            <a:ext cx="5021911" cy="3766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8A51DFFB-49CA-954A-9A85-8FD9F6102D3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31889" y="1461114"/>
            <a:ext cx="5021911" cy="3766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文本框 57">
            <a:extLst>
              <a:ext uri="{FF2B5EF4-FFF2-40B4-BE49-F238E27FC236}">
                <a16:creationId xmlns:a16="http://schemas.microsoft.com/office/drawing/2014/main" id="{4654DDA1-F9C2-E444-88A5-A3BECAE729C6}"/>
              </a:ext>
            </a:extLst>
          </p:cNvPr>
          <p:cNvSpPr txBox="1"/>
          <p:nvPr/>
        </p:nvSpPr>
        <p:spPr>
          <a:xfrm>
            <a:off x="4494115" y="1733995"/>
            <a:ext cx="936625" cy="75051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kern="100" dirty="0">
                <a:effectLst/>
                <a:cs typeface="Arial" panose="020B0604020202020204" pitchFamily="34" charset="0"/>
              </a:rPr>
              <a:t>RA</a:t>
            </a:r>
            <a:endParaRPr lang="zh-CN" kern="100" dirty="0">
              <a:effectLst/>
              <a:cs typeface="Arial" panose="020B0604020202020204" pitchFamily="34" charset="0"/>
            </a:endParaRPr>
          </a:p>
          <a:p>
            <a:pPr algn="just"/>
            <a:r>
              <a:rPr lang="en-US" sz="1400" kern="100" dirty="0">
                <a:effectLst/>
                <a:cs typeface="Arial" panose="020B0604020202020204" pitchFamily="34" charset="0"/>
              </a:rPr>
              <a:t>WF</a:t>
            </a:r>
            <a:endParaRPr lang="zh-CN" kern="100" dirty="0">
              <a:effectLst/>
              <a:cs typeface="Arial" panose="020B0604020202020204" pitchFamily="34" charset="0"/>
            </a:endParaRPr>
          </a:p>
          <a:p>
            <a:pPr algn="just"/>
            <a:r>
              <a:rPr lang="en-US" sz="1400" kern="100" dirty="0">
                <a:effectLst/>
                <a:cs typeface="Arial" panose="020B0604020202020204" pitchFamily="34" charset="0"/>
              </a:rPr>
              <a:t>IPUS</a:t>
            </a:r>
            <a:r>
              <a:rPr lang="en-US" sz="1400" kern="100" baseline="30000" dirty="0">
                <a:effectLst/>
                <a:cs typeface="Arial" panose="020B0604020202020204" pitchFamily="34" charset="0"/>
              </a:rPr>
              <a:t>2</a:t>
            </a:r>
            <a:endParaRPr lang="zh-CN" kern="100" dirty="0">
              <a:effectLst/>
              <a:cs typeface="Arial" panose="020B0604020202020204" pitchFamily="34" charset="0"/>
            </a:endParaRPr>
          </a:p>
        </p:txBody>
      </p:sp>
      <p:sp>
        <p:nvSpPr>
          <p:cNvPr id="51" name="文本框 57">
            <a:extLst>
              <a:ext uri="{FF2B5EF4-FFF2-40B4-BE49-F238E27FC236}">
                <a16:creationId xmlns:a16="http://schemas.microsoft.com/office/drawing/2014/main" id="{83D5CC30-5FF9-CA4A-BAC2-E30F6C2CE414}"/>
              </a:ext>
            </a:extLst>
          </p:cNvPr>
          <p:cNvSpPr txBox="1"/>
          <p:nvPr/>
        </p:nvSpPr>
        <p:spPr>
          <a:xfrm>
            <a:off x="10204477" y="1793390"/>
            <a:ext cx="936625" cy="75051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kern="100" dirty="0">
                <a:effectLst/>
                <a:cs typeface="Arial" panose="020B0604020202020204" pitchFamily="34" charset="0"/>
              </a:rPr>
              <a:t>RA</a:t>
            </a:r>
            <a:endParaRPr lang="zh-CN" kern="100" dirty="0">
              <a:effectLst/>
              <a:cs typeface="Arial" panose="020B0604020202020204" pitchFamily="34" charset="0"/>
            </a:endParaRPr>
          </a:p>
          <a:p>
            <a:pPr algn="just"/>
            <a:r>
              <a:rPr lang="en-US" sz="1400" kern="100" dirty="0">
                <a:effectLst/>
                <a:cs typeface="Arial" panose="020B0604020202020204" pitchFamily="34" charset="0"/>
              </a:rPr>
              <a:t>WF</a:t>
            </a:r>
            <a:endParaRPr lang="zh-CN" kern="100" dirty="0">
              <a:effectLst/>
              <a:cs typeface="Arial" panose="020B0604020202020204" pitchFamily="34" charset="0"/>
            </a:endParaRPr>
          </a:p>
          <a:p>
            <a:pPr algn="just"/>
            <a:r>
              <a:rPr lang="en-US" sz="1400" kern="100" dirty="0">
                <a:effectLst/>
                <a:cs typeface="Arial" panose="020B0604020202020204" pitchFamily="34" charset="0"/>
              </a:rPr>
              <a:t>IPUS</a:t>
            </a:r>
            <a:r>
              <a:rPr lang="en-US" sz="1400" kern="100" baseline="30000" dirty="0">
                <a:effectLst/>
                <a:cs typeface="Arial" panose="020B0604020202020204" pitchFamily="34" charset="0"/>
              </a:rPr>
              <a:t>2</a:t>
            </a:r>
            <a:endParaRPr lang="zh-CN" kern="100" dirty="0">
              <a:effectLst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6D3906-7734-8947-975E-C83663E27C87}"/>
              </a:ext>
            </a:extLst>
          </p:cNvPr>
          <p:cNvSpPr/>
          <p:nvPr/>
        </p:nvSpPr>
        <p:spPr>
          <a:xfrm>
            <a:off x="1980650" y="5232948"/>
            <a:ext cx="2493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Task </a:t>
            </a:r>
            <a:r>
              <a:rPr lang="en-US" altLang="zh-CN" dirty="0">
                <a:cs typeface="Arial" panose="020B0604020202020204" pitchFamily="34" charset="0"/>
              </a:rPr>
              <a:t>Completion Ratio</a:t>
            </a:r>
            <a:endParaRPr lang="zh-CN" altLang="en-US" dirty="0">
              <a:cs typeface="Arial" panose="020B0604020202020204" pitchFamily="34" charset="0"/>
            </a:endParaRPr>
          </a:p>
          <a:p>
            <a:endParaRPr lang="zh-CN" altLang="en-US" baseline="30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9CFDF39-8415-6141-826D-5938DB75037F}"/>
              </a:ext>
            </a:extLst>
          </p:cNvPr>
          <p:cNvSpPr/>
          <p:nvPr/>
        </p:nvSpPr>
        <p:spPr>
          <a:xfrm>
            <a:off x="7517117" y="5232948"/>
            <a:ext cx="31556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Channel Utilization Efficiency</a:t>
            </a:r>
            <a:endParaRPr lang="zh-CN" altLang="en-US" dirty="0">
              <a:cs typeface="Arial" panose="020B0604020202020204" pitchFamily="34" charset="0"/>
            </a:endParaRPr>
          </a:p>
          <a:p>
            <a:endParaRPr lang="zh-CN" altLang="en-US" baseline="30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4AAA34-D650-CE4E-9696-4331464394B5}"/>
              </a:ext>
            </a:extLst>
          </p:cNvPr>
          <p:cNvSpPr/>
          <p:nvPr/>
        </p:nvSpPr>
        <p:spPr>
          <a:xfrm>
            <a:off x="4103688" y="971580"/>
            <a:ext cx="289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cs typeface="Arial" panose="020B0604020202020204" pitchFamily="34" charset="0"/>
              </a:rPr>
              <a:t>Random Allocation, RA</a:t>
            </a:r>
            <a:r>
              <a:rPr lang="zh-CN" altLang="zh-CN" dirty="0">
                <a:cs typeface="Arial" panose="020B0604020202020204" pitchFamily="34" charset="0"/>
              </a:rPr>
              <a:t> 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36F9F1-79B6-5F49-8B35-76C6DBCC55B9}"/>
              </a:ext>
            </a:extLst>
          </p:cNvPr>
          <p:cNvSpPr/>
          <p:nvPr/>
        </p:nvSpPr>
        <p:spPr>
          <a:xfrm>
            <a:off x="7315187" y="963612"/>
            <a:ext cx="223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cs typeface="Arial" panose="020B0604020202020204" pitchFamily="34" charset="0"/>
              </a:rPr>
              <a:t>Water Filling, WF</a:t>
            </a:r>
            <a:endParaRPr lang="zh-CN" altLang="en-US" baseline="30000" dirty="0"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D156BA-2C70-EC47-ABE1-680811F747CB}"/>
              </a:ext>
            </a:extLst>
          </p:cNvPr>
          <p:cNvSpPr/>
          <p:nvPr/>
        </p:nvSpPr>
        <p:spPr>
          <a:xfrm>
            <a:off x="838200" y="968856"/>
            <a:ext cx="3095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cs typeface="Arial" panose="020B0604020202020204" pitchFamily="34" charset="0"/>
              </a:rPr>
              <a:t>The</a:t>
            </a:r>
            <a:r>
              <a:rPr lang="zh-CN" altLang="en-US" kern="100" dirty="0"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cs typeface="Arial" panose="020B0604020202020204" pitchFamily="34" charset="0"/>
              </a:rPr>
              <a:t>Comparative Algorithms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3120961F-B83F-6A4A-A63E-02748BDF4715}"/>
              </a:ext>
            </a:extLst>
          </p:cNvPr>
          <p:cNvSpPr/>
          <p:nvPr/>
        </p:nvSpPr>
        <p:spPr>
          <a:xfrm rot="2295972">
            <a:off x="2876023" y="2732540"/>
            <a:ext cx="231227" cy="423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id="{FBC1D1CE-B26D-B94B-81F9-EF36208EDC17}"/>
              </a:ext>
            </a:extLst>
          </p:cNvPr>
          <p:cNvSpPr/>
          <p:nvPr/>
        </p:nvSpPr>
        <p:spPr>
          <a:xfrm rot="1401649">
            <a:off x="8308700" y="2664976"/>
            <a:ext cx="231227" cy="423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B4BB1-5EC9-F744-98E2-4366FC1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1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ECA-B643-634E-9115-2829253361E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F1A79B-2474-B843-9ED6-EDA119D39ECF}"/>
              </a:ext>
            </a:extLst>
          </p:cNvPr>
          <p:cNvSpPr/>
          <p:nvPr/>
        </p:nvSpPr>
        <p:spPr>
          <a:xfrm>
            <a:off x="801688" y="1138042"/>
            <a:ext cx="10873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400" kern="100" dirty="0">
                <a:solidFill>
                  <a:srgbClr val="000000"/>
                </a:solidFill>
                <a:cs typeface="Arial" panose="020B0604020202020204" pitchFamily="34" charset="0"/>
              </a:rPr>
              <a:t>We </a:t>
            </a:r>
            <a:r>
              <a:rPr lang="en-US" altLang="zh-CN" sz="2400" b="1" kern="100" dirty="0">
                <a:solidFill>
                  <a:srgbClr val="0070C0"/>
                </a:solidFill>
                <a:cs typeface="Arial" panose="020B0604020202020204" pitchFamily="34" charset="0"/>
              </a:rPr>
              <a:t>formulated the problem </a:t>
            </a:r>
            <a:r>
              <a:rPr lang="en-US" altLang="zh-CN" sz="2400" kern="100" dirty="0">
                <a:cs typeface="Arial" panose="020B0604020202020204" pitchFamily="34" charset="0"/>
              </a:rPr>
              <a:t>of channel allocation </a:t>
            </a:r>
            <a:r>
              <a:rPr lang="en-US" altLang="zh-CN" sz="2400" kern="100" dirty="0">
                <a:solidFill>
                  <a:srgbClr val="000000"/>
                </a:solidFill>
                <a:cs typeface="Arial" panose="020B0604020202020204" pitchFamily="34" charset="0"/>
              </a:rPr>
              <a:t>in vehicular edge computing, and </a:t>
            </a:r>
            <a:r>
              <a:rPr lang="en-US" altLang="zh-CN" sz="2400" dirty="0">
                <a:cs typeface="Arial" panose="020B0604020202020204" pitchFamily="34" charset="0"/>
              </a:rPr>
              <a:t>transformed the global optimization problem into a 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distributed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channel allocation potential game</a:t>
            </a:r>
            <a:endParaRPr lang="en-US" altLang="zh-CN" sz="2400" b="1" kern="1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n"/>
            </a:pPr>
            <a:endParaRPr lang="en-US" altLang="zh-CN" sz="2400" dirty="0"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n"/>
            </a:pPr>
            <a:endParaRPr lang="en-US" altLang="zh-CN" sz="2400" dirty="0"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sz="2400" dirty="0">
                <a:cs typeface="Arial" panose="020B0604020202020204" pitchFamily="34" charset="0"/>
              </a:rPr>
              <a:t>We proposed an Incentive-based Probability Update and Strategy Selection (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IPUS</a:t>
            </a:r>
            <a:r>
              <a:rPr lang="en-US" altLang="zh-CN" sz="2400" b="1" baseline="30000" dirty="0">
                <a:solidFill>
                  <a:srgbClr val="0070C0"/>
                </a:solidFill>
                <a:cs typeface="Arial" panose="020B0604020202020204" pitchFamily="34" charset="0"/>
              </a:rPr>
              <a:t>2</a:t>
            </a:r>
            <a:r>
              <a:rPr lang="en-US" altLang="zh-CN" sz="2400" dirty="0">
                <a:cs typeface="Arial" panose="020B0604020202020204" pitchFamily="34" charset="0"/>
              </a:rPr>
              <a:t>) algorithm, and verified the 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convergence</a:t>
            </a:r>
            <a:r>
              <a:rPr lang="en-US" altLang="zh-CN" sz="2400" dirty="0">
                <a:cs typeface="Arial" panose="020B0604020202020204" pitchFamily="34" charset="0"/>
              </a:rPr>
              <a:t> of the IPUS</a:t>
            </a:r>
            <a:r>
              <a:rPr lang="en-US" altLang="zh-CN" sz="2400" baseline="30000" dirty="0">
                <a:cs typeface="Arial" panose="020B0604020202020204" pitchFamily="34" charset="0"/>
              </a:rPr>
              <a:t>2</a:t>
            </a:r>
            <a:r>
              <a:rPr lang="en-US" altLang="zh-CN" sz="2400" dirty="0">
                <a:cs typeface="Arial" panose="020B0604020202020204" pitchFamily="34" charset="0"/>
              </a:rPr>
              <a:t> and the 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effectiveness</a:t>
            </a:r>
            <a:r>
              <a:rPr lang="en-US" altLang="zh-CN" sz="2400" dirty="0">
                <a:cs typeface="Arial" panose="020B0604020202020204" pitchFamily="34" charset="0"/>
              </a:rPr>
              <a:t> of the Nash Equilibrium</a:t>
            </a: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endParaRPr lang="en-US" altLang="zh-CN" sz="2400" dirty="0"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sz="2400" dirty="0">
                <a:cs typeface="Arial" panose="020B0604020202020204" pitchFamily="34" charset="0"/>
              </a:rPr>
              <a:t>We give an experiment with 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real vehicle trajectories</a:t>
            </a:r>
            <a:r>
              <a:rPr lang="en-US" altLang="zh-CN" sz="2400" dirty="0">
                <a:cs typeface="Arial" panose="020B0604020202020204" pitchFamily="34" charset="0"/>
              </a:rPr>
              <a:t>, and the results showed 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IPUS</a:t>
            </a:r>
            <a:r>
              <a:rPr lang="en-US" altLang="zh-CN" sz="2400" b="1" baseline="30000" dirty="0">
                <a:solidFill>
                  <a:srgbClr val="0070C0"/>
                </a:solidFill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  <a:cs typeface="Arial" panose="020B0604020202020204" pitchFamily="34" charset="0"/>
              </a:rPr>
              <a:t> outperforms </a:t>
            </a:r>
            <a:r>
              <a:rPr lang="en-US" altLang="zh-CN" sz="2400" dirty="0">
                <a:cs typeface="Arial" panose="020B0604020202020204" pitchFamily="34" charset="0"/>
              </a:rPr>
              <a:t>existing representative algorithms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8C65A-CD3B-6D4B-A471-D0131C47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18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3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0C1406-0BBC-2642-9358-894DDAE7ADF3}"/>
              </a:ext>
            </a:extLst>
          </p:cNvPr>
          <p:cNvSpPr/>
          <p:nvPr/>
        </p:nvSpPr>
        <p:spPr>
          <a:xfrm>
            <a:off x="4546665" y="2686807"/>
            <a:ext cx="3098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cs typeface="Arial" panose="020B0604020202020204" pitchFamily="34" charset="0"/>
              </a:rPr>
              <a:t>Thank You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7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文本框 524"/>
          <p:cNvSpPr txBox="1"/>
          <p:nvPr/>
        </p:nvSpPr>
        <p:spPr>
          <a:xfrm>
            <a:off x="1379420" y="2906591"/>
            <a:ext cx="21595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903" y="904469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 b="1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10484" y="935246"/>
            <a:ext cx="448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PA_菱形 7"/>
          <p:cNvSpPr/>
          <p:nvPr>
            <p:custDataLst>
              <p:tags r:id="rId1"/>
            </p:custDataLst>
          </p:nvPr>
        </p:nvSpPr>
        <p:spPr>
          <a:xfrm>
            <a:off x="1117848" y="1781499"/>
            <a:ext cx="2670629" cy="2670629"/>
          </a:xfrm>
          <a:prstGeom prst="diamon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5903" y="1910597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45903" y="2922761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310484" y="1947081"/>
            <a:ext cx="511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Problem Formulation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45903" y="393492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10484" y="3960638"/>
            <a:ext cx="62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Algorithm Design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0484" y="2953537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Potential Game Model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780B48-4173-A748-AC12-A4597DDD883C}"/>
              </a:ext>
            </a:extLst>
          </p:cNvPr>
          <p:cNvSpPr txBox="1"/>
          <p:nvPr/>
        </p:nvSpPr>
        <p:spPr>
          <a:xfrm>
            <a:off x="4345903" y="500057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D03591-3684-6848-8938-108B8C2D75B2}"/>
              </a:ext>
            </a:extLst>
          </p:cNvPr>
          <p:cNvSpPr txBox="1"/>
          <p:nvPr/>
        </p:nvSpPr>
        <p:spPr>
          <a:xfrm>
            <a:off x="5310484" y="5026288"/>
            <a:ext cx="610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Performance Evaluation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54">
            <a:extLst>
              <a:ext uri="{FF2B5EF4-FFF2-40B4-BE49-F238E27FC236}">
                <a16:creationId xmlns:a16="http://schemas.microsoft.com/office/drawing/2014/main" id="{E94D3822-3921-0548-9BB3-4059D1C7FFD0}"/>
              </a:ext>
            </a:extLst>
          </p:cNvPr>
          <p:cNvGrpSpPr/>
          <p:nvPr/>
        </p:nvGrpSpPr>
        <p:grpSpPr>
          <a:xfrm>
            <a:off x="6021414" y="591232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27" name="L 形 26">
              <a:extLst>
                <a:ext uri="{FF2B5EF4-FFF2-40B4-BE49-F238E27FC236}">
                  <a16:creationId xmlns:a16="http://schemas.microsoft.com/office/drawing/2014/main" id="{95452EBF-4F93-544B-92AC-E9B9EED862F6}"/>
                </a:ext>
              </a:extLst>
            </p:cNvPr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1E3522CC-EAF4-FE44-A02C-FF24CD12608A}"/>
                </a:ext>
              </a:extLst>
            </p:cNvPr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L 形 28">
              <a:extLst>
                <a:ext uri="{FF2B5EF4-FFF2-40B4-BE49-F238E27FC236}">
                  <a16:creationId xmlns:a16="http://schemas.microsoft.com/office/drawing/2014/main" id="{5524D268-901D-FC46-8DCA-CC30C745BA83}"/>
                </a:ext>
              </a:extLst>
            </p:cNvPr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2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621-1873-4546-85F6-B48FFC1B318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3EC637-F777-7C4E-B9C7-FF090ED7CAAB}"/>
              </a:ext>
            </a:extLst>
          </p:cNvPr>
          <p:cNvSpPr txBox="1"/>
          <p:nvPr/>
        </p:nvSpPr>
        <p:spPr>
          <a:xfrm>
            <a:off x="3076705" y="351713"/>
            <a:ext cx="64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Vehicular Edge Computing Architecture</a:t>
            </a:r>
            <a:endParaRPr kumimoji="1" lang="zh-CN" altLang="en-US" sz="24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AE78E1D-8457-454A-8F4F-3930C969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47" b="94505" l="0" r="97384">
                        <a14:foregroundMark x1="24357" y1="8591" x2="43911" y2="16641"/>
                        <a14:foregroundMark x1="43911" y1="16641" x2="51758" y2="23529"/>
                        <a14:foregroundMark x1="51758" y1="23529" x2="61792" y2="40015"/>
                        <a14:foregroundMark x1="46612" y1="5186" x2="32419" y2="43498"/>
                        <a14:foregroundMark x1="32419" y1="43498" x2="27916" y2="50929"/>
                        <a14:foregroundMark x1="27916" y1="50929" x2="16981" y2="59830"/>
                        <a14:foregroundMark x1="7118" y1="52709" x2="34863" y2="8746"/>
                        <a14:foregroundMark x1="7890" y1="11610" x2="8276" y2="83514"/>
                        <a14:foregroundMark x1="8276" y1="83514" x2="20712" y2="81966"/>
                        <a14:foregroundMark x1="20712" y1="81966" x2="47642" y2="84056"/>
                        <a14:foregroundMark x1="47642" y1="84056" x2="88508" y2="79257"/>
                        <a14:foregroundMark x1="4974" y1="12926" x2="2616" y2="26006"/>
                        <a14:foregroundMark x1="2616" y1="26006" x2="1115" y2="90480"/>
                        <a14:foregroundMark x1="1115" y1="90480" x2="5532" y2="97214"/>
                        <a14:foregroundMark x1="5532" y1="97214" x2="65352" y2="88777"/>
                        <a14:foregroundMark x1="65352" y1="88777" x2="88122" y2="92492"/>
                        <a14:foregroundMark x1="88122" y1="92492" x2="92539" y2="92337"/>
                        <a14:foregroundMark x1="66295" y1="77632" x2="47727" y2="43808"/>
                        <a14:foregroundMark x1="47727" y1="43808" x2="47727" y2="43731"/>
                        <a14:foregroundMark x1="59348" y1="96904" x2="37993" y2="98762"/>
                        <a14:foregroundMark x1="37993" y1="98762" x2="34305" y2="94582"/>
                        <a14:foregroundMark x1="34305" y1="94582" x2="34305" y2="94195"/>
                        <a14:foregroundMark x1="1201" y1="30418" x2="0" y2="62539"/>
                        <a14:foregroundMark x1="61578" y1="30186" x2="78945" y2="39396"/>
                        <a14:foregroundMark x1="78945" y1="39396" x2="92496" y2="51084"/>
                        <a14:foregroundMark x1="92496" y1="51084" x2="94039" y2="56966"/>
                        <a14:foregroundMark x1="70798" y1="41022" x2="91595" y2="67957"/>
                        <a14:foregroundMark x1="99014" y1="48684" x2="94726" y2="86610"/>
                        <a14:foregroundMark x1="94726" y1="86610" x2="94597" y2="86920"/>
                        <a14:foregroundMark x1="55789" y1="78251" x2="52959" y2="74536"/>
                        <a14:foregroundMark x1="57676" y1="75232" x2="41338" y2="75929"/>
                        <a14:foregroundMark x1="18010" y1="36842" x2="25214" y2="44737"/>
                        <a14:foregroundMark x1="28516" y1="34752" x2="19511" y2="49536"/>
                        <a14:foregroundMark x1="19597" y1="49303" x2="19597" y2="49303"/>
                        <a14:foregroundMark x1="88036" y1="34598" x2="88593" y2="45279"/>
                        <a14:foregroundMark x1="78559" y1="34985" x2="80360" y2="41563"/>
                        <a14:foregroundMark x1="80360" y1="41563" x2="80360" y2="41563"/>
                        <a14:foregroundMark x1="68997" y1="31192" x2="87093" y2="30031"/>
                        <a14:foregroundMark x1="87093" y1="30031" x2="92024" y2="30031"/>
                        <a14:foregroundMark x1="92024" y1="30031" x2="94811" y2="35294"/>
                        <a14:foregroundMark x1="94811" y1="35294" x2="96827" y2="42260"/>
                        <a14:foregroundMark x1="96827" y1="42260" x2="97427" y2="52245"/>
                        <a14:foregroundMark x1="52230" y1="6889" x2="49614" y2="18576"/>
                        <a14:foregroundMark x1="53173" y1="3947" x2="57290" y2="6811"/>
                        <a14:foregroundMark x1="57290" y1="6811" x2="60377" y2="12229"/>
                        <a14:foregroundMark x1="60377" y1="12229" x2="62607" y2="23297"/>
                        <a14:foregroundMark x1="60935" y1="9752" x2="63679" y2="14861"/>
                        <a14:foregroundMark x1="63679" y1="14861" x2="62993" y2="25310"/>
                        <a14:foregroundMark x1="59520" y1="5882" x2="62436" y2="11687"/>
                        <a14:foregroundMark x1="62436" y1="11687" x2="62607" y2="15170"/>
                        <a14:backgroundMark x1="68911" y1="8901" x2="70926" y2="15325"/>
                        <a14:backgroundMark x1="70926" y1="15325" x2="71055" y2="15325"/>
                        <a14:backgroundMark x1="68353" y1="6656" x2="68525" y2="24923"/>
                        <a14:backgroundMark x1="68525" y1="24923" x2="77401" y2="26858"/>
                        <a14:backgroundMark x1="77401" y1="26858" x2="87007" y2="25697"/>
                        <a14:backgroundMark x1="87007" y1="25697" x2="90652" y2="17724"/>
                        <a14:backgroundMark x1="90652" y1="17724" x2="90266" y2="10526"/>
                        <a14:backgroundMark x1="90266" y1="10526" x2="85549" y2="6656"/>
                        <a14:backgroundMark x1="85549" y1="6656" x2="68439" y2="7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4288" y="921376"/>
            <a:ext cx="8983424" cy="49771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DFBA08-2A03-BC4C-A851-B708C6906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92" y="5595236"/>
            <a:ext cx="516427" cy="7746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2D3BAE-5B1F-ED48-939C-2C7E40453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596" y="5574216"/>
            <a:ext cx="516428" cy="8135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CF6CAE-745B-0042-BA46-662B9B6955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0971" y="5878441"/>
            <a:ext cx="516427" cy="354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B7191-948A-3243-BC7C-243D4505B8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3399" y="5886345"/>
            <a:ext cx="906175" cy="3472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86231C-76A7-2A45-9C6E-734B6090FD4E}"/>
              </a:ext>
            </a:extLst>
          </p:cNvPr>
          <p:cNvSpPr txBox="1"/>
          <p:nvPr/>
        </p:nvSpPr>
        <p:spPr>
          <a:xfrm>
            <a:off x="1114819" y="5764326"/>
            <a:ext cx="160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Base Station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52DE69-06EC-DC47-BD3B-5DDAE302A648}"/>
              </a:ext>
            </a:extLst>
          </p:cNvPr>
          <p:cNvSpPr txBox="1"/>
          <p:nvPr/>
        </p:nvSpPr>
        <p:spPr>
          <a:xfrm>
            <a:off x="4024024" y="5858822"/>
            <a:ext cx="286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Roadside Unit (RSU)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D1B1CA-36F1-6244-B03D-3F1B0071A5A1}"/>
              </a:ext>
            </a:extLst>
          </p:cNvPr>
          <p:cNvSpPr txBox="1"/>
          <p:nvPr/>
        </p:nvSpPr>
        <p:spPr>
          <a:xfrm>
            <a:off x="7725803" y="5898520"/>
            <a:ext cx="23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Vehicular Edge Node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8DC46F-032E-0D4A-A34E-CF503B819904}"/>
              </a:ext>
            </a:extLst>
          </p:cNvPr>
          <p:cNvSpPr txBox="1"/>
          <p:nvPr/>
        </p:nvSpPr>
        <p:spPr>
          <a:xfrm>
            <a:off x="10983310" y="5881661"/>
            <a:ext cx="12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Channel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6CB5B6-AB6E-CC45-ADC5-5D7B07C4CF58}"/>
              </a:ext>
            </a:extLst>
          </p:cNvPr>
          <p:cNvSpPr txBox="1"/>
          <p:nvPr/>
        </p:nvSpPr>
        <p:spPr>
          <a:xfrm>
            <a:off x="0" y="5604109"/>
            <a:ext cx="12192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cs typeface="Arial" panose="020B0604020202020204" pitchFamily="34" charset="0"/>
              </a:rPr>
              <a:t>Objective</a:t>
            </a:r>
            <a:r>
              <a:rPr kumimoji="1" lang="en-US" altLang="zh-CN" sz="2400" dirty="0">
                <a:ea typeface="Microsoft YaHei" panose="020B0503020204020204" pitchFamily="34" charset="-122"/>
                <a:cs typeface="Arial" panose="020B0604020202020204" pitchFamily="34" charset="0"/>
              </a:rPr>
              <a:t>: Allocating sub-channels for different data transmission tasks </a:t>
            </a:r>
          </a:p>
          <a:p>
            <a:pPr algn="ctr"/>
            <a:r>
              <a:rPr kumimoji="1" lang="en-US" altLang="zh-CN" sz="2400" dirty="0">
                <a:ea typeface="Microsoft YaHei" panose="020B0503020204020204" pitchFamily="34" charset="-122"/>
                <a:cs typeface="Arial" panose="020B0604020202020204" pitchFamily="34" charset="0"/>
              </a:rPr>
              <a:t>and maximizing the number of </a:t>
            </a:r>
            <a:r>
              <a:rPr kumimoji="1" lang="en-US" altLang="zh-CN" sz="2400" kern="100" dirty="0">
                <a:cs typeface="Arial" panose="020B0604020202020204" pitchFamily="34" charset="0"/>
              </a:rPr>
              <a:t>completed tasks</a:t>
            </a:r>
            <a:r>
              <a:rPr kumimoji="1" lang="zh-CN" altLang="en-US" sz="2400" kern="100" dirty="0">
                <a:cs typeface="Arial" panose="020B0604020202020204" pitchFamily="34" charset="0"/>
              </a:rPr>
              <a:t> </a:t>
            </a:r>
            <a:endParaRPr kumimoji="1" lang="zh-CN" altLang="en-US" sz="2400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31184A-7760-D749-A935-EB6C570A6780}"/>
              </a:ext>
            </a:extLst>
          </p:cNvPr>
          <p:cNvGrpSpPr/>
          <p:nvPr/>
        </p:nvGrpSpPr>
        <p:grpSpPr>
          <a:xfrm>
            <a:off x="9175943" y="590148"/>
            <a:ext cx="1858232" cy="1858232"/>
            <a:chOff x="9178954" y="387891"/>
            <a:chExt cx="1858232" cy="1858232"/>
          </a:xfrm>
        </p:grpSpPr>
        <p:pic>
          <p:nvPicPr>
            <p:cNvPr id="13" name="图形 12" descr="云">
              <a:extLst>
                <a:ext uri="{FF2B5EF4-FFF2-40B4-BE49-F238E27FC236}">
                  <a16:creationId xmlns:a16="http://schemas.microsoft.com/office/drawing/2014/main" id="{ABB3F96C-984A-4641-BB6C-3D219E6EE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78954" y="387891"/>
              <a:ext cx="1858232" cy="185823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C65460D-23B4-1144-A330-D46E854F58A2}"/>
                </a:ext>
              </a:extLst>
            </p:cNvPr>
            <p:cNvSpPr txBox="1"/>
            <p:nvPr/>
          </p:nvSpPr>
          <p:spPr>
            <a:xfrm>
              <a:off x="9445530" y="1229569"/>
              <a:ext cx="1325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/>
                <a:t>Cloud</a:t>
              </a:r>
              <a:endParaRPr kumimoji="1" lang="zh-CN" altLang="en-US" sz="24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E212BD-8A7D-464F-AFAC-7C1C04B6FAD8}"/>
              </a:ext>
            </a:extLst>
          </p:cNvPr>
          <p:cNvGrpSpPr/>
          <p:nvPr/>
        </p:nvGrpSpPr>
        <p:grpSpPr>
          <a:xfrm>
            <a:off x="5004299" y="1863918"/>
            <a:ext cx="5647144" cy="2455834"/>
            <a:chOff x="5004299" y="1863918"/>
            <a:chExt cx="5647144" cy="2455834"/>
          </a:xfrm>
        </p:grpSpPr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DFF2AD7D-06D4-B74F-858E-9704D59B060D}"/>
                </a:ext>
              </a:extLst>
            </p:cNvPr>
            <p:cNvCxnSpPr>
              <a:cxnSpLocks/>
            </p:cNvCxnSpPr>
            <p:nvPr/>
          </p:nvCxnSpPr>
          <p:spPr>
            <a:xfrm>
              <a:off x="5004299" y="1984745"/>
              <a:ext cx="1964060" cy="233500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0E1C95D5-56B5-CC4F-A155-DA3EFA45633B}"/>
                </a:ext>
              </a:extLst>
            </p:cNvPr>
            <p:cNvCxnSpPr>
              <a:cxnSpLocks/>
            </p:cNvCxnSpPr>
            <p:nvPr/>
          </p:nvCxnSpPr>
          <p:spPr>
            <a:xfrm>
              <a:off x="5173864" y="1863918"/>
              <a:ext cx="3633805" cy="16342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D4148211-2C50-AF4D-8CC4-CA94262E3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4690" y="3620868"/>
              <a:ext cx="1502979" cy="69888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3425AA-1683-8C48-9ADB-AA04C7B37A2A}"/>
                </a:ext>
              </a:extLst>
            </p:cNvPr>
            <p:cNvSpPr txBox="1"/>
            <p:nvPr/>
          </p:nvSpPr>
          <p:spPr>
            <a:xfrm>
              <a:off x="7161385" y="2172111"/>
              <a:ext cx="3490058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</a:rPr>
                <a:t>Co-channel Interference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1E78B27-F409-3F4F-A61A-AA08A88667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8" y="1303595"/>
            <a:ext cx="384543" cy="5718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9CB09A8-5B92-5C47-B483-284A30822D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45" y="1309912"/>
            <a:ext cx="384543" cy="57184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576C672-6344-ED45-8DF5-DBDB995DCF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11" y="1304028"/>
            <a:ext cx="384543" cy="57184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FE7E947-F0AC-484A-A19E-8AE368A446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36" y="1303595"/>
            <a:ext cx="384543" cy="57184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F35F87E-45B4-0847-B823-AE5C551D6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148" y="1309989"/>
            <a:ext cx="384543" cy="5718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6B36D7-DF0A-C149-A35F-8AEA14C03602}"/>
              </a:ext>
            </a:extLst>
          </p:cNvPr>
          <p:cNvSpPr txBox="1"/>
          <p:nvPr/>
        </p:nvSpPr>
        <p:spPr>
          <a:xfrm>
            <a:off x="279819" y="935054"/>
            <a:ext cx="383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Data Transmission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Mobility of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Task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Co-channel Interference</a:t>
            </a:r>
            <a:endParaRPr kumimoji="1" lang="zh-CN" alt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410A-3527-B94F-A100-339DD9A7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0417 L -0.32891 0.05764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0.01389 L -0.52513 0.20139 " pathEditMode="relative" ptsTypes="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0093 L -0.42917 0.39028 " pathEditMode="relative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-2.96296E-6 L -0.31433 0.45949 " pathEditMode="relative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046 L -0.14753 0.26458 " pathEditMode="relative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文本框 524"/>
          <p:cNvSpPr txBox="1"/>
          <p:nvPr/>
        </p:nvSpPr>
        <p:spPr>
          <a:xfrm>
            <a:off x="1379420" y="2906591"/>
            <a:ext cx="21595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903" y="904469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10484" y="935246"/>
            <a:ext cx="448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PA_菱形 7"/>
          <p:cNvSpPr/>
          <p:nvPr>
            <p:custDataLst>
              <p:tags r:id="rId1"/>
            </p:custDataLst>
          </p:nvPr>
        </p:nvSpPr>
        <p:spPr>
          <a:xfrm>
            <a:off x="1117848" y="1781499"/>
            <a:ext cx="2670629" cy="2670629"/>
          </a:xfrm>
          <a:prstGeom prst="diamon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5903" y="1910597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45903" y="2922761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310484" y="1947081"/>
            <a:ext cx="511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Problem Formulation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45903" y="393492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10484" y="3960638"/>
            <a:ext cx="62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Algorithm Design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0484" y="2953537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Potential Game Model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780B48-4173-A748-AC12-A4597DDD883C}"/>
              </a:ext>
            </a:extLst>
          </p:cNvPr>
          <p:cNvSpPr txBox="1"/>
          <p:nvPr/>
        </p:nvSpPr>
        <p:spPr>
          <a:xfrm>
            <a:off x="4345903" y="500057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D03591-3684-6848-8938-108B8C2D75B2}"/>
              </a:ext>
            </a:extLst>
          </p:cNvPr>
          <p:cNvSpPr txBox="1"/>
          <p:nvPr/>
        </p:nvSpPr>
        <p:spPr>
          <a:xfrm>
            <a:off x="5310484" y="5026288"/>
            <a:ext cx="610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Performance Evaluation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54">
            <a:extLst>
              <a:ext uri="{FF2B5EF4-FFF2-40B4-BE49-F238E27FC236}">
                <a16:creationId xmlns:a16="http://schemas.microsoft.com/office/drawing/2014/main" id="{E94D3822-3921-0548-9BB3-4059D1C7FFD0}"/>
              </a:ext>
            </a:extLst>
          </p:cNvPr>
          <p:cNvGrpSpPr/>
          <p:nvPr/>
        </p:nvGrpSpPr>
        <p:grpSpPr>
          <a:xfrm>
            <a:off x="6021414" y="591232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27" name="L 形 26">
              <a:extLst>
                <a:ext uri="{FF2B5EF4-FFF2-40B4-BE49-F238E27FC236}">
                  <a16:creationId xmlns:a16="http://schemas.microsoft.com/office/drawing/2014/main" id="{95452EBF-4F93-544B-92AC-E9B9EED862F6}"/>
                </a:ext>
              </a:extLst>
            </p:cNvPr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1E3522CC-EAF4-FE44-A02C-FF24CD12608A}"/>
                </a:ext>
              </a:extLst>
            </p:cNvPr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L 形 28">
              <a:extLst>
                <a:ext uri="{FF2B5EF4-FFF2-40B4-BE49-F238E27FC236}">
                  <a16:creationId xmlns:a16="http://schemas.microsoft.com/office/drawing/2014/main" id="{5524D268-901D-FC46-8DCA-CC30C745BA83}"/>
                </a:ext>
              </a:extLst>
            </p:cNvPr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23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3CA3-1A68-8A4E-B515-3104B0A1E7B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D05C25-50D4-4C43-830D-485DED3C666C}"/>
              </a:ext>
            </a:extLst>
          </p:cNvPr>
          <p:cNvSpPr txBox="1"/>
          <p:nvPr/>
        </p:nvSpPr>
        <p:spPr>
          <a:xfrm>
            <a:off x="4662433" y="351713"/>
            <a:ext cx="64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Mobility-aware Communication Model</a:t>
            </a:r>
            <a:endParaRPr kumimoji="1" lang="zh-CN" altLang="en-US" sz="24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A9C93F-9566-634D-8AFC-40A4DFA05B08}"/>
              </a:ext>
            </a:extLst>
          </p:cNvPr>
          <p:cNvSpPr/>
          <p:nvPr/>
        </p:nvSpPr>
        <p:spPr>
          <a:xfrm>
            <a:off x="801688" y="1054679"/>
            <a:ext cx="513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cs typeface="Arial" panose="020B0604020202020204" pitchFamily="34" charset="0"/>
              </a:rPr>
              <a:t>Signal to Interference and Nosie Ratio, SINR</a:t>
            </a:r>
            <a:r>
              <a:rPr lang="zh-CN" altLang="zh-CN" baseline="30000" dirty="0">
                <a:cs typeface="Arial" panose="020B0604020202020204" pitchFamily="34" charset="0"/>
              </a:rPr>
              <a:t> </a:t>
            </a:r>
            <a:endParaRPr lang="zh-CN" altLang="en-US" baseline="30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453111-4385-CC4A-AA21-3ECC759A5109}"/>
                  </a:ext>
                </a:extLst>
              </p:cNvPr>
              <p:cNvSpPr/>
              <p:nvPr/>
            </p:nvSpPr>
            <p:spPr>
              <a:xfrm>
                <a:off x="2595196" y="1691430"/>
                <a:ext cx="6114944" cy="836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𝛹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453111-4385-CC4A-AA21-3ECC759A5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96" y="1691430"/>
                <a:ext cx="6114944" cy="836639"/>
              </a:xfrm>
              <a:prstGeom prst="rect">
                <a:avLst/>
              </a:prstGeom>
              <a:blipFill>
                <a:blip r:embed="rId3"/>
                <a:stretch>
                  <a:fillRect b="-67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408B08-1A85-8440-AE46-473210D85817}"/>
                  </a:ext>
                </a:extLst>
              </p:cNvPr>
              <p:cNvSpPr/>
              <p:nvPr/>
            </p:nvSpPr>
            <p:spPr>
              <a:xfrm>
                <a:off x="3658405" y="3572672"/>
                <a:ext cx="345985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408B08-1A85-8440-AE46-473210D85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05" y="3572672"/>
                <a:ext cx="3459858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84AA7A0D-B105-4941-BC46-9BCE355B292F}"/>
              </a:ext>
            </a:extLst>
          </p:cNvPr>
          <p:cNvSpPr/>
          <p:nvPr/>
        </p:nvSpPr>
        <p:spPr>
          <a:xfrm>
            <a:off x="801687" y="3007137"/>
            <a:ext cx="238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cs typeface="Arial" panose="020B0604020202020204" pitchFamily="34" charset="0"/>
              </a:rPr>
              <a:t>Transmission Rate</a:t>
            </a:r>
            <a:endParaRPr lang="zh-CN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7296ECA-D7D0-7643-87A8-CB5424F7DEF4}"/>
                  </a:ext>
                </a:extLst>
              </p:cNvPr>
              <p:cNvSpPr/>
              <p:nvPr/>
            </p:nvSpPr>
            <p:spPr>
              <a:xfrm>
                <a:off x="3658405" y="4859352"/>
                <a:ext cx="3599896" cy="993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sup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𝑛𝑚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7296ECA-D7D0-7643-87A8-CB5424F7D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05" y="4859352"/>
                <a:ext cx="3599896" cy="993734"/>
              </a:xfrm>
              <a:prstGeom prst="rect">
                <a:avLst/>
              </a:prstGeom>
              <a:blipFill>
                <a:blip r:embed="rId5"/>
                <a:stretch>
                  <a:fillRect l="-13380" t="-146835" b="-216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05D8690-FB14-1A4A-8A13-3F689B5AA588}"/>
              </a:ext>
            </a:extLst>
          </p:cNvPr>
          <p:cNvSpPr/>
          <p:nvPr/>
        </p:nvSpPr>
        <p:spPr>
          <a:xfrm>
            <a:off x="801687" y="4523704"/>
            <a:ext cx="2901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cs typeface="Arial" panose="020B0604020202020204" pitchFamily="34" charset="0"/>
              </a:rPr>
              <a:t>Transmission Data Size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1DF836-E3CA-F048-A147-6377A9828D06}"/>
              </a:ext>
            </a:extLst>
          </p:cNvPr>
          <p:cNvSpPr/>
          <p:nvPr/>
        </p:nvSpPr>
        <p:spPr>
          <a:xfrm>
            <a:off x="3702867" y="3641148"/>
            <a:ext cx="869134" cy="418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263169-541C-A242-8D8D-8A7BD2741B6B}"/>
              </a:ext>
            </a:extLst>
          </p:cNvPr>
          <p:cNvSpPr/>
          <p:nvPr/>
        </p:nvSpPr>
        <p:spPr>
          <a:xfrm>
            <a:off x="3702866" y="5188914"/>
            <a:ext cx="513992" cy="418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21B9CE-7B79-E54B-A660-8F49C0FD6392}"/>
              </a:ext>
            </a:extLst>
          </p:cNvPr>
          <p:cNvGrpSpPr/>
          <p:nvPr/>
        </p:nvGrpSpPr>
        <p:grpSpPr>
          <a:xfrm>
            <a:off x="4886293" y="1196234"/>
            <a:ext cx="4744015" cy="818642"/>
            <a:chOff x="4855811" y="1239345"/>
            <a:chExt cx="4744015" cy="81864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BFEB75E-83E6-A64D-A0FF-84840360CC01}"/>
                </a:ext>
              </a:extLst>
            </p:cNvPr>
            <p:cNvSpPr/>
            <p:nvPr/>
          </p:nvSpPr>
          <p:spPr>
            <a:xfrm>
              <a:off x="4855811" y="1732401"/>
              <a:ext cx="2659683" cy="32558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DA68945-283C-AE4B-8EE8-B500326C8FE7}"/>
                </a:ext>
              </a:extLst>
            </p:cNvPr>
            <p:cNvSpPr txBox="1"/>
            <p:nvPr/>
          </p:nvSpPr>
          <p:spPr>
            <a:xfrm>
              <a:off x="8584513" y="1239345"/>
              <a:ext cx="1015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kern="100" dirty="0">
                  <a:cs typeface="Arial" panose="020B0604020202020204" pitchFamily="34" charset="0"/>
                </a:rPr>
                <a:t>Signal</a:t>
              </a:r>
              <a:endParaRPr kumimoji="1" lang="zh-CN" altLang="en-US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82FC83D-ACC6-9145-B7F2-7860DFA37841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7515494" y="1424011"/>
              <a:ext cx="1069019" cy="3083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CF9FE4-1A03-BA4F-929E-0839722083CE}"/>
              </a:ext>
            </a:extLst>
          </p:cNvPr>
          <p:cNvGrpSpPr/>
          <p:nvPr/>
        </p:nvGrpSpPr>
        <p:grpSpPr>
          <a:xfrm>
            <a:off x="3702866" y="2090111"/>
            <a:ext cx="8055482" cy="941225"/>
            <a:chOff x="3782291" y="2068090"/>
            <a:chExt cx="8055482" cy="94122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713811-3B27-CF4A-B890-FC203120989F}"/>
                </a:ext>
              </a:extLst>
            </p:cNvPr>
            <p:cNvSpPr/>
            <p:nvPr/>
          </p:nvSpPr>
          <p:spPr>
            <a:xfrm>
              <a:off x="3782291" y="2068090"/>
              <a:ext cx="4302847" cy="41832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691B736-B9D9-444A-852B-F1EDFC79CA71}"/>
                </a:ext>
              </a:extLst>
            </p:cNvPr>
            <p:cNvSpPr txBox="1"/>
            <p:nvPr/>
          </p:nvSpPr>
          <p:spPr>
            <a:xfrm>
              <a:off x="8584512" y="2639983"/>
              <a:ext cx="3253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kern="100" dirty="0">
                  <a:cs typeface="Arial" panose="020B0604020202020204" pitchFamily="34" charset="0"/>
                </a:rPr>
                <a:t>Co-channel Interference</a:t>
              </a:r>
              <a:endParaRPr kumimoji="1" lang="zh-CN" altLang="en-US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B7518A02-4F51-3644-BC84-78AAB9866A7F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772400" y="2493904"/>
              <a:ext cx="812112" cy="3307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99B084-E1F1-8740-A01D-0BCFC16D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BB55-A280-D546-B747-6D90A9E6A07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D05C25-50D4-4C43-830D-485DED3C666C}"/>
              </a:ext>
            </a:extLst>
          </p:cNvPr>
          <p:cNvSpPr txBox="1"/>
          <p:nvPr/>
        </p:nvSpPr>
        <p:spPr>
          <a:xfrm>
            <a:off x="4662433" y="351713"/>
            <a:ext cx="64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Channel Allocation Problem</a:t>
            </a:r>
            <a:endParaRPr kumimoji="1" lang="zh-CN" altLang="en-US" sz="24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97DD2F-1C56-1946-8A9D-5FD0A72CAC13}"/>
                  </a:ext>
                </a:extLst>
              </p:cNvPr>
              <p:cNvSpPr/>
              <p:nvPr/>
            </p:nvSpPr>
            <p:spPr>
              <a:xfrm>
                <a:off x="987278" y="2271180"/>
                <a:ext cx="6102643" cy="956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limLow>
                            <m:limLow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𝔸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sup>
                                        <m:e>
                                          <m:nary>
                                            <m:naryPr>
                                              <m:limLoc m:val="subSup"/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zh-CN" altLang="en-US" sz="2000" i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𝑛𝑚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d>
                                                    <m:dPr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en-US" sz="2000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𝑛𝑚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ⅆ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nary>
                                    </m:e>
                                  </m:nary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97DD2F-1C56-1946-8A9D-5FD0A72CA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78" y="2271180"/>
                <a:ext cx="6102643" cy="956224"/>
              </a:xfrm>
              <a:prstGeom prst="rect">
                <a:avLst/>
              </a:prstGeom>
              <a:blipFill>
                <a:blip r:embed="rId3"/>
                <a:stretch>
                  <a:fillRect l="-14345" t="-112162" r="-9771" b="-1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9CD3366-38BF-7544-9491-2DC92E8271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534"/>
          <a:stretch/>
        </p:blipFill>
        <p:spPr>
          <a:xfrm>
            <a:off x="629444" y="3396031"/>
            <a:ext cx="6540375" cy="3233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5AF1F1-96CD-7E4F-9747-265233DC493A}"/>
                  </a:ext>
                </a:extLst>
              </p:cNvPr>
              <p:cNvSpPr/>
              <p:nvPr/>
            </p:nvSpPr>
            <p:spPr>
              <a:xfrm>
                <a:off x="987278" y="1397514"/>
                <a:ext cx="297466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5AF1F1-96CD-7E4F-9747-265233DC4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78" y="1397514"/>
                <a:ext cx="2974660" cy="387927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273DF6A-DE41-6145-9396-23481AFF658C}"/>
                  </a:ext>
                </a:extLst>
              </p:cNvPr>
              <p:cNvSpPr/>
              <p:nvPr/>
            </p:nvSpPr>
            <p:spPr>
              <a:xfrm>
                <a:off x="4323366" y="1398580"/>
                <a:ext cx="143936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273DF6A-DE41-6145-9396-23481AFF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366" y="1398580"/>
                <a:ext cx="1439368" cy="374270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1305C2E-128B-F74A-A94F-D7A690AED368}"/>
                  </a:ext>
                </a:extLst>
              </p:cNvPr>
              <p:cNvSpPr/>
              <p:nvPr/>
            </p:nvSpPr>
            <p:spPr>
              <a:xfrm>
                <a:off x="6309343" y="1125525"/>
                <a:ext cx="4895379" cy="92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𝔸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×…×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1305C2E-128B-F74A-A94F-D7A690AE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43" y="1125525"/>
                <a:ext cx="4895379" cy="920380"/>
              </a:xfrm>
              <a:prstGeom prst="rect">
                <a:avLst/>
              </a:prstGeom>
              <a:blipFill>
                <a:blip r:embed="rId7"/>
                <a:stretch>
                  <a:fillRect t="-87671" b="-138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42AD75F-C9D1-6942-8F91-FA862234C14F}"/>
              </a:ext>
            </a:extLst>
          </p:cNvPr>
          <p:cNvSpPr txBox="1"/>
          <p:nvPr/>
        </p:nvSpPr>
        <p:spPr>
          <a:xfrm>
            <a:off x="987278" y="1837349"/>
            <a:ext cx="46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/>
              <a:t>Objective Function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296653-0BCA-C840-9E3A-B4C990CDDF96}"/>
              </a:ext>
            </a:extLst>
          </p:cNvPr>
          <p:cNvSpPr txBox="1"/>
          <p:nvPr/>
        </p:nvSpPr>
        <p:spPr>
          <a:xfrm>
            <a:off x="987277" y="933480"/>
            <a:ext cx="46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/>
              <a:t>Allocation Strategy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EEFAD4-5755-0542-BC82-476A3768484F}"/>
              </a:ext>
            </a:extLst>
          </p:cNvPr>
          <p:cNvGrpSpPr/>
          <p:nvPr/>
        </p:nvGrpSpPr>
        <p:grpSpPr>
          <a:xfrm>
            <a:off x="5137782" y="3795902"/>
            <a:ext cx="6660519" cy="2476137"/>
            <a:chOff x="5137782" y="3795902"/>
            <a:chExt cx="6660519" cy="247613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57C800D-D2D8-E24B-89B2-D40CC4C0F880}"/>
                </a:ext>
              </a:extLst>
            </p:cNvPr>
            <p:cNvGrpSpPr/>
            <p:nvPr/>
          </p:nvGrpSpPr>
          <p:grpSpPr>
            <a:xfrm>
              <a:off x="5137782" y="3795902"/>
              <a:ext cx="6660519" cy="584775"/>
              <a:chOff x="5137782" y="3795902"/>
              <a:chExt cx="6660519" cy="58477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4FAC1D-E494-0F40-922C-DF64B9CCEB38}"/>
                  </a:ext>
                </a:extLst>
              </p:cNvPr>
              <p:cNvSpPr/>
              <p:nvPr/>
            </p:nvSpPr>
            <p:spPr>
              <a:xfrm>
                <a:off x="5652667" y="3795902"/>
                <a:ext cx="61456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cs typeface="Arial" panose="020B0604020202020204" pitchFamily="34" charset="0"/>
                  </a:rPr>
                  <a:t>Vehicles can only be allocated channels within the coverage of edge nodes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FEE17C65-350E-234B-B08E-2F0D42CA03CB}"/>
                      </a:ext>
                    </a:extLst>
                  </p:cNvPr>
                  <p:cNvSpPr/>
                  <p:nvPr/>
                </p:nvSpPr>
                <p:spPr>
                  <a:xfrm>
                    <a:off x="5137782" y="3803753"/>
                    <a:ext cx="5148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FEE17C65-350E-234B-B08E-2F0D42CA03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7782" y="3803753"/>
                    <a:ext cx="5148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35D2C1-B0E4-D647-A75C-ADABE5570E43}"/>
                </a:ext>
              </a:extLst>
            </p:cNvPr>
            <p:cNvGrpSpPr/>
            <p:nvPr/>
          </p:nvGrpSpPr>
          <p:grpSpPr>
            <a:xfrm>
              <a:off x="5143182" y="4442151"/>
              <a:ext cx="6605485" cy="584775"/>
              <a:chOff x="5143182" y="4442151"/>
              <a:chExt cx="6605485" cy="58477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E54CC1-572A-CB46-8592-057A5C0CAF8F}"/>
                  </a:ext>
                </a:extLst>
              </p:cNvPr>
              <p:cNvSpPr/>
              <p:nvPr/>
            </p:nvSpPr>
            <p:spPr>
              <a:xfrm>
                <a:off x="5652667" y="4442151"/>
                <a:ext cx="6096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6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The channel allocated by the edge node must be the currently available channel</a:t>
                </a:r>
                <a:endParaRPr lang="zh-CN" altLang="en-US" sz="1600" dirty="0"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FF058DF-FC30-4247-9BFD-D4CB88BAC606}"/>
                      </a:ext>
                    </a:extLst>
                  </p:cNvPr>
                  <p:cNvSpPr/>
                  <p:nvPr/>
                </p:nvSpPr>
                <p:spPr>
                  <a:xfrm>
                    <a:off x="5143182" y="4446213"/>
                    <a:ext cx="5148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FF058DF-FC30-4247-9BFD-D4CB88BAC6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182" y="4446213"/>
                    <a:ext cx="5148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E5740A1-D437-7B48-BCF7-0BE3B01A2B86}"/>
                </a:ext>
              </a:extLst>
            </p:cNvPr>
            <p:cNvGrpSpPr/>
            <p:nvPr/>
          </p:nvGrpSpPr>
          <p:grpSpPr>
            <a:xfrm>
              <a:off x="5143181" y="5097350"/>
              <a:ext cx="6605486" cy="377458"/>
              <a:chOff x="5143181" y="5097350"/>
              <a:chExt cx="6605486" cy="37745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2FB98F9-FE96-0D4D-9C19-4E32A48E4783}"/>
                  </a:ext>
                </a:extLst>
              </p:cNvPr>
              <p:cNvSpPr/>
              <p:nvPr/>
            </p:nvSpPr>
            <p:spPr>
              <a:xfrm>
                <a:off x="5652667" y="5136254"/>
                <a:ext cx="6096000" cy="3385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600" dirty="0"/>
                  <a:t>Each channel of the edge node is assigned to at most one task</a:t>
                </a:r>
                <a:endParaRPr lang="zh-CN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61F09BC-7F82-FE49-A782-2C7F6F3ACF29}"/>
                      </a:ext>
                    </a:extLst>
                  </p:cNvPr>
                  <p:cNvSpPr/>
                  <p:nvPr/>
                </p:nvSpPr>
                <p:spPr>
                  <a:xfrm>
                    <a:off x="5143181" y="5097350"/>
                    <a:ext cx="5148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461F09BC-7F82-FE49-A782-2C7F6F3ACF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181" y="5097350"/>
                    <a:ext cx="51488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96E4930-5D79-924F-8FC4-03A48A44BCFD}"/>
                </a:ext>
              </a:extLst>
            </p:cNvPr>
            <p:cNvGrpSpPr/>
            <p:nvPr/>
          </p:nvGrpSpPr>
          <p:grpSpPr>
            <a:xfrm>
              <a:off x="5143180" y="5645838"/>
              <a:ext cx="6605487" cy="626201"/>
              <a:chOff x="5143180" y="5645838"/>
              <a:chExt cx="6605487" cy="62620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0A5B73-96E7-E94D-9D68-71822886A45B}"/>
                  </a:ext>
                </a:extLst>
              </p:cNvPr>
              <p:cNvSpPr/>
              <p:nvPr/>
            </p:nvSpPr>
            <p:spPr>
              <a:xfrm>
                <a:off x="5652667" y="5687264"/>
                <a:ext cx="6096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6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The total length of the channel occupation time slice needs to be less than the task deadline and the channel maintenance time</a:t>
                </a:r>
                <a:endParaRPr lang="zh-CN" altLang="en-US" sz="1600" dirty="0"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632F2AE4-5855-A145-B22E-124A333BF1B2}"/>
                      </a:ext>
                    </a:extLst>
                  </p:cNvPr>
                  <p:cNvSpPr/>
                  <p:nvPr/>
                </p:nvSpPr>
                <p:spPr>
                  <a:xfrm>
                    <a:off x="5143180" y="5645838"/>
                    <a:ext cx="5148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632F2AE4-5855-A145-B22E-124A333BF1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180" y="5645838"/>
                    <a:ext cx="51488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852E27-5D6C-CC41-B82A-947CEDD68C40}"/>
              </a:ext>
            </a:extLst>
          </p:cNvPr>
          <p:cNvGrpSpPr/>
          <p:nvPr/>
        </p:nvGrpSpPr>
        <p:grpSpPr>
          <a:xfrm>
            <a:off x="3105818" y="2274728"/>
            <a:ext cx="8247982" cy="960527"/>
            <a:chOff x="3105818" y="2274728"/>
            <a:chExt cx="8247982" cy="96052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2FDB6A1-6D6E-1446-9FBF-4BB4F607A98C}"/>
                </a:ext>
              </a:extLst>
            </p:cNvPr>
            <p:cNvSpPr/>
            <p:nvPr/>
          </p:nvSpPr>
          <p:spPr>
            <a:xfrm>
              <a:off x="3105818" y="2485548"/>
              <a:ext cx="4573449" cy="74970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1C51FA-9A73-324A-9116-11F901A2E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597" y="2563375"/>
              <a:ext cx="479803" cy="806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5973CB0-3DA2-164F-BEFA-96DE1E18C934}"/>
                </a:ext>
              </a:extLst>
            </p:cNvPr>
            <p:cNvSpPr txBox="1"/>
            <p:nvPr/>
          </p:nvSpPr>
          <p:spPr>
            <a:xfrm>
              <a:off x="8085138" y="2274728"/>
              <a:ext cx="326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kern="100" dirty="0">
                  <a:cs typeface="Arial" panose="020B0604020202020204" pitchFamily="34" charset="0"/>
                </a:rPr>
                <a:t>Task</a:t>
              </a:r>
              <a:r>
                <a:rPr kumimoji="1" lang="zh-CN" altLang="en-US" kern="100" dirty="0">
                  <a:cs typeface="Arial" panose="020B0604020202020204" pitchFamily="34" charset="0"/>
                </a:rPr>
                <a:t> </a:t>
              </a:r>
              <a:r>
                <a:rPr kumimoji="1" lang="en-US" altLang="zh-CN" kern="100" dirty="0">
                  <a:cs typeface="Arial" panose="020B0604020202020204" pitchFamily="34" charset="0"/>
                </a:rPr>
                <a:t>Completion</a:t>
              </a:r>
              <a:r>
                <a:rPr kumimoji="1" lang="zh-CN" altLang="en-US" kern="100" dirty="0">
                  <a:cs typeface="Arial" panose="020B0604020202020204" pitchFamily="34" charset="0"/>
                </a:rPr>
                <a:t> </a:t>
              </a:r>
              <a:r>
                <a:rPr kumimoji="1" lang="en-US" altLang="zh-CN" kern="100" dirty="0">
                  <a:cs typeface="Arial" panose="020B0604020202020204" pitchFamily="34" charset="0"/>
                </a:rPr>
                <a:t>Indicator</a:t>
              </a:r>
              <a:endParaRPr kumimoji="1" lang="zh-CN" altLang="en-US" dirty="0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A976989-8256-574C-BC11-A7CA7E6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文本框 524"/>
          <p:cNvSpPr txBox="1"/>
          <p:nvPr/>
        </p:nvSpPr>
        <p:spPr>
          <a:xfrm>
            <a:off x="1379420" y="2906591"/>
            <a:ext cx="21595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903" y="904469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10484" y="935246"/>
            <a:ext cx="448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PA_菱形 7"/>
          <p:cNvSpPr/>
          <p:nvPr>
            <p:custDataLst>
              <p:tags r:id="rId1"/>
            </p:custDataLst>
          </p:nvPr>
        </p:nvSpPr>
        <p:spPr>
          <a:xfrm>
            <a:off x="1117848" y="1781499"/>
            <a:ext cx="2670629" cy="2670629"/>
          </a:xfrm>
          <a:prstGeom prst="diamon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5903" y="1910597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45903" y="2922761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310484" y="1947081"/>
            <a:ext cx="511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Problem Formulation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45903" y="393492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10484" y="3960638"/>
            <a:ext cx="62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Algorithm Design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0484" y="2953537"/>
            <a:ext cx="4464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Potential Game Model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780B48-4173-A748-AC12-A4597DDD883C}"/>
              </a:ext>
            </a:extLst>
          </p:cNvPr>
          <p:cNvSpPr txBox="1"/>
          <p:nvPr/>
        </p:nvSpPr>
        <p:spPr>
          <a:xfrm>
            <a:off x="4345903" y="500057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D03591-3684-6848-8938-108B8C2D75B2}"/>
              </a:ext>
            </a:extLst>
          </p:cNvPr>
          <p:cNvSpPr txBox="1"/>
          <p:nvPr/>
        </p:nvSpPr>
        <p:spPr>
          <a:xfrm>
            <a:off x="5310484" y="5026288"/>
            <a:ext cx="610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Performance Evaluation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54">
            <a:extLst>
              <a:ext uri="{FF2B5EF4-FFF2-40B4-BE49-F238E27FC236}">
                <a16:creationId xmlns:a16="http://schemas.microsoft.com/office/drawing/2014/main" id="{E94D3822-3921-0548-9BB3-4059D1C7FFD0}"/>
              </a:ext>
            </a:extLst>
          </p:cNvPr>
          <p:cNvGrpSpPr/>
          <p:nvPr/>
        </p:nvGrpSpPr>
        <p:grpSpPr>
          <a:xfrm>
            <a:off x="6021414" y="591232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27" name="L 形 26">
              <a:extLst>
                <a:ext uri="{FF2B5EF4-FFF2-40B4-BE49-F238E27FC236}">
                  <a16:creationId xmlns:a16="http://schemas.microsoft.com/office/drawing/2014/main" id="{95452EBF-4F93-544B-92AC-E9B9EED862F6}"/>
                </a:ext>
              </a:extLst>
            </p:cNvPr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1E3522CC-EAF4-FE44-A02C-FF24CD12608A}"/>
                </a:ext>
              </a:extLst>
            </p:cNvPr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L 形 28">
              <a:extLst>
                <a:ext uri="{FF2B5EF4-FFF2-40B4-BE49-F238E27FC236}">
                  <a16:creationId xmlns:a16="http://schemas.microsoft.com/office/drawing/2014/main" id="{5524D268-901D-FC46-8DCA-CC30C745BA83}"/>
                </a:ext>
              </a:extLst>
            </p:cNvPr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76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D5A3DFF1-6884-5E4F-8068-93A81F8EE4C3}"/>
              </a:ext>
            </a:extLst>
          </p:cNvPr>
          <p:cNvSpPr txBox="1"/>
          <p:nvPr/>
        </p:nvSpPr>
        <p:spPr>
          <a:xfrm>
            <a:off x="0" y="5625729"/>
            <a:ext cx="1219200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Theorem</a:t>
            </a:r>
            <a:r>
              <a:rPr kumimoji="1" lang="en-US" altLang="zh-CN" sz="2400" dirty="0">
                <a:ea typeface="Microsoft YaHei" panose="020B0503020204020204" pitchFamily="34" charset="-122"/>
                <a:cs typeface="Arial" panose="020B0604020202020204" pitchFamily="34" charset="0"/>
              </a:rPr>
              <a:t>: Given the potential function of the game, the channel allocation game is an exact potential game, which possesses at least one Nash Equilibrium</a:t>
            </a:r>
            <a:endParaRPr kumimoji="1" lang="zh-CN" altLang="en-US" sz="2400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8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9" y="228603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Game Model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D3A2-EDE1-3D4E-B160-AB3A825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99D1-3A2B-1849-878E-7490A48C959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9/22/20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CDC7A-9659-AD4C-9058-A19938FFD178}"/>
              </a:ext>
            </a:extLst>
          </p:cNvPr>
          <p:cNvSpPr/>
          <p:nvPr/>
        </p:nvSpPr>
        <p:spPr>
          <a:xfrm>
            <a:off x="4141200" y="1180338"/>
            <a:ext cx="1329268" cy="25023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EE07B9-8CB6-A940-AA80-03DC344ED1A0}"/>
              </a:ext>
            </a:extLst>
          </p:cNvPr>
          <p:cNvSpPr/>
          <p:nvPr/>
        </p:nvSpPr>
        <p:spPr>
          <a:xfrm>
            <a:off x="6221731" y="1173533"/>
            <a:ext cx="1329267" cy="25023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D20F7A-9F20-D348-A6B9-DC35220D3D87}"/>
              </a:ext>
            </a:extLst>
          </p:cNvPr>
          <p:cNvSpPr txBox="1"/>
          <p:nvPr/>
        </p:nvSpPr>
        <p:spPr>
          <a:xfrm>
            <a:off x="6236957" y="127356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Players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05C4A6-5096-D346-A9BE-50C353C85A6A}"/>
              </a:ext>
            </a:extLst>
          </p:cNvPr>
          <p:cNvSpPr txBox="1"/>
          <p:nvPr/>
        </p:nvSpPr>
        <p:spPr>
          <a:xfrm>
            <a:off x="4141200" y="1273560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Edge Nodes</a:t>
            </a:r>
            <a:endParaRPr kumimoji="1"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85C2DF-C813-F54D-951D-96E79ABCE7D5}"/>
              </a:ext>
            </a:extLst>
          </p:cNvPr>
          <p:cNvSpPr txBox="1"/>
          <p:nvPr/>
        </p:nvSpPr>
        <p:spPr>
          <a:xfrm>
            <a:off x="4141200" y="1934536"/>
            <a:ext cx="13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Allocation Strategy</a:t>
            </a:r>
            <a:endParaRPr kumimoji="1"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874F6E-912D-C14B-A319-0CCB22E7D3B2}"/>
              </a:ext>
            </a:extLst>
          </p:cNvPr>
          <p:cNvSpPr txBox="1"/>
          <p:nvPr/>
        </p:nvSpPr>
        <p:spPr>
          <a:xfrm>
            <a:off x="6236956" y="206500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Strategies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A33D6E-67B8-A148-B6C5-604F9DC735E8}"/>
              </a:ext>
            </a:extLst>
          </p:cNvPr>
          <p:cNvSpPr txBox="1"/>
          <p:nvPr/>
        </p:nvSpPr>
        <p:spPr>
          <a:xfrm>
            <a:off x="4141200" y="2883128"/>
            <a:ext cx="132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Objective Function</a:t>
            </a:r>
            <a:endParaRPr kumimoji="1"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9ADCD6-8315-FC47-A11F-5B2E817D0A19}"/>
              </a:ext>
            </a:extLst>
          </p:cNvPr>
          <p:cNvSpPr txBox="1"/>
          <p:nvPr/>
        </p:nvSpPr>
        <p:spPr>
          <a:xfrm>
            <a:off x="6206505" y="2883129"/>
            <a:ext cx="13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Payoff Function</a:t>
            </a:r>
            <a:endParaRPr kumimoji="1" lang="zh-CN" altLang="en-US" sz="1600" dirty="0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2BDBA62B-50D9-074C-BBA2-9CC2E3E38151}"/>
              </a:ext>
            </a:extLst>
          </p:cNvPr>
          <p:cNvSpPr/>
          <p:nvPr/>
        </p:nvSpPr>
        <p:spPr>
          <a:xfrm>
            <a:off x="5462854" y="2191720"/>
            <a:ext cx="781716" cy="443375"/>
          </a:xfrm>
          <a:prstGeom prst="rightArrow">
            <a:avLst/>
          </a:prstGeom>
          <a:gradFill flip="none" rotWithShape="1">
            <a:gsLst>
              <a:gs pos="0">
                <a:schemeClr val="accent3"/>
              </a:gs>
              <a:gs pos="37000">
                <a:schemeClr val="accent1">
                  <a:lumMod val="45000"/>
                  <a:lumOff val="55000"/>
                </a:schemeClr>
              </a:gs>
              <a:gs pos="67000">
                <a:schemeClr val="accent5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7B3171-760D-714B-AF8D-FBFC56A4DB72}"/>
              </a:ext>
            </a:extLst>
          </p:cNvPr>
          <p:cNvSpPr txBox="1"/>
          <p:nvPr/>
        </p:nvSpPr>
        <p:spPr>
          <a:xfrm>
            <a:off x="4916117" y="349970"/>
            <a:ext cx="643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ea typeface="Microsoft YaHei" panose="020B0503020204020204" pitchFamily="34" charset="-122"/>
                <a:cs typeface="Arial" panose="020B0604020202020204" pitchFamily="34" charset="0"/>
              </a:rPr>
              <a:t>Distributed Game Transformation</a:t>
            </a:r>
            <a:endParaRPr kumimoji="1" lang="zh-CN" altLang="en-US" sz="2400" b="1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D83D5DF-850F-EB4F-ABF0-86F645F3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73" y="1078394"/>
            <a:ext cx="516427" cy="77464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3C613A9-34F0-3E49-9C88-AF1A825A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821" y="1028700"/>
            <a:ext cx="516428" cy="81355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BE332E2-5ED9-B949-803E-6ACF846A51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2660" y="1269473"/>
            <a:ext cx="516427" cy="35458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8C8FDFA-4546-164D-B70C-00B473EE6402}"/>
              </a:ext>
            </a:extLst>
          </p:cNvPr>
          <p:cNvGrpSpPr/>
          <p:nvPr/>
        </p:nvGrpSpPr>
        <p:grpSpPr>
          <a:xfrm>
            <a:off x="7806531" y="1047396"/>
            <a:ext cx="1868090" cy="698330"/>
            <a:chOff x="7806531" y="1047396"/>
            <a:chExt cx="1868090" cy="698330"/>
          </a:xfrm>
        </p:grpSpPr>
        <p:pic>
          <p:nvPicPr>
            <p:cNvPr id="10" name="图形 9" descr="男人">
              <a:extLst>
                <a:ext uri="{FF2B5EF4-FFF2-40B4-BE49-F238E27FC236}">
                  <a16:creationId xmlns:a16="http://schemas.microsoft.com/office/drawing/2014/main" id="{5FE16B63-BC19-CF42-87CC-037D68707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6531" y="1047396"/>
              <a:ext cx="693738" cy="693738"/>
            </a:xfrm>
            <a:prstGeom prst="rect">
              <a:avLst/>
            </a:prstGeom>
          </p:spPr>
        </p:pic>
        <p:pic>
          <p:nvPicPr>
            <p:cNvPr id="40" name="图形 39" descr="男人">
              <a:extLst>
                <a:ext uri="{FF2B5EF4-FFF2-40B4-BE49-F238E27FC236}">
                  <a16:creationId xmlns:a16="http://schemas.microsoft.com/office/drawing/2014/main" id="{A411F03C-E4BB-A54C-A7B9-C818024D9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3707" y="1047396"/>
              <a:ext cx="693738" cy="693738"/>
            </a:xfrm>
            <a:prstGeom prst="rect">
              <a:avLst/>
            </a:prstGeom>
          </p:spPr>
        </p:pic>
        <p:pic>
          <p:nvPicPr>
            <p:cNvPr id="41" name="图形 40" descr="男人">
              <a:extLst>
                <a:ext uri="{FF2B5EF4-FFF2-40B4-BE49-F238E27FC236}">
                  <a16:creationId xmlns:a16="http://schemas.microsoft.com/office/drawing/2014/main" id="{460032DD-2BE3-1445-A319-ACA96B56A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80883" y="1051988"/>
              <a:ext cx="693738" cy="69373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8BF4D8-0D57-3441-8721-72113C28CCFE}"/>
                  </a:ext>
                </a:extLst>
              </p:cNvPr>
              <p:cNvSpPr/>
              <p:nvPr/>
            </p:nvSpPr>
            <p:spPr>
              <a:xfrm>
                <a:off x="977588" y="2006377"/>
                <a:ext cx="297466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8BF4D8-0D57-3441-8721-72113C28C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88" y="2006377"/>
                <a:ext cx="2974660" cy="387927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F6158B6-4CFC-8E4A-B100-B8C9FAAA7E98}"/>
                  </a:ext>
                </a:extLst>
              </p:cNvPr>
              <p:cNvSpPr/>
              <p:nvPr/>
            </p:nvSpPr>
            <p:spPr>
              <a:xfrm>
                <a:off x="7806531" y="2043842"/>
                <a:ext cx="367684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F6158B6-4CFC-8E4A-B100-B8C9FAAA7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1" y="2043842"/>
                <a:ext cx="3676840" cy="411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9671A2E-4876-5845-BA3A-AE3202D99B0B}"/>
                  </a:ext>
                </a:extLst>
              </p:cNvPr>
              <p:cNvSpPr/>
              <p:nvPr/>
            </p:nvSpPr>
            <p:spPr>
              <a:xfrm>
                <a:off x="103862" y="2727730"/>
                <a:ext cx="7114356" cy="9562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limLow>
                            <m:limLow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𝔸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sup>
                                        <m:e>
                                          <m:nary>
                                            <m:naryPr>
                                              <m:limLoc m:val="subSup"/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zh-CN" altLang="en-US" sz="2000" i="0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𝑛𝑚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d>
                                                    <m:dPr>
                                                      <m:ctrlPr>
                                                        <a:rPr lang="zh-CN" altLang="en-US" sz="20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en-US" sz="2000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𝑛𝑚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zh-CN" altLang="en-US" sz="20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ⅆ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nary>
                                    </m:e>
                                  </m:nary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9671A2E-4876-5845-BA3A-AE3202D99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2" y="2727730"/>
                <a:ext cx="7114356" cy="956224"/>
              </a:xfrm>
              <a:prstGeom prst="rect">
                <a:avLst/>
              </a:prstGeom>
              <a:blipFill>
                <a:blip r:embed="rId10"/>
                <a:stretch>
                  <a:fillRect l="-9804" t="-107895" b="-14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41667B5D-6350-E144-874C-082623879B68}"/>
              </a:ext>
            </a:extLst>
          </p:cNvPr>
          <p:cNvSpPr/>
          <p:nvPr/>
        </p:nvSpPr>
        <p:spPr>
          <a:xfrm>
            <a:off x="1543925" y="2798032"/>
            <a:ext cx="5508039" cy="9087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BFFBCB7-A931-C744-92D8-F6E6D9656F17}"/>
                  </a:ext>
                </a:extLst>
              </p:cNvPr>
              <p:cNvSpPr/>
              <p:nvPr/>
            </p:nvSpPr>
            <p:spPr>
              <a:xfrm>
                <a:off x="7630331" y="2714361"/>
                <a:ext cx="4633128" cy="1061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6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16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sup>
                                    <m:e>
                                      <m:nary>
                                        <m:naryPr>
                                          <m:limLoc m:val="subSup"/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zh-CN" altLang="en-US" sz="160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zh-CN" altLang="en-US" sz="16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</m:d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zh-CN" altLang="en-US" sz="16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zh-CN" alt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𝑛𝑚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CN" alt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zh-CN" altLang="en-US" sz="16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1600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ⅆ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nary>
                                </m:e>
                              </m:nary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BFFBCB7-A931-C744-92D8-F6E6D9656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331" y="2714361"/>
                <a:ext cx="4633128" cy="1061060"/>
              </a:xfrm>
              <a:prstGeom prst="rect">
                <a:avLst/>
              </a:prstGeom>
              <a:blipFill>
                <a:blip r:embed="rId11"/>
                <a:stretch>
                  <a:fillRect l="-13388" t="-52941" b="-10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89DD021-EFB9-3B4B-A0B6-8E7F18870183}"/>
                  </a:ext>
                </a:extLst>
              </p:cNvPr>
              <p:cNvSpPr/>
              <p:nvPr/>
            </p:nvSpPr>
            <p:spPr>
              <a:xfrm>
                <a:off x="3476194" y="3987797"/>
                <a:ext cx="8401531" cy="8331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𝕝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/{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nary>
                              <m:naryPr>
                                <m:chr m:val="∑"/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sup>
                              <m:e>
                                <m:nary>
                                  <m:nary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nary>
                          </m:sub>
                        </m:sSub>
                      </m:e>
                    </m:nary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89DD021-EFB9-3B4B-A0B6-8E7F18870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94" y="3987797"/>
                <a:ext cx="8401531" cy="833113"/>
              </a:xfrm>
              <a:prstGeom prst="rect">
                <a:avLst/>
              </a:prstGeom>
              <a:blipFill>
                <a:blip r:embed="rId14"/>
                <a:stretch>
                  <a:fillRect l="-302" t="-46269" b="-67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6E614EFC-9B89-A449-9D29-8E0E1EDB37C0}"/>
              </a:ext>
            </a:extLst>
          </p:cNvPr>
          <p:cNvSpPr/>
          <p:nvPr/>
        </p:nvSpPr>
        <p:spPr>
          <a:xfrm>
            <a:off x="358169" y="405903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>
                <a:ea typeface="Microsoft YaHei" panose="020B0503020204020204" pitchFamily="34" charset="-122"/>
                <a:cs typeface="Arial" panose="020B0604020202020204" pitchFamily="34" charset="0"/>
              </a:rPr>
              <a:t>Potential Function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CC085D5-C900-6D4C-B9F4-6F9BB15AB194}"/>
              </a:ext>
            </a:extLst>
          </p:cNvPr>
          <p:cNvSpPr/>
          <p:nvPr/>
        </p:nvSpPr>
        <p:spPr>
          <a:xfrm>
            <a:off x="358169" y="4955653"/>
            <a:ext cx="27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>
                <a:ea typeface="Microsoft YaHei" panose="020B0503020204020204" pitchFamily="34" charset="-122"/>
                <a:cs typeface="Arial" panose="020B0604020202020204" pitchFamily="34" charset="0"/>
              </a:rPr>
              <a:t>Exact Potential Game </a:t>
            </a:r>
            <a:endParaRPr lang="zh-CN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1318E39-474F-AA4E-BD10-50A2E377122A}"/>
                  </a:ext>
                </a:extLst>
              </p:cNvPr>
              <p:cNvSpPr/>
              <p:nvPr/>
            </p:nvSpPr>
            <p:spPr>
              <a:xfrm>
                <a:off x="3212661" y="4943762"/>
                <a:ext cx="8621170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03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1600" dirty="0"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1318E39-474F-AA4E-BD10-50A2E3771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661" y="4943762"/>
                <a:ext cx="8621170" cy="370294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6807F97-1FD5-1F49-B87E-75E22E096D3E}"/>
              </a:ext>
            </a:extLst>
          </p:cNvPr>
          <p:cNvCxnSpPr>
            <a:cxnSpLocks/>
          </p:cNvCxnSpPr>
          <p:nvPr/>
        </p:nvCxnSpPr>
        <p:spPr>
          <a:xfrm>
            <a:off x="7045712" y="3223321"/>
            <a:ext cx="723352" cy="291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8DF5-66C7-2E46-BE4C-E610476E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/19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9 0.02361 L -0.11953 0.01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3" grpId="0"/>
      <p:bldP spid="49" grpId="0" animBg="1"/>
      <p:bldP spid="49" grpId="1" animBg="1"/>
      <p:bldP spid="49" grpId="2" animBg="1"/>
      <p:bldP spid="50" grpId="0" animBg="1"/>
      <p:bldP spid="50" grpId="1" animBg="1"/>
      <p:bldP spid="2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文本框 524"/>
          <p:cNvSpPr txBox="1"/>
          <p:nvPr/>
        </p:nvSpPr>
        <p:spPr>
          <a:xfrm>
            <a:off x="1379420" y="2906591"/>
            <a:ext cx="21595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5903" y="904469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10484" y="935246"/>
            <a:ext cx="448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PA_菱形 7"/>
          <p:cNvSpPr/>
          <p:nvPr>
            <p:custDataLst>
              <p:tags r:id="rId1"/>
            </p:custDataLst>
          </p:nvPr>
        </p:nvSpPr>
        <p:spPr>
          <a:xfrm>
            <a:off x="1117848" y="1781499"/>
            <a:ext cx="2670629" cy="2670629"/>
          </a:xfrm>
          <a:prstGeom prst="diamond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5903" y="1910597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45903" y="2922761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310484" y="1947081"/>
            <a:ext cx="511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Problem Formulation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45903" y="393492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10484" y="3960638"/>
            <a:ext cx="62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Algorithm Design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0484" y="2953537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Potential Game Model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702429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03691" y="670242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88317" y="6702429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8085138" y="-2399"/>
            <a:ext cx="4106863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03692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780B48-4173-A748-AC12-A4597DDD883C}"/>
              </a:ext>
            </a:extLst>
          </p:cNvPr>
          <p:cNvSpPr txBox="1"/>
          <p:nvPr/>
        </p:nvSpPr>
        <p:spPr>
          <a:xfrm>
            <a:off x="4345903" y="5000574"/>
            <a:ext cx="76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D03591-3684-6848-8938-108B8C2D75B2}"/>
              </a:ext>
            </a:extLst>
          </p:cNvPr>
          <p:cNvSpPr txBox="1"/>
          <p:nvPr/>
        </p:nvSpPr>
        <p:spPr>
          <a:xfrm>
            <a:off x="5310484" y="5026288"/>
            <a:ext cx="610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Performance Evaluation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54">
            <a:extLst>
              <a:ext uri="{FF2B5EF4-FFF2-40B4-BE49-F238E27FC236}">
                <a16:creationId xmlns:a16="http://schemas.microsoft.com/office/drawing/2014/main" id="{E94D3822-3921-0548-9BB3-4059D1C7FFD0}"/>
              </a:ext>
            </a:extLst>
          </p:cNvPr>
          <p:cNvGrpSpPr/>
          <p:nvPr/>
        </p:nvGrpSpPr>
        <p:grpSpPr>
          <a:xfrm>
            <a:off x="6021414" y="591232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27" name="L 形 26">
              <a:extLst>
                <a:ext uri="{FF2B5EF4-FFF2-40B4-BE49-F238E27FC236}">
                  <a16:creationId xmlns:a16="http://schemas.microsoft.com/office/drawing/2014/main" id="{95452EBF-4F93-544B-92AC-E9B9EED862F6}"/>
                </a:ext>
              </a:extLst>
            </p:cNvPr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1E3522CC-EAF4-FE44-A02C-FF24CD12608A}"/>
                </a:ext>
              </a:extLst>
            </p:cNvPr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L 形 28">
              <a:extLst>
                <a:ext uri="{FF2B5EF4-FFF2-40B4-BE49-F238E27FC236}">
                  <a16:creationId xmlns:a16="http://schemas.microsoft.com/office/drawing/2014/main" id="{5524D268-901D-FC46-8DCA-CC30C745BA83}"/>
                </a:ext>
              </a:extLst>
            </p:cNvPr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312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主题2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11326</TotalTime>
  <Words>1005</Words>
  <Application>Microsoft Macintosh PowerPoint</Application>
  <PresentationFormat>Widescreen</PresentationFormat>
  <Paragraphs>500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微软雅黑</vt:lpstr>
      <vt:lpstr>宋体</vt:lpstr>
      <vt:lpstr>Arial</vt:lpstr>
      <vt:lpstr>Calibri</vt:lpstr>
      <vt:lpstr>Cambria Math</vt:lpstr>
      <vt:lpstr>Times New Roman</vt:lpstr>
      <vt:lpstr>Wingdings</vt:lpstr>
      <vt:lpstr>主题2</vt:lpstr>
      <vt:lpstr>1_Office 主题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keywords>www.1ppt.com</cp:keywords>
  <dc:description>www.1ppt.com</dc:description>
  <cp:lastModifiedBy>D.WS Near</cp:lastModifiedBy>
  <cp:revision>220</cp:revision>
  <dcterms:created xsi:type="dcterms:W3CDTF">2019-09-11T01:17:00Z</dcterms:created>
  <dcterms:modified xsi:type="dcterms:W3CDTF">2020-09-22T01:55:04Z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