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1519"/>
    <a:srgbClr val="DCDCDC"/>
    <a:srgbClr val="384E4A"/>
    <a:srgbClr val="F0F0F0"/>
    <a:srgbClr val="868686"/>
    <a:srgbClr val="A0E9D6"/>
    <a:srgbClr val="3F4747"/>
    <a:srgbClr val="080A0C"/>
    <a:srgbClr val="3F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3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4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4149002" y="2202570"/>
            <a:ext cx="5673348" cy="16567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｢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夜空に</a:t>
            </a:r>
            <a:r>
              <a:rPr kumimoji="1" lang="ja-JP" altLang="en-US" sz="3600" spc="400" dirty="0">
                <a:solidFill>
                  <a:srgbClr val="EEEEEE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探す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もの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｣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から 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｢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夜空に</a:t>
            </a:r>
            <a:r>
              <a:rPr kumimoji="1" lang="ja-JP" altLang="en-US" sz="3600" spc="400" dirty="0">
                <a:solidFill>
                  <a:srgbClr val="A0E9D6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創る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もの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｣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へ。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149002" y="3870935"/>
            <a:ext cx="4628190" cy="8686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 longer to be sought in the starry sky.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now to be </a:t>
            </a:r>
            <a:r>
              <a:rPr lang="en-US" altLang="ja-JP" dirty="0">
                <a:solidFill>
                  <a:srgbClr val="A0E9D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</a:t>
            </a: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the starry sky.</a:t>
            </a:r>
            <a:endParaRPr lang="ja-JP" altLang="en-US" dirty="0">
              <a:solidFill>
                <a:srgbClr val="EAEAE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0A38-57D3-3E5A-64FB-5B5D2F4EF5C8}"/>
              </a:ext>
            </a:extLst>
          </p:cNvPr>
          <p:cNvSpPr txBox="1"/>
          <p:nvPr/>
        </p:nvSpPr>
        <p:spPr>
          <a:xfrm>
            <a:off x="2147310" y="238460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星座は</a:t>
            </a:r>
            <a:r>
              <a:rPr kumimoji="1" lang="en-US" altLang="ja-JP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､</a:t>
            </a:r>
            <a:endParaRPr kumimoji="1" lang="ja-JP" altLang="en-US" sz="3600" spc="400" dirty="0">
              <a:solidFill>
                <a:srgbClr val="EAEAEA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44C55-7E34-40B3-53DC-2675C1357A4B}"/>
              </a:ext>
            </a:extLst>
          </p:cNvPr>
          <p:cNvSpPr txBox="1"/>
          <p:nvPr/>
        </p:nvSpPr>
        <p:spPr>
          <a:xfrm>
            <a:off x="2178591" y="395879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Constellations</a:t>
            </a:r>
            <a:r>
              <a:rPr kumimoji="1" lang="ja-JP" altLang="en-US" spc="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  </a:t>
            </a:r>
            <a:r>
              <a:rPr kumimoji="1" lang="en-US" altLang="ja-JP" spc="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endParaRPr kumimoji="1" lang="ja-JP" altLang="en-US" spc="400" dirty="0">
              <a:solidFill>
                <a:srgbClr val="EAEAEA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1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332119" y="-2003259"/>
            <a:ext cx="1414437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0"/>
              </a:lnSpc>
            </a:pPr>
            <a:r>
              <a:rPr kumimoji="1"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STAR-</a:t>
            </a:r>
          </a:p>
          <a:p>
            <a:pPr>
              <a:lnSpc>
                <a:spcPts val="42000"/>
              </a:lnSpc>
            </a:pPr>
            <a:r>
              <a:rPr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LINER</a:t>
            </a:r>
            <a:endParaRPr kumimoji="1" lang="ja-JP" altLang="en-US" sz="35000" spc="400" dirty="0">
              <a:solidFill>
                <a:srgbClr val="3F4747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1304364" y="3198167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星々を繋いで、星座を創る。</a:t>
            </a:r>
            <a:endParaRPr kumimoji="1" lang="ja-JP" altLang="en-US" sz="24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6063562" y="3275110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 Build Your Constellations.</a:t>
            </a:r>
            <a:endParaRPr kumimoji="1" lang="ja-JP" altLang="en-US" sz="1400" spc="15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選んだミッション</a:t>
            </a:r>
            <a:endParaRPr kumimoji="1" lang="ja-JP" altLang="en-US" sz="2400" spc="4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3705461" y="3275107"/>
            <a:ext cx="181812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Selected Mission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5523587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BBCD8E6-D9B2-BFC1-3909-D6DB81064309}"/>
              </a:ext>
            </a:extLst>
          </p:cNvPr>
          <p:cNvGrpSpPr/>
          <p:nvPr/>
        </p:nvGrpSpPr>
        <p:grpSpPr>
          <a:xfrm>
            <a:off x="773330" y="3044278"/>
            <a:ext cx="2808070" cy="769441"/>
            <a:chOff x="536264" y="3044279"/>
            <a:chExt cx="2264693" cy="76944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3F4B191-15AE-A1B0-4EA2-AFFFC3DCA600}"/>
                </a:ext>
              </a:extLst>
            </p:cNvPr>
            <p:cNvSpPr/>
            <p:nvPr/>
          </p:nvSpPr>
          <p:spPr>
            <a:xfrm>
              <a:off x="536265" y="3590644"/>
              <a:ext cx="2179321" cy="101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BCC143-DA02-25B1-A5E0-D8F389DB2D19}"/>
                </a:ext>
              </a:extLst>
            </p:cNvPr>
            <p:cNvSpPr txBox="1"/>
            <p:nvPr/>
          </p:nvSpPr>
          <p:spPr>
            <a:xfrm>
              <a:off x="536264" y="3044279"/>
              <a:ext cx="22646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spc="300" dirty="0" err="1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Exosky</a:t>
              </a:r>
              <a:r>
                <a:rPr lang="en-US" altLang="ja-JP" sz="4400" spc="300" dirty="0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!</a:t>
              </a:r>
              <a:endParaRPr kumimoji="1" lang="ja-JP" altLang="en-US" sz="4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C0DF5F-327B-25C9-C833-45531ECA90FC}"/>
              </a:ext>
            </a:extLst>
          </p:cNvPr>
          <p:cNvGrpSpPr/>
          <p:nvPr/>
        </p:nvGrpSpPr>
        <p:grpSpPr>
          <a:xfrm rot="207662">
            <a:off x="9151714" y="2404532"/>
            <a:ext cx="2048932" cy="2048932"/>
            <a:chOff x="3941981" y="-409857"/>
            <a:chExt cx="6858000" cy="68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620963-9840-961B-14E6-238C27364CA8}"/>
                </a:ext>
              </a:extLst>
            </p:cNvPr>
            <p:cNvSpPr/>
            <p:nvPr/>
          </p:nvSpPr>
          <p:spPr>
            <a:xfrm>
              <a:off x="4227731" y="-41821"/>
              <a:ext cx="6333066" cy="6172200"/>
            </a:xfrm>
            <a:prstGeom prst="rect">
              <a:avLst/>
            </a:prstGeom>
            <a:solidFill>
              <a:srgbClr val="DCDC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02A399A-27A4-4635-FDE5-1717924D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941981" y="-409857"/>
              <a:ext cx="6858000" cy="6858000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F6B13E18-FD07-3F07-FC72-B6C7DFC8E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70">
            <a:off x="4859201" y="1006805"/>
            <a:ext cx="4844384" cy="484438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4216E3A-DCF0-DD43-3038-3A65C4D0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0417">
            <a:off x="7442200" y="4270570"/>
            <a:ext cx="3556000" cy="3556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4EBAC3-9B32-D369-E1DE-060F95B2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0812">
            <a:off x="4245285" y="-255734"/>
            <a:ext cx="2624667" cy="262466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0E94FB0-F6E0-EA01-6B9E-26DDED355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8910">
            <a:off x="-709661" y="2973506"/>
            <a:ext cx="4844384" cy="484438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123204F-6553-62EA-9464-1DADC4AB7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7867">
            <a:off x="985548" y="-1127129"/>
            <a:ext cx="3310467" cy="331046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BBB080A-19F8-C474-BE84-21AACD0B0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6030">
            <a:off x="10315671" y="-859806"/>
            <a:ext cx="2626556" cy="2626556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A3E7D2DE-7C4C-2328-4078-4337B7E825C6}"/>
              </a:ext>
            </a:extLst>
          </p:cNvPr>
          <p:cNvSpPr/>
          <p:nvPr/>
        </p:nvSpPr>
        <p:spPr>
          <a:xfrm>
            <a:off x="4581953" y="273697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6B5AD3D-F307-E368-5D85-D0CCE4A660C3}"/>
              </a:ext>
            </a:extLst>
          </p:cNvPr>
          <p:cNvSpPr/>
          <p:nvPr/>
        </p:nvSpPr>
        <p:spPr>
          <a:xfrm>
            <a:off x="997437" y="1798667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A362AC3-CE59-142E-89B1-E1CD760AE8A7}"/>
              </a:ext>
            </a:extLst>
          </p:cNvPr>
          <p:cNvSpPr/>
          <p:nvPr/>
        </p:nvSpPr>
        <p:spPr>
          <a:xfrm>
            <a:off x="10182670" y="217622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63F8403-8CA7-8EE1-0496-86E2E258B654}"/>
              </a:ext>
            </a:extLst>
          </p:cNvPr>
          <p:cNvSpPr/>
          <p:nvPr/>
        </p:nvSpPr>
        <p:spPr>
          <a:xfrm>
            <a:off x="11549759" y="540327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FD619FB-8758-5E7F-D889-50450572BDB2}"/>
              </a:ext>
            </a:extLst>
          </p:cNvPr>
          <p:cNvSpPr/>
          <p:nvPr/>
        </p:nvSpPr>
        <p:spPr>
          <a:xfrm>
            <a:off x="7540964" y="611326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102DA1F-E99C-166E-2A92-6F1F9EC1E6EA}"/>
              </a:ext>
            </a:extLst>
          </p:cNvPr>
          <p:cNvSpPr/>
          <p:nvPr/>
        </p:nvSpPr>
        <p:spPr>
          <a:xfrm>
            <a:off x="5753207" y="578445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9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ページ概要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5776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Page Summary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132471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76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E80F7D-E2A6-56FD-414F-BCF4F9C5DAF3}"/>
              </a:ext>
            </a:extLst>
          </p:cNvPr>
          <p:cNvGrpSpPr/>
          <p:nvPr/>
        </p:nvGrpSpPr>
        <p:grpSpPr>
          <a:xfrm>
            <a:off x="1110893" y="545052"/>
            <a:ext cx="1562100" cy="1562100"/>
            <a:chOff x="1873928" y="1826938"/>
            <a:chExt cx="1562100" cy="15621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5E7AB1B-B8FB-9172-46AD-BE3D6F6FB964}"/>
                </a:ext>
              </a:extLst>
            </p:cNvPr>
            <p:cNvSpPr/>
            <p:nvPr/>
          </p:nvSpPr>
          <p:spPr>
            <a:xfrm>
              <a:off x="1873928" y="1826938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 descr="望遠鏡">
              <a:extLst>
                <a:ext uri="{FF2B5EF4-FFF2-40B4-BE49-F238E27FC236}">
                  <a16:creationId xmlns:a16="http://schemas.microsoft.com/office/drawing/2014/main" id="{BA5F5BE9-EAD4-C949-5328-C42B843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7778" y="215078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90E09DA-186E-3F04-D96C-176FCCAE6AA6}"/>
              </a:ext>
            </a:extLst>
          </p:cNvPr>
          <p:cNvGrpSpPr/>
          <p:nvPr/>
        </p:nvGrpSpPr>
        <p:grpSpPr>
          <a:xfrm>
            <a:off x="1891943" y="2647950"/>
            <a:ext cx="1562100" cy="1562100"/>
            <a:chOff x="1464353" y="3674523"/>
            <a:chExt cx="1562100" cy="1562100"/>
          </a:xfrm>
        </p:grpSpPr>
        <p:pic>
          <p:nvPicPr>
            <p:cNvPr id="10" name="グラフィックス 9" descr="黒板">
              <a:extLst>
                <a:ext uri="{FF2B5EF4-FFF2-40B4-BE49-F238E27FC236}">
                  <a16:creationId xmlns:a16="http://schemas.microsoft.com/office/drawing/2014/main" id="{D1126623-4428-29E4-0EF3-E26D2E7C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8203" y="4015569"/>
              <a:ext cx="914400" cy="914400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F0F3C1E-685E-8438-2BE7-2127A86E8D64}"/>
                </a:ext>
              </a:extLst>
            </p:cNvPr>
            <p:cNvSpPr/>
            <p:nvPr/>
          </p:nvSpPr>
          <p:spPr>
            <a:xfrm>
              <a:off x="1464353" y="36745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864EFD-70B4-0B3A-256D-5774EB657D8C}"/>
              </a:ext>
            </a:extLst>
          </p:cNvPr>
          <p:cNvGrpSpPr/>
          <p:nvPr/>
        </p:nvGrpSpPr>
        <p:grpSpPr>
          <a:xfrm>
            <a:off x="1110893" y="4750848"/>
            <a:ext cx="1562100" cy="1562100"/>
            <a:chOff x="4112303" y="3903123"/>
            <a:chExt cx="1562100" cy="1562100"/>
          </a:xfrm>
        </p:grpSpPr>
        <p:pic>
          <p:nvPicPr>
            <p:cNvPr id="12" name="グラフィックス 11" descr="チャット">
              <a:extLst>
                <a:ext uri="{FF2B5EF4-FFF2-40B4-BE49-F238E27FC236}">
                  <a16:creationId xmlns:a16="http://schemas.microsoft.com/office/drawing/2014/main" id="{F9C5B45C-D0BC-415E-6663-586C75F9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6153" y="4282853"/>
              <a:ext cx="914400" cy="9144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3A532B7-A5E8-084A-B58B-62A3829A4914}"/>
                </a:ext>
              </a:extLst>
            </p:cNvPr>
            <p:cNvSpPr/>
            <p:nvPr/>
          </p:nvSpPr>
          <p:spPr>
            <a:xfrm>
              <a:off x="4112303" y="39031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7715CD4-D963-3DC5-0599-7B71AC72869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444229" y="1878388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0DB68C6-48F1-B116-9885-5676C04F9157}"/>
              </a:ext>
            </a:extLst>
          </p:cNvPr>
          <p:cNvCxnSpPr>
            <a:cxnSpLocks/>
            <a:stCxn id="11" idx="4"/>
            <a:endCxn id="16" idx="7"/>
          </p:cNvCxnSpPr>
          <p:nvPr/>
        </p:nvCxnSpPr>
        <p:spPr>
          <a:xfrm flipH="1">
            <a:off x="2444229" y="4210050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D36BF9-EF8B-555C-1A8C-247CCCA3A0CB}"/>
              </a:ext>
            </a:extLst>
          </p:cNvPr>
          <p:cNvSpPr txBox="1"/>
          <p:nvPr/>
        </p:nvSpPr>
        <p:spPr>
          <a:xfrm>
            <a:off x="2996843" y="800180"/>
            <a:ext cx="7446269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NASA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の観測した太陽系外天体データから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特定の太陽系外の天体から見える天球を視覚化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5F2068-3831-118B-9EE7-986D16293D4A}"/>
              </a:ext>
            </a:extLst>
          </p:cNvPr>
          <p:cNvSpPr txBox="1"/>
          <p:nvPr/>
        </p:nvSpPr>
        <p:spPr>
          <a:xfrm>
            <a:off x="3777893" y="2861376"/>
            <a:ext cx="6740948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天球に見られる星々をユーザーがつなぎ、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みずからの手で星座を創り出す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9CA5A3-C250-6A06-9A3B-9E998439FFB6}"/>
              </a:ext>
            </a:extLst>
          </p:cNvPr>
          <p:cNvSpPr txBox="1"/>
          <p:nvPr/>
        </p:nvSpPr>
        <p:spPr>
          <a:xfrm>
            <a:off x="2996843" y="4964274"/>
            <a:ext cx="7773282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創った星座でインターネット上で交流できる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インタラクティブな交流プラットフォームも実現</a:t>
            </a:r>
          </a:p>
        </p:txBody>
      </p:sp>
    </p:spTree>
    <p:extLst>
      <p:ext uri="{BB962C8B-B14F-4D97-AF65-F5344CB8AC3E}">
        <p14:creationId xmlns:p14="http://schemas.microsoft.com/office/powerpoint/2010/main" val="318846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今後の展望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88545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Vision For Future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443963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4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13A31-2A70-8A8E-CD93-45E7D047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49" y="1317744"/>
            <a:ext cx="6985172" cy="11161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地球から見た全天</a:t>
            </a:r>
            <a:r>
              <a:rPr kumimoji="1" lang="en-US" altLang="ja-JP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88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星座を別の惑星の視点からでも確認できるようにする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B9803F-686A-5373-5AC6-1674378E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8" y="1317744"/>
            <a:ext cx="1116174" cy="11161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E38BAB-BA03-5EBA-7C80-5855347AAE8F}"/>
              </a:ext>
            </a:extLst>
          </p:cNvPr>
          <p:cNvSpPr txBox="1">
            <a:spLocks/>
          </p:cNvSpPr>
          <p:nvPr/>
        </p:nvSpPr>
        <p:spPr>
          <a:xfrm>
            <a:off x="4106678" y="2870913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過去に消滅してしまった星座を復元してサイト上に表示する</a:t>
            </a:r>
            <a:endParaRPr kumimoji="1" lang="ja-JP" altLang="en-US" sz="2400" spc="300" dirty="0">
              <a:solidFill>
                <a:srgbClr val="EAEAEA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B3F7109-8475-319E-8453-D1FE648840D4}"/>
              </a:ext>
            </a:extLst>
          </p:cNvPr>
          <p:cNvSpPr txBox="1">
            <a:spLocks/>
          </p:cNvSpPr>
          <p:nvPr/>
        </p:nvSpPr>
        <p:spPr>
          <a:xfrm>
            <a:off x="4106678" y="4424082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ユーザーの作った星座のコンテスト</a:t>
            </a: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を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開催し、宇宙教育を活性化させる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63D62A-1C83-2E25-A81A-1200F865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93" y="2784438"/>
            <a:ext cx="1289124" cy="1289124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BC94CCE-6439-C67B-5A3D-C5C86B5D0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992" y="4545106"/>
            <a:ext cx="874126" cy="87412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7C76A-7AE7-7E1A-9700-0D454E6DA0CC}"/>
              </a:ext>
            </a:extLst>
          </p:cNvPr>
          <p:cNvSpPr/>
          <p:nvPr/>
        </p:nvSpPr>
        <p:spPr>
          <a:xfrm>
            <a:off x="3324425" y="1568756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EC6A7C-560D-24EA-8CED-4BD410B7BB7E}"/>
              </a:ext>
            </a:extLst>
          </p:cNvPr>
          <p:cNvSpPr/>
          <p:nvPr/>
        </p:nvSpPr>
        <p:spPr>
          <a:xfrm>
            <a:off x="3324425" y="3121925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76FF4-3EAA-D3C5-B74C-3DB7157491D0}"/>
              </a:ext>
            </a:extLst>
          </p:cNvPr>
          <p:cNvSpPr/>
          <p:nvPr/>
        </p:nvSpPr>
        <p:spPr>
          <a:xfrm>
            <a:off x="3324425" y="4675094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</TotalTime>
  <Words>175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Noto Sans JP Light</vt:lpstr>
      <vt:lpstr>Noto Sans JP Medium</vt:lpstr>
      <vt:lpstr>Arial</vt:lpstr>
      <vt:lpstr>Calibri</vt:lpstr>
      <vt:lpstr>Calibri Light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律希 安部</cp:lastModifiedBy>
  <cp:revision>19</cp:revision>
  <dcterms:created xsi:type="dcterms:W3CDTF">2024-10-05T03:52:26Z</dcterms:created>
  <dcterms:modified xsi:type="dcterms:W3CDTF">2024-10-06T03:12:03Z</dcterms:modified>
</cp:coreProperties>
</file>