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3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8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17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8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8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4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E0C60C-C18A-9B68-98BF-47EBA0751D17}"/>
              </a:ext>
            </a:extLst>
          </p:cNvPr>
          <p:cNvSpPr txBox="1"/>
          <p:nvPr/>
        </p:nvSpPr>
        <p:spPr>
          <a:xfrm>
            <a:off x="911356" y="4425546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pc="150" dirty="0">
                <a:latin typeface="Noto Sans JP" panose="020B0500000000000000" pitchFamily="34" charset="-128"/>
                <a:ea typeface="Noto Sans JP" panose="020B0500000000000000" pitchFamily="34" charset="-128"/>
              </a:rPr>
              <a:t>桐蔭高校科学部</a:t>
            </a:r>
            <a:endParaRPr kumimoji="1" lang="ja-JP" altLang="en-US" spc="150" dirty="0">
              <a:latin typeface="Noto Sans JP" panose="020B0500000000000000" pitchFamily="34" charset="-128"/>
              <a:ea typeface="Noto Sans JP" panose="020B0500000000000000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8F25BE-B39D-0345-ACD8-9AB6C3C4BF49}"/>
              </a:ext>
            </a:extLst>
          </p:cNvPr>
          <p:cNvSpPr txBox="1"/>
          <p:nvPr/>
        </p:nvSpPr>
        <p:spPr>
          <a:xfrm>
            <a:off x="1026810" y="4858325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pc="150" dirty="0">
                <a:latin typeface="Noto Sans JP Thin" panose="020B0200000000000000" pitchFamily="34" charset="-128"/>
                <a:ea typeface="Noto Sans JP Thin" panose="020B0200000000000000" pitchFamily="34" charset="-128"/>
              </a:rPr>
              <a:t>桐蔭高校科学部</a:t>
            </a:r>
            <a:endParaRPr kumimoji="1" lang="ja-JP" altLang="en-US" spc="150" dirty="0">
              <a:latin typeface="Noto Sans JP Thin" panose="020B0200000000000000" pitchFamily="34" charset="-128"/>
              <a:ea typeface="Noto Sans JP Thin" panose="020B02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0C51C4-1EB2-DC15-37D6-1692C49EEFD9}"/>
              </a:ext>
            </a:extLst>
          </p:cNvPr>
          <p:cNvSpPr txBox="1"/>
          <p:nvPr/>
        </p:nvSpPr>
        <p:spPr>
          <a:xfrm>
            <a:off x="4789981" y="4516487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pc="15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桐蔭高校科学部</a:t>
            </a:r>
            <a:endParaRPr kumimoji="1" lang="ja-JP" altLang="en-US" spc="15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DDD7EF-568C-D8FE-F52E-C72218187944}"/>
              </a:ext>
            </a:extLst>
          </p:cNvPr>
          <p:cNvSpPr txBox="1"/>
          <p:nvPr/>
        </p:nvSpPr>
        <p:spPr>
          <a:xfrm>
            <a:off x="3846425" y="5372469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pc="150" dirty="0">
                <a:latin typeface="Noto Sans JP Black" panose="020B0A00000000000000" pitchFamily="34" charset="-128"/>
                <a:ea typeface="Noto Sans JP Black" panose="020B0A00000000000000" pitchFamily="34" charset="-128"/>
              </a:rPr>
              <a:t>桐蔭高校科学部</a:t>
            </a:r>
            <a:endParaRPr kumimoji="1" lang="ja-JP" altLang="en-US" spc="150" dirty="0">
              <a:latin typeface="Noto Sans JP Black" panose="020B0A00000000000000" pitchFamily="34" charset="-128"/>
              <a:ea typeface="Noto Sans JP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71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43C341-8E7D-6D54-2D75-CDF15A6C2437}"/>
              </a:ext>
            </a:extLst>
          </p:cNvPr>
          <p:cNvSpPr txBox="1"/>
          <p:nvPr/>
        </p:nvSpPr>
        <p:spPr>
          <a:xfrm>
            <a:off x="-409121" y="-464374"/>
            <a:ext cx="9600705" cy="7786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0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STAR-</a:t>
            </a:r>
          </a:p>
          <a:p>
            <a:r>
              <a:rPr lang="en-US" altLang="ja-JP" sz="250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LINER</a:t>
            </a:r>
            <a:endParaRPr kumimoji="1" lang="ja-JP" altLang="en-US" sz="25000" spc="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0" y="3198166"/>
            <a:ext cx="48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星々を繋いで、星座を創る。</a:t>
            </a:r>
            <a:endParaRPr kumimoji="1" lang="ja-JP" altLang="en-US" sz="2400" spc="400" dirty="0">
              <a:solidFill>
                <a:schemeClr val="accent1">
                  <a:lumMod val="40000"/>
                  <a:lumOff val="60000"/>
                </a:schemeClr>
              </a:solidFill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4759198" y="3275109"/>
            <a:ext cx="51732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Connect Stars in the Sky. Build Your Constellations.</a:t>
            </a:r>
            <a:endParaRPr kumimoji="1" lang="ja-JP" altLang="en-US" sz="1400" spc="15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4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8203582" y="4576373"/>
            <a:ext cx="3531736" cy="96148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ja-JP" sz="20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｢</a:t>
            </a:r>
            <a:r>
              <a:rPr kumimoji="1" lang="ja-JP" altLang="en-US" sz="20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夜空に探すもの</a:t>
            </a:r>
            <a:r>
              <a:rPr kumimoji="1" lang="en-US" altLang="ja-JP" sz="20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｣ </a:t>
            </a:r>
            <a:r>
              <a:rPr kumimoji="1" lang="ja-JP" altLang="en-US" sz="20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から </a:t>
            </a:r>
            <a:endParaRPr kumimoji="1" lang="en-US" altLang="ja-JP" sz="2000" spc="400" dirty="0"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  <a:p>
            <a:pPr algn="r">
              <a:lnSpc>
                <a:spcPct val="150000"/>
              </a:lnSpc>
            </a:pPr>
            <a:r>
              <a:rPr kumimoji="1" lang="en-US" altLang="ja-JP" sz="20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｢</a:t>
            </a:r>
            <a:r>
              <a:rPr kumimoji="1" lang="ja-JP" altLang="en-US" sz="20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夜空に創るもの</a:t>
            </a:r>
            <a:r>
              <a:rPr kumimoji="1" lang="en-US" altLang="ja-JP" sz="20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｣ </a:t>
            </a:r>
            <a:r>
              <a:rPr kumimoji="1" lang="ja-JP" altLang="en-US" sz="2000" spc="400" dirty="0">
                <a:latin typeface="Noto Sans JP Light" panose="020B0300000000000000" pitchFamily="34" charset="-128"/>
                <a:ea typeface="Noto Sans JP Light" panose="020B0300000000000000" pitchFamily="34" charset="-128"/>
              </a:rPr>
              <a:t>へ。</a:t>
            </a:r>
            <a:endParaRPr kumimoji="1" lang="en-US" altLang="ja-JP" sz="2400" spc="400" dirty="0"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7275444" y="5689546"/>
            <a:ext cx="4459874" cy="69608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ja-JP" sz="1400" spc="150" dirty="0"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It is no longer to be sought in the starry sky.</a:t>
            </a:r>
          </a:p>
          <a:p>
            <a:pPr algn="r">
              <a:lnSpc>
                <a:spcPct val="150000"/>
              </a:lnSpc>
            </a:pPr>
            <a:r>
              <a:rPr lang="en-US" altLang="ja-JP" sz="1400" spc="150" dirty="0"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It is now to be created in the starry sky.</a:t>
            </a:r>
            <a:endParaRPr kumimoji="1" lang="ja-JP" altLang="en-US" sz="1400" spc="150" dirty="0"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1E0A38-57D3-3E5A-64FB-5B5D2F4EF5C8}"/>
              </a:ext>
            </a:extLst>
          </p:cNvPr>
          <p:cNvSpPr txBox="1"/>
          <p:nvPr/>
        </p:nvSpPr>
        <p:spPr>
          <a:xfrm>
            <a:off x="172105" y="79713"/>
            <a:ext cx="744306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00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星</a:t>
            </a:r>
            <a:r>
              <a:rPr kumimoji="1" lang="ja-JP" altLang="en-US" sz="96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座は</a:t>
            </a:r>
            <a:r>
              <a:rPr kumimoji="1" lang="en-US" altLang="ja-JP" sz="96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､</a:t>
            </a:r>
            <a:endParaRPr kumimoji="1" lang="ja-JP" altLang="en-US" sz="30000" spc="400" dirty="0">
              <a:solidFill>
                <a:schemeClr val="accent1">
                  <a:lumMod val="40000"/>
                  <a:lumOff val="6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44C55-7E34-40B3-53DC-2675C1357A4B}"/>
              </a:ext>
            </a:extLst>
          </p:cNvPr>
          <p:cNvSpPr txBox="1"/>
          <p:nvPr/>
        </p:nvSpPr>
        <p:spPr>
          <a:xfrm>
            <a:off x="456682" y="4232577"/>
            <a:ext cx="4732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Constellations</a:t>
            </a:r>
            <a:r>
              <a:rPr kumimoji="1" lang="ja-JP" altLang="en-US" sz="36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 </a:t>
            </a:r>
            <a:r>
              <a:rPr kumimoji="1" lang="en-US" altLang="ja-JP" sz="36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―</a:t>
            </a:r>
            <a:endParaRPr kumimoji="1" lang="ja-JP" altLang="en-US" sz="3600" spc="400" dirty="0">
              <a:solidFill>
                <a:schemeClr val="accent1">
                  <a:lumMod val="40000"/>
                  <a:lumOff val="60000"/>
                </a:schemeClr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662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選んだミッション</a:t>
            </a:r>
            <a:endParaRPr kumimoji="1" lang="ja-JP" altLang="en-US" sz="2400" spc="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3705461" y="3275107"/>
            <a:ext cx="181812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Selected Mission</a:t>
            </a:r>
            <a:endParaRPr kumimoji="1" lang="ja-JP" altLang="en-US" sz="1400" spc="150" dirty="0"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5523587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80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5401DE7-0F24-FB8B-4B1B-B8CDAD6C0F6E}"/>
              </a:ext>
            </a:extLst>
          </p:cNvPr>
          <p:cNvGrpSpPr/>
          <p:nvPr/>
        </p:nvGrpSpPr>
        <p:grpSpPr>
          <a:xfrm>
            <a:off x="574766" y="3044275"/>
            <a:ext cx="2492990" cy="769441"/>
            <a:chOff x="643445" y="2733107"/>
            <a:chExt cx="2492990" cy="76944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CD6EFC2-1EFF-3459-8FEC-A67E69D184E8}"/>
                </a:ext>
              </a:extLst>
            </p:cNvPr>
            <p:cNvSpPr/>
            <p:nvPr/>
          </p:nvSpPr>
          <p:spPr>
            <a:xfrm>
              <a:off x="643445" y="3248456"/>
              <a:ext cx="2460135" cy="2401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ABCC143-DA02-25B1-A5E0-D8F389DB2D19}"/>
                </a:ext>
              </a:extLst>
            </p:cNvPr>
            <p:cNvSpPr txBox="1"/>
            <p:nvPr/>
          </p:nvSpPr>
          <p:spPr>
            <a:xfrm>
              <a:off x="643445" y="2733107"/>
              <a:ext cx="24929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spc="400" dirty="0" err="1">
                  <a:latin typeface="Lato" panose="020F0502020204030203" pitchFamily="34" charset="0"/>
                  <a:ea typeface="Noto Sans JP Medium" panose="020B0600000000000000" pitchFamily="34" charset="-128"/>
                </a:rPr>
                <a:t>Exosky</a:t>
              </a:r>
              <a:r>
                <a:rPr lang="en-US" altLang="ja-JP" sz="4400" spc="400" dirty="0">
                  <a:latin typeface="Lato" panose="020F0502020204030203" pitchFamily="34" charset="0"/>
                  <a:ea typeface="Noto Sans JP Medium" panose="020B0600000000000000" pitchFamily="34" charset="-128"/>
                </a:rPr>
                <a:t>!</a:t>
              </a:r>
              <a:endParaRPr kumimoji="1" lang="ja-JP" altLang="en-US" sz="4400" spc="400" dirty="0">
                <a:latin typeface="Lato" panose="020F0502020204030203" pitchFamily="34" charset="0"/>
                <a:ea typeface="Noto Sans JP Medium" panose="020B06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29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ページ概要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2554795" y="3273208"/>
            <a:ext cx="15776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Page Summary</a:t>
            </a:r>
            <a:endParaRPr kumimoji="1" lang="ja-JP" altLang="en-US" sz="1400" spc="150" dirty="0"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4132471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176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2E80F7D-E2A6-56FD-414F-BCF4F9C5DAF3}"/>
              </a:ext>
            </a:extLst>
          </p:cNvPr>
          <p:cNvGrpSpPr/>
          <p:nvPr/>
        </p:nvGrpSpPr>
        <p:grpSpPr>
          <a:xfrm>
            <a:off x="1110893" y="545052"/>
            <a:ext cx="1562100" cy="1562100"/>
            <a:chOff x="1873928" y="1826938"/>
            <a:chExt cx="1562100" cy="15621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5E7AB1B-B8FB-9172-46AD-BE3D6F6FB964}"/>
                </a:ext>
              </a:extLst>
            </p:cNvPr>
            <p:cNvSpPr/>
            <p:nvPr/>
          </p:nvSpPr>
          <p:spPr>
            <a:xfrm>
              <a:off x="1873928" y="1826938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グラフィックス 7" descr="望遠鏡">
              <a:extLst>
                <a:ext uri="{FF2B5EF4-FFF2-40B4-BE49-F238E27FC236}">
                  <a16:creationId xmlns:a16="http://schemas.microsoft.com/office/drawing/2014/main" id="{BA5F5BE9-EAD4-C949-5328-C42B843FA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7778" y="2150788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90E09DA-186E-3F04-D96C-176FCCAE6AA6}"/>
              </a:ext>
            </a:extLst>
          </p:cNvPr>
          <p:cNvGrpSpPr/>
          <p:nvPr/>
        </p:nvGrpSpPr>
        <p:grpSpPr>
          <a:xfrm>
            <a:off x="1891943" y="2647950"/>
            <a:ext cx="1562100" cy="1562100"/>
            <a:chOff x="1464353" y="3674523"/>
            <a:chExt cx="1562100" cy="1562100"/>
          </a:xfrm>
        </p:grpSpPr>
        <p:pic>
          <p:nvPicPr>
            <p:cNvPr id="10" name="グラフィックス 9" descr="黒板">
              <a:extLst>
                <a:ext uri="{FF2B5EF4-FFF2-40B4-BE49-F238E27FC236}">
                  <a16:creationId xmlns:a16="http://schemas.microsoft.com/office/drawing/2014/main" id="{D1126623-4428-29E4-0EF3-E26D2E7C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8203" y="3998373"/>
              <a:ext cx="914400" cy="914400"/>
            </a:xfrm>
            <a:prstGeom prst="rect">
              <a:avLst/>
            </a:prstGeom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F0F3C1E-685E-8438-2BE7-2127A86E8D64}"/>
                </a:ext>
              </a:extLst>
            </p:cNvPr>
            <p:cNvSpPr/>
            <p:nvPr/>
          </p:nvSpPr>
          <p:spPr>
            <a:xfrm>
              <a:off x="1464353" y="36745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0864EFD-70B4-0B3A-256D-5774EB657D8C}"/>
              </a:ext>
            </a:extLst>
          </p:cNvPr>
          <p:cNvGrpSpPr/>
          <p:nvPr/>
        </p:nvGrpSpPr>
        <p:grpSpPr>
          <a:xfrm>
            <a:off x="1110893" y="4750848"/>
            <a:ext cx="1562100" cy="1562100"/>
            <a:chOff x="4112303" y="3903123"/>
            <a:chExt cx="1562100" cy="1562100"/>
          </a:xfrm>
        </p:grpSpPr>
        <p:pic>
          <p:nvPicPr>
            <p:cNvPr id="12" name="グラフィックス 11" descr="チャット">
              <a:extLst>
                <a:ext uri="{FF2B5EF4-FFF2-40B4-BE49-F238E27FC236}">
                  <a16:creationId xmlns:a16="http://schemas.microsoft.com/office/drawing/2014/main" id="{F9C5B45C-D0BC-415E-6663-586C75F9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36153" y="4226973"/>
              <a:ext cx="914400" cy="9144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3A532B7-A5E8-084A-B58B-62A3829A4914}"/>
                </a:ext>
              </a:extLst>
            </p:cNvPr>
            <p:cNvSpPr/>
            <p:nvPr/>
          </p:nvSpPr>
          <p:spPr>
            <a:xfrm>
              <a:off x="4112303" y="39031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7715CD4-D963-3DC5-0599-7B71AC72869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444229" y="1878388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0DB68C6-48F1-B116-9885-5676C04F9157}"/>
              </a:ext>
            </a:extLst>
          </p:cNvPr>
          <p:cNvCxnSpPr>
            <a:cxnSpLocks/>
            <a:stCxn id="11" idx="4"/>
            <a:endCxn id="16" idx="7"/>
          </p:cNvCxnSpPr>
          <p:nvPr/>
        </p:nvCxnSpPr>
        <p:spPr>
          <a:xfrm flipH="1">
            <a:off x="2444229" y="4210050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D36BF9-EF8B-555C-1A8C-247CCCA3A0CB}"/>
              </a:ext>
            </a:extLst>
          </p:cNvPr>
          <p:cNvSpPr txBox="1"/>
          <p:nvPr/>
        </p:nvSpPr>
        <p:spPr>
          <a:xfrm>
            <a:off x="2996843" y="952305"/>
            <a:ext cx="772519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24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NASA</a:t>
            </a:r>
            <a:r>
              <a:rPr kumimoji="1" lang="ja-JP" altLang="en-US" sz="24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の観測した太陽系外天体データから</a:t>
            </a:r>
            <a:endParaRPr kumimoji="1" lang="en-US" altLang="ja-JP" sz="2400" spc="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kumimoji="1" lang="ja-JP" altLang="en-US" sz="24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特定の太陽系外の天体から見える天球を視覚化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5F2068-3831-118B-9EE7-986D16293D4A}"/>
              </a:ext>
            </a:extLst>
          </p:cNvPr>
          <p:cNvSpPr txBox="1"/>
          <p:nvPr/>
        </p:nvSpPr>
        <p:spPr>
          <a:xfrm>
            <a:off x="3777893" y="3013501"/>
            <a:ext cx="7007046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24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天球に見られる星々をユーザーがつなぎ、</a:t>
            </a:r>
            <a:endParaRPr kumimoji="1" lang="en-US" altLang="ja-JP" sz="2400" spc="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kumimoji="1" lang="ja-JP" altLang="en-US" sz="24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みずからの手で星座を創り出す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9CA5A3-C250-6A06-9A3B-9E998439FFB6}"/>
              </a:ext>
            </a:extLst>
          </p:cNvPr>
          <p:cNvSpPr txBox="1"/>
          <p:nvPr/>
        </p:nvSpPr>
        <p:spPr>
          <a:xfrm>
            <a:off x="2996843" y="5116399"/>
            <a:ext cx="808426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24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創った星座がインターネット上で交流できる</a:t>
            </a:r>
            <a:endParaRPr kumimoji="1" lang="en-US" altLang="ja-JP" sz="2400" spc="400" dirty="0"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r>
              <a:rPr kumimoji="1" lang="ja-JP" altLang="en-US" sz="2400" spc="400" dirty="0"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インタラクティブな交流プラットフォームも実現</a:t>
            </a:r>
          </a:p>
        </p:txBody>
      </p:sp>
    </p:spTree>
    <p:extLst>
      <p:ext uri="{BB962C8B-B14F-4D97-AF65-F5344CB8AC3E}">
        <p14:creationId xmlns:p14="http://schemas.microsoft.com/office/powerpoint/2010/main" val="318846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190</TotalTime>
  <Words>134</Words>
  <Application>Microsoft Office PowerPoint</Application>
  <PresentationFormat>ワイド画面</PresentationFormat>
  <Paragraphs>25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Noto Sans JP</vt:lpstr>
      <vt:lpstr>Noto Sans JP Black</vt:lpstr>
      <vt:lpstr>Noto Sans JP Light</vt:lpstr>
      <vt:lpstr>Noto Sans JP Medium</vt:lpstr>
      <vt:lpstr>Noto Sans JP Thin</vt:lpstr>
      <vt:lpstr>Arial</vt:lpstr>
      <vt:lpstr>Calibri</vt:lpstr>
      <vt:lpstr>Calibri Light</vt:lpstr>
      <vt:lpstr>Lato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4</cp:revision>
  <dcterms:created xsi:type="dcterms:W3CDTF">2024-10-05T03:52:26Z</dcterms:created>
  <dcterms:modified xsi:type="dcterms:W3CDTF">2024-10-05T23:39:20Z</dcterms:modified>
</cp:coreProperties>
</file>