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90" r:id="rId4"/>
    <p:sldId id="267" r:id="rId5"/>
    <p:sldId id="289" r:id="rId6"/>
    <p:sldId id="283" r:id="rId7"/>
    <p:sldId id="269" r:id="rId8"/>
    <p:sldId id="297" r:id="rId9"/>
    <p:sldId id="270" r:id="rId10"/>
    <p:sldId id="291" r:id="rId11"/>
    <p:sldId id="284" r:id="rId12"/>
    <p:sldId id="292" r:id="rId13"/>
    <p:sldId id="294" r:id="rId14"/>
    <p:sldId id="293" r:id="rId15"/>
    <p:sldId id="272" r:id="rId16"/>
    <p:sldId id="296" r:id="rId17"/>
    <p:sldId id="295" r:id="rId18"/>
    <p:sldId id="273" r:id="rId19"/>
    <p:sldId id="262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652"/>
    <a:srgbClr val="0876BA"/>
    <a:srgbClr val="4A98D2"/>
    <a:srgbClr val="20567E"/>
    <a:srgbClr val="193F61"/>
    <a:srgbClr val="FAFAFA"/>
    <a:srgbClr val="528CDA"/>
    <a:srgbClr val="156FD1"/>
    <a:srgbClr val="043D60"/>
    <a:srgbClr val="032E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6" autoAdjust="0"/>
    <p:restoredTop sz="94660"/>
  </p:normalViewPr>
  <p:slideViewPr>
    <p:cSldViewPr snapToGrid="0">
      <p:cViewPr>
        <p:scale>
          <a:sx n="109" d="100"/>
          <a:sy n="109" d="100"/>
        </p:scale>
        <p:origin x="-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7DA30-FE9D-4F54-A1E3-8F7D1D2E8FD3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EAF32-F6E2-4B46-9DE2-7BEEC2476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59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3B56A-5FD9-F2F1-E4EB-7133153D3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A8F9EE6-191E-8283-989C-8C2359572A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358ED99-5066-B75F-C1A3-0475A2D6B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956AB0-3C5A-B1F3-1A79-DA3E1C7A99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193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D2B6-FADA-B10F-BC04-F7FB090CB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188AE03-34F7-8161-E271-468E268AE1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84CBA28-C463-0148-198E-8FE67F3BD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CE01F2-E3A9-CE55-CD22-326C2137E9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425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F16BA-C441-6C1C-89DB-65DE2A363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D1005F4-151C-4C01-F4AB-C5BC4E46E4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D64206A-C0A2-52F1-A70B-C2F127C67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DF9FD4-5C1E-55F1-9CE4-14609D959B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571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6D6F1-E2FB-C04E-C20A-44FCA85DA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5546AF4-7F2D-FD71-4E45-083D37BFDF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6F495B4-A983-A66B-91F7-0CF2E639A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BB7ECD-14E3-DD95-29C7-C2A5F029C6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373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66B18-EC1C-1BB9-C3B7-6AA7C6BF5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F95C074-FFB7-9556-979C-43A499794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6CDAD0D-FACD-548D-C182-5CB101C98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3337C1-782B-3DA5-A8BF-AF329E7819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2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C620C-F2D9-D63B-28AF-D41D13E28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25CD7F6-B024-FF99-EFB6-375DEF015B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8549C12-6098-AF76-C385-9CEA6AF29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7CEA68-7545-61F1-A287-44DF92635A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57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FC9BE-D0FF-AB91-B74F-7DB2122A9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62CD0B-C0A4-9418-2725-5641B95FA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9752E5-EEF2-D9B1-1D12-534B21EE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96B70F-2C5F-B621-63B4-6A034FC5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47B41D-91D1-F3C0-2CDE-8FD651D9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947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94D1A8-18E2-034C-FB4C-9D97A501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A86AF2-3CFC-1871-4285-704EDD3C5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81F5B5-C1DC-99CC-6F83-57567340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548F51-355C-C785-8812-45C01968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D20C7E-C822-2656-7550-7DB536B9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35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44E844-ACC5-F971-6B75-3BE440087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801D46-484B-C229-1195-CC68A6BCC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8DFD78-421A-725E-84B3-B21B2990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55259B-D390-EFAA-4F5A-79CBC839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DEE77F-4C82-5118-D023-A43831BE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404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8F57A1-554C-9570-8250-5124A88A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AF1054-2BD5-147E-06A6-CC72F4C57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82C6A9-7683-EA96-4C40-EA16D4A5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A0B535-8BC4-2041-06CC-15BB53AD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0C1521-6F15-D153-1B59-B6DB8B1F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069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2A863C-4DEC-77AB-4142-264D504B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76C0CD-19B8-200E-4CBC-05B786CF4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1240D9-14EB-7BE0-124A-93A341F5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B3FE6A-811B-3828-D233-5A134622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A42E1A-CD47-6F3D-CB9D-EE547802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133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FE22C0-DD51-4B05-213D-4D48D93B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86F9F2-FEFB-9FD0-21B3-9EDB79327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F4EE94-B16D-963B-94BD-D296ECD40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DD1431-EAB0-1EB6-F226-CEA5F45D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1C3CFD-B5DE-3AE7-FEDC-A0AC6D0D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EC3997-C4F2-049D-114C-F26B9EBA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094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0270F-DA03-0B65-F484-CD8CA642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41676C-2A85-67A8-0084-4F4366A05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9E7CDF-F66B-3E07-BB73-CDD09309E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13CABE-4D82-410E-632B-895695C1E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E298A0-CEE1-FC96-9448-356394A2B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56BC98-7A20-93B6-9AE8-EAAD1D68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83EE016-8526-A0B2-0D8E-5A5C4023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0677FB-00FD-31BA-D725-4AF3CE35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775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7DD2EC-3527-F191-F05F-853B30A4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E4D2FB-4337-9D99-7B87-B68D6833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09690CF-43B9-BBED-2E3F-A49CC584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69E324-9D00-A068-BD82-0D9D8CFF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316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FD89D43-5F81-5FED-6993-5C215701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30368F-B071-2DF8-93BB-CB0833DA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D1CA4C-0802-97C5-48C0-A40A73C1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405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08280F-4D6C-99D8-6F53-1F4A1433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D46E1B-D43A-C666-AB55-CA144C9C3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03B0AC-CBD0-DF61-9A88-01F32FB55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C22D63-D581-A651-70BA-1C05288D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21927E-4F34-9B79-6312-4B57C610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9F57EA-181D-6420-5391-43ABA408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984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E01A4-38D9-4144-9E5E-2E9BA32D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134F1B-3EAC-5343-E4A2-95883B57A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4E8B1E-93AD-DA08-8CCC-F534F92BD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5CA7A2-BEDD-1C0A-7EB5-C12BA9C7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DAA626-B0A7-AAB5-DFC2-291585A8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8C76DE-8EA6-296C-0048-80E1DD39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095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298DA2-B285-5826-ADEB-DFCBC055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99DA40-4F9F-3E4F-D67B-43836B847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F1D208-0D53-249F-2C3F-5B36559E4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BE1630-87CC-1D50-27C7-1256BE982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84978E-49B8-CCB3-EC30-25C45FB48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58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>
            <a:extLst>
              <a:ext uri="{FF2B5EF4-FFF2-40B4-BE49-F238E27FC236}">
                <a16:creationId xmlns:a16="http://schemas.microsoft.com/office/drawing/2014/main" id="{50C778CC-FDBC-6700-F575-A5CADD856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43" r="-13901"/>
          <a:stretch/>
        </p:blipFill>
        <p:spPr>
          <a:xfrm>
            <a:off x="3869267" y="0"/>
            <a:ext cx="11040533" cy="6858000"/>
          </a:xfrm>
          <a:prstGeom prst="rect">
            <a:avLst/>
          </a:prstGeom>
        </p:spPr>
      </p:pic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714B8CF9-3A10-55A5-8902-F3DD9A0B6B5F}"/>
              </a:ext>
            </a:extLst>
          </p:cNvPr>
          <p:cNvSpPr/>
          <p:nvPr/>
        </p:nvSpPr>
        <p:spPr>
          <a:xfrm>
            <a:off x="1" y="-1423987"/>
            <a:ext cx="14050937" cy="9850160"/>
          </a:xfrm>
          <a:custGeom>
            <a:avLst/>
            <a:gdLst>
              <a:gd name="connsiteX0" fmla="*/ 7206671 w 14050937"/>
              <a:gd name="connsiteY0" fmla="*/ 8273520 h 9850160"/>
              <a:gd name="connsiteX1" fmla="*/ 10579099 w 14050937"/>
              <a:gd name="connsiteY1" fmla="*/ 8273520 h 9850160"/>
              <a:gd name="connsiteX2" fmla="*/ 10579099 w 14050937"/>
              <a:gd name="connsiteY2" fmla="*/ 8876628 h 9850160"/>
              <a:gd name="connsiteX3" fmla="*/ 8892887 w 14050937"/>
              <a:gd name="connsiteY3" fmla="*/ 9850160 h 9850160"/>
              <a:gd name="connsiteX4" fmla="*/ 7206671 w 14050937"/>
              <a:gd name="connsiteY4" fmla="*/ 8876624 h 9850160"/>
              <a:gd name="connsiteX5" fmla="*/ 12364725 w 14050937"/>
              <a:gd name="connsiteY5" fmla="*/ 5956016 h 9850160"/>
              <a:gd name="connsiteX6" fmla="*/ 14050937 w 14050937"/>
              <a:gd name="connsiteY6" fmla="*/ 6929549 h 9850160"/>
              <a:gd name="connsiteX7" fmla="*/ 14050937 w 14050937"/>
              <a:gd name="connsiteY7" fmla="*/ 8876628 h 9850160"/>
              <a:gd name="connsiteX8" fmla="*/ 12364725 w 14050937"/>
              <a:gd name="connsiteY8" fmla="*/ 9850160 h 9850160"/>
              <a:gd name="connsiteX9" fmla="*/ 10678509 w 14050937"/>
              <a:gd name="connsiteY9" fmla="*/ 8876624 h 9850160"/>
              <a:gd name="connsiteX10" fmla="*/ 10678509 w 14050937"/>
              <a:gd name="connsiteY10" fmla="*/ 8273520 h 9850160"/>
              <a:gd name="connsiteX11" fmla="*/ 12191999 w 14050937"/>
              <a:gd name="connsiteY11" fmla="*/ 8273520 h 9850160"/>
              <a:gd name="connsiteX12" fmla="*/ 12191999 w 14050937"/>
              <a:gd name="connsiteY12" fmla="*/ 6055740 h 9850160"/>
              <a:gd name="connsiteX13" fmla="*/ 12191999 w 14050937"/>
              <a:gd name="connsiteY13" fmla="*/ 3882479 h 9850160"/>
              <a:gd name="connsiteX14" fmla="*/ 12311618 w 14050937"/>
              <a:gd name="connsiteY14" fmla="*/ 3951541 h 9850160"/>
              <a:gd name="connsiteX15" fmla="*/ 12311618 w 14050937"/>
              <a:gd name="connsiteY15" fmla="*/ 5898620 h 9850160"/>
              <a:gd name="connsiteX16" fmla="*/ 12191999 w 14050937"/>
              <a:gd name="connsiteY16" fmla="*/ 5967682 h 9850160"/>
              <a:gd name="connsiteX17" fmla="*/ 0 w 14050937"/>
              <a:gd name="connsiteY17" fmla="*/ 1415521 h 9850160"/>
              <a:gd name="connsiteX18" fmla="*/ 7206671 w 14050937"/>
              <a:gd name="connsiteY18" fmla="*/ 1415521 h 9850160"/>
              <a:gd name="connsiteX19" fmla="*/ 7206671 w 14050937"/>
              <a:gd name="connsiteY19" fmla="*/ 2920609 h 9850160"/>
              <a:gd name="connsiteX20" fmla="*/ 8892887 w 14050937"/>
              <a:gd name="connsiteY20" fmla="*/ 3894145 h 9850160"/>
              <a:gd name="connsiteX21" fmla="*/ 10579099 w 14050937"/>
              <a:gd name="connsiteY21" fmla="*/ 2920612 h 9850160"/>
              <a:gd name="connsiteX22" fmla="*/ 10579099 w 14050937"/>
              <a:gd name="connsiteY22" fmla="*/ 1415521 h 9850160"/>
              <a:gd name="connsiteX23" fmla="*/ 10671708 w 14050937"/>
              <a:gd name="connsiteY23" fmla="*/ 1415521 h 9850160"/>
              <a:gd name="connsiteX24" fmla="*/ 10671708 w 14050937"/>
              <a:gd name="connsiteY24" fmla="*/ 2920609 h 9850160"/>
              <a:gd name="connsiteX25" fmla="*/ 12191999 w 14050937"/>
              <a:gd name="connsiteY25" fmla="*/ 3798348 h 9850160"/>
              <a:gd name="connsiteX26" fmla="*/ 12191999 w 14050937"/>
              <a:gd name="connsiteY26" fmla="*/ 3882479 h 9850160"/>
              <a:gd name="connsiteX27" fmla="*/ 10625406 w 14050937"/>
              <a:gd name="connsiteY27" fmla="*/ 2978008 h 9850160"/>
              <a:gd name="connsiteX28" fmla="*/ 8939190 w 14050937"/>
              <a:gd name="connsiteY28" fmla="*/ 3951545 h 9850160"/>
              <a:gd name="connsiteX29" fmla="*/ 8939190 w 14050937"/>
              <a:gd name="connsiteY29" fmla="*/ 5898616 h 9850160"/>
              <a:gd name="connsiteX30" fmla="*/ 10625406 w 14050937"/>
              <a:gd name="connsiteY30" fmla="*/ 6872152 h 9850160"/>
              <a:gd name="connsiteX31" fmla="*/ 12191999 w 14050937"/>
              <a:gd name="connsiteY31" fmla="*/ 5967682 h 9850160"/>
              <a:gd name="connsiteX32" fmla="*/ 12191999 w 14050937"/>
              <a:gd name="connsiteY32" fmla="*/ 6055740 h 9850160"/>
              <a:gd name="connsiteX33" fmla="*/ 10678509 w 14050937"/>
              <a:gd name="connsiteY33" fmla="*/ 6929552 h 9850160"/>
              <a:gd name="connsiteX34" fmla="*/ 10678509 w 14050937"/>
              <a:gd name="connsiteY34" fmla="*/ 8273520 h 9850160"/>
              <a:gd name="connsiteX35" fmla="*/ 10579099 w 14050937"/>
              <a:gd name="connsiteY35" fmla="*/ 8273520 h 9850160"/>
              <a:gd name="connsiteX36" fmla="*/ 10579099 w 14050937"/>
              <a:gd name="connsiteY36" fmla="*/ 6929549 h 9850160"/>
              <a:gd name="connsiteX37" fmla="*/ 8892887 w 14050937"/>
              <a:gd name="connsiteY37" fmla="*/ 5956016 h 9850160"/>
              <a:gd name="connsiteX38" fmla="*/ 7206671 w 14050937"/>
              <a:gd name="connsiteY38" fmla="*/ 6929552 h 9850160"/>
              <a:gd name="connsiteX39" fmla="*/ 7206671 w 14050937"/>
              <a:gd name="connsiteY39" fmla="*/ 8273520 h 9850160"/>
              <a:gd name="connsiteX40" fmla="*/ 0 w 14050937"/>
              <a:gd name="connsiteY40" fmla="*/ 8273520 h 9850160"/>
              <a:gd name="connsiteX41" fmla="*/ 8892887 w 14050937"/>
              <a:gd name="connsiteY41" fmla="*/ 1 h 9850160"/>
              <a:gd name="connsiteX42" fmla="*/ 10579099 w 14050937"/>
              <a:gd name="connsiteY42" fmla="*/ 973533 h 9850160"/>
              <a:gd name="connsiteX43" fmla="*/ 10579099 w 14050937"/>
              <a:gd name="connsiteY43" fmla="*/ 1415521 h 9850160"/>
              <a:gd name="connsiteX44" fmla="*/ 7206671 w 14050937"/>
              <a:gd name="connsiteY44" fmla="*/ 1415521 h 9850160"/>
              <a:gd name="connsiteX45" fmla="*/ 7206671 w 14050937"/>
              <a:gd name="connsiteY45" fmla="*/ 973537 h 9850160"/>
              <a:gd name="connsiteX46" fmla="*/ 12357924 w 14050937"/>
              <a:gd name="connsiteY46" fmla="*/ 0 h 9850160"/>
              <a:gd name="connsiteX47" fmla="*/ 14044136 w 14050937"/>
              <a:gd name="connsiteY47" fmla="*/ 973533 h 9850160"/>
              <a:gd name="connsiteX48" fmla="*/ 14044136 w 14050937"/>
              <a:gd name="connsiteY48" fmla="*/ 2920612 h 9850160"/>
              <a:gd name="connsiteX49" fmla="*/ 12357924 w 14050937"/>
              <a:gd name="connsiteY49" fmla="*/ 3894145 h 9850160"/>
              <a:gd name="connsiteX50" fmla="*/ 12191999 w 14050937"/>
              <a:gd name="connsiteY50" fmla="*/ 3798348 h 9850160"/>
              <a:gd name="connsiteX51" fmla="*/ 12191999 w 14050937"/>
              <a:gd name="connsiteY51" fmla="*/ 1415521 h 9850160"/>
              <a:gd name="connsiteX52" fmla="*/ 10671708 w 14050937"/>
              <a:gd name="connsiteY52" fmla="*/ 1415521 h 9850160"/>
              <a:gd name="connsiteX53" fmla="*/ 10671708 w 14050937"/>
              <a:gd name="connsiteY53" fmla="*/ 973537 h 985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050937" h="9850160">
                <a:moveTo>
                  <a:pt x="7206671" y="8273520"/>
                </a:moveTo>
                <a:lnTo>
                  <a:pt x="10579099" y="8273520"/>
                </a:lnTo>
                <a:lnTo>
                  <a:pt x="10579099" y="8876628"/>
                </a:lnTo>
                <a:lnTo>
                  <a:pt x="8892887" y="9850160"/>
                </a:lnTo>
                <a:lnTo>
                  <a:pt x="7206671" y="8876624"/>
                </a:lnTo>
                <a:close/>
                <a:moveTo>
                  <a:pt x="12364725" y="5956016"/>
                </a:moveTo>
                <a:lnTo>
                  <a:pt x="14050937" y="6929549"/>
                </a:lnTo>
                <a:lnTo>
                  <a:pt x="14050937" y="8876628"/>
                </a:lnTo>
                <a:lnTo>
                  <a:pt x="12364725" y="9850160"/>
                </a:lnTo>
                <a:lnTo>
                  <a:pt x="10678509" y="8876624"/>
                </a:lnTo>
                <a:lnTo>
                  <a:pt x="10678509" y="8273520"/>
                </a:lnTo>
                <a:lnTo>
                  <a:pt x="12191999" y="8273520"/>
                </a:lnTo>
                <a:lnTo>
                  <a:pt x="12191999" y="6055740"/>
                </a:lnTo>
                <a:close/>
                <a:moveTo>
                  <a:pt x="12191999" y="3882479"/>
                </a:moveTo>
                <a:lnTo>
                  <a:pt x="12311618" y="3951541"/>
                </a:lnTo>
                <a:lnTo>
                  <a:pt x="12311618" y="5898620"/>
                </a:lnTo>
                <a:lnTo>
                  <a:pt x="12191999" y="5967682"/>
                </a:lnTo>
                <a:close/>
                <a:moveTo>
                  <a:pt x="0" y="1415521"/>
                </a:moveTo>
                <a:lnTo>
                  <a:pt x="7206671" y="1415521"/>
                </a:lnTo>
                <a:lnTo>
                  <a:pt x="7206671" y="2920609"/>
                </a:lnTo>
                <a:lnTo>
                  <a:pt x="8892887" y="3894145"/>
                </a:lnTo>
                <a:lnTo>
                  <a:pt x="10579099" y="2920612"/>
                </a:lnTo>
                <a:lnTo>
                  <a:pt x="10579099" y="1415521"/>
                </a:lnTo>
                <a:lnTo>
                  <a:pt x="10671708" y="1415521"/>
                </a:lnTo>
                <a:lnTo>
                  <a:pt x="10671708" y="2920609"/>
                </a:lnTo>
                <a:lnTo>
                  <a:pt x="12191999" y="3798348"/>
                </a:lnTo>
                <a:lnTo>
                  <a:pt x="12191999" y="3882479"/>
                </a:lnTo>
                <a:lnTo>
                  <a:pt x="10625406" y="2978008"/>
                </a:lnTo>
                <a:lnTo>
                  <a:pt x="8939190" y="3951545"/>
                </a:lnTo>
                <a:lnTo>
                  <a:pt x="8939190" y="5898616"/>
                </a:lnTo>
                <a:lnTo>
                  <a:pt x="10625406" y="6872152"/>
                </a:lnTo>
                <a:lnTo>
                  <a:pt x="12191999" y="5967682"/>
                </a:lnTo>
                <a:lnTo>
                  <a:pt x="12191999" y="6055740"/>
                </a:lnTo>
                <a:lnTo>
                  <a:pt x="10678509" y="6929552"/>
                </a:lnTo>
                <a:lnTo>
                  <a:pt x="10678509" y="8273520"/>
                </a:lnTo>
                <a:lnTo>
                  <a:pt x="10579099" y="8273520"/>
                </a:lnTo>
                <a:lnTo>
                  <a:pt x="10579099" y="6929549"/>
                </a:lnTo>
                <a:lnTo>
                  <a:pt x="8892887" y="5956016"/>
                </a:lnTo>
                <a:lnTo>
                  <a:pt x="7206671" y="6929552"/>
                </a:lnTo>
                <a:lnTo>
                  <a:pt x="7206671" y="8273520"/>
                </a:lnTo>
                <a:lnTo>
                  <a:pt x="0" y="8273520"/>
                </a:lnTo>
                <a:close/>
                <a:moveTo>
                  <a:pt x="8892887" y="1"/>
                </a:moveTo>
                <a:lnTo>
                  <a:pt x="10579099" y="973533"/>
                </a:lnTo>
                <a:lnTo>
                  <a:pt x="10579099" y="1415521"/>
                </a:lnTo>
                <a:lnTo>
                  <a:pt x="7206671" y="1415521"/>
                </a:lnTo>
                <a:lnTo>
                  <a:pt x="7206671" y="973537"/>
                </a:lnTo>
                <a:close/>
                <a:moveTo>
                  <a:pt x="12357924" y="0"/>
                </a:moveTo>
                <a:lnTo>
                  <a:pt x="14044136" y="973533"/>
                </a:lnTo>
                <a:lnTo>
                  <a:pt x="14044136" y="2920612"/>
                </a:lnTo>
                <a:lnTo>
                  <a:pt x="12357924" y="3894145"/>
                </a:lnTo>
                <a:lnTo>
                  <a:pt x="12191999" y="3798348"/>
                </a:lnTo>
                <a:lnTo>
                  <a:pt x="12191999" y="1415521"/>
                </a:lnTo>
                <a:lnTo>
                  <a:pt x="10671708" y="1415521"/>
                </a:lnTo>
                <a:lnTo>
                  <a:pt x="10671708" y="97353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5ABD2A-AB48-14D8-9A23-13D56FED6658}"/>
              </a:ext>
            </a:extLst>
          </p:cNvPr>
          <p:cNvSpPr txBox="1"/>
          <p:nvPr/>
        </p:nvSpPr>
        <p:spPr>
          <a:xfrm>
            <a:off x="1057567" y="2889841"/>
            <a:ext cx="673293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ja-JP" altLang="en-US" sz="4000" b="1" spc="200" dirty="0">
                <a:solidFill>
                  <a:srgbClr val="20567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視覚と</a:t>
            </a:r>
            <a:r>
              <a:rPr kumimoji="1" lang="en-US" altLang="ja-JP" sz="4000" b="1" spc="200" dirty="0">
                <a:solidFill>
                  <a:srgbClr val="20567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sz="4000" b="1" spc="200" dirty="0">
                <a:solidFill>
                  <a:srgbClr val="20567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デザインの関係</a:t>
            </a:r>
            <a:endParaRPr kumimoji="1" lang="en-US" altLang="ja-JP" sz="4000" b="1" spc="200" dirty="0">
              <a:solidFill>
                <a:srgbClr val="20567E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5421211-7062-A55A-4C31-B98649FB1FB8}"/>
              </a:ext>
            </a:extLst>
          </p:cNvPr>
          <p:cNvSpPr txBox="1"/>
          <p:nvPr/>
        </p:nvSpPr>
        <p:spPr>
          <a:xfrm>
            <a:off x="1057567" y="37105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グループ</a:t>
            </a:r>
            <a:r>
              <a:rPr kumimoji="1" lang="en-US" altLang="ja-JP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18  |  2G - </a:t>
            </a:r>
            <a:r>
              <a:rPr kumimoji="1" lang="ja-JP" altLang="en-US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寺田侑史 ・</a:t>
            </a:r>
            <a:r>
              <a:rPr kumimoji="1" lang="en-US" altLang="ja-JP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2E - </a:t>
            </a:r>
            <a:r>
              <a:rPr kumimoji="1" lang="ja-JP" altLang="en-US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安部律希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0571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AA3E6-5419-609F-0621-0A2DC0EBB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BEFEDB4C-E4CD-CCA7-26F7-50E6BBBCDC3B}"/>
              </a:ext>
            </a:extLst>
          </p:cNvPr>
          <p:cNvSpPr/>
          <p:nvPr/>
        </p:nvSpPr>
        <p:spPr>
          <a:xfrm rot="19800000">
            <a:off x="775314" y="3194738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D4512FDA-085A-D0F2-1479-4E1A03985AF7}"/>
              </a:ext>
            </a:extLst>
          </p:cNvPr>
          <p:cNvSpPr/>
          <p:nvPr/>
        </p:nvSpPr>
        <p:spPr>
          <a:xfrm rot="16200000">
            <a:off x="610729" y="348012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21F3D85B-0B85-C4D6-B9F3-DDCFC915247D}"/>
              </a:ext>
            </a:extLst>
          </p:cNvPr>
          <p:cNvSpPr/>
          <p:nvPr/>
        </p:nvSpPr>
        <p:spPr>
          <a:xfrm rot="16200000">
            <a:off x="939900" y="3480114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C9E832-679B-99F6-A66A-AAE63D31C19E}"/>
              </a:ext>
            </a:extLst>
          </p:cNvPr>
          <p:cNvSpPr txBox="1"/>
          <p:nvPr/>
        </p:nvSpPr>
        <p:spPr>
          <a:xfrm>
            <a:off x="1391951" y="2829673"/>
            <a:ext cx="7727576" cy="9275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rgbClr val="20567E"/>
                </a:solidFill>
                <a:latin typeface="游ゴシック" panose="020B0400000000000000" pitchFamily="50" charset="-128"/>
              </a:rPr>
              <a:t>行った実験</a:t>
            </a:r>
            <a:endParaRPr lang="en-US" altLang="ja-JP" sz="4000" b="1" dirty="0">
              <a:solidFill>
                <a:srgbClr val="20567E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E0C18A-2EFF-CBC8-EA0F-90417C841854}"/>
              </a:ext>
            </a:extLst>
          </p:cNvPr>
          <p:cNvSpPr txBox="1"/>
          <p:nvPr/>
        </p:nvSpPr>
        <p:spPr>
          <a:xfrm>
            <a:off x="1470905" y="3623409"/>
            <a:ext cx="7727576" cy="468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Inter Medium" panose="02000603000000020004" pitchFamily="2" charset="0"/>
              </a:rPr>
              <a:t>Our Experiment</a:t>
            </a:r>
          </a:p>
        </p:txBody>
      </p:sp>
    </p:spTree>
    <p:extLst>
      <p:ext uri="{BB962C8B-B14F-4D97-AF65-F5344CB8AC3E}">
        <p14:creationId xmlns:p14="http://schemas.microsoft.com/office/powerpoint/2010/main" val="64335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CF69B-A2B5-E78E-EF5B-C4356CA6E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A4D6F2F-F7EA-ADE3-AB3D-FE0DA0540D33}"/>
              </a:ext>
            </a:extLst>
          </p:cNvPr>
          <p:cNvSpPr txBox="1"/>
          <p:nvPr/>
        </p:nvSpPr>
        <p:spPr>
          <a:xfrm>
            <a:off x="773633" y="1104183"/>
            <a:ext cx="10949107" cy="467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紙と</a:t>
            </a:r>
            <a: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Web</a:t>
            </a: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で同じ情報を表示して明るい場所・暗い場所でその見え方を比べ、視覚に与える影響を調べる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3813734-D29A-32EA-86CA-2B6EEA92FEF1}"/>
              </a:ext>
            </a:extLst>
          </p:cNvPr>
          <p:cNvSpPr txBox="1"/>
          <p:nvPr/>
        </p:nvSpPr>
        <p:spPr>
          <a:xfrm>
            <a:off x="358105" y="175014"/>
            <a:ext cx="7727576" cy="76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b="1" dirty="0">
                <a:solidFill>
                  <a:srgbClr val="20567E"/>
                </a:solidFill>
              </a:rPr>
              <a:t>行った実験</a:t>
            </a:r>
            <a:endParaRPr kumimoji="1" lang="en-US" altLang="ja-JP" sz="3200" b="1" dirty="0">
              <a:solidFill>
                <a:srgbClr val="20567E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0EB1D950-5557-2076-DB10-B7F1B240B320}"/>
              </a:ext>
            </a:extLst>
          </p:cNvPr>
          <p:cNvGrpSpPr/>
          <p:nvPr/>
        </p:nvGrpSpPr>
        <p:grpSpPr>
          <a:xfrm>
            <a:off x="7828049" y="1847597"/>
            <a:ext cx="3361571" cy="4584063"/>
            <a:chOff x="7828049" y="1945568"/>
            <a:chExt cx="3361571" cy="4584063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574B3E83-E6C5-9B07-7763-49ECEA903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681" y="1945568"/>
              <a:ext cx="2846309" cy="4025897"/>
            </a:xfrm>
            <a:prstGeom prst="rect">
              <a:avLst/>
            </a:prstGeom>
            <a:effectLst>
              <a:outerShdw blurRad="304800" dist="152400" dir="2700000" algn="tl" rotWithShape="0">
                <a:prstClr val="black">
                  <a:alpha val="10000"/>
                </a:prstClr>
              </a:outerShdw>
            </a:effectLst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CFB5F63-62E0-C820-B0D7-4D065417B02C}"/>
                </a:ext>
              </a:extLst>
            </p:cNvPr>
            <p:cNvSpPr txBox="1"/>
            <p:nvPr/>
          </p:nvSpPr>
          <p:spPr>
            <a:xfrm>
              <a:off x="7828049" y="6160299"/>
              <a:ext cx="336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使用した色のデータ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364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3D2CE-58A2-B6CC-D005-F77D91F5A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737A63D9-B741-AA63-3E71-63DDB90F085E}"/>
              </a:ext>
            </a:extLst>
          </p:cNvPr>
          <p:cNvSpPr/>
          <p:nvPr/>
        </p:nvSpPr>
        <p:spPr>
          <a:xfrm rot="19800000">
            <a:off x="775314" y="3147604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A052C909-9E5F-D777-5521-17A90F163DD1}"/>
              </a:ext>
            </a:extLst>
          </p:cNvPr>
          <p:cNvSpPr/>
          <p:nvPr/>
        </p:nvSpPr>
        <p:spPr>
          <a:xfrm rot="16200000">
            <a:off x="610729" y="3432986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C458E055-1626-A119-F823-13FD21199FA1}"/>
              </a:ext>
            </a:extLst>
          </p:cNvPr>
          <p:cNvSpPr/>
          <p:nvPr/>
        </p:nvSpPr>
        <p:spPr>
          <a:xfrm rot="16200000">
            <a:off x="939900" y="343298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4FE9AC-1E88-E9E4-7380-94E26E89153A}"/>
              </a:ext>
            </a:extLst>
          </p:cNvPr>
          <p:cNvSpPr txBox="1"/>
          <p:nvPr/>
        </p:nvSpPr>
        <p:spPr>
          <a:xfrm>
            <a:off x="1391951" y="2782539"/>
            <a:ext cx="7727576" cy="9275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rgbClr val="20567E"/>
                </a:solidFill>
                <a:latin typeface="游ゴシック" panose="020B0400000000000000" pitchFamily="50" charset="-128"/>
              </a:rPr>
              <a:t>実験結果と考察</a:t>
            </a:r>
            <a:endParaRPr lang="en-US" altLang="ja-JP" sz="4000" b="1" dirty="0">
              <a:solidFill>
                <a:srgbClr val="20567E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D7EC788-EA8F-BD00-33AB-AEAAF88156D3}"/>
              </a:ext>
            </a:extLst>
          </p:cNvPr>
          <p:cNvSpPr txBox="1"/>
          <p:nvPr/>
        </p:nvSpPr>
        <p:spPr>
          <a:xfrm>
            <a:off x="1470905" y="3576275"/>
            <a:ext cx="7727576" cy="468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Inter Medium" panose="02000603000000020004" pitchFamily="2" charset="0"/>
              </a:rPr>
              <a:t>Result And Analysis</a:t>
            </a:r>
          </a:p>
        </p:txBody>
      </p:sp>
    </p:spTree>
    <p:extLst>
      <p:ext uri="{BB962C8B-B14F-4D97-AF65-F5344CB8AC3E}">
        <p14:creationId xmlns:p14="http://schemas.microsoft.com/office/powerpoint/2010/main" val="89070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1A0D9-681E-6F70-C906-C28093F32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8A6263B-F93A-EDE5-F9BC-9B5089CBE584}"/>
              </a:ext>
            </a:extLst>
          </p:cNvPr>
          <p:cNvSpPr txBox="1"/>
          <p:nvPr/>
        </p:nvSpPr>
        <p:spPr>
          <a:xfrm>
            <a:off x="773633" y="1104183"/>
            <a:ext cx="10949107" cy="467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紙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E53359-E6CE-7606-BD1C-C5B710E76395}"/>
              </a:ext>
            </a:extLst>
          </p:cNvPr>
          <p:cNvSpPr txBox="1"/>
          <p:nvPr/>
        </p:nvSpPr>
        <p:spPr>
          <a:xfrm>
            <a:off x="358105" y="175014"/>
            <a:ext cx="7727576" cy="76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b="1" dirty="0">
                <a:solidFill>
                  <a:srgbClr val="20567E"/>
                </a:solidFill>
              </a:rPr>
              <a:t>実験結果と考察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807F58D-8CD9-3718-D48D-8F3B720EF980}"/>
              </a:ext>
            </a:extLst>
          </p:cNvPr>
          <p:cNvSpPr/>
          <p:nvPr/>
        </p:nvSpPr>
        <p:spPr>
          <a:xfrm>
            <a:off x="773633" y="1104184"/>
            <a:ext cx="1679884" cy="467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404652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9A7713-309B-820C-5738-D9F682A3A154}"/>
              </a:ext>
            </a:extLst>
          </p:cNvPr>
          <p:cNvSpPr/>
          <p:nvPr/>
        </p:nvSpPr>
        <p:spPr>
          <a:xfrm>
            <a:off x="2534325" y="1104183"/>
            <a:ext cx="4401617" cy="467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dirty="0">
                <a:solidFill>
                  <a:srgbClr val="404652"/>
                </a:solidFill>
              </a:rPr>
              <a:t>明るい環境</a:t>
            </a:r>
            <a:endParaRPr kumimoji="1" lang="ja-JP" altLang="en-US" dirty="0">
              <a:solidFill>
                <a:srgbClr val="404652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D5C34F8-EEE9-F2D7-F795-6E2ED3957CDF}"/>
              </a:ext>
            </a:extLst>
          </p:cNvPr>
          <p:cNvSpPr/>
          <p:nvPr/>
        </p:nvSpPr>
        <p:spPr>
          <a:xfrm>
            <a:off x="7016750" y="1104183"/>
            <a:ext cx="4401617" cy="467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dirty="0">
                <a:solidFill>
                  <a:srgbClr val="404652"/>
                </a:solidFill>
              </a:rPr>
              <a:t>暗い環境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80C6D73-4AB4-6663-45CA-F7885777E1E8}"/>
              </a:ext>
            </a:extLst>
          </p:cNvPr>
          <p:cNvSpPr/>
          <p:nvPr/>
        </p:nvSpPr>
        <p:spPr>
          <a:xfrm>
            <a:off x="2534325" y="1647744"/>
            <a:ext cx="4401617" cy="2139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404652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E18D7E1-B139-E0D5-D959-547BC9C36EF0}"/>
              </a:ext>
            </a:extLst>
          </p:cNvPr>
          <p:cNvSpPr/>
          <p:nvPr/>
        </p:nvSpPr>
        <p:spPr>
          <a:xfrm>
            <a:off x="7016750" y="1647744"/>
            <a:ext cx="4401617" cy="2139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404652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E705F41-1EFF-0C7F-D52E-3B70B243BCA7}"/>
              </a:ext>
            </a:extLst>
          </p:cNvPr>
          <p:cNvSpPr/>
          <p:nvPr/>
        </p:nvSpPr>
        <p:spPr>
          <a:xfrm>
            <a:off x="773633" y="1647743"/>
            <a:ext cx="1679884" cy="2139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dirty="0">
                <a:solidFill>
                  <a:srgbClr val="404652"/>
                </a:solidFill>
              </a:rPr>
              <a:t>紙媒体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F41C2D6-1912-8F40-B964-092C5E60E73E}"/>
              </a:ext>
            </a:extLst>
          </p:cNvPr>
          <p:cNvSpPr/>
          <p:nvPr/>
        </p:nvSpPr>
        <p:spPr>
          <a:xfrm>
            <a:off x="773633" y="3862670"/>
            <a:ext cx="1679884" cy="21392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dirty="0">
                <a:solidFill>
                  <a:srgbClr val="404652"/>
                </a:solidFill>
              </a:rPr>
              <a:t>Web</a:t>
            </a:r>
            <a:r>
              <a:rPr kumimoji="1" lang="ja-JP" altLang="en-US" dirty="0">
                <a:solidFill>
                  <a:srgbClr val="404652"/>
                </a:solidFill>
              </a:rPr>
              <a:t>サイト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9E7659D-65D5-3051-5984-B4E75D1264E7}"/>
              </a:ext>
            </a:extLst>
          </p:cNvPr>
          <p:cNvSpPr/>
          <p:nvPr/>
        </p:nvSpPr>
        <p:spPr>
          <a:xfrm>
            <a:off x="2534325" y="3862671"/>
            <a:ext cx="4401617" cy="2139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404652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C0FF4F9-8A33-DC03-8C3E-E7BD66B59513}"/>
              </a:ext>
            </a:extLst>
          </p:cNvPr>
          <p:cNvSpPr/>
          <p:nvPr/>
        </p:nvSpPr>
        <p:spPr>
          <a:xfrm>
            <a:off x="7016750" y="3862671"/>
            <a:ext cx="4401617" cy="2139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404652"/>
              </a:solidFill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38DCB6E4-C33E-F14F-A9CC-1B24A8E2C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324" y="935671"/>
            <a:ext cx="4401617" cy="330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28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72B84-037F-DEF2-D09F-C6A311DAB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F5D3E9F6-D571-5E04-475F-C63BF714C6A9}"/>
              </a:ext>
            </a:extLst>
          </p:cNvPr>
          <p:cNvSpPr/>
          <p:nvPr/>
        </p:nvSpPr>
        <p:spPr>
          <a:xfrm rot="19800000">
            <a:off x="775314" y="3147604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13A0D831-0F4E-B1F9-1902-34213E778698}"/>
              </a:ext>
            </a:extLst>
          </p:cNvPr>
          <p:cNvSpPr/>
          <p:nvPr/>
        </p:nvSpPr>
        <p:spPr>
          <a:xfrm rot="16200000">
            <a:off x="610729" y="3432986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4C58F04-EC12-EEF6-B49A-428D71800D91}"/>
              </a:ext>
            </a:extLst>
          </p:cNvPr>
          <p:cNvSpPr/>
          <p:nvPr/>
        </p:nvSpPr>
        <p:spPr>
          <a:xfrm rot="16200000">
            <a:off x="939900" y="343298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94D9F4-122B-A8D6-4A1C-3ED1B641CF00}"/>
              </a:ext>
            </a:extLst>
          </p:cNvPr>
          <p:cNvSpPr txBox="1"/>
          <p:nvPr/>
        </p:nvSpPr>
        <p:spPr>
          <a:xfrm>
            <a:off x="1391951" y="2782539"/>
            <a:ext cx="7727576" cy="9275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>
                <a:solidFill>
                  <a:srgbClr val="20567E"/>
                </a:solidFill>
                <a:latin typeface="游ゴシック" panose="020B0400000000000000" pitchFamily="50" charset="-128"/>
              </a:rPr>
              <a:t>Web</a:t>
            </a:r>
            <a:r>
              <a:rPr lang="ja-JP" altLang="en-US" sz="4000" b="1" dirty="0">
                <a:solidFill>
                  <a:srgbClr val="20567E"/>
                </a:solidFill>
                <a:latin typeface="游ゴシック" panose="020B0400000000000000" pitchFamily="50" charset="-128"/>
              </a:rPr>
              <a:t>サイト作成例</a:t>
            </a:r>
            <a:endParaRPr lang="en-US" altLang="ja-JP" sz="4000" b="1" dirty="0">
              <a:solidFill>
                <a:srgbClr val="20567E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CB08FA4-CCE7-32FF-E124-B7FDAE851B89}"/>
              </a:ext>
            </a:extLst>
          </p:cNvPr>
          <p:cNvSpPr txBox="1"/>
          <p:nvPr/>
        </p:nvSpPr>
        <p:spPr>
          <a:xfrm>
            <a:off x="1470905" y="3576275"/>
            <a:ext cx="7727576" cy="468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Inter Medium" panose="02000603000000020004" pitchFamily="2" charset="0"/>
              </a:rPr>
              <a:t>Instance Of Website</a:t>
            </a:r>
          </a:p>
        </p:txBody>
      </p:sp>
    </p:spTree>
    <p:extLst>
      <p:ext uri="{BB962C8B-B14F-4D97-AF65-F5344CB8AC3E}">
        <p14:creationId xmlns:p14="http://schemas.microsoft.com/office/powerpoint/2010/main" val="184826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4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F6D34-9BB9-783C-CB44-A1B82D89E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3422CA7-6C79-78C6-DA77-CDA8CAF49AFF}"/>
              </a:ext>
            </a:extLst>
          </p:cNvPr>
          <p:cNvSpPr txBox="1"/>
          <p:nvPr/>
        </p:nvSpPr>
        <p:spPr>
          <a:xfrm>
            <a:off x="448232" y="391484"/>
            <a:ext cx="5647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dirty="0">
                <a:solidFill>
                  <a:srgbClr val="20567E"/>
                </a:solidFill>
              </a:rPr>
              <a:t>Web</a:t>
            </a:r>
            <a:r>
              <a:rPr kumimoji="1" lang="ja-JP" altLang="en-US" sz="3200" b="1" dirty="0">
                <a:solidFill>
                  <a:srgbClr val="20567E"/>
                </a:solidFill>
              </a:rPr>
              <a:t>サイト作成例</a:t>
            </a:r>
            <a:endParaRPr kumimoji="1" lang="en-US" altLang="ja-JP" sz="3200" b="1" dirty="0">
              <a:solidFill>
                <a:srgbClr val="20567E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D40108-C2C0-4D0B-BEBF-B40936554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617" y="1274618"/>
            <a:ext cx="4308764" cy="430876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CA74B7-4F61-94E3-E261-96B53DAC1714}"/>
              </a:ext>
            </a:extLst>
          </p:cNvPr>
          <p:cNvSpPr txBox="1"/>
          <p:nvPr/>
        </p:nvSpPr>
        <p:spPr>
          <a:xfrm>
            <a:off x="3998309" y="5512409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40465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https://nearfactory.github.io/Soutan/</a:t>
            </a:r>
            <a:endParaRPr kumimoji="1" lang="ja-JP" altLang="en-US" dirty="0">
              <a:solidFill>
                <a:srgbClr val="404652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4156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47A0E-7BC3-5D0A-B88A-2B33A16C3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B711CC8-3EEF-3633-6351-4F6684E5539C}"/>
              </a:ext>
            </a:extLst>
          </p:cNvPr>
          <p:cNvSpPr/>
          <p:nvPr/>
        </p:nvSpPr>
        <p:spPr>
          <a:xfrm rot="19800000">
            <a:off x="775314" y="3147604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15E8103-0CAF-23CA-A7B8-6922EEF4F605}"/>
              </a:ext>
            </a:extLst>
          </p:cNvPr>
          <p:cNvSpPr/>
          <p:nvPr/>
        </p:nvSpPr>
        <p:spPr>
          <a:xfrm rot="16200000">
            <a:off x="610729" y="3432986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F0B4138-0A79-E104-A947-0BF7D667DC95}"/>
              </a:ext>
            </a:extLst>
          </p:cNvPr>
          <p:cNvSpPr/>
          <p:nvPr/>
        </p:nvSpPr>
        <p:spPr>
          <a:xfrm rot="16200000">
            <a:off x="939900" y="343298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6974DC-89CB-F434-7DD7-BA4EA7AEE90A}"/>
              </a:ext>
            </a:extLst>
          </p:cNvPr>
          <p:cNvSpPr txBox="1"/>
          <p:nvPr/>
        </p:nvSpPr>
        <p:spPr>
          <a:xfrm>
            <a:off x="1391951" y="2782539"/>
            <a:ext cx="7727576" cy="9275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rgbClr val="20567E"/>
                </a:solidFill>
                <a:latin typeface="游ゴシック" panose="020B0400000000000000" pitchFamily="50" charset="-128"/>
              </a:rPr>
              <a:t>まとめ</a:t>
            </a:r>
            <a:endParaRPr lang="en-US" altLang="ja-JP" sz="4000" b="1" dirty="0">
              <a:solidFill>
                <a:srgbClr val="20567E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473938-3F11-23FD-5ED2-50E70FA53EE9}"/>
              </a:ext>
            </a:extLst>
          </p:cNvPr>
          <p:cNvSpPr txBox="1"/>
          <p:nvPr/>
        </p:nvSpPr>
        <p:spPr>
          <a:xfrm>
            <a:off x="1470905" y="3576275"/>
            <a:ext cx="7727576" cy="468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Inter Medium" panose="02000603000000020004" pitchFamily="2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1063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801D3-F494-2558-B0F9-4547015D0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272BA3-80B3-A550-338D-6AA50D4AAB2D}"/>
              </a:ext>
            </a:extLst>
          </p:cNvPr>
          <p:cNvSpPr txBox="1"/>
          <p:nvPr/>
        </p:nvSpPr>
        <p:spPr>
          <a:xfrm>
            <a:off x="448232" y="391484"/>
            <a:ext cx="5647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1" dirty="0">
                <a:solidFill>
                  <a:srgbClr val="20567E"/>
                </a:solidFill>
              </a:rPr>
              <a:t>まとめ</a:t>
            </a:r>
            <a:endParaRPr kumimoji="1" lang="en-US" altLang="ja-JP" sz="3200" b="1" dirty="0">
              <a:solidFill>
                <a:srgbClr val="20567E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8ED5D72-39A2-C309-62EB-1F8AB6440B60}"/>
              </a:ext>
            </a:extLst>
          </p:cNvPr>
          <p:cNvSpPr txBox="1"/>
          <p:nvPr/>
        </p:nvSpPr>
        <p:spPr>
          <a:xfrm>
            <a:off x="1083126" y="2896100"/>
            <a:ext cx="9710380" cy="25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判別しにくい色を使わない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開発者用の色覚特性チェック用フィルタを使用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「色覚特性を持っている人用」に別ページを用意する</a:t>
            </a:r>
          </a:p>
          <a:p>
            <a:pPr>
              <a:lnSpc>
                <a:spcPct val="150000"/>
              </a:lnSpc>
            </a:pPr>
            <a:br>
              <a:rPr kumimoji="1"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ja-JP" altLang="en-US" b="1" dirty="0">
                <a:solidFill>
                  <a:srgbClr val="202028"/>
                </a:solidFill>
                <a:latin typeface="+mn-ea"/>
              </a:rPr>
              <a:t>今後について</a:t>
            </a:r>
            <a:br>
              <a:rPr kumimoji="1"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文化祭サイトのデザインにも取り入れ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、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「誰にでも優しい</a:t>
            </a:r>
            <a:r>
              <a:rPr kumimoji="1"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Web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デザイン」を目指していく</a:t>
            </a:r>
            <a:endParaRPr kumimoji="1"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8EF072-0FFC-9C16-DD1F-1704C0AE4BC6}"/>
              </a:ext>
            </a:extLst>
          </p:cNvPr>
          <p:cNvSpPr txBox="1"/>
          <p:nvPr/>
        </p:nvSpPr>
        <p:spPr>
          <a:xfrm>
            <a:off x="1083126" y="1243682"/>
            <a:ext cx="10221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色覚障害者でも使いやすい</a:t>
            </a:r>
            <a:r>
              <a:rPr kumimoji="1" lang="en-US" altLang="ja-JP" sz="2400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Web</a:t>
            </a:r>
            <a:r>
              <a:rPr kumimoji="1" lang="ja-JP" altLang="en-US" sz="2400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サイトとは、</a:t>
            </a:r>
            <a:endParaRPr kumimoji="1" lang="en-US" altLang="ja-JP" sz="2400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8020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BF17AC2D-3BDE-05A6-DE21-D0D00287AAA5}"/>
              </a:ext>
            </a:extLst>
          </p:cNvPr>
          <p:cNvSpPr/>
          <p:nvPr/>
        </p:nvSpPr>
        <p:spPr>
          <a:xfrm rot="19800000">
            <a:off x="2480821" y="1729819"/>
            <a:ext cx="1137496" cy="98510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087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B0AB4C0-7D50-D14B-4D64-DE9CD8498A6F}"/>
              </a:ext>
            </a:extLst>
          </p:cNvPr>
          <p:cNvGrpSpPr/>
          <p:nvPr/>
        </p:nvGrpSpPr>
        <p:grpSpPr>
          <a:xfrm>
            <a:off x="4929122" y="2672226"/>
            <a:ext cx="2116557" cy="2042257"/>
            <a:chOff x="4929122" y="2672226"/>
            <a:chExt cx="2116557" cy="2042257"/>
          </a:xfrm>
        </p:grpSpPr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50F530E2-3C09-EACC-3F24-BA61909B40BC}"/>
                </a:ext>
              </a:extLst>
            </p:cNvPr>
            <p:cNvSpPr/>
            <p:nvPr/>
          </p:nvSpPr>
          <p:spPr>
            <a:xfrm rot="19800000">
              <a:off x="5418653" y="2672226"/>
              <a:ext cx="1137496" cy="985101"/>
            </a:xfrm>
            <a:custGeom>
              <a:avLst/>
              <a:gdLst>
                <a:gd name="connsiteX0" fmla="*/ 284374 w 1137496"/>
                <a:gd name="connsiteY0" fmla="*/ 985101 h 985101"/>
                <a:gd name="connsiteX1" fmla="*/ 0 w 1137496"/>
                <a:gd name="connsiteY1" fmla="*/ 492550 h 985101"/>
                <a:gd name="connsiteX2" fmla="*/ 284373 w 1137496"/>
                <a:gd name="connsiteY2" fmla="*/ 0 h 985101"/>
                <a:gd name="connsiteX3" fmla="*/ 853123 w 1137496"/>
                <a:gd name="connsiteY3" fmla="*/ 0 h 985101"/>
                <a:gd name="connsiteX4" fmla="*/ 1137496 w 1137496"/>
                <a:gd name="connsiteY4" fmla="*/ 492550 h 985101"/>
                <a:gd name="connsiteX5" fmla="*/ 853122 w 1137496"/>
                <a:gd name="connsiteY5" fmla="*/ 985101 h 985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7496" h="985101">
                  <a:moveTo>
                    <a:pt x="284374" y="985101"/>
                  </a:moveTo>
                  <a:lnTo>
                    <a:pt x="0" y="492550"/>
                  </a:lnTo>
                  <a:lnTo>
                    <a:pt x="284373" y="0"/>
                  </a:lnTo>
                  <a:lnTo>
                    <a:pt x="853123" y="0"/>
                  </a:lnTo>
                  <a:lnTo>
                    <a:pt x="1137496" y="492550"/>
                  </a:lnTo>
                  <a:lnTo>
                    <a:pt x="853122" y="985101"/>
                  </a:lnTo>
                  <a:close/>
                </a:path>
              </a:pathLst>
            </a:custGeom>
            <a:solidFill>
              <a:srgbClr val="087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rgbClr val="0876BA"/>
                </a:solidFill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648C8FBC-47EB-32DC-804D-E69ADDA0AFC0}"/>
                </a:ext>
              </a:extLst>
            </p:cNvPr>
            <p:cNvGrpSpPr/>
            <p:nvPr/>
          </p:nvGrpSpPr>
          <p:grpSpPr>
            <a:xfrm rot="16200000">
              <a:off x="5418653" y="3087456"/>
              <a:ext cx="1137496" cy="2116557"/>
              <a:chOff x="5079287" y="2809365"/>
              <a:chExt cx="1137496" cy="2116557"/>
            </a:xfrm>
          </p:grpSpPr>
          <p:sp>
            <p:nvSpPr>
              <p:cNvPr id="7" name="フリーフォーム: 図形 6">
                <a:extLst>
                  <a:ext uri="{FF2B5EF4-FFF2-40B4-BE49-F238E27FC236}">
                    <a16:creationId xmlns:a16="http://schemas.microsoft.com/office/drawing/2014/main" id="{DA1A0143-C504-4DA2-1319-FAA3BF731125}"/>
                  </a:ext>
                </a:extLst>
              </p:cNvPr>
              <p:cNvSpPr/>
              <p:nvPr/>
            </p:nvSpPr>
            <p:spPr>
              <a:xfrm>
                <a:off x="5079287" y="2809365"/>
                <a:ext cx="1137496" cy="985101"/>
              </a:xfrm>
              <a:custGeom>
                <a:avLst/>
                <a:gdLst>
                  <a:gd name="connsiteX0" fmla="*/ 284374 w 1137496"/>
                  <a:gd name="connsiteY0" fmla="*/ 985101 h 985101"/>
                  <a:gd name="connsiteX1" fmla="*/ 0 w 1137496"/>
                  <a:gd name="connsiteY1" fmla="*/ 492550 h 985101"/>
                  <a:gd name="connsiteX2" fmla="*/ 284373 w 1137496"/>
                  <a:gd name="connsiteY2" fmla="*/ 0 h 985101"/>
                  <a:gd name="connsiteX3" fmla="*/ 853123 w 1137496"/>
                  <a:gd name="connsiteY3" fmla="*/ 0 h 985101"/>
                  <a:gd name="connsiteX4" fmla="*/ 1137496 w 1137496"/>
                  <a:gd name="connsiteY4" fmla="*/ 492550 h 985101"/>
                  <a:gd name="connsiteX5" fmla="*/ 853122 w 1137496"/>
                  <a:gd name="connsiteY5" fmla="*/ 985101 h 985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7496" h="985101">
                    <a:moveTo>
                      <a:pt x="284374" y="985101"/>
                    </a:moveTo>
                    <a:lnTo>
                      <a:pt x="0" y="492550"/>
                    </a:lnTo>
                    <a:lnTo>
                      <a:pt x="284373" y="0"/>
                    </a:lnTo>
                    <a:lnTo>
                      <a:pt x="853123" y="0"/>
                    </a:lnTo>
                    <a:lnTo>
                      <a:pt x="1137496" y="492550"/>
                    </a:lnTo>
                    <a:lnTo>
                      <a:pt x="853122" y="985101"/>
                    </a:lnTo>
                    <a:close/>
                  </a:path>
                </a:pathLst>
              </a:custGeom>
              <a:solidFill>
                <a:srgbClr val="0876B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>
                  <a:solidFill>
                    <a:srgbClr val="0876BA"/>
                  </a:solidFill>
                </a:endParaRPr>
              </a:p>
            </p:txBody>
          </p:sp>
          <p:sp>
            <p:nvSpPr>
              <p:cNvPr id="8" name="フリーフォーム: 図形 7">
                <a:extLst>
                  <a:ext uri="{FF2B5EF4-FFF2-40B4-BE49-F238E27FC236}">
                    <a16:creationId xmlns:a16="http://schemas.microsoft.com/office/drawing/2014/main" id="{782C0F6B-A46F-2841-94BE-61FA1229296E}"/>
                  </a:ext>
                </a:extLst>
              </p:cNvPr>
              <p:cNvSpPr/>
              <p:nvPr/>
            </p:nvSpPr>
            <p:spPr>
              <a:xfrm>
                <a:off x="5079287" y="3940821"/>
                <a:ext cx="1137496" cy="985101"/>
              </a:xfrm>
              <a:custGeom>
                <a:avLst/>
                <a:gdLst>
                  <a:gd name="connsiteX0" fmla="*/ 284374 w 1137496"/>
                  <a:gd name="connsiteY0" fmla="*/ 985101 h 985101"/>
                  <a:gd name="connsiteX1" fmla="*/ 0 w 1137496"/>
                  <a:gd name="connsiteY1" fmla="*/ 492550 h 985101"/>
                  <a:gd name="connsiteX2" fmla="*/ 284373 w 1137496"/>
                  <a:gd name="connsiteY2" fmla="*/ 0 h 985101"/>
                  <a:gd name="connsiteX3" fmla="*/ 853123 w 1137496"/>
                  <a:gd name="connsiteY3" fmla="*/ 0 h 985101"/>
                  <a:gd name="connsiteX4" fmla="*/ 1137496 w 1137496"/>
                  <a:gd name="connsiteY4" fmla="*/ 492550 h 985101"/>
                  <a:gd name="connsiteX5" fmla="*/ 853122 w 1137496"/>
                  <a:gd name="connsiteY5" fmla="*/ 985101 h 985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7496" h="985101">
                    <a:moveTo>
                      <a:pt x="284374" y="985101"/>
                    </a:moveTo>
                    <a:lnTo>
                      <a:pt x="0" y="492550"/>
                    </a:lnTo>
                    <a:lnTo>
                      <a:pt x="284373" y="0"/>
                    </a:lnTo>
                    <a:lnTo>
                      <a:pt x="853123" y="0"/>
                    </a:lnTo>
                    <a:lnTo>
                      <a:pt x="1137496" y="492550"/>
                    </a:lnTo>
                    <a:lnTo>
                      <a:pt x="853122" y="985101"/>
                    </a:lnTo>
                    <a:close/>
                  </a:path>
                </a:pathLst>
              </a:custGeom>
              <a:solidFill>
                <a:srgbClr val="0876B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>
                  <a:solidFill>
                    <a:srgbClr val="0876BA"/>
                  </a:solidFill>
                </a:endParaRPr>
              </a:p>
            </p:txBody>
          </p:sp>
        </p:grpSp>
      </p:grp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A279BCEB-7E42-9C82-0032-3B095B4AA6D6}"/>
              </a:ext>
            </a:extLst>
          </p:cNvPr>
          <p:cNvSpPr/>
          <p:nvPr/>
        </p:nvSpPr>
        <p:spPr>
          <a:xfrm rot="19800000">
            <a:off x="-214749" y="408420"/>
            <a:ext cx="498342" cy="431578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087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F101A2A-47EA-FB34-32B0-EEBA560F8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1" r="20172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32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68B21-D059-8584-D6E8-2D17C12A3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6555EF0-8D0F-DE71-F297-9CB1008FF8D9}"/>
              </a:ext>
            </a:extLst>
          </p:cNvPr>
          <p:cNvSpPr txBox="1"/>
          <p:nvPr/>
        </p:nvSpPr>
        <p:spPr>
          <a:xfrm>
            <a:off x="1102657" y="1299882"/>
            <a:ext cx="5647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200" b="1" dirty="0">
                <a:solidFill>
                  <a:srgbClr val="054759"/>
                </a:solidFill>
              </a:rPr>
              <a:t>考察</a:t>
            </a:r>
            <a:endParaRPr kumimoji="1" lang="en-US" altLang="ja-JP" sz="4200" b="1" dirty="0">
              <a:solidFill>
                <a:srgbClr val="054759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91316C4-B157-4F9D-67C2-18609F8BFB95}"/>
              </a:ext>
            </a:extLst>
          </p:cNvPr>
          <p:cNvSpPr txBox="1"/>
          <p:nvPr/>
        </p:nvSpPr>
        <p:spPr>
          <a:xfrm>
            <a:off x="1102659" y="3200400"/>
            <a:ext cx="7727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電子デバイスで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サイトを閲覧するとき</a:t>
            </a:r>
          </a:p>
          <a:p>
            <a:r>
              <a:rPr kumimoji="1" lang="ja-JP" altLang="en-US" dirty="0"/>
              <a:t>＝紙媒体での閲覧よりも◯倍設定した色そのままで表示される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（紙媒体＝◯％、デジタルデバイス＝◯％）</a:t>
            </a:r>
          </a:p>
        </p:txBody>
      </p:sp>
    </p:spTree>
    <p:extLst>
      <p:ext uri="{BB962C8B-B14F-4D97-AF65-F5344CB8AC3E}">
        <p14:creationId xmlns:p14="http://schemas.microsoft.com/office/powerpoint/2010/main" val="3683757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ACA46-86AD-F8B7-7D49-509141C29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2F16186-2E17-C748-7866-119C48C544F6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F9C275-1E2F-1C74-A383-7FE4B96ADE5F}"/>
              </a:ext>
            </a:extLst>
          </p:cNvPr>
          <p:cNvSpPr txBox="1"/>
          <p:nvPr/>
        </p:nvSpPr>
        <p:spPr>
          <a:xfrm>
            <a:off x="1528562" y="1720792"/>
            <a:ext cx="3183809" cy="76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b="1" dirty="0">
                <a:solidFill>
                  <a:srgbClr val="404652"/>
                </a:solidFill>
              </a:rPr>
              <a:t>目次</a:t>
            </a:r>
            <a:endParaRPr lang="en-US" altLang="ja-JP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FA7096F-BE58-C4E0-9DA7-2E12563926AD}"/>
              </a:ext>
            </a:extLst>
          </p:cNvPr>
          <p:cNvSpPr/>
          <p:nvPr/>
        </p:nvSpPr>
        <p:spPr>
          <a:xfrm>
            <a:off x="1204347" y="2611120"/>
            <a:ext cx="45719" cy="245990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E16FC05-C234-34C6-040A-EB67331C0433}"/>
              </a:ext>
            </a:extLst>
          </p:cNvPr>
          <p:cNvSpPr txBox="1"/>
          <p:nvPr/>
        </p:nvSpPr>
        <p:spPr>
          <a:xfrm>
            <a:off x="1528562" y="2525643"/>
            <a:ext cx="3183809" cy="25453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solidFill>
                  <a:srgbClr val="0A0A0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テーマ</a:t>
            </a:r>
            <a:endParaRPr lang="en-US" altLang="ja-JP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solidFill>
                  <a:srgbClr val="0A0A0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事前調査の内容</a:t>
            </a:r>
            <a:endParaRPr lang="en-US" altLang="ja-JP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solidFill>
                  <a:srgbClr val="0A0A0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行った実験</a:t>
            </a:r>
            <a:endParaRPr lang="en-US" altLang="ja-JP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solidFill>
                  <a:srgbClr val="0A0A0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実験結果と考察</a:t>
            </a:r>
            <a:endParaRPr lang="en-US" altLang="ja-JP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>
                <a:solidFill>
                  <a:srgbClr val="0A0A0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Web</a:t>
            </a:r>
            <a:r>
              <a:rPr lang="ja-JP" altLang="en-US" dirty="0">
                <a:solidFill>
                  <a:srgbClr val="0A0A0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サイト作成例</a:t>
            </a:r>
            <a:endParaRPr lang="en-US" altLang="ja-JP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solidFill>
                  <a:srgbClr val="0A0A0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まとめ</a:t>
            </a:r>
            <a:endParaRPr lang="en-US" altLang="ja-JP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CFF58169-DB98-5CF2-BC88-744EE6E17747}"/>
              </a:ext>
            </a:extLst>
          </p:cNvPr>
          <p:cNvGrpSpPr/>
          <p:nvPr/>
        </p:nvGrpSpPr>
        <p:grpSpPr>
          <a:xfrm>
            <a:off x="1025036" y="1977673"/>
            <a:ext cx="404340" cy="390142"/>
            <a:chOff x="632895" y="3196471"/>
            <a:chExt cx="615762" cy="594140"/>
          </a:xfrm>
        </p:grpSpPr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90319863-F655-6970-3E90-E4A846F565FB}"/>
                </a:ext>
              </a:extLst>
            </p:cNvPr>
            <p:cNvSpPr/>
            <p:nvPr/>
          </p:nvSpPr>
          <p:spPr>
            <a:xfrm rot="19800000">
              <a:off x="775314" y="3196471"/>
              <a:ext cx="330925" cy="286590"/>
            </a:xfrm>
            <a:custGeom>
              <a:avLst/>
              <a:gdLst>
                <a:gd name="connsiteX0" fmla="*/ 284374 w 1137496"/>
                <a:gd name="connsiteY0" fmla="*/ 985101 h 985101"/>
                <a:gd name="connsiteX1" fmla="*/ 0 w 1137496"/>
                <a:gd name="connsiteY1" fmla="*/ 492550 h 985101"/>
                <a:gd name="connsiteX2" fmla="*/ 284373 w 1137496"/>
                <a:gd name="connsiteY2" fmla="*/ 0 h 985101"/>
                <a:gd name="connsiteX3" fmla="*/ 853123 w 1137496"/>
                <a:gd name="connsiteY3" fmla="*/ 0 h 985101"/>
                <a:gd name="connsiteX4" fmla="*/ 1137496 w 1137496"/>
                <a:gd name="connsiteY4" fmla="*/ 492550 h 985101"/>
                <a:gd name="connsiteX5" fmla="*/ 853122 w 1137496"/>
                <a:gd name="connsiteY5" fmla="*/ 985101 h 985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7496" h="985101">
                  <a:moveTo>
                    <a:pt x="284374" y="985101"/>
                  </a:moveTo>
                  <a:lnTo>
                    <a:pt x="0" y="492550"/>
                  </a:lnTo>
                  <a:lnTo>
                    <a:pt x="284373" y="0"/>
                  </a:lnTo>
                  <a:lnTo>
                    <a:pt x="853123" y="0"/>
                  </a:lnTo>
                  <a:lnTo>
                    <a:pt x="1137496" y="492550"/>
                  </a:lnTo>
                  <a:lnTo>
                    <a:pt x="853122" y="985101"/>
                  </a:lnTo>
                  <a:close/>
                </a:path>
              </a:pathLst>
            </a:custGeom>
            <a:solidFill>
              <a:srgbClr val="4A98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rgbClr val="0876BA"/>
                </a:solidFill>
              </a:endParaRPr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C00F46F7-327B-F671-81AD-51FD8ADC1D01}"/>
                </a:ext>
              </a:extLst>
            </p:cNvPr>
            <p:cNvSpPr/>
            <p:nvPr/>
          </p:nvSpPr>
          <p:spPr>
            <a:xfrm rot="16200000">
              <a:off x="610729" y="3481853"/>
              <a:ext cx="330924" cy="286591"/>
            </a:xfrm>
            <a:custGeom>
              <a:avLst/>
              <a:gdLst>
                <a:gd name="connsiteX0" fmla="*/ 284374 w 1137496"/>
                <a:gd name="connsiteY0" fmla="*/ 985101 h 985101"/>
                <a:gd name="connsiteX1" fmla="*/ 0 w 1137496"/>
                <a:gd name="connsiteY1" fmla="*/ 492550 h 985101"/>
                <a:gd name="connsiteX2" fmla="*/ 284373 w 1137496"/>
                <a:gd name="connsiteY2" fmla="*/ 0 h 985101"/>
                <a:gd name="connsiteX3" fmla="*/ 853123 w 1137496"/>
                <a:gd name="connsiteY3" fmla="*/ 0 h 985101"/>
                <a:gd name="connsiteX4" fmla="*/ 1137496 w 1137496"/>
                <a:gd name="connsiteY4" fmla="*/ 492550 h 985101"/>
                <a:gd name="connsiteX5" fmla="*/ 853122 w 1137496"/>
                <a:gd name="connsiteY5" fmla="*/ 985101 h 985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7496" h="985101">
                  <a:moveTo>
                    <a:pt x="284374" y="985101"/>
                  </a:moveTo>
                  <a:lnTo>
                    <a:pt x="0" y="492550"/>
                  </a:lnTo>
                  <a:lnTo>
                    <a:pt x="284373" y="0"/>
                  </a:lnTo>
                  <a:lnTo>
                    <a:pt x="853123" y="0"/>
                  </a:lnTo>
                  <a:lnTo>
                    <a:pt x="1137496" y="492550"/>
                  </a:lnTo>
                  <a:lnTo>
                    <a:pt x="853122" y="985101"/>
                  </a:lnTo>
                  <a:close/>
                </a:path>
              </a:pathLst>
            </a:custGeom>
            <a:solidFill>
              <a:srgbClr val="4A98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rgbClr val="0876BA"/>
                </a:solidFill>
              </a:endParaRPr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BC6C52B6-9B6A-F3F9-9CF3-573DD362C340}"/>
                </a:ext>
              </a:extLst>
            </p:cNvPr>
            <p:cNvSpPr/>
            <p:nvPr/>
          </p:nvSpPr>
          <p:spPr>
            <a:xfrm rot="16200000">
              <a:off x="939900" y="3481847"/>
              <a:ext cx="330924" cy="286591"/>
            </a:xfrm>
            <a:custGeom>
              <a:avLst/>
              <a:gdLst>
                <a:gd name="connsiteX0" fmla="*/ 284374 w 1137496"/>
                <a:gd name="connsiteY0" fmla="*/ 985101 h 985101"/>
                <a:gd name="connsiteX1" fmla="*/ 0 w 1137496"/>
                <a:gd name="connsiteY1" fmla="*/ 492550 h 985101"/>
                <a:gd name="connsiteX2" fmla="*/ 284373 w 1137496"/>
                <a:gd name="connsiteY2" fmla="*/ 0 h 985101"/>
                <a:gd name="connsiteX3" fmla="*/ 853123 w 1137496"/>
                <a:gd name="connsiteY3" fmla="*/ 0 h 985101"/>
                <a:gd name="connsiteX4" fmla="*/ 1137496 w 1137496"/>
                <a:gd name="connsiteY4" fmla="*/ 492550 h 985101"/>
                <a:gd name="connsiteX5" fmla="*/ 853122 w 1137496"/>
                <a:gd name="connsiteY5" fmla="*/ 985101 h 985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7496" h="985101">
                  <a:moveTo>
                    <a:pt x="284374" y="985101"/>
                  </a:moveTo>
                  <a:lnTo>
                    <a:pt x="0" y="492550"/>
                  </a:lnTo>
                  <a:lnTo>
                    <a:pt x="284373" y="0"/>
                  </a:lnTo>
                  <a:lnTo>
                    <a:pt x="853123" y="0"/>
                  </a:lnTo>
                  <a:lnTo>
                    <a:pt x="1137496" y="492550"/>
                  </a:lnTo>
                  <a:lnTo>
                    <a:pt x="853122" y="985101"/>
                  </a:lnTo>
                  <a:close/>
                </a:path>
              </a:pathLst>
            </a:custGeom>
            <a:noFill/>
            <a:ln w="25400">
              <a:solidFill>
                <a:srgbClr val="4A98D2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>
                <a:solidFill>
                  <a:srgbClr val="0876B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06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B431D-A252-59D9-F479-F0310E315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CA42650E-5C26-CC5C-BDFB-B5A725611459}"/>
              </a:ext>
            </a:extLst>
          </p:cNvPr>
          <p:cNvSpPr/>
          <p:nvPr/>
        </p:nvSpPr>
        <p:spPr>
          <a:xfrm rot="19800000">
            <a:off x="775314" y="3194738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4EF21F56-AB97-F790-9511-D00928722A6C}"/>
              </a:ext>
            </a:extLst>
          </p:cNvPr>
          <p:cNvSpPr/>
          <p:nvPr/>
        </p:nvSpPr>
        <p:spPr>
          <a:xfrm rot="16200000">
            <a:off x="610729" y="348012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99F3583-8CDB-C113-A986-86FE84CA5DAA}"/>
              </a:ext>
            </a:extLst>
          </p:cNvPr>
          <p:cNvSpPr/>
          <p:nvPr/>
        </p:nvSpPr>
        <p:spPr>
          <a:xfrm rot="16200000">
            <a:off x="939900" y="3480114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002A8F-F7DE-F066-875F-4FE9184BB985}"/>
              </a:ext>
            </a:extLst>
          </p:cNvPr>
          <p:cNvSpPr txBox="1"/>
          <p:nvPr/>
        </p:nvSpPr>
        <p:spPr>
          <a:xfrm>
            <a:off x="1391951" y="2829673"/>
            <a:ext cx="7727576" cy="9275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rgbClr val="20567E"/>
                </a:solidFill>
                <a:latin typeface="游ゴシック" panose="020B0400000000000000" pitchFamily="50" charset="-128"/>
              </a:rPr>
              <a:t>テーマ</a:t>
            </a:r>
            <a:endParaRPr lang="en-US" altLang="ja-JP" sz="4000" b="1" dirty="0">
              <a:solidFill>
                <a:srgbClr val="20567E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08FF68-88A6-F8FE-7D5C-8711AF137B69}"/>
              </a:ext>
            </a:extLst>
          </p:cNvPr>
          <p:cNvSpPr txBox="1"/>
          <p:nvPr/>
        </p:nvSpPr>
        <p:spPr>
          <a:xfrm>
            <a:off x="1470905" y="3623409"/>
            <a:ext cx="7727576" cy="468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Inter Medium" panose="02000603000000020004" pitchFamily="2" charset="0"/>
              </a:rPr>
              <a:t>Thema</a:t>
            </a:r>
          </a:p>
        </p:txBody>
      </p:sp>
    </p:spTree>
    <p:extLst>
      <p:ext uri="{BB962C8B-B14F-4D97-AF65-F5344CB8AC3E}">
        <p14:creationId xmlns:p14="http://schemas.microsoft.com/office/powerpoint/2010/main" val="99408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B0F06-A43C-B699-8038-D1B3E6180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433447-E253-66EC-0A22-1EE50DA4BABA}"/>
              </a:ext>
            </a:extLst>
          </p:cNvPr>
          <p:cNvSpPr txBox="1"/>
          <p:nvPr/>
        </p:nvSpPr>
        <p:spPr>
          <a:xfrm>
            <a:off x="1021045" y="1472778"/>
            <a:ext cx="4131400" cy="76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b="1" dirty="0">
                <a:solidFill>
                  <a:srgbClr val="20567E"/>
                </a:solidFill>
              </a:rPr>
              <a:t>テーマ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76895C8-47DE-6E95-9E0B-6E74966D131D}"/>
              </a:ext>
            </a:extLst>
          </p:cNvPr>
          <p:cNvSpPr txBox="1"/>
          <p:nvPr/>
        </p:nvSpPr>
        <p:spPr>
          <a:xfrm>
            <a:off x="1021044" y="2982086"/>
            <a:ext cx="8520119" cy="24530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ja-JP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b="1" dirty="0">
                <a:solidFill>
                  <a:srgbClr val="20567E"/>
                </a:solidFill>
              </a:rPr>
              <a:t>具体的には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色覚障害について理解し、そのうえで</a:t>
            </a:r>
            <a:b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b="1" dirty="0">
                <a:solidFill>
                  <a:srgbClr val="202028"/>
                </a:solidFill>
                <a:latin typeface="+mn-ea"/>
              </a:rPr>
              <a:t>「どのような</a:t>
            </a:r>
            <a:r>
              <a:rPr lang="en-US" altLang="ja-JP" b="1" dirty="0">
                <a:solidFill>
                  <a:srgbClr val="202028"/>
                </a:solidFill>
                <a:latin typeface="+mn-ea"/>
              </a:rPr>
              <a:t>Web</a:t>
            </a:r>
            <a:r>
              <a:rPr lang="ja-JP" altLang="en-US" b="1" dirty="0">
                <a:solidFill>
                  <a:srgbClr val="202028"/>
                </a:solidFill>
                <a:latin typeface="+mn-ea"/>
              </a:rPr>
              <a:t>サイトが色覚障害者でも使いやすいサイトなのか」</a:t>
            </a:r>
            <a:b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を探求する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024037-EE78-1A6D-75B1-6E99A4F81BE2}"/>
              </a:ext>
            </a:extLst>
          </p:cNvPr>
          <p:cNvSpPr txBox="1"/>
          <p:nvPr/>
        </p:nvSpPr>
        <p:spPr>
          <a:xfrm>
            <a:off x="916462" y="2159415"/>
            <a:ext cx="6094520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「視覚と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Web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デザインの関係性」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2117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D8C21-5542-0208-1A52-AD046D95C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E6BAD77-45DF-235A-008E-548A7EB57C3C}"/>
              </a:ext>
            </a:extLst>
          </p:cNvPr>
          <p:cNvSpPr/>
          <p:nvPr/>
        </p:nvSpPr>
        <p:spPr>
          <a:xfrm rot="19800000">
            <a:off x="775314" y="2448118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F8C27C26-3BEF-C963-789A-1AE1ECF99383}"/>
              </a:ext>
            </a:extLst>
          </p:cNvPr>
          <p:cNvSpPr/>
          <p:nvPr/>
        </p:nvSpPr>
        <p:spPr>
          <a:xfrm rot="16200000">
            <a:off x="610729" y="273350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922888BB-FAE1-EC9A-690E-96D249FA8725}"/>
              </a:ext>
            </a:extLst>
          </p:cNvPr>
          <p:cNvSpPr/>
          <p:nvPr/>
        </p:nvSpPr>
        <p:spPr>
          <a:xfrm rot="16200000">
            <a:off x="939900" y="2733494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5A0425-FE76-B397-807D-F37B5086C620}"/>
              </a:ext>
            </a:extLst>
          </p:cNvPr>
          <p:cNvSpPr txBox="1"/>
          <p:nvPr/>
        </p:nvSpPr>
        <p:spPr>
          <a:xfrm>
            <a:off x="1391951" y="2083053"/>
            <a:ext cx="7727576" cy="9275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rgbClr val="20567E"/>
                </a:solidFill>
                <a:latin typeface="游ゴシック" panose="020B0400000000000000" pitchFamily="50" charset="-128"/>
              </a:rPr>
              <a:t>事前調査の内容</a:t>
            </a:r>
            <a:endParaRPr lang="en-US" altLang="ja-JP" sz="4000" b="1" dirty="0">
              <a:solidFill>
                <a:srgbClr val="20567E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E284C4C-D9CE-E8CB-6947-2AE9FB5B5662}"/>
              </a:ext>
            </a:extLst>
          </p:cNvPr>
          <p:cNvSpPr txBox="1"/>
          <p:nvPr/>
        </p:nvSpPr>
        <p:spPr>
          <a:xfrm>
            <a:off x="1470905" y="2876789"/>
            <a:ext cx="7727576" cy="468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Inter Medium" panose="02000603000000020004" pitchFamily="2" charset="0"/>
              </a:rPr>
              <a:t>Searched </a:t>
            </a:r>
            <a:r>
              <a:rPr lang="en-US" altLang="ja-JP" dirty="0" err="1">
                <a:solidFill>
                  <a:srgbClr val="20567E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Inter Medium" panose="02000603000000020004" pitchFamily="2" charset="0"/>
              </a:rPr>
              <a:t>Informations</a:t>
            </a:r>
            <a:endParaRPr lang="en-US" altLang="ja-JP" dirty="0">
              <a:solidFill>
                <a:srgbClr val="20567E"/>
              </a:solidFill>
              <a:latin typeface="Inter Medium" panose="02000603000000020004" pitchFamily="2" charset="0"/>
              <a:ea typeface="Inter Medium" panose="02000603000000020004" pitchFamily="2" charset="0"/>
              <a:cs typeface="Inter Medium" panose="02000603000000020004" pitchFamily="2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02E8F56-105A-D4E3-7237-FC389BE18A36}"/>
              </a:ext>
            </a:extLst>
          </p:cNvPr>
          <p:cNvSpPr txBox="1"/>
          <p:nvPr/>
        </p:nvSpPr>
        <p:spPr>
          <a:xfrm>
            <a:off x="1470906" y="3344994"/>
            <a:ext cx="4797498" cy="12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20567E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567E"/>
                </a:solidFill>
                <a:effectLst/>
                <a:uLnTx/>
                <a:uFillTx/>
                <a:latin typeface="+mn-ea"/>
                <a:cs typeface="+mn-cs"/>
              </a:rPr>
              <a:t>ユニバーサルデザインと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20567E"/>
                </a:solidFill>
                <a:effectLst/>
                <a:uLnTx/>
                <a:uFillTx/>
                <a:latin typeface="+mn-ea"/>
                <a:cs typeface="+mn-cs"/>
              </a:rPr>
              <a:t>Web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567E"/>
                </a:solidFill>
                <a:effectLst/>
                <a:uLnTx/>
                <a:uFillTx/>
                <a:latin typeface="+mn-ea"/>
                <a:cs typeface="+mn-cs"/>
              </a:rPr>
              <a:t>サイト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20567E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567E"/>
                </a:solidFill>
                <a:effectLst/>
                <a:uLnTx/>
                <a:uFillTx/>
                <a:latin typeface="+mn-ea"/>
                <a:cs typeface="+mn-cs"/>
              </a:rPr>
              <a:t>どんな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20567E"/>
                </a:solidFill>
                <a:effectLst/>
                <a:uLnTx/>
                <a:uFillTx/>
                <a:latin typeface="+mn-ea"/>
                <a:cs typeface="+mn-cs"/>
              </a:rPr>
              <a:t>Web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567E"/>
                </a:solidFill>
                <a:effectLst/>
                <a:uLnTx/>
                <a:uFillTx/>
                <a:latin typeface="+mn-ea"/>
                <a:cs typeface="+mn-cs"/>
              </a:rPr>
              <a:t>サイトがいいのか？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20567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77E9216-D395-8743-B157-4088849F735E}"/>
              </a:ext>
            </a:extLst>
          </p:cNvPr>
          <p:cNvSpPr txBox="1"/>
          <p:nvPr/>
        </p:nvSpPr>
        <p:spPr>
          <a:xfrm>
            <a:off x="1470905" y="3344994"/>
            <a:ext cx="6094902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567E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色覚異常とは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20567E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255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2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3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  <p:bldP spid="26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F9788-6C03-86DD-6A52-09756D7BF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196A2D-6051-7E8E-A483-AA4563341EFA}"/>
              </a:ext>
            </a:extLst>
          </p:cNvPr>
          <p:cNvSpPr txBox="1"/>
          <p:nvPr/>
        </p:nvSpPr>
        <p:spPr>
          <a:xfrm>
            <a:off x="358105" y="175014"/>
            <a:ext cx="8470131" cy="76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b="1" dirty="0">
                <a:solidFill>
                  <a:srgbClr val="20567E"/>
                </a:solidFill>
              </a:rPr>
              <a:t>色覚</a:t>
            </a:r>
            <a:r>
              <a:rPr lang="ja-JP" altLang="en-US" sz="3200" b="1" dirty="0">
                <a:solidFill>
                  <a:srgbClr val="20567E"/>
                </a:solidFill>
              </a:rPr>
              <a:t>異常</a:t>
            </a:r>
            <a:r>
              <a:rPr kumimoji="1" lang="ja-JP" altLang="en-US" sz="3200" b="1" dirty="0">
                <a:solidFill>
                  <a:srgbClr val="20567E"/>
                </a:solidFill>
              </a:rPr>
              <a:t>とは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4BA8240-EE96-3CA3-9602-6B20F650283E}"/>
              </a:ext>
            </a:extLst>
          </p:cNvPr>
          <p:cNvSpPr txBox="1"/>
          <p:nvPr/>
        </p:nvSpPr>
        <p:spPr>
          <a:xfrm>
            <a:off x="1004628" y="1045142"/>
            <a:ext cx="10507158" cy="19913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876BA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症状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876BA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rPr>
              <a:t>色覚異常とは、色の判別が難しかったり、正常な色覚とは色が異なって見えてしまう症状のこと。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202028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b="1" dirty="0">
                <a:solidFill>
                  <a:srgbClr val="0876BA"/>
                </a:solidFill>
                <a:latin typeface="+mn-ea"/>
              </a:rPr>
              <a:t>色覚異常の種類</a:t>
            </a:r>
            <a:endParaRPr lang="en-US" altLang="ja-JP" sz="2400" dirty="0">
              <a:solidFill>
                <a:srgbClr val="0876B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代表的な色覚異常と、その色の感じ方のシミュレーション例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5CBD0F0-5BFA-BE08-2327-F89961E35930}"/>
              </a:ext>
            </a:extLst>
          </p:cNvPr>
          <p:cNvSpPr txBox="1"/>
          <p:nvPr/>
        </p:nvSpPr>
        <p:spPr>
          <a:xfrm>
            <a:off x="5933790" y="5225004"/>
            <a:ext cx="2989943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Ⅱ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型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緑色を判別しにくい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890B60F-986C-6EE0-CFE2-0F99C21BC105}"/>
              </a:ext>
            </a:extLst>
          </p:cNvPr>
          <p:cNvSpPr txBox="1"/>
          <p:nvPr/>
        </p:nvSpPr>
        <p:spPr>
          <a:xfrm>
            <a:off x="3268264" y="5225004"/>
            <a:ext cx="2989943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Ⅰ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型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赤色を判別しにくい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3E6A3A7-7A27-FBEB-C5D0-0BB8286D0E56}"/>
              </a:ext>
            </a:extLst>
          </p:cNvPr>
          <p:cNvSpPr txBox="1"/>
          <p:nvPr/>
        </p:nvSpPr>
        <p:spPr>
          <a:xfrm>
            <a:off x="8599317" y="5225004"/>
            <a:ext cx="2989943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Ⅲ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型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青色を判別しにくい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endParaRPr lang="en-US" altLang="ja-JP" dirty="0">
              <a:solidFill>
                <a:srgbClr val="0876BA"/>
              </a:solidFill>
              <a:latin typeface="+mn-ea"/>
            </a:endParaRP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607C4898-A221-6FAF-12E3-23E2804D963C}"/>
              </a:ext>
            </a:extLst>
          </p:cNvPr>
          <p:cNvGrpSpPr/>
          <p:nvPr/>
        </p:nvGrpSpPr>
        <p:grpSpPr>
          <a:xfrm>
            <a:off x="6439181" y="3205781"/>
            <a:ext cx="2044946" cy="1873531"/>
            <a:chOff x="4746170" y="2378041"/>
            <a:chExt cx="2699660" cy="2473364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706B60C1-6816-0449-C528-2FDD0C0B7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170" y="2378041"/>
              <a:ext cx="2699660" cy="2473364"/>
            </a:xfrm>
            <a:prstGeom prst="rect">
              <a:avLst/>
            </a:prstGeom>
          </p:spPr>
        </p:pic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EFE0971-071F-7014-37D8-C4A53F3D1E78}"/>
                </a:ext>
              </a:extLst>
            </p:cNvPr>
            <p:cNvSpPr/>
            <p:nvPr/>
          </p:nvSpPr>
          <p:spPr>
            <a:xfrm>
              <a:off x="5472885" y="2988584"/>
              <a:ext cx="1252279" cy="1252278"/>
            </a:xfrm>
            <a:prstGeom prst="ellipse">
              <a:avLst/>
            </a:prstGeom>
            <a:solidFill>
              <a:srgbClr val="FFFE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599EB609-51CF-17EC-4016-75D33498BBE6}"/>
              </a:ext>
            </a:extLst>
          </p:cNvPr>
          <p:cNvGrpSpPr/>
          <p:nvPr/>
        </p:nvGrpSpPr>
        <p:grpSpPr>
          <a:xfrm>
            <a:off x="1108129" y="3205780"/>
            <a:ext cx="2044946" cy="1873532"/>
            <a:chOff x="7678887" y="-95323"/>
            <a:chExt cx="2699658" cy="2473364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142855C5-F22F-E191-4546-04D4AA8CC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78887" y="-95323"/>
              <a:ext cx="2699658" cy="2473364"/>
            </a:xfrm>
            <a:prstGeom prst="rect">
              <a:avLst/>
            </a:prstGeom>
          </p:spPr>
        </p:pic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B517BC96-6BFC-3B18-B5A6-61FB87A1F5E6}"/>
                </a:ext>
              </a:extLst>
            </p:cNvPr>
            <p:cNvSpPr/>
            <p:nvPr/>
          </p:nvSpPr>
          <p:spPr>
            <a:xfrm>
              <a:off x="8405601" y="515220"/>
              <a:ext cx="1252279" cy="1252278"/>
            </a:xfrm>
            <a:prstGeom prst="ellipse">
              <a:avLst/>
            </a:prstGeom>
            <a:solidFill>
              <a:srgbClr val="FFFE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C3BBA92-92DD-1108-C52A-096741F728E4}"/>
              </a:ext>
            </a:extLst>
          </p:cNvPr>
          <p:cNvGrpSpPr/>
          <p:nvPr/>
        </p:nvGrpSpPr>
        <p:grpSpPr>
          <a:xfrm>
            <a:off x="3773656" y="3205781"/>
            <a:ext cx="2044944" cy="1873531"/>
            <a:chOff x="2857502" y="461962"/>
            <a:chExt cx="6476995" cy="5934075"/>
          </a:xfrm>
        </p:grpSpPr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3999042F-C907-6BC0-6E3B-8A9D4F405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57502" y="461962"/>
              <a:ext cx="6476995" cy="5934075"/>
            </a:xfrm>
            <a:prstGeom prst="rect">
              <a:avLst/>
            </a:prstGeom>
          </p:spPr>
        </p:pic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3C019818-C91B-71D6-8459-FC9F67506B82}"/>
                </a:ext>
              </a:extLst>
            </p:cNvPr>
            <p:cNvSpPr/>
            <p:nvPr/>
          </p:nvSpPr>
          <p:spPr>
            <a:xfrm>
              <a:off x="4601028" y="1926771"/>
              <a:ext cx="3004456" cy="3004456"/>
            </a:xfrm>
            <a:prstGeom prst="ellipse">
              <a:avLst/>
            </a:prstGeom>
            <a:solidFill>
              <a:srgbClr val="FFFE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81343377-65DA-1A2F-0157-95CDF3C04C01}"/>
              </a:ext>
            </a:extLst>
          </p:cNvPr>
          <p:cNvGrpSpPr/>
          <p:nvPr/>
        </p:nvGrpSpPr>
        <p:grpSpPr>
          <a:xfrm>
            <a:off x="9104709" y="3205781"/>
            <a:ext cx="2044944" cy="1873531"/>
            <a:chOff x="2857502" y="461962"/>
            <a:chExt cx="6476995" cy="5934075"/>
          </a:xfrm>
        </p:grpSpPr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0803DA53-D7F4-FEAB-6A1B-A11D6F92D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57502" y="461962"/>
              <a:ext cx="6476995" cy="5934075"/>
            </a:xfrm>
            <a:prstGeom prst="rect">
              <a:avLst/>
            </a:prstGeom>
          </p:spPr>
        </p:pic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C237A0D0-7B4B-D26C-CD18-9D82447CBE40}"/>
                </a:ext>
              </a:extLst>
            </p:cNvPr>
            <p:cNvSpPr/>
            <p:nvPr/>
          </p:nvSpPr>
          <p:spPr>
            <a:xfrm>
              <a:off x="4601028" y="1926771"/>
              <a:ext cx="3004456" cy="3004456"/>
            </a:xfrm>
            <a:prstGeom prst="ellipse">
              <a:avLst/>
            </a:prstGeom>
            <a:solidFill>
              <a:srgbClr val="FFFE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dirty="0"/>
            </a:p>
          </p:txBody>
        </p: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310D74F-2675-150A-47C9-C5AD850D66A7}"/>
              </a:ext>
            </a:extLst>
          </p:cNvPr>
          <p:cNvSpPr txBox="1"/>
          <p:nvPr/>
        </p:nvSpPr>
        <p:spPr>
          <a:xfrm>
            <a:off x="4318014" y="6131954"/>
            <a:ext cx="7535333" cy="3852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シミュレーション</a:t>
            </a:r>
            <a:r>
              <a:rPr lang="en-US" altLang="ja-JP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https://nazo.main.jp/prog/image/cvsim.html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13AEB42-50A1-C5B9-E86E-166FA28AD992}"/>
              </a:ext>
            </a:extLst>
          </p:cNvPr>
          <p:cNvSpPr txBox="1"/>
          <p:nvPr/>
        </p:nvSpPr>
        <p:spPr>
          <a:xfrm>
            <a:off x="602738" y="5225004"/>
            <a:ext cx="2989943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通常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全ての色を判別できる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9135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EECD3-477E-D3F2-86B7-961EF428D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CF9D60-6895-518E-DB6B-0E7683DC1BD8}"/>
              </a:ext>
            </a:extLst>
          </p:cNvPr>
          <p:cNvSpPr txBox="1"/>
          <p:nvPr/>
        </p:nvSpPr>
        <p:spPr>
          <a:xfrm>
            <a:off x="4318014" y="6131954"/>
            <a:ext cx="7535333" cy="3852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altLang="ja-JP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WCAG: https://waic.jp/translations/WCAG20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3BB35A9-1155-2B2B-13DD-71764D8E8EB1}"/>
              </a:ext>
            </a:extLst>
          </p:cNvPr>
          <p:cNvSpPr txBox="1"/>
          <p:nvPr/>
        </p:nvSpPr>
        <p:spPr>
          <a:xfrm>
            <a:off x="773634" y="1178387"/>
            <a:ext cx="10229925" cy="1298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WCAG (</a:t>
            </a: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ユニバーサルデザインの考え方を取り入れた、</a:t>
            </a:r>
            <a: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Web</a:t>
            </a: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制作の世界的なガイドライン</a:t>
            </a:r>
            <a: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</a:t>
            </a: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では</a:t>
            </a:r>
            <a: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…</a:t>
            </a:r>
            <a:b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365A55F-F8A4-3831-D8EF-523F936B09F7}"/>
              </a:ext>
            </a:extLst>
          </p:cNvPr>
          <p:cNvSpPr txBox="1"/>
          <p:nvPr/>
        </p:nvSpPr>
        <p:spPr>
          <a:xfrm>
            <a:off x="358105" y="175014"/>
            <a:ext cx="7727576" cy="76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b="1" dirty="0">
                <a:solidFill>
                  <a:srgbClr val="20567E"/>
                </a:solidFill>
              </a:rPr>
              <a:t>ユニバーサルデザインと</a:t>
            </a:r>
            <a:r>
              <a:rPr kumimoji="1" lang="en-US" altLang="ja-JP" sz="3200" b="1" dirty="0">
                <a:solidFill>
                  <a:srgbClr val="20567E"/>
                </a:solidFill>
              </a:rPr>
              <a:t>Web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20D8E24-1870-C924-62A3-495D7F007356}"/>
              </a:ext>
            </a:extLst>
          </p:cNvPr>
          <p:cNvSpPr txBox="1"/>
          <p:nvPr/>
        </p:nvSpPr>
        <p:spPr>
          <a:xfrm>
            <a:off x="4575316" y="2197397"/>
            <a:ext cx="3041368" cy="129888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行間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202028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行と行の間を、少なくとも</a:t>
            </a:r>
            <a:r>
              <a:rPr lang="en-US" altLang="ja-JP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1.5</a:t>
            </a:r>
            <a:r>
              <a:rPr lang="ja-JP" altLang="en-US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行以上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あける</a:t>
            </a:r>
            <a:endParaRPr kumimoji="1" lang="en-US" altLang="ja-JP" sz="1800" i="0" u="none" strike="noStrike" kern="1200" cap="none" spc="0" normalizeH="0" baseline="0" noProof="0" dirty="0">
              <a:ln>
                <a:noFill/>
              </a:ln>
              <a:solidFill>
                <a:srgbClr val="202028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BEE725CA-9597-4395-8F3D-0DBD8FAB3060}"/>
              </a:ext>
            </a:extLst>
          </p:cNvPr>
          <p:cNvGrpSpPr/>
          <p:nvPr/>
        </p:nvGrpSpPr>
        <p:grpSpPr>
          <a:xfrm>
            <a:off x="773634" y="4087919"/>
            <a:ext cx="3068917" cy="1477328"/>
            <a:chOff x="915255" y="3991267"/>
            <a:chExt cx="3068917" cy="1477328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887B3FB-135C-217A-1A1B-2F88A99622A5}"/>
                </a:ext>
              </a:extLst>
            </p:cNvPr>
            <p:cNvSpPr txBox="1"/>
            <p:nvPr/>
          </p:nvSpPr>
          <p:spPr>
            <a:xfrm>
              <a:off x="915255" y="3991267"/>
              <a:ext cx="233128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sz="9000" dirty="0">
                  <a:solidFill>
                    <a:srgbClr val="404652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Aa</a:t>
              </a:r>
              <a:endParaRPr kumimoji="1" lang="ja-JP" altLang="en-US" sz="9000" dirty="0">
                <a:solidFill>
                  <a:srgbClr val="40465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08096BBA-592E-24C2-ADF4-F028FA2C50BB}"/>
                </a:ext>
              </a:extLst>
            </p:cNvPr>
            <p:cNvGrpSpPr/>
            <p:nvPr/>
          </p:nvGrpSpPr>
          <p:grpSpPr>
            <a:xfrm>
              <a:off x="2567170" y="4152373"/>
              <a:ext cx="1417002" cy="959908"/>
              <a:chOff x="2675467" y="4152373"/>
              <a:chExt cx="1417002" cy="959908"/>
            </a:xfrm>
          </p:grpSpPr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F5896B5-1965-4B25-0929-9EBA8275E748}"/>
                  </a:ext>
                </a:extLst>
              </p:cNvPr>
              <p:cNvSpPr txBox="1"/>
              <p:nvPr/>
            </p:nvSpPr>
            <p:spPr>
              <a:xfrm>
                <a:off x="2899179" y="4396900"/>
                <a:ext cx="1193290" cy="468205"/>
              </a:xfrm>
              <a:prstGeom prst="rect">
                <a:avLst/>
              </a:prstGeom>
              <a:noFill/>
            </p:spPr>
            <p:txBody>
              <a:bodyPr wrap="square" numCol="1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652"/>
                    </a:solidFill>
                    <a:effectLst/>
                    <a:uLnTx/>
                    <a:uFillTx/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16px</a:t>
                </a:r>
                <a:r>
                  <a:rPr lang="ja-JP" altLang="en-US" b="1" dirty="0">
                    <a:solidFill>
                      <a:srgbClr val="404652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以上</a:t>
                </a:r>
                <a:endParaRPr kumimoji="1" lang="en-US" altLang="ja-JP" sz="1800" i="0" u="none" strike="noStrike" kern="1200" cap="none" spc="0" normalizeH="0" baseline="0" noProof="0" dirty="0">
                  <a:ln>
                    <a:noFill/>
                  </a:ln>
                  <a:solidFill>
                    <a:srgbClr val="404652"/>
                  </a:solidFill>
                  <a:effectLst/>
                  <a:uLnTx/>
                  <a:uFillTx/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76C22DF4-90B2-A0A5-A7A7-689567908572}"/>
                  </a:ext>
                </a:extLst>
              </p:cNvPr>
              <p:cNvGrpSpPr/>
              <p:nvPr/>
            </p:nvGrpSpPr>
            <p:grpSpPr>
              <a:xfrm>
                <a:off x="2675467" y="4152373"/>
                <a:ext cx="162630" cy="959908"/>
                <a:chOff x="2675467" y="4152373"/>
                <a:chExt cx="162630" cy="959908"/>
              </a:xfrm>
            </p:grpSpPr>
            <p:cxnSp>
              <p:nvCxnSpPr>
                <p:cNvPr id="31" name="直線コネクタ 30">
                  <a:extLst>
                    <a:ext uri="{FF2B5EF4-FFF2-40B4-BE49-F238E27FC236}">
                      <a16:creationId xmlns:a16="http://schemas.microsoft.com/office/drawing/2014/main" id="{5EC4F170-742E-4CE6-9B40-A36ED11C52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4665" y="4152373"/>
                  <a:ext cx="0" cy="957260"/>
                </a:xfrm>
                <a:prstGeom prst="line">
                  <a:avLst/>
                </a:prstGeom>
                <a:ln w="38100">
                  <a:solidFill>
                    <a:srgbClr val="40465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F7809DCC-75CF-A106-9349-1250A403D1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5467" y="4152373"/>
                  <a:ext cx="162630" cy="0"/>
                </a:xfrm>
                <a:prstGeom prst="line">
                  <a:avLst/>
                </a:prstGeom>
                <a:ln w="38100">
                  <a:solidFill>
                    <a:srgbClr val="40465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7208026A-C611-1CD5-F1EB-6355A390E1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5467" y="5112281"/>
                  <a:ext cx="162630" cy="0"/>
                </a:xfrm>
                <a:prstGeom prst="line">
                  <a:avLst/>
                </a:prstGeom>
                <a:ln w="38100">
                  <a:solidFill>
                    <a:srgbClr val="40465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F70C43C1-63AD-FEC5-0F45-15CE03B22CED}"/>
              </a:ext>
            </a:extLst>
          </p:cNvPr>
          <p:cNvGrpSpPr/>
          <p:nvPr/>
        </p:nvGrpSpPr>
        <p:grpSpPr>
          <a:xfrm>
            <a:off x="4575316" y="3669715"/>
            <a:ext cx="3144819" cy="2069862"/>
            <a:chOff x="915255" y="3436398"/>
            <a:chExt cx="3144819" cy="2069862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DF1E2693-A8D4-EB86-D2AA-10D51D5AF312}"/>
                </a:ext>
              </a:extLst>
            </p:cNvPr>
            <p:cNvSpPr txBox="1"/>
            <p:nvPr/>
          </p:nvSpPr>
          <p:spPr>
            <a:xfrm>
              <a:off x="915255" y="3436398"/>
              <a:ext cx="2331283" cy="206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en-US" altLang="ja-JP" sz="4500" dirty="0" err="1">
                  <a:solidFill>
                    <a:srgbClr val="404652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AaBb</a:t>
              </a:r>
              <a:endParaRPr kumimoji="1" lang="en-US" altLang="ja-JP" sz="4500" dirty="0">
                <a:solidFill>
                  <a:srgbClr val="40465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  <a:p>
              <a:pPr algn="l">
                <a:lnSpc>
                  <a:spcPct val="150000"/>
                </a:lnSpc>
              </a:pPr>
              <a:r>
                <a:rPr kumimoji="1" lang="en-US" altLang="ja-JP" sz="4500" dirty="0" err="1">
                  <a:solidFill>
                    <a:srgbClr val="404652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AaBb</a:t>
              </a:r>
              <a:endParaRPr kumimoji="1" lang="ja-JP" altLang="en-US" sz="4500" dirty="0">
                <a:solidFill>
                  <a:srgbClr val="40465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03680F7E-D84F-5D72-DE40-D4D2A3D9C72E}"/>
                </a:ext>
              </a:extLst>
            </p:cNvPr>
            <p:cNvGrpSpPr/>
            <p:nvPr/>
          </p:nvGrpSpPr>
          <p:grpSpPr>
            <a:xfrm>
              <a:off x="2567170" y="4308211"/>
              <a:ext cx="1492904" cy="532349"/>
              <a:chOff x="2675467" y="4308211"/>
              <a:chExt cx="1492904" cy="532349"/>
            </a:xfrm>
          </p:grpSpPr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4DD48D08-CA59-2A3D-0929-4ADCCA4CB170}"/>
                  </a:ext>
                </a:extLst>
              </p:cNvPr>
              <p:cNvSpPr txBox="1"/>
              <p:nvPr/>
            </p:nvSpPr>
            <p:spPr>
              <a:xfrm>
                <a:off x="2899179" y="4308211"/>
                <a:ext cx="1269192" cy="468205"/>
              </a:xfrm>
              <a:prstGeom prst="rect">
                <a:avLst/>
              </a:prstGeom>
              <a:noFill/>
            </p:spPr>
            <p:txBody>
              <a:bodyPr wrap="square" numCol="1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652"/>
                    </a:solidFill>
                    <a:effectLst/>
                    <a:uLnTx/>
                    <a:uFillTx/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1.5</a:t>
                </a:r>
                <a:r>
                  <a:rPr kumimoji="1" lang="ja-JP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652"/>
                    </a:solidFill>
                    <a:effectLst/>
                    <a:uLnTx/>
                    <a:uFillTx/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行</a:t>
                </a:r>
                <a:r>
                  <a:rPr lang="ja-JP" altLang="en-US" b="1" dirty="0">
                    <a:solidFill>
                      <a:srgbClr val="404652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以上</a:t>
                </a:r>
                <a:endParaRPr kumimoji="1" lang="en-US" altLang="ja-JP" sz="1800" i="0" u="none" strike="noStrike" kern="1200" cap="none" spc="0" normalizeH="0" baseline="0" noProof="0" dirty="0">
                  <a:ln>
                    <a:noFill/>
                  </a:ln>
                  <a:solidFill>
                    <a:srgbClr val="404652"/>
                  </a:solidFill>
                  <a:effectLst/>
                  <a:uLnTx/>
                  <a:uFillTx/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DE554B9F-F0CB-F725-E8E6-808E043CCCEE}"/>
                  </a:ext>
                </a:extLst>
              </p:cNvPr>
              <p:cNvGrpSpPr/>
              <p:nvPr/>
            </p:nvGrpSpPr>
            <p:grpSpPr>
              <a:xfrm>
                <a:off x="2675467" y="4358770"/>
                <a:ext cx="154254" cy="481790"/>
                <a:chOff x="2675467" y="4358770"/>
                <a:chExt cx="154254" cy="481790"/>
              </a:xfrm>
            </p:grpSpPr>
            <p:cxnSp>
              <p:nvCxnSpPr>
                <p:cNvPr id="48" name="直線コネクタ 47">
                  <a:extLst>
                    <a:ext uri="{FF2B5EF4-FFF2-40B4-BE49-F238E27FC236}">
                      <a16:creationId xmlns:a16="http://schemas.microsoft.com/office/drawing/2014/main" id="{B0BE1F03-12EC-D61C-09D0-10F635FBA2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4665" y="4358770"/>
                  <a:ext cx="0" cy="481790"/>
                </a:xfrm>
                <a:prstGeom prst="line">
                  <a:avLst/>
                </a:prstGeom>
                <a:ln w="38100">
                  <a:solidFill>
                    <a:srgbClr val="40465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2D1E956A-756B-242C-14D1-E8B8A4643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5467" y="4358770"/>
                  <a:ext cx="146582" cy="0"/>
                </a:xfrm>
                <a:prstGeom prst="line">
                  <a:avLst/>
                </a:prstGeom>
                <a:ln w="38100">
                  <a:solidFill>
                    <a:srgbClr val="40465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コネクタ 49">
                  <a:extLst>
                    <a:ext uri="{FF2B5EF4-FFF2-40B4-BE49-F238E27FC236}">
                      <a16:creationId xmlns:a16="http://schemas.microsoft.com/office/drawing/2014/main" id="{14A1284F-8086-6C24-F417-52CAEECBCB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83139" y="4840560"/>
                  <a:ext cx="146582" cy="0"/>
                </a:xfrm>
                <a:prstGeom prst="line">
                  <a:avLst/>
                </a:prstGeom>
                <a:ln w="38100">
                  <a:solidFill>
                    <a:srgbClr val="40465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B0CBE79-5367-5C87-5DE2-8D02ED1ED8D8}"/>
              </a:ext>
            </a:extLst>
          </p:cNvPr>
          <p:cNvSpPr txBox="1"/>
          <p:nvPr/>
        </p:nvSpPr>
        <p:spPr>
          <a:xfrm>
            <a:off x="787409" y="2194783"/>
            <a:ext cx="3041368" cy="129888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srgbClr val="202028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文字の大きさ</a:t>
            </a:r>
            <a:endParaRPr lang="en-US" altLang="ja-JP" b="1" dirty="0">
              <a:solidFill>
                <a:srgbClr val="202028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最小のフォントの大きさは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0876BA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16px</a:t>
            </a:r>
            <a:r>
              <a:rPr lang="ja-JP" altLang="en-US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以上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を推奨</a:t>
            </a:r>
            <a:endParaRPr kumimoji="1" lang="en-US" altLang="ja-JP" sz="1800" i="0" u="none" strike="noStrike" kern="1200" cap="none" spc="0" normalizeH="0" baseline="0" noProof="0" dirty="0">
              <a:ln>
                <a:noFill/>
              </a:ln>
              <a:solidFill>
                <a:srgbClr val="202028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AA8F915-EA39-C504-EEA6-3E2051F24CBE}"/>
              </a:ext>
            </a:extLst>
          </p:cNvPr>
          <p:cNvSpPr txBox="1"/>
          <p:nvPr/>
        </p:nvSpPr>
        <p:spPr>
          <a:xfrm>
            <a:off x="8363223" y="2194783"/>
            <a:ext cx="3041368" cy="129888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配色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202028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0876BA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4.5 : 1 </a:t>
            </a: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以上のコントラスト比を確保する</a:t>
            </a:r>
            <a:endParaRPr kumimoji="1" lang="en-US" altLang="ja-JP" sz="1800" i="0" u="none" strike="noStrike" kern="1200" cap="none" spc="0" normalizeH="0" baseline="0" noProof="0" dirty="0">
              <a:ln>
                <a:noFill/>
              </a:ln>
              <a:solidFill>
                <a:srgbClr val="202028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807AD483-A582-D345-35C8-BEFC9FBD545D}"/>
              </a:ext>
            </a:extLst>
          </p:cNvPr>
          <p:cNvGrpSpPr/>
          <p:nvPr/>
        </p:nvGrpSpPr>
        <p:grpSpPr>
          <a:xfrm>
            <a:off x="8309777" y="3939633"/>
            <a:ext cx="3150872" cy="1814184"/>
            <a:chOff x="8309777" y="4150692"/>
            <a:chExt cx="3150872" cy="1814184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A84E5FEA-5C24-5199-945E-EFD1F45B6C9A}"/>
                </a:ext>
              </a:extLst>
            </p:cNvPr>
            <p:cNvSpPr/>
            <p:nvPr/>
          </p:nvSpPr>
          <p:spPr>
            <a:xfrm>
              <a:off x="8507737" y="4150692"/>
              <a:ext cx="1179516" cy="880533"/>
            </a:xfrm>
            <a:prstGeom prst="rect">
              <a:avLst/>
            </a:prstGeom>
            <a:solidFill>
              <a:srgbClr val="FFFEFF"/>
            </a:solidFill>
            <a:ln w="25400">
              <a:solidFill>
                <a:srgbClr val="39393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rgbClr val="0876BA"/>
                </a:solidFill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5BFC6A80-EAC0-842A-C4CC-017DBEA05CA4}"/>
                </a:ext>
              </a:extLst>
            </p:cNvPr>
            <p:cNvSpPr/>
            <p:nvPr/>
          </p:nvSpPr>
          <p:spPr>
            <a:xfrm>
              <a:off x="10083173" y="4150692"/>
              <a:ext cx="1179516" cy="880533"/>
            </a:xfrm>
            <a:prstGeom prst="rect">
              <a:avLst/>
            </a:prstGeom>
            <a:solidFill>
              <a:srgbClr val="393939"/>
            </a:solidFill>
            <a:ln w="25400">
              <a:solidFill>
                <a:srgbClr val="39393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rgbClr val="202028"/>
                </a:solidFill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B5BB41D6-8252-F6E2-61B2-1B6BD4EC363D}"/>
                </a:ext>
              </a:extLst>
            </p:cNvPr>
            <p:cNvSpPr txBox="1"/>
            <p:nvPr/>
          </p:nvSpPr>
          <p:spPr>
            <a:xfrm>
              <a:off x="8309777" y="5153187"/>
              <a:ext cx="1575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明るさ </a:t>
              </a:r>
              <a:r>
                <a:rPr kumimoji="1" lang="en-US" altLang="ja-JP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100%</a:t>
              </a:r>
              <a:endParaRPr kumimoji="1"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CA6FF276-6758-F789-8A49-0E3A4D14781A}"/>
                </a:ext>
              </a:extLst>
            </p:cNvPr>
            <p:cNvSpPr txBox="1"/>
            <p:nvPr/>
          </p:nvSpPr>
          <p:spPr>
            <a:xfrm>
              <a:off x="9885213" y="5153187"/>
              <a:ext cx="1575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明るさ </a:t>
              </a:r>
              <a:r>
                <a:rPr kumimoji="1" lang="en-US" altLang="ja-JP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22%</a:t>
              </a:r>
              <a:endParaRPr kumimoji="1"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48E48B9-47A2-B483-CE04-AFF28AE6A46C}"/>
                </a:ext>
              </a:extLst>
            </p:cNvPr>
            <p:cNvSpPr txBox="1"/>
            <p:nvPr/>
          </p:nvSpPr>
          <p:spPr>
            <a:xfrm>
              <a:off x="8997506" y="5595544"/>
              <a:ext cx="1575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202028"/>
                  </a:solidFill>
                  <a:latin typeface="+mn-ea"/>
                </a:rPr>
                <a:t>( </a:t>
              </a:r>
              <a:r>
                <a:rPr kumimoji="1" lang="en-US" altLang="ja-JP" b="1" dirty="0">
                  <a:solidFill>
                    <a:srgbClr val="202028"/>
                  </a:solidFill>
                  <a:latin typeface="+mn-ea"/>
                </a:rPr>
                <a:t>4.5 : 1 )</a:t>
              </a:r>
              <a:endParaRPr kumimoji="1" lang="ja-JP" altLang="en-US" b="1" dirty="0">
                <a:solidFill>
                  <a:srgbClr val="202028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219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59C97-CCAE-A2EF-D888-197FB0CBB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F6C0191-635E-C7A6-02FB-83A7972D4713}"/>
              </a:ext>
            </a:extLst>
          </p:cNvPr>
          <p:cNvSpPr txBox="1"/>
          <p:nvPr/>
        </p:nvSpPr>
        <p:spPr>
          <a:xfrm>
            <a:off x="358105" y="175014"/>
            <a:ext cx="7727576" cy="76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b="1" dirty="0">
                <a:solidFill>
                  <a:srgbClr val="20567E"/>
                </a:solidFill>
              </a:rPr>
              <a:t>ユニバーサルデザインと</a:t>
            </a:r>
            <a:r>
              <a:rPr kumimoji="1" lang="en-US" altLang="ja-JP" sz="3200" b="1" dirty="0">
                <a:solidFill>
                  <a:srgbClr val="20567E"/>
                </a:solidFill>
              </a:rPr>
              <a:t>Web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A224420-D35E-B814-AA98-AB185CBEC1E0}"/>
              </a:ext>
            </a:extLst>
          </p:cNvPr>
          <p:cNvSpPr txBox="1"/>
          <p:nvPr/>
        </p:nvSpPr>
        <p:spPr>
          <a:xfrm>
            <a:off x="773634" y="1283898"/>
            <a:ext cx="4143553" cy="171438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配色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202028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ja-JP" altLang="en-US" b="1" dirty="0">
                <a:solidFill>
                  <a:srgbClr val="0876BA"/>
                </a:solidFill>
                <a:latin typeface="+mn-ea"/>
              </a:rPr>
              <a:t>暖色同士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や</a:t>
            </a:r>
            <a:r>
              <a:rPr lang="ja-JP" altLang="en-US" b="1" dirty="0">
                <a:solidFill>
                  <a:srgbClr val="0876BA"/>
                </a:solidFill>
                <a:latin typeface="+mn-ea"/>
              </a:rPr>
              <a:t>寒色同士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のような</a:t>
            </a: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、色覚障害者が見分けにくい色の組み合わせを避ける</a:t>
            </a:r>
            <a:endParaRPr kumimoji="1" lang="en-US" altLang="ja-JP" sz="1800" i="0" u="none" strike="noStrike" kern="1200" cap="none" spc="0" normalizeH="0" baseline="0" noProof="0" dirty="0">
              <a:ln>
                <a:noFill/>
              </a:ln>
              <a:solidFill>
                <a:srgbClr val="202028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1173ED-97BB-37FB-5C7D-9993B58D656A}"/>
              </a:ext>
            </a:extLst>
          </p:cNvPr>
          <p:cNvSpPr txBox="1"/>
          <p:nvPr/>
        </p:nvSpPr>
        <p:spPr>
          <a:xfrm>
            <a:off x="4318014" y="6131954"/>
            <a:ext cx="7535333" cy="3852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引用</a:t>
            </a:r>
            <a:r>
              <a:rPr lang="en-US" altLang="ja-JP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pl-PL" altLang="ja-JP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https://tsutawarudesign.com/universal1.html</a:t>
            </a: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74787C9-1B06-677E-FF29-733BC6052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283898"/>
            <a:ext cx="5757346" cy="1681487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BC3E1E4B-F964-6C15-74E9-A73F44219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41"/>
          <a:stretch/>
        </p:blipFill>
        <p:spPr>
          <a:xfrm>
            <a:off x="581246" y="3346506"/>
            <a:ext cx="2577500" cy="2873306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40B152AF-7D18-3D4F-9828-C9F4D5C1B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9260" r="-575"/>
          <a:stretch/>
        </p:blipFill>
        <p:spPr>
          <a:xfrm>
            <a:off x="3410899" y="3346506"/>
            <a:ext cx="2685101" cy="2873306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FB56430A-42B1-B59D-C6A9-AD90606DAF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1" y="2809030"/>
            <a:ext cx="5757346" cy="1743476"/>
          </a:xfrm>
          <a:prstGeom prst="rect">
            <a:avLst/>
          </a:prstGeom>
        </p:spPr>
      </p:pic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52C73677-8513-7A1F-5CD3-47701D43D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1" y="4459931"/>
            <a:ext cx="5757346" cy="172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66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F6B69-DE80-0DB1-0E67-F39D82CCF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F00B8F-9BFD-5A23-C77C-A977067553D1}"/>
              </a:ext>
            </a:extLst>
          </p:cNvPr>
          <p:cNvSpPr txBox="1"/>
          <p:nvPr/>
        </p:nvSpPr>
        <p:spPr>
          <a:xfrm>
            <a:off x="877395" y="1104819"/>
            <a:ext cx="8613114" cy="2787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srgbClr val="0876BA"/>
                </a:solidFill>
                <a:latin typeface="游ゴシック" panose="020F0502020204030204"/>
                <a:ea typeface="游ゴシック" panose="020B0400000000000000" pitchFamily="50" charset="-128"/>
              </a:rPr>
              <a:t>ユニバーサルデザイン</a:t>
            </a:r>
            <a:r>
              <a:rPr lang="ja-JP" altLang="en-US" b="1" dirty="0">
                <a:solidFill>
                  <a:srgbClr val="202028"/>
                </a:solidFill>
                <a:latin typeface="游ゴシック" panose="020F0502020204030204"/>
                <a:ea typeface="游ゴシック" panose="020B0400000000000000" pitchFamily="50" charset="-128"/>
              </a:rPr>
              <a:t>の観点からは</a:t>
            </a:r>
            <a:r>
              <a:rPr lang="en-US" altLang="ja-JP" b="1" dirty="0">
                <a:solidFill>
                  <a:srgbClr val="202028"/>
                </a:solidFill>
                <a:latin typeface="游ゴシック" panose="020F0502020204030204"/>
                <a:ea typeface="游ゴシック" panose="020B0400000000000000" pitchFamily="50" charset="-128"/>
              </a:rPr>
              <a:t>..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+ 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文字の大きさが</a:t>
            </a:r>
            <a:r>
              <a:rPr lang="en-US" altLang="ja-JP" b="1" dirty="0">
                <a:solidFill>
                  <a:srgbClr val="202028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16px</a:t>
            </a:r>
            <a:r>
              <a:rPr lang="ja-JP" altLang="en-US" b="1" dirty="0">
                <a:solidFill>
                  <a:srgbClr val="202028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以上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あり、高齢者などでも読みやすいサイト</a:t>
            </a:r>
            <a:b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+ 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行間が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1.5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行以上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空いていて、他の行と読み間違いにくいサイト</a:t>
            </a:r>
            <a:b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+ 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コントラスト比が</a:t>
            </a:r>
            <a:r>
              <a:rPr lang="en-US" altLang="ja-JP" b="1" dirty="0">
                <a:solidFill>
                  <a:srgbClr val="202028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4.5:1</a:t>
            </a:r>
            <a:r>
              <a:rPr lang="ja-JP" altLang="en-US" b="1" dirty="0">
                <a:solidFill>
                  <a:srgbClr val="202028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以上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で、誰にとっても判別しやすい色を使ったサイト</a:t>
            </a:r>
            <a:b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+ 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色覚障害者が</a:t>
            </a:r>
            <a:r>
              <a:rPr lang="ja-JP" altLang="en-US" b="1" dirty="0">
                <a:solidFill>
                  <a:srgbClr val="202028"/>
                </a:solidFill>
                <a:latin typeface="+mn-ea"/>
              </a:rPr>
              <a:t>判別しにくい色の組み合わせ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を避ける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FD83C6D-5E2D-C5A5-993A-A98803839ACE}"/>
              </a:ext>
            </a:extLst>
          </p:cNvPr>
          <p:cNvSpPr txBox="1"/>
          <p:nvPr/>
        </p:nvSpPr>
        <p:spPr>
          <a:xfrm>
            <a:off x="358105" y="175014"/>
            <a:ext cx="7727576" cy="76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b="1" dirty="0">
                <a:solidFill>
                  <a:srgbClr val="20567E"/>
                </a:solidFill>
              </a:rPr>
              <a:t>どんな</a:t>
            </a:r>
            <a:r>
              <a:rPr kumimoji="1" lang="en-US" altLang="ja-JP" sz="3200" b="1" dirty="0">
                <a:solidFill>
                  <a:srgbClr val="20567E"/>
                </a:solidFill>
              </a:rPr>
              <a:t>Web</a:t>
            </a:r>
            <a:r>
              <a:rPr kumimoji="1" lang="ja-JP" altLang="en-US" sz="3200" b="1" dirty="0">
                <a:solidFill>
                  <a:srgbClr val="20567E"/>
                </a:solidFill>
              </a:rPr>
              <a:t>サイトがいい？</a:t>
            </a:r>
            <a:endParaRPr lang="en-US" altLang="ja-JP" sz="3200" dirty="0">
              <a:solidFill>
                <a:srgbClr val="20567E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B28BD5-2D39-B845-8B9F-E52569480CB2}"/>
              </a:ext>
            </a:extLst>
          </p:cNvPr>
          <p:cNvSpPr txBox="1"/>
          <p:nvPr/>
        </p:nvSpPr>
        <p:spPr>
          <a:xfrm>
            <a:off x="877395" y="4099464"/>
            <a:ext cx="7654284" cy="2233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一般的</a:t>
            </a:r>
            <a:r>
              <a:rPr lang="ja-JP" altLang="en-US" b="1" dirty="0">
                <a:solidFill>
                  <a:srgbClr val="202028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には更に</a:t>
            </a:r>
            <a:r>
              <a:rPr lang="en-US" altLang="ja-JP" b="1" dirty="0">
                <a:solidFill>
                  <a:srgbClr val="202028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..</a:t>
            </a:r>
            <a:br>
              <a:rPr lang="en-US" altLang="ja-JP" b="1" dirty="0">
                <a:solidFill>
                  <a:srgbClr val="202028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en-US" altLang="ja-JP" b="1" dirty="0">
                <a:solidFill>
                  <a:srgbClr val="202028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+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デザインが美しく、印象に残るサイト</a:t>
            </a:r>
            <a:b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+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文章がわかりやすいサイト</a:t>
            </a:r>
            <a:b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+ 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ユーザーが使いやすいようにボタンなどが配置されたサイト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etc..</a:t>
            </a:r>
          </a:p>
        </p:txBody>
      </p:sp>
    </p:spTree>
    <p:extLst>
      <p:ext uri="{BB962C8B-B14F-4D97-AF65-F5344CB8AC3E}">
        <p14:creationId xmlns:p14="http://schemas.microsoft.com/office/powerpoint/2010/main" val="2602390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876BA"/>
        </a:solidFill>
        <a:ln>
          <a:noFill/>
        </a:ln>
      </a:spPr>
      <a:bodyPr wrap="square" rtlCol="0" anchor="ctr">
        <a:noAutofit/>
      </a:bodyPr>
      <a:lstStyle>
        <a:defPPr algn="ctr">
          <a:defRPr kumimoji="1">
            <a:solidFill>
              <a:srgbClr val="0876BA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dirty="0" smtClean="0">
            <a:solidFill>
              <a:srgbClr val="202028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620</Words>
  <Application>Microsoft Office PowerPoint</Application>
  <PresentationFormat>ワイド画面</PresentationFormat>
  <Paragraphs>97</Paragraphs>
  <Slides>19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游ゴシック</vt:lpstr>
      <vt:lpstr>游ゴシック Light</vt:lpstr>
      <vt:lpstr>游ゴシック Medium</vt:lpstr>
      <vt:lpstr>Arial</vt:lpstr>
      <vt:lpstr>Inter Medium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律希 安部</dc:creator>
  <cp:lastModifiedBy>律希 安部</cp:lastModifiedBy>
  <cp:revision>119</cp:revision>
  <dcterms:created xsi:type="dcterms:W3CDTF">2025-02-12T05:06:10Z</dcterms:created>
  <dcterms:modified xsi:type="dcterms:W3CDTF">2025-03-06T22:55:35Z</dcterms:modified>
</cp:coreProperties>
</file>