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9DE9BB7-637D-4C5E-9E94-E914554FED17}">
  <a:tblStyle styleId="{79DE9BB7-637D-4C5E-9E94-E914554FED1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63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906462" y="4714875"/>
            <a:ext cx="4984749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0" type="dt"/>
          </p:nvPr>
        </p:nvSpPr>
        <p:spPr>
          <a:xfrm>
            <a:off x="3851275" y="0"/>
            <a:ext cx="29463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31338"/>
            <a:ext cx="29463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10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51275" y="9431338"/>
            <a:ext cx="29463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000" rIns="91000" tIns="45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06462" y="4714875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Analogy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Analogy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 are going to talk about malware in android environment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Analogy recepy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915981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906462" y="4714875"/>
            <a:ext cx="49848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51275" y="9431338"/>
            <a:ext cx="2946300" cy="495300"/>
          </a:xfrm>
          <a:prstGeom prst="rect">
            <a:avLst/>
          </a:prstGeom>
        </p:spPr>
        <p:txBody>
          <a:bodyPr anchorCtr="0" anchor="b" bIns="45500" lIns="91000" rIns="91000" tIns="455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jpg"/><Relationship Id="rId4" Type="http://schemas.openxmlformats.org/officeDocument/2006/relationships/image" Target="../media/image0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jpg"/><Relationship Id="rId3" Type="http://schemas.openxmlformats.org/officeDocument/2006/relationships/image" Target="../media/image09.jpg"/><Relationship Id="rId4" Type="http://schemas.openxmlformats.org/officeDocument/2006/relationships/image" Target="../media/image0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zadje"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3713" y="44450"/>
            <a:ext cx="6084887" cy="608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slovnica-ozadje2"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60350"/>
            <a:ext cx="1008063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879725" y="6081712"/>
            <a:ext cx="5316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D20000"/>
                </a:solidFill>
                <a:latin typeface="Arial"/>
                <a:ea typeface="Arial"/>
                <a:cs typeface="Arial"/>
                <a:sym typeface="Arial"/>
              </a:rPr>
              <a:t>Vaš partner za varovanje informacij</a:t>
            </a:r>
          </a:p>
        </p:txBody>
      </p:sp>
      <p:pic>
        <p:nvPicPr>
          <p:cNvPr descr="Slika1" id="24" name="Shape 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5059362"/>
            <a:ext cx="8677275" cy="157321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ctrTitle"/>
          </p:nvPr>
        </p:nvSpPr>
        <p:spPr>
          <a:xfrm>
            <a:off x="1979613" y="758825"/>
            <a:ext cx="6084887" cy="2101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051050" y="3070225"/>
            <a:ext cx="40766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2429669" y="-261142"/>
            <a:ext cx="4213225" cy="7704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 rot="5400000">
            <a:off x="4875213" y="2112963"/>
            <a:ext cx="5216524" cy="195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892968" y="235743"/>
            <a:ext cx="5216524" cy="57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zadje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3713" y="44450"/>
            <a:ext cx="4563600" cy="456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slovnica-ozadje2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60350"/>
            <a:ext cx="1008000" cy="48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2879725" y="6081712"/>
            <a:ext cx="531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D20000"/>
                </a:solidFill>
                <a:latin typeface="Arial"/>
                <a:ea typeface="Arial"/>
                <a:cs typeface="Arial"/>
                <a:sym typeface="Arial"/>
              </a:rPr>
              <a:t>Vaš partner za varovanje informacij</a:t>
            </a:r>
          </a:p>
        </p:txBody>
      </p:sp>
      <p:pic>
        <p:nvPicPr>
          <p:cNvPr descr="Slika1"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5059362"/>
            <a:ext cx="8677200" cy="15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ctrTitle"/>
          </p:nvPr>
        </p:nvSpPr>
        <p:spPr>
          <a:xfrm>
            <a:off x="1979613" y="758825"/>
            <a:ext cx="60849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051050" y="3070225"/>
            <a:ext cx="40767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9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270"/>
              </a:spcAft>
              <a:buClr>
                <a:srgbClr val="CC0000"/>
              </a:buClr>
              <a:buFont typeface="Times New Roman"/>
              <a:buNone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4212" y="1484312"/>
            <a:ext cx="37752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560"/>
              </a:spcBef>
              <a:spcAft>
                <a:spcPts val="1260"/>
              </a:spcAft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63550" lvl="2" marL="806450" marR="0" rtl="0" algn="l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062" lvl="3" marL="1808162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50" lvl="4" marL="22161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50" lvl="5" marL="26733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50" lvl="6" marL="31305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50" lvl="7" marL="35877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50" lvl="8" marL="40449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11687" y="1484312"/>
            <a:ext cx="37767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560"/>
              </a:spcBef>
              <a:spcAft>
                <a:spcPts val="1260"/>
              </a:spcAft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63550" lvl="2" marL="806450" marR="0" rtl="0" algn="l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062" lvl="3" marL="1808162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50" lvl="4" marL="22161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50" lvl="5" marL="26733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50" lvl="6" marL="31305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50" lvl="7" marL="35877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50" lvl="8" marL="40449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108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Font typeface="Times New Roman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1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612" lvl="1" marL="620712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2119" lvl="2" marL="80645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762" lvl="3" marL="1808162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2161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6733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31305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5877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40449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108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Font typeface="Times New Roman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1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612" lvl="1" marL="620712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2119" lvl="2" marL="80645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762" lvl="3" marL="1808162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2161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6733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31305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5877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40449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575050" y="273050"/>
            <a:ext cx="5111700" cy="5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640"/>
              </a:spcBef>
              <a:spcAft>
                <a:spcPts val="1440"/>
              </a:spcAft>
              <a:buNone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2892" lvl="1" marL="620712" marR="0" rtl="0" algn="l">
              <a:spcBef>
                <a:spcPts val="560"/>
              </a:spcBef>
              <a:spcAft>
                <a:spcPts val="42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3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180"/>
              </a:spcAft>
              <a:buClr>
                <a:srgbClr val="CC0000"/>
              </a:buClr>
              <a:buFont typeface="Times New Roman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4212" y="1484312"/>
            <a:ext cx="7704136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1440"/>
              </a:spcAft>
              <a:buClr>
                <a:schemeClr val="lt2"/>
              </a:buClr>
              <a:buFont typeface="Noto Sans Symbols"/>
              <a:buNone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420"/>
              </a:spcAft>
              <a:buClr>
                <a:srgbClr val="CC0000"/>
              </a:buClr>
              <a:buFont typeface="Times New Roman"/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3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180"/>
              </a:spcAft>
              <a:buClr>
                <a:srgbClr val="CC0000"/>
              </a:buClr>
              <a:buFont typeface="Times New Roman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429750" y="-261087"/>
            <a:ext cx="4213200" cy="7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4875238" y="2112862"/>
            <a:ext cx="52164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892962" y="235612"/>
            <a:ext cx="5216400" cy="5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9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270"/>
              </a:spcAft>
              <a:buClr>
                <a:srgbClr val="CC0000"/>
              </a:buClr>
              <a:buFont typeface="Times New Roman"/>
              <a:buNone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4212" y="1484312"/>
            <a:ext cx="3775075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560"/>
              </a:spcBef>
              <a:spcAft>
                <a:spcPts val="1260"/>
              </a:spcAft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63550" lvl="2" marL="806450" marR="0" rtl="0" algn="l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063" lvl="3" marL="1808163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50" lvl="4" marL="22161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50" lvl="5" marL="26733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50" lvl="6" marL="31305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50" lvl="7" marL="35877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50" lvl="8" marL="40449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11687" y="1484312"/>
            <a:ext cx="3776661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560"/>
              </a:spcBef>
              <a:spcAft>
                <a:spcPts val="1260"/>
              </a:spcAft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63550" lvl="2" marL="806450" marR="0" rtl="0" algn="l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063" lvl="3" marL="1808163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50" lvl="4" marL="22161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50" lvl="5" marL="26733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50" lvl="6" marL="31305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50" lvl="7" marL="35877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50" lvl="8" marL="404495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108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Font typeface="Times New Roman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1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613" lvl="1" marL="620713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2119" lvl="2" marL="80645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763" lvl="3" marL="1808163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2161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6733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31305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5877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40449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108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Font typeface="Times New Roman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1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613" lvl="1" marL="620713" marR="0" rtl="0" algn="l">
              <a:spcBef>
                <a:spcPts val="400"/>
              </a:spcBef>
              <a:spcAft>
                <a:spcPts val="30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2119" lvl="2" marL="806450" marR="0" rtl="0" algn="l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763" lvl="3" marL="1808163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2161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6733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31305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5877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4044950" marR="0" rtl="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640"/>
              </a:spcBef>
              <a:spcAft>
                <a:spcPts val="1440"/>
              </a:spcAft>
              <a:buNone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2892" lvl="1" marL="620713" marR="0" rtl="0" algn="l">
              <a:spcBef>
                <a:spcPts val="560"/>
              </a:spcBef>
              <a:spcAft>
                <a:spcPts val="42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3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180"/>
              </a:spcAft>
              <a:buClr>
                <a:srgbClr val="CC0000"/>
              </a:buClr>
              <a:buFont typeface="Times New Roman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1440"/>
              </a:spcAft>
              <a:buClr>
                <a:schemeClr val="lt2"/>
              </a:buClr>
              <a:buFont typeface="Noto Sans Symbols"/>
              <a:buNone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420"/>
              </a:spcAft>
              <a:buClr>
                <a:srgbClr val="CC0000"/>
              </a:buClr>
              <a:buFont typeface="Times New Roman"/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3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180"/>
              </a:spcAft>
              <a:buClr>
                <a:srgbClr val="CC0000"/>
              </a:buClr>
              <a:buFont typeface="Times New Roman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B2B2B2"/>
              </a:buClr>
              <a:buFont typeface="Times New Roman"/>
              <a:buNone/>
              <a:defRPr b="0" i="1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2.jpg"/><Relationship Id="rId2" Type="http://schemas.openxmlformats.org/officeDocument/2006/relationships/image" Target="../media/image00.jpg"/><Relationship Id="rId3" Type="http://schemas.openxmlformats.org/officeDocument/2006/relationships/image" Target="../media/image0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05.jpg"/><Relationship Id="rId2" Type="http://schemas.openxmlformats.org/officeDocument/2006/relationships/image" Target="../media/image08.jpg"/><Relationship Id="rId3" Type="http://schemas.openxmlformats.org/officeDocument/2006/relationships/image" Target="../media/image07.jp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zadj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47812" y="728662"/>
            <a:ext cx="6084887" cy="608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647700" y="481012"/>
            <a:ext cx="7812088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84212" y="1484312"/>
            <a:ext cx="7704136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3" lvl="1" marL="620713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3" lvl="3" marL="180816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287337" y="225425"/>
            <a:ext cx="8605836" cy="637222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755650" y="1160462"/>
            <a:ext cx="766921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719137" y="5984875"/>
            <a:ext cx="7705724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lika1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2787" y="6007100"/>
            <a:ext cx="7712074" cy="517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ka1"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6040437"/>
            <a:ext cx="1189037" cy="44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66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zadje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47812" y="728662"/>
            <a:ext cx="4563600" cy="4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1080"/>
              </a:spcAft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620712" marR="0" rtl="0" algn="l">
              <a:spcBef>
                <a:spcPts val="480"/>
              </a:spcBef>
              <a:spcAft>
                <a:spcPts val="360"/>
              </a:spcAft>
              <a:buClr>
                <a:srgbClr val="CC0000"/>
              </a:buClr>
              <a:buSzPct val="90000"/>
              <a:buFont typeface="Times New Roman"/>
              <a:buChar char="►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86410" lvl="2" marL="806450" marR="0" rtl="0" algn="l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Times New Roman"/>
              <a:buChar char="►"/>
              <a:defRPr b="0" i="1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362" lvl="3" marL="1808162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7950" lvl="4" marL="22161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26733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31305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5877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404495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287337" y="225425"/>
            <a:ext cx="8605800" cy="6372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Shape 76"/>
          <p:cNvCxnSpPr/>
          <p:nvPr/>
        </p:nvCxnSpPr>
        <p:spPr>
          <a:xfrm>
            <a:off x="755650" y="1160462"/>
            <a:ext cx="7669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Shape 77"/>
          <p:cNvCxnSpPr/>
          <p:nvPr/>
        </p:nvCxnSpPr>
        <p:spPr>
          <a:xfrm>
            <a:off x="719137" y="5984875"/>
            <a:ext cx="7705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lika1"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2787" y="6007100"/>
            <a:ext cx="7712100" cy="5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ka1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6040437"/>
            <a:ext cx="1188899" cy="4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66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1979613" y="758825"/>
            <a:ext cx="6084887" cy="2101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ct val="30555"/>
              <a:buNone/>
            </a:pPr>
            <a:r>
              <a:rPr lang="en-US" sz="3600"/>
              <a:t>Yet Another Way to Collect Android Malicious Behaviour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051050" y="3070225"/>
            <a:ext cx="68175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INFOSEK@Nova Gorica</a:t>
            </a: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/>
              <a:t>December 2, 2016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Speaker: Chengyu Zheng</a:t>
            </a: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/>
              <a:t>Authors: C. Zheng, M. D. Preda, J. Granjal,                                                                       </a:t>
            </a: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/>
              <a:t>              S. Zanero, and F. Maggi</a:t>
            </a: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/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400"/>
              <a:t>Dynamic Analysis example (3)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Analyzer: OpenST/Hardware-Based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Countermeasure: Timing Attack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Goal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Low artifacts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Highly Transparent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Capture program interaction:</a:t>
            </a:r>
          </a:p>
          <a:p>
            <a:pPr indent="-419100" lvl="0" marL="457200">
              <a:spcBef>
                <a:spcPts val="0"/>
              </a:spcBef>
              <a:buSzPct val="100000"/>
              <a:buChar char="❏"/>
            </a:pPr>
            <a:r>
              <a:rPr lang="en-US" sz="3000"/>
              <a:t>operating system procedures</a:t>
            </a:r>
          </a:p>
          <a:p>
            <a:pPr indent="-419100" lvl="0" marL="457200">
              <a:spcBef>
                <a:spcPts val="0"/>
              </a:spcBef>
              <a:buSzPct val="100000"/>
              <a:buChar char="❏"/>
            </a:pPr>
            <a:r>
              <a:rPr lang="en-US" sz="3000"/>
              <a:t>network-level events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content of memory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system calls work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987" y="4518450"/>
            <a:ext cx="639131" cy="63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525" y="2429187"/>
            <a:ext cx="712087" cy="71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5500" y="2412337"/>
            <a:ext cx="737381" cy="73738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2846975" y="1691000"/>
            <a:ext cx="2129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Kernel 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Resource Manager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935525" y="3752762"/>
            <a:ext cx="1814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User 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Application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2571150" y="3569650"/>
            <a:ext cx="29334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0" name="Shape 240"/>
          <p:cNvSpPr/>
          <p:nvPr/>
        </p:nvSpPr>
        <p:spPr>
          <a:xfrm>
            <a:off x="5294875" y="2985975"/>
            <a:ext cx="741175" cy="1276775"/>
          </a:xfrm>
          <a:custGeom>
            <a:pathLst>
              <a:path extrusionOk="0" h="51071" w="29647">
                <a:moveTo>
                  <a:pt x="0" y="51071"/>
                </a:moveTo>
                <a:cubicBezTo>
                  <a:pt x="11689" y="42721"/>
                  <a:pt x="28354" y="34014"/>
                  <a:pt x="29548" y="19699"/>
                </a:cubicBezTo>
                <a:cubicBezTo>
                  <a:pt x="30341" y="10184"/>
                  <a:pt x="16699" y="5296"/>
                  <a:pt x="875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sp>
      <p:sp>
        <p:nvSpPr>
          <p:cNvPr id="241" name="Shape 241"/>
          <p:cNvSpPr txBox="1"/>
          <p:nvPr/>
        </p:nvSpPr>
        <p:spPr>
          <a:xfrm>
            <a:off x="6082250" y="3263799"/>
            <a:ext cx="852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Syscall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OpenST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69" y="4309607"/>
            <a:ext cx="925762" cy="92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925" y="4207625"/>
            <a:ext cx="1214437" cy="1078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2459562" y="4763050"/>
            <a:ext cx="937200" cy="4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362325" y="4685112"/>
            <a:ext cx="937200" cy="4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665" y="4405500"/>
            <a:ext cx="1214438" cy="78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4225" y="1484320"/>
            <a:ext cx="3775200" cy="25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595959"/>
                </a:solidFill>
              </a:rPr>
              <a:t>External Tracing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Instrumentation the target system calls with the breakpoint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High overhead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High transparent</a:t>
            </a:r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4611700" y="1484320"/>
            <a:ext cx="3776700" cy="25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595959"/>
                </a:solidFill>
              </a:rPr>
              <a:t>In-Kernel Tracing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Dynamically instrument the kernel at runtime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Low overhead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Low transparency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External Tracing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Use JTAG Interface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intercept system calls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reconstructing its arguments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PID of the caller process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2859225" y="4186650"/>
            <a:ext cx="33540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Open(AAA,BBB)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Challenge 1: Find PID 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50" y="1999600"/>
            <a:ext cx="7615289" cy="184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470" y="3920742"/>
            <a:ext cx="7489179" cy="190535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1027200" y="3056025"/>
            <a:ext cx="7432500" cy="25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027187" y="4623475"/>
            <a:ext cx="7432500" cy="25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4223" y="1484314"/>
            <a:ext cx="6720600" cy="6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Reconstruct kernel data structure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600"/>
              <a:t>Challenge 2: Reconstruct System Calls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Every architecture have their convention about the location to store the system call arguments.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In Android: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Simple argument type are stored in registers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Complex arguments type are store in memory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/>
              <a:t>Reconstruct System Calls (2)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841" y="1407550"/>
            <a:ext cx="5526324" cy="40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2225200" y="2289050"/>
            <a:ext cx="1468200" cy="34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332375" y="2140500"/>
            <a:ext cx="1717200" cy="90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083150" y="3359900"/>
            <a:ext cx="1774500" cy="34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719250" y="3174875"/>
            <a:ext cx="956400" cy="90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236300" y="4430750"/>
            <a:ext cx="1468200" cy="34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332375" y="4273075"/>
            <a:ext cx="1717200" cy="90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Reconstruct System Calls (3)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000"/>
              <a:t>Parse the kernel image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❏"/>
            </a:pPr>
            <a:r>
              <a:rPr lang="en-US" sz="3000"/>
              <a:t>Collect data about size and offset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SzPct val="100000"/>
              <a:buChar char="❏"/>
            </a:pPr>
            <a:r>
              <a:rPr lang="en-US" sz="3000"/>
              <a:t>Generate the introspection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Architecture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7" y="2590375"/>
            <a:ext cx="8520326" cy="16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Me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4225" y="1484321"/>
            <a:ext cx="77040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Name: Chengyu Zheng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Position: 2nd year phd student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Research area: Security in Mobile Environment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Location: NECSTLab at Politecnico di Milano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87" y="4570425"/>
            <a:ext cx="2828050" cy="12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932" y="4570420"/>
            <a:ext cx="1249899" cy="12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In-Kernel Tracing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Use JTAG Interface 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Hot patch the kernel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Trace the system calls and arguments inside the kernel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Patching The Kernel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Allocate memory with execution privileges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Write that the introspection code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❏"/>
            </a:pPr>
            <a:r>
              <a:rPr lang="en-US" sz="3000"/>
              <a:t>Hijack the execution flow (Hooking)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Hooking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187" y="4518450"/>
            <a:ext cx="639131" cy="63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725" y="2429187"/>
            <a:ext cx="712087" cy="71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7700" y="2412337"/>
            <a:ext cx="737381" cy="73738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1395350" y="1455225"/>
            <a:ext cx="2803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Kernel 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Resource Manager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487725" y="3752780"/>
            <a:ext cx="2193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User 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Application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1123350" y="3569650"/>
            <a:ext cx="29334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4" name="Shape 344"/>
          <p:cNvSpPr txBox="1"/>
          <p:nvPr/>
        </p:nvSpPr>
        <p:spPr>
          <a:xfrm>
            <a:off x="4634450" y="3263800"/>
            <a:ext cx="1454400" cy="6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Syscall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6" name="Shape 346"/>
          <p:cNvSpPr/>
          <p:nvPr/>
        </p:nvSpPr>
        <p:spPr>
          <a:xfrm flipH="1">
            <a:off x="5167025" y="2827550"/>
            <a:ext cx="109350" cy="524697"/>
          </a:xfrm>
          <a:custGeom>
            <a:pathLst>
              <a:path extrusionOk="0" h="12498" w="1250">
                <a:moveTo>
                  <a:pt x="1250" y="12498"/>
                </a:moveTo>
                <a:cubicBezTo>
                  <a:pt x="1250" y="8311"/>
                  <a:pt x="0" y="4186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47" name="Shape 347"/>
          <p:cNvSpPr/>
          <p:nvPr/>
        </p:nvSpPr>
        <p:spPr>
          <a:xfrm>
            <a:off x="3932900" y="2533533"/>
            <a:ext cx="656100" cy="28450"/>
          </a:xfrm>
          <a:custGeom>
            <a:pathLst>
              <a:path extrusionOk="0" h="1138" w="26244">
                <a:moveTo>
                  <a:pt x="26244" y="1138"/>
                </a:moveTo>
                <a:cubicBezTo>
                  <a:pt x="20466" y="313"/>
                  <a:pt x="14583" y="514"/>
                  <a:pt x="8748" y="514"/>
                </a:cubicBezTo>
                <a:cubicBezTo>
                  <a:pt x="5824" y="514"/>
                  <a:pt x="2068" y="-927"/>
                  <a:pt x="0" y="113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48" name="Shape 348"/>
          <p:cNvSpPr txBox="1"/>
          <p:nvPr/>
        </p:nvSpPr>
        <p:spPr>
          <a:xfrm>
            <a:off x="4634450" y="2188425"/>
            <a:ext cx="2032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OpenST</a:t>
            </a:r>
          </a:p>
        </p:txBody>
      </p:sp>
      <p:sp>
        <p:nvSpPr>
          <p:cNvPr id="349" name="Shape 349"/>
          <p:cNvSpPr/>
          <p:nvPr/>
        </p:nvSpPr>
        <p:spPr>
          <a:xfrm>
            <a:off x="3932900" y="3926725"/>
            <a:ext cx="812325" cy="390550"/>
          </a:xfrm>
          <a:custGeom>
            <a:pathLst>
              <a:path extrusionOk="0" h="15622" w="32493">
                <a:moveTo>
                  <a:pt x="0" y="15622"/>
                </a:moveTo>
                <a:cubicBezTo>
                  <a:pt x="5869" y="15622"/>
                  <a:pt x="10552" y="10456"/>
                  <a:pt x="15622" y="7499"/>
                </a:cubicBezTo>
                <a:cubicBezTo>
                  <a:pt x="20937" y="4397"/>
                  <a:pt x="28141" y="4351"/>
                  <a:pt x="32493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Physical Implementation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475" y="1805922"/>
            <a:ext cx="4855224" cy="35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idx="1" type="body"/>
          </p:nvPr>
        </p:nvSpPr>
        <p:spPr>
          <a:xfrm>
            <a:off x="684212" y="1484312"/>
            <a:ext cx="37752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lphaUcPeriod"/>
            </a:pPr>
            <a:r>
              <a:rPr lang="en-US"/>
              <a:t>Dev aBoard</a:t>
            </a:r>
          </a:p>
          <a:p>
            <a:pPr indent="-4064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lphaUcPeriod"/>
            </a:pPr>
            <a:r>
              <a:rPr lang="en-US"/>
              <a:t>JTAG Dev</a:t>
            </a:r>
          </a:p>
          <a:p>
            <a:pPr indent="-406400" lvl="0" marL="457200">
              <a:lnSpc>
                <a:spcPct val="200000"/>
              </a:lnSpc>
              <a:spcBef>
                <a:spcPts val="0"/>
              </a:spcBef>
              <a:buSzPct val="100000"/>
              <a:buAutoNum type="alphaUcPeriod"/>
            </a:pPr>
            <a:r>
              <a:rPr lang="en-US"/>
              <a:t>PC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Experiment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11700" y="19941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4212" y="1484312"/>
            <a:ext cx="37752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595959"/>
                </a:solidFill>
              </a:rPr>
              <a:t>Evasion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Android.HeHe (6 variants)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Android.Pincer.A</a:t>
            </a:r>
          </a:p>
        </p:txBody>
      </p:sp>
      <p:sp>
        <p:nvSpPr>
          <p:cNvPr id="367" name="Shape 367"/>
          <p:cNvSpPr txBox="1"/>
          <p:nvPr>
            <p:ph idx="2" type="body"/>
          </p:nvPr>
        </p:nvSpPr>
        <p:spPr>
          <a:xfrm>
            <a:off x="4611687" y="1484312"/>
            <a:ext cx="37767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rgbClr val="595959"/>
                </a:solidFill>
              </a:rPr>
              <a:t>Performance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Micro Benchmark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❏"/>
            </a:pPr>
            <a:r>
              <a:rPr lang="en-US" sz="1800">
                <a:solidFill>
                  <a:srgbClr val="595959"/>
                </a:solidFill>
              </a:rPr>
              <a:t>Macro Benchmark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Evasiveness Comparison</a:t>
            </a:r>
          </a:p>
        </p:txBody>
      </p:sp>
      <p:graphicFrame>
        <p:nvGraphicFramePr>
          <p:cNvPr id="375" name="Shape 375"/>
          <p:cNvGraphicFramePr/>
          <p:nvPr/>
        </p:nvGraphicFramePr>
        <p:xfrm>
          <a:off x="638437" y="20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{79DE9BB7-637D-4C5E-9E94-E914554FED17}</a:tableStyleId>
              </a:tblPr>
              <a:tblGrid>
                <a:gridCol w="2209600"/>
                <a:gridCol w="1563875"/>
                <a:gridCol w="1886725"/>
                <a:gridCol w="1886725"/>
              </a:tblGrid>
              <a:tr h="95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Sample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Emulator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(file ops)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OpenST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In-Kernel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rgbClr val="000000"/>
                          </a:solidFill>
                        </a:rPr>
                        <a:t>(file ops)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OpenST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57894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00000"/>
                          </a:solidFill>
                        </a:rPr>
                        <a:t>External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57894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00000"/>
                          </a:solidFill>
                        </a:rPr>
                        <a:t>(file ops)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5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Android.HeHe.1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475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468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5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Android.Pincer.A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334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334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6" name="Shape 376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Micro Benckmark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00" y="2628099"/>
            <a:ext cx="8503400" cy="24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804500" y="2094900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Vanilla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700950" y="2094900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Internal Tracing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6597400" y="2094900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External Tracing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647700" y="5286625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0.2-0.7us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605625" y="5286625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25-31us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563550" y="5286625"/>
            <a:ext cx="170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155-165ms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2078175" y="5286625"/>
            <a:ext cx="1257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x100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067275" y="5286625"/>
            <a:ext cx="1257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x10,000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Macro Benckmark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43100"/>
            <a:ext cx="7640550" cy="302519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/>
              <a:t>Use USB emulated digitizer in order to have better code coverage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US"/>
              <a:t>Use USB emulated storage to efficiently snapshot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75" y="2528550"/>
            <a:ext cx="713422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612" y="1285241"/>
            <a:ext cx="5256166" cy="11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/>
              <a:t>Android Malware Trend (G data)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99" y="1349100"/>
            <a:ext cx="7812000" cy="455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Increasing number of malware has forces the security community to use automated analysis tools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Malware in Android started simple without active measure against analyses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Evolved with measure against static analyses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Evolved again to include anti-emulator techniques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Following this trend we propose OpenST as an hardware based a dynamic analysis tool.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Automated App Analysis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>
              <a:spcBef>
                <a:spcPts val="0"/>
              </a:spcBef>
              <a:buNone/>
            </a:pPr>
            <a:r>
              <a:rPr lang="en-US"/>
              <a:t>Static analysis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-US"/>
              <a:t>parse the application</a:t>
            </a:r>
            <a:r>
              <a:rPr lang="en-US"/>
              <a:t> binary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- </a:t>
            </a:r>
            <a:r>
              <a:rPr lang="en-US"/>
              <a:t>obfuscation, encryption, packing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Dynamic analysis</a:t>
            </a:r>
          </a:p>
          <a:p>
            <a:pPr indent="-381000" lvl="0" marL="457200">
              <a:spcBef>
                <a:spcPts val="0"/>
              </a:spcBef>
              <a:buSzPct val="100000"/>
              <a:buChar char="❏"/>
            </a:pPr>
            <a:r>
              <a:rPr lang="en-US"/>
              <a:t>observe the runtime behavior of an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+ obfuscation, encryption, packing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Static Analysis Example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Decompiler: DEX2JAR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buNone/>
            </a:pPr>
            <a:r>
              <a:rPr lang="en-US" sz="3000">
                <a:highlight>
                  <a:srgbClr val="FFFFFF"/>
                </a:highlight>
              </a:rPr>
              <a:t>Countermeasure: </a:t>
            </a:r>
            <a:r>
              <a:rPr lang="en-US" sz="3000"/>
              <a:t>Anti-decompiler techniques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387000"/>
            <a:ext cx="8459701" cy="408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400"/>
              <a:t>Dynamic Analysis Example (1)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Method: gdb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Countermeasure: Anti-Debug Technique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Emulator Glitches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75" y="1721449"/>
            <a:ext cx="3002981" cy="3547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0" y="2395469"/>
            <a:ext cx="3309338" cy="23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470" y="2311162"/>
            <a:ext cx="2084999" cy="247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Android Emulator Gliches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40380" l="0" r="0" t="0"/>
          <a:stretch/>
        </p:blipFill>
        <p:spPr>
          <a:xfrm>
            <a:off x="775750" y="2445674"/>
            <a:ext cx="3207825" cy="340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31889" l="0" r="0" t="0"/>
          <a:stretch/>
        </p:blipFill>
        <p:spPr>
          <a:xfrm>
            <a:off x="5061100" y="2401650"/>
            <a:ext cx="3039300" cy="3488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11687" y="1484312"/>
            <a:ext cx="37767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Emulator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4212" y="1484312"/>
            <a:ext cx="37752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Real Device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47700" y="481012"/>
            <a:ext cx="7812000" cy="60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400"/>
              <a:t>Dynamic Analysis example (2)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56783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4212" y="1484312"/>
            <a:ext cx="7704000" cy="42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Analyzer: Google Bouncer / Emulator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</a:rPr>
              <a:t>Countermeasure: Fingerprinting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lsit1">
  <a:themeElements>
    <a:clrScheme name="Palsit1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lsit1">
  <a:themeElements>
    <a:clrScheme name="Palsit1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