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W4WnJHOSwExurPaP2C2OOGPUM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AAD265-93F7-48B7-9022-91F72845F966}">
  <a:tblStyle styleId="{8AAAD265-93F7-48B7-9022-91F72845F96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C9F608A-130D-4CD0-B77C-45D4ADA7B85D}"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 name="Google Shape;5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1bfbbc663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2a1bfbbc663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1bfbbc663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2a1bfbbc663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1bfbbc663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g2a1bfbbc663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1bfbbc663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g2a1bfbbc663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1bfbbc663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g2a1bfbbc663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1bfbbc663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2a1bfbbc663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1bfbbc663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g2a1bfbbc663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1bfbbc663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g2a1bfbbc663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9.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0.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pic>
        <p:nvPicPr>
          <p:cNvPr descr="A person posing for the camera&#10;&#10;Description automatically generated" id="14" name="Google Shape;14;p8"/>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descr="A picture containing holding, person, standing, shirt&#10;&#10;Description automatically generated" id="15" name="Google Shape;15;p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 name="Google Shape;16;p8"/>
          <p:cNvSpPr txBox="1"/>
          <p:nvPr>
            <p:ph type="ctrTitle"/>
          </p:nvPr>
        </p:nvSpPr>
        <p:spPr>
          <a:xfrm>
            <a:off x="360378" y="601090"/>
            <a:ext cx="4301269" cy="230533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4000"/>
              <a:buFont typeface="Arial"/>
              <a:buNone/>
              <a:defRPr b="1" sz="4000"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
          <p:cNvSpPr txBox="1"/>
          <p:nvPr>
            <p:ph idx="1" type="subTitle"/>
          </p:nvPr>
        </p:nvSpPr>
        <p:spPr>
          <a:xfrm>
            <a:off x="360378" y="3137687"/>
            <a:ext cx="4301269" cy="1752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D0CECE"/>
              </a:buClr>
              <a:buSzPts val="2800"/>
              <a:buNone/>
              <a:defRPr>
                <a:solidFill>
                  <a:srgbClr val="D0CECE"/>
                </a:solidFill>
                <a:latin typeface="Arial"/>
                <a:ea typeface="Arial"/>
                <a:cs typeface="Arial"/>
                <a:sym typeface="Aria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
        <p:nvSpPr>
          <p:cNvPr id="19" name="Google Shape;19;p9"/>
          <p:cNvSpPr txBox="1"/>
          <p:nvPr>
            <p:ph idx="1" type="body"/>
          </p:nvPr>
        </p:nvSpPr>
        <p:spPr>
          <a:xfrm>
            <a:off x="838200" y="1825625"/>
            <a:ext cx="10515600" cy="347450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800"/>
              <a:buNone/>
              <a:defRPr>
                <a:solidFill>
                  <a:srgbClr val="595959"/>
                </a:solidFill>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9"/>
          <p:cNvSpPr txBox="1"/>
          <p:nvPr>
            <p:ph type="title"/>
          </p:nvPr>
        </p:nvSpPr>
        <p:spPr>
          <a:xfrm>
            <a:off x="854337" y="500780"/>
            <a:ext cx="10499463" cy="10542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4000"/>
              <a:buFont typeface="Arial"/>
              <a:buNone/>
              <a:defRPr b="1" sz="4000">
                <a:solidFill>
                  <a:srgbClr val="3F3F3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losing Slide">
    <p:spTree>
      <p:nvGrpSpPr>
        <p:cNvPr id="21" name="Shape 21"/>
        <p:cNvGrpSpPr/>
        <p:nvPr/>
      </p:nvGrpSpPr>
      <p:grpSpPr>
        <a:xfrm>
          <a:off x="0" y="0"/>
          <a:ext cx="0" cy="0"/>
          <a:chOff x="0" y="0"/>
          <a:chExt cx="0" cy="0"/>
        </a:xfrm>
      </p:grpSpPr>
      <p:pic>
        <p:nvPicPr>
          <p:cNvPr descr="A close up of a logo&#10;&#10;Description automatically generated" id="22" name="Google Shape;22;p10"/>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descr="A picture containing brick&#10;&#10;Description automatically generated" id="23" name="Google Shape;23;p10"/>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4" name="Shape 24"/>
        <p:cNvGrpSpPr/>
        <p:nvPr/>
      </p:nvGrpSpPr>
      <p:grpSpPr>
        <a:xfrm>
          <a:off x="0" y="0"/>
          <a:ext cx="0" cy="0"/>
          <a:chOff x="0" y="0"/>
          <a:chExt cx="0" cy="0"/>
        </a:xfrm>
      </p:grpSpPr>
      <p:sp>
        <p:nvSpPr>
          <p:cNvPr id="25" name="Google Shape;25;p11"/>
          <p:cNvSpPr txBox="1"/>
          <p:nvPr>
            <p:ph idx="1" type="body"/>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lnSpc>
                <a:spcPct val="90000"/>
              </a:lnSpc>
              <a:spcBef>
                <a:spcPts val="500"/>
              </a:spcBef>
              <a:spcAft>
                <a:spcPts val="0"/>
              </a:spcAft>
              <a:buClr>
                <a:srgbClr val="888888"/>
              </a:buClr>
              <a:buSzPts val="1400"/>
              <a:buNone/>
              <a:defRPr sz="1400">
                <a:solidFill>
                  <a:srgbClr val="888888"/>
                </a:solidFill>
              </a:defRPr>
            </a:lvl6pPr>
            <a:lvl7pPr indent="-228600" lvl="6" marL="3200400" algn="l">
              <a:lnSpc>
                <a:spcPct val="90000"/>
              </a:lnSpc>
              <a:spcBef>
                <a:spcPts val="500"/>
              </a:spcBef>
              <a:spcAft>
                <a:spcPts val="0"/>
              </a:spcAft>
              <a:buClr>
                <a:srgbClr val="888888"/>
              </a:buClr>
              <a:buSzPts val="1400"/>
              <a:buNone/>
              <a:defRPr sz="1400">
                <a:solidFill>
                  <a:srgbClr val="888888"/>
                </a:solidFill>
              </a:defRPr>
            </a:lvl7pPr>
            <a:lvl8pPr indent="-228600" lvl="7" marL="3657600" algn="l">
              <a:lnSpc>
                <a:spcPct val="90000"/>
              </a:lnSpc>
              <a:spcBef>
                <a:spcPts val="500"/>
              </a:spcBef>
              <a:spcAft>
                <a:spcPts val="0"/>
              </a:spcAft>
              <a:buClr>
                <a:srgbClr val="888888"/>
              </a:buClr>
              <a:buSzPts val="1400"/>
              <a:buNone/>
              <a:defRPr sz="1400">
                <a:solidFill>
                  <a:srgbClr val="888888"/>
                </a:solidFill>
              </a:defRPr>
            </a:lvl8pPr>
            <a:lvl9pPr indent="-228600" lvl="8" marL="4114800" algn="l">
              <a:lnSpc>
                <a:spcPct val="90000"/>
              </a:lnSpc>
              <a:spcBef>
                <a:spcPts val="500"/>
              </a:spcBef>
              <a:spcAft>
                <a:spcPts val="0"/>
              </a:spcAft>
              <a:buClr>
                <a:srgbClr val="888888"/>
              </a:buClr>
              <a:buSzPts val="1400"/>
              <a:buNone/>
              <a:defRPr sz="1400">
                <a:solidFill>
                  <a:srgbClr val="888888"/>
                </a:solidFill>
              </a:defRPr>
            </a:lvl9pPr>
          </a:lstStyle>
          <a:p/>
        </p:txBody>
      </p:sp>
      <p:sp>
        <p:nvSpPr>
          <p:cNvPr id="26" name="Google Shape;26;p11"/>
          <p:cNvSpPr txBox="1"/>
          <p:nvPr>
            <p:ph type="title"/>
          </p:nvPr>
        </p:nvSpPr>
        <p:spPr>
          <a:xfrm>
            <a:off x="1524001" y="104140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595959"/>
              </a:buClr>
              <a:buSzPts val="5400"/>
              <a:buFont typeface="Arial"/>
              <a:buNone/>
              <a:defRPr b="1" sz="5400" cap="none">
                <a:solidFill>
                  <a:srgbClr val="5959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Areas">
  <p:cSld name="Two Content Areas">
    <p:spTree>
      <p:nvGrpSpPr>
        <p:cNvPr id="27" name="Shape 27"/>
        <p:cNvGrpSpPr/>
        <p:nvPr/>
      </p:nvGrpSpPr>
      <p:grpSpPr>
        <a:xfrm>
          <a:off x="0" y="0"/>
          <a:ext cx="0" cy="0"/>
          <a:chOff x="0" y="0"/>
          <a:chExt cx="0" cy="0"/>
        </a:xfrm>
      </p:grpSpPr>
      <p:sp>
        <p:nvSpPr>
          <p:cNvPr id="28" name="Google Shape;28;p12"/>
          <p:cNvSpPr txBox="1"/>
          <p:nvPr>
            <p:ph idx="1" type="body"/>
          </p:nvPr>
        </p:nvSpPr>
        <p:spPr>
          <a:xfrm>
            <a:off x="838199" y="1825625"/>
            <a:ext cx="5181599" cy="34344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2"/>
          <p:cNvSpPr txBox="1"/>
          <p:nvPr>
            <p:ph idx="2" type="body"/>
          </p:nvPr>
        </p:nvSpPr>
        <p:spPr>
          <a:xfrm>
            <a:off x="6172199" y="1825625"/>
            <a:ext cx="5181599" cy="34344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2"/>
          <p:cNvSpPr txBox="1"/>
          <p:nvPr>
            <p:ph type="title"/>
          </p:nvPr>
        </p:nvSpPr>
        <p:spPr>
          <a:xfrm>
            <a:off x="854337" y="500780"/>
            <a:ext cx="10483326" cy="105425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300"/>
              <a:buFont typeface="Arial"/>
              <a:buNone/>
              <a:defRPr b="1" sz="4300">
                <a:solidFill>
                  <a:srgbClr val="5959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Subtitles">
  <p:cSld name="Two Columns with Subtitles">
    <p:spTree>
      <p:nvGrpSpPr>
        <p:cNvPr id="31" name="Shape 31"/>
        <p:cNvGrpSpPr/>
        <p:nvPr/>
      </p:nvGrpSpPr>
      <p:grpSpPr>
        <a:xfrm>
          <a:off x="0" y="0"/>
          <a:ext cx="0" cy="0"/>
          <a:chOff x="0" y="0"/>
          <a:chExt cx="0" cy="0"/>
        </a:xfrm>
      </p:grpSpPr>
      <p:sp>
        <p:nvSpPr>
          <p:cNvPr id="32" name="Google Shape;32;p13"/>
          <p:cNvSpPr txBox="1"/>
          <p:nvPr>
            <p:ph idx="1" type="body"/>
          </p:nvPr>
        </p:nvSpPr>
        <p:spPr>
          <a:xfrm>
            <a:off x="836612" y="2505075"/>
            <a:ext cx="5176884" cy="27655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355600" lvl="1" marL="914400" algn="l">
              <a:lnSpc>
                <a:spcPct val="90000"/>
              </a:lnSpc>
              <a:spcBef>
                <a:spcPts val="500"/>
              </a:spcBef>
              <a:spcAft>
                <a:spcPts val="0"/>
              </a:spcAft>
              <a:buClr>
                <a:schemeClr val="dk1"/>
              </a:buClr>
              <a:buSzPts val="2000"/>
              <a:buChar char="•"/>
              <a:defRPr sz="2000">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sz="2000">
                <a:latin typeface="Arial"/>
                <a:ea typeface="Arial"/>
                <a:cs typeface="Arial"/>
                <a:sym typeface="Arial"/>
              </a:defRPr>
            </a:lvl3pPr>
            <a:lvl4pPr indent="-355600" lvl="3" marL="1828800" algn="l">
              <a:lnSpc>
                <a:spcPct val="90000"/>
              </a:lnSpc>
              <a:spcBef>
                <a:spcPts val="500"/>
              </a:spcBef>
              <a:spcAft>
                <a:spcPts val="0"/>
              </a:spcAft>
              <a:buClr>
                <a:schemeClr val="dk1"/>
              </a:buClr>
              <a:buSzPts val="2000"/>
              <a:buChar char="•"/>
              <a:defRPr sz="2000">
                <a:latin typeface="Arial"/>
                <a:ea typeface="Arial"/>
                <a:cs typeface="Arial"/>
                <a:sym typeface="Arial"/>
              </a:defRPr>
            </a:lvl4pPr>
            <a:lvl5pPr indent="-355600" lvl="4" marL="2286000" algn="l">
              <a:lnSpc>
                <a:spcPct val="90000"/>
              </a:lnSpc>
              <a:spcBef>
                <a:spcPts val="500"/>
              </a:spcBef>
              <a:spcAft>
                <a:spcPts val="0"/>
              </a:spcAft>
              <a:buClr>
                <a:schemeClr val="dk1"/>
              </a:buClr>
              <a:buSzPts val="2000"/>
              <a:buChar char="•"/>
              <a:defRPr sz="2000">
                <a:latin typeface="Arial"/>
                <a:ea typeface="Arial"/>
                <a:cs typeface="Arial"/>
                <a:sym typeface="Arial"/>
              </a:defRPr>
            </a:lvl5pPr>
            <a:lvl6pPr indent="-330200" lvl="5" marL="2743200" algn="l">
              <a:lnSpc>
                <a:spcPct val="90000"/>
              </a:lnSpc>
              <a:spcBef>
                <a:spcPts val="500"/>
              </a:spcBef>
              <a:spcAft>
                <a:spcPts val="0"/>
              </a:spcAft>
              <a:buClr>
                <a:schemeClr val="dk1"/>
              </a:buClr>
              <a:buSzPts val="1600"/>
              <a:buChar char="•"/>
              <a:defRPr sz="1600"/>
            </a:lvl6pPr>
            <a:lvl7pPr indent="-330200" lvl="6" marL="3200400" algn="l">
              <a:lnSpc>
                <a:spcPct val="90000"/>
              </a:lnSpc>
              <a:spcBef>
                <a:spcPts val="500"/>
              </a:spcBef>
              <a:spcAft>
                <a:spcPts val="0"/>
              </a:spcAft>
              <a:buClr>
                <a:schemeClr val="dk1"/>
              </a:buClr>
              <a:buSzPts val="1600"/>
              <a:buChar char="•"/>
              <a:defRPr sz="1600"/>
            </a:lvl7pPr>
            <a:lvl8pPr indent="-330200" lvl="7" marL="3657600" algn="l">
              <a:lnSpc>
                <a:spcPct val="90000"/>
              </a:lnSpc>
              <a:spcBef>
                <a:spcPts val="500"/>
              </a:spcBef>
              <a:spcAft>
                <a:spcPts val="0"/>
              </a:spcAft>
              <a:buClr>
                <a:schemeClr val="dk1"/>
              </a:buClr>
              <a:buSzPts val="1600"/>
              <a:buChar char="•"/>
              <a:defRPr sz="1600"/>
            </a:lvl8pPr>
            <a:lvl9pPr indent="-330200" lvl="8" marL="4114800" algn="l">
              <a:lnSpc>
                <a:spcPct val="90000"/>
              </a:lnSpc>
              <a:spcBef>
                <a:spcPts val="500"/>
              </a:spcBef>
              <a:spcAft>
                <a:spcPts val="0"/>
              </a:spcAft>
              <a:buClr>
                <a:schemeClr val="dk1"/>
              </a:buClr>
              <a:buSzPts val="1600"/>
              <a:buChar char="•"/>
              <a:defRPr sz="1600"/>
            </a:lvl9pPr>
          </a:lstStyle>
          <a:p/>
        </p:txBody>
      </p:sp>
      <p:sp>
        <p:nvSpPr>
          <p:cNvPr id="33" name="Google Shape;33;p13"/>
          <p:cNvSpPr txBox="1"/>
          <p:nvPr>
            <p:ph idx="2" type="body"/>
          </p:nvPr>
        </p:nvSpPr>
        <p:spPr>
          <a:xfrm>
            <a:off x="6172200" y="1711496"/>
            <a:ext cx="5186362" cy="792436"/>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595959"/>
              </a:buClr>
              <a:buSzPts val="2500"/>
              <a:buNone/>
              <a:defRPr b="1" sz="2500">
                <a:solidFill>
                  <a:srgbClr val="595959"/>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 name="Google Shape;34;p13"/>
          <p:cNvSpPr txBox="1"/>
          <p:nvPr>
            <p:ph idx="3" type="body"/>
          </p:nvPr>
        </p:nvSpPr>
        <p:spPr>
          <a:xfrm>
            <a:off x="6178505" y="2505075"/>
            <a:ext cx="5180057" cy="27655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30200" lvl="5" marL="2743200" algn="l">
              <a:lnSpc>
                <a:spcPct val="90000"/>
              </a:lnSpc>
              <a:spcBef>
                <a:spcPts val="500"/>
              </a:spcBef>
              <a:spcAft>
                <a:spcPts val="0"/>
              </a:spcAft>
              <a:buClr>
                <a:schemeClr val="dk1"/>
              </a:buClr>
              <a:buSzPts val="1600"/>
              <a:buChar char="•"/>
              <a:defRPr sz="1600"/>
            </a:lvl6pPr>
            <a:lvl7pPr indent="-330200" lvl="6" marL="3200400" algn="l">
              <a:lnSpc>
                <a:spcPct val="90000"/>
              </a:lnSpc>
              <a:spcBef>
                <a:spcPts val="500"/>
              </a:spcBef>
              <a:spcAft>
                <a:spcPts val="0"/>
              </a:spcAft>
              <a:buClr>
                <a:schemeClr val="dk1"/>
              </a:buClr>
              <a:buSzPts val="1600"/>
              <a:buChar char="•"/>
              <a:defRPr sz="1600"/>
            </a:lvl7pPr>
            <a:lvl8pPr indent="-330200" lvl="7" marL="3657600" algn="l">
              <a:lnSpc>
                <a:spcPct val="90000"/>
              </a:lnSpc>
              <a:spcBef>
                <a:spcPts val="500"/>
              </a:spcBef>
              <a:spcAft>
                <a:spcPts val="0"/>
              </a:spcAft>
              <a:buClr>
                <a:schemeClr val="dk1"/>
              </a:buClr>
              <a:buSzPts val="1600"/>
              <a:buChar char="•"/>
              <a:defRPr sz="1600"/>
            </a:lvl8pPr>
            <a:lvl9pPr indent="-330200" lvl="8" marL="4114800" algn="l">
              <a:lnSpc>
                <a:spcPct val="90000"/>
              </a:lnSpc>
              <a:spcBef>
                <a:spcPts val="500"/>
              </a:spcBef>
              <a:spcAft>
                <a:spcPts val="0"/>
              </a:spcAft>
              <a:buClr>
                <a:schemeClr val="dk1"/>
              </a:buClr>
              <a:buSzPts val="1600"/>
              <a:buChar char="•"/>
              <a:defRPr sz="1600"/>
            </a:lvl9pPr>
          </a:lstStyle>
          <a:p/>
        </p:txBody>
      </p:sp>
      <p:sp>
        <p:nvSpPr>
          <p:cNvPr id="35" name="Google Shape;35;p13"/>
          <p:cNvSpPr txBox="1"/>
          <p:nvPr>
            <p:ph idx="4" type="body"/>
          </p:nvPr>
        </p:nvSpPr>
        <p:spPr>
          <a:xfrm>
            <a:off x="836614" y="1712639"/>
            <a:ext cx="5183187" cy="792436"/>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595959"/>
              </a:buClr>
              <a:buSzPts val="2500"/>
              <a:buNone/>
              <a:defRPr b="1" sz="2500">
                <a:solidFill>
                  <a:srgbClr val="595959"/>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13"/>
          <p:cNvSpPr txBox="1"/>
          <p:nvPr>
            <p:ph type="title"/>
          </p:nvPr>
        </p:nvSpPr>
        <p:spPr>
          <a:xfrm>
            <a:off x="836614" y="510614"/>
            <a:ext cx="10521948" cy="105425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300"/>
              <a:buFont typeface="Arial"/>
              <a:buNone/>
              <a:defRPr b="1" sz="4300">
                <a:solidFill>
                  <a:srgbClr val="5959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7" name="Shape 37"/>
        <p:cNvGrpSpPr/>
        <p:nvPr/>
      </p:nvGrpSpPr>
      <p:grpSpPr>
        <a:xfrm>
          <a:off x="0" y="0"/>
          <a:ext cx="0" cy="0"/>
          <a:chOff x="0" y="0"/>
          <a:chExt cx="0" cy="0"/>
        </a:xfrm>
      </p:grpSpPr>
      <p:sp>
        <p:nvSpPr>
          <p:cNvPr id="38" name="Google Shape;38;p14"/>
          <p:cNvSpPr txBox="1"/>
          <p:nvPr>
            <p:ph idx="1" type="body"/>
          </p:nvPr>
        </p:nvSpPr>
        <p:spPr>
          <a:xfrm>
            <a:off x="457717" y="545091"/>
            <a:ext cx="5393266" cy="44140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355600" lvl="1" marL="914400" algn="l">
              <a:lnSpc>
                <a:spcPct val="90000"/>
              </a:lnSpc>
              <a:spcBef>
                <a:spcPts val="500"/>
              </a:spcBef>
              <a:spcAft>
                <a:spcPts val="0"/>
              </a:spcAft>
              <a:buClr>
                <a:schemeClr val="dk1"/>
              </a:buClr>
              <a:buSzPts val="2000"/>
              <a:buChar char="•"/>
              <a:defRPr sz="2000">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sz="2000">
                <a:latin typeface="Arial"/>
                <a:ea typeface="Arial"/>
                <a:cs typeface="Arial"/>
                <a:sym typeface="Arial"/>
              </a:defRPr>
            </a:lvl3pPr>
            <a:lvl4pPr indent="-355600" lvl="3" marL="1828800" algn="l">
              <a:lnSpc>
                <a:spcPct val="90000"/>
              </a:lnSpc>
              <a:spcBef>
                <a:spcPts val="500"/>
              </a:spcBef>
              <a:spcAft>
                <a:spcPts val="0"/>
              </a:spcAft>
              <a:buClr>
                <a:schemeClr val="dk1"/>
              </a:buClr>
              <a:buSzPts val="2000"/>
              <a:buChar char="•"/>
              <a:defRPr sz="2000">
                <a:latin typeface="Arial"/>
                <a:ea typeface="Arial"/>
                <a:cs typeface="Arial"/>
                <a:sym typeface="Arial"/>
              </a:defRPr>
            </a:lvl4pPr>
            <a:lvl5pPr indent="-355600" lvl="4" marL="2286000" algn="l">
              <a:lnSpc>
                <a:spcPct val="90000"/>
              </a:lnSpc>
              <a:spcBef>
                <a:spcPts val="500"/>
              </a:spcBef>
              <a:spcAft>
                <a:spcPts val="0"/>
              </a:spcAft>
              <a:buClr>
                <a:schemeClr val="dk1"/>
              </a:buClr>
              <a:buSzPts val="2000"/>
              <a:buChar char="•"/>
              <a:defRPr sz="2000">
                <a:latin typeface="Arial"/>
                <a:ea typeface="Arial"/>
                <a:cs typeface="Arial"/>
                <a:sym typeface="Aria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9" name="Google Shape;39;p14"/>
          <p:cNvSpPr txBox="1"/>
          <p:nvPr>
            <p:ph idx="2" type="body"/>
          </p:nvPr>
        </p:nvSpPr>
        <p:spPr>
          <a:xfrm>
            <a:off x="6231467" y="545092"/>
            <a:ext cx="5393266" cy="44140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2000"/>
              <a:buNone/>
              <a:defRPr sz="2000">
                <a:solidFill>
                  <a:srgbClr val="595959"/>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with Caption">
  <p:cSld name="Photo with Caption">
    <p:spTree>
      <p:nvGrpSpPr>
        <p:cNvPr id="40" name="Shape 40"/>
        <p:cNvGrpSpPr/>
        <p:nvPr/>
      </p:nvGrpSpPr>
      <p:grpSpPr>
        <a:xfrm>
          <a:off x="0" y="0"/>
          <a:ext cx="0" cy="0"/>
          <a:chOff x="0" y="0"/>
          <a:chExt cx="0" cy="0"/>
        </a:xfrm>
      </p:grpSpPr>
      <p:sp>
        <p:nvSpPr>
          <p:cNvPr id="41" name="Google Shape;41;p15"/>
          <p:cNvSpPr/>
          <p:nvPr>
            <p:ph idx="2" type="pic"/>
          </p:nvPr>
        </p:nvSpPr>
        <p:spPr>
          <a:xfrm rot="344365">
            <a:off x="765923" y="687338"/>
            <a:ext cx="10591524" cy="3491307"/>
          </a:xfrm>
          <a:prstGeom prst="rect">
            <a:avLst/>
          </a:prstGeom>
          <a:solidFill>
            <a:srgbClr val="ECECEC"/>
          </a:solidFill>
          <a:ln cap="sq" cmpd="sng" w="190500">
            <a:solidFill>
              <a:srgbClr val="FFFFFF"/>
            </a:solidFill>
            <a:prstDash val="solid"/>
            <a:miter lim="800000"/>
            <a:headEnd len="sm" w="sm" type="none"/>
            <a:tailEnd len="sm" w="sm" type="none"/>
          </a:ln>
        </p:spPr>
      </p:sp>
      <p:sp>
        <p:nvSpPr>
          <p:cNvPr id="42" name="Google Shape;42;p15"/>
          <p:cNvSpPr txBox="1"/>
          <p:nvPr>
            <p:ph idx="1" type="body"/>
          </p:nvPr>
        </p:nvSpPr>
        <p:spPr>
          <a:xfrm>
            <a:off x="688489" y="4486019"/>
            <a:ext cx="10816984" cy="80486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595959"/>
              </a:buClr>
              <a:buSzPts val="1600"/>
              <a:buNone/>
              <a:defRPr b="0" sz="1600">
                <a:solidFill>
                  <a:srgbClr val="595959"/>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ustom Photo">
  <p:cSld name="Title with Custom Photo">
    <p:spTree>
      <p:nvGrpSpPr>
        <p:cNvPr id="43" name="Shape 43"/>
        <p:cNvGrpSpPr/>
        <p:nvPr/>
      </p:nvGrpSpPr>
      <p:grpSpPr>
        <a:xfrm>
          <a:off x="0" y="0"/>
          <a:ext cx="0" cy="0"/>
          <a:chOff x="0" y="0"/>
          <a:chExt cx="0" cy="0"/>
        </a:xfrm>
      </p:grpSpPr>
      <p:pic>
        <p:nvPicPr>
          <p:cNvPr descr="A picture containing table&#10;&#10;Description automatically generated" id="44" name="Google Shape;44;p16"/>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descr="A close up of a logo&#10;&#10;Description automatically generated" id="45" name="Google Shape;45;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6" name="Google Shape;46;p16"/>
          <p:cNvSpPr/>
          <p:nvPr>
            <p:ph idx="2" type="pic"/>
          </p:nvPr>
        </p:nvSpPr>
        <p:spPr>
          <a:xfrm>
            <a:off x="3379807" y="-34725"/>
            <a:ext cx="8824881" cy="6933236"/>
          </a:xfrm>
          <a:prstGeom prst="rect">
            <a:avLst/>
          </a:prstGeom>
          <a:noFill/>
          <a:ln>
            <a:noFill/>
          </a:ln>
        </p:spPr>
      </p:sp>
      <p:sp>
        <p:nvSpPr>
          <p:cNvPr id="47" name="Google Shape;47;p16"/>
          <p:cNvSpPr/>
          <p:nvPr>
            <p:ph idx="3" type="pic"/>
          </p:nvPr>
        </p:nvSpPr>
        <p:spPr>
          <a:xfrm>
            <a:off x="2648875" y="4225915"/>
            <a:ext cx="4192192" cy="1494224"/>
          </a:xfrm>
          <a:prstGeom prst="rect">
            <a:avLst/>
          </a:prstGeom>
          <a:noFill/>
          <a:ln>
            <a:noFill/>
          </a:ln>
        </p:spPr>
      </p:sp>
      <p:sp>
        <p:nvSpPr>
          <p:cNvPr id="48" name="Google Shape;48;p16"/>
          <p:cNvSpPr/>
          <p:nvPr>
            <p:ph idx="4" type="pic"/>
          </p:nvPr>
        </p:nvSpPr>
        <p:spPr>
          <a:xfrm>
            <a:off x="5994400" y="4225914"/>
            <a:ext cx="4123267" cy="1494223"/>
          </a:xfrm>
          <a:prstGeom prst="rect">
            <a:avLst/>
          </a:prstGeom>
          <a:noFill/>
          <a:ln>
            <a:noFill/>
          </a:ln>
        </p:spPr>
      </p:sp>
      <p:sp>
        <p:nvSpPr>
          <p:cNvPr id="49" name="Google Shape;49;p16"/>
          <p:cNvSpPr/>
          <p:nvPr>
            <p:ph idx="5" type="pic"/>
          </p:nvPr>
        </p:nvSpPr>
        <p:spPr>
          <a:xfrm>
            <a:off x="9270999" y="4225911"/>
            <a:ext cx="2951865" cy="1494223"/>
          </a:xfrm>
          <a:prstGeom prst="rect">
            <a:avLst/>
          </a:prstGeom>
          <a:noFill/>
          <a:ln>
            <a:noFill/>
          </a:ln>
        </p:spPr>
      </p:sp>
      <p:sp>
        <p:nvSpPr>
          <p:cNvPr id="50" name="Google Shape;50;p16"/>
          <p:cNvSpPr txBox="1"/>
          <p:nvPr>
            <p:ph type="ctrTitle"/>
          </p:nvPr>
        </p:nvSpPr>
        <p:spPr>
          <a:xfrm>
            <a:off x="360378" y="601090"/>
            <a:ext cx="4301269" cy="230533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4000"/>
              <a:buFont typeface="Arial"/>
              <a:buNone/>
              <a:defRPr b="1" sz="4000"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 type="subTitle"/>
          </p:nvPr>
        </p:nvSpPr>
        <p:spPr>
          <a:xfrm>
            <a:off x="360378" y="3137687"/>
            <a:ext cx="4301269" cy="1752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D0CECE"/>
              </a:buClr>
              <a:buSzPts val="2800"/>
              <a:buNone/>
              <a:defRPr>
                <a:solidFill>
                  <a:srgbClr val="D0CECE"/>
                </a:solidFill>
                <a:latin typeface="Arial"/>
                <a:ea typeface="Arial"/>
                <a:cs typeface="Arial"/>
                <a:sym typeface="Aria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 picture containing screenshot&#10;&#10;Description automatically generated" id="11" name="Google Shape;11;p7"/>
          <p:cNvPicPr preferRelativeResize="0"/>
          <p:nvPr/>
        </p:nvPicPr>
        <p:blipFill rotWithShape="1">
          <a:blip r:embed="rId1">
            <a:alphaModFix/>
          </a:blip>
          <a:srcRect b="0" l="0" r="0" t="0"/>
          <a:stretch/>
        </p:blipFill>
        <p:spPr>
          <a:xfrm>
            <a:off x="0" y="0"/>
            <a:ext cx="12192000" cy="6858000"/>
          </a:xfrm>
          <a:prstGeom prst="rect">
            <a:avLst/>
          </a:prstGeom>
          <a:noFill/>
          <a:ln>
            <a:noFill/>
          </a:ln>
        </p:spPr>
      </p:pic>
      <p:pic>
        <p:nvPicPr>
          <p:cNvPr descr="A close up of a logo&#10;&#10;Description automatically generated" id="12" name="Google Shape;12;p7"/>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60378" y="601090"/>
            <a:ext cx="5179810" cy="230533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Arial"/>
              <a:buNone/>
            </a:pPr>
            <a:r>
              <a:rPr lang="en-US"/>
              <a:t>Programming for Analytics</a:t>
            </a:r>
            <a:endParaRPr/>
          </a:p>
        </p:txBody>
      </p:sp>
      <p:sp>
        <p:nvSpPr>
          <p:cNvPr id="57" name="Google Shape;57;p1"/>
          <p:cNvSpPr txBox="1"/>
          <p:nvPr>
            <p:ph idx="1" type="subTitle"/>
          </p:nvPr>
        </p:nvSpPr>
        <p:spPr>
          <a:xfrm>
            <a:off x="360375" y="3125706"/>
            <a:ext cx="4742100" cy="1752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D0CECE"/>
              </a:buClr>
              <a:buSzPts val="2800"/>
              <a:buNone/>
            </a:pPr>
            <a:r>
              <a:rPr lang="en-US"/>
              <a:t>DNSC 4211</a:t>
            </a:r>
            <a:endParaRPr/>
          </a:p>
          <a:p>
            <a:pPr indent="0" lvl="0" marL="0" rtl="0" algn="l">
              <a:lnSpc>
                <a:spcPct val="90000"/>
              </a:lnSpc>
              <a:spcBef>
                <a:spcPts val="1000"/>
              </a:spcBef>
              <a:spcAft>
                <a:spcPts val="0"/>
              </a:spcAft>
              <a:buClr>
                <a:srgbClr val="D0CECE"/>
              </a:buClr>
              <a:buSzPts val="2800"/>
              <a:buNone/>
            </a:pPr>
            <a:r>
              <a:rPr i="1" lang="en-US"/>
              <a:t>Intro to Command Line Interfaces</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a1bfbbc663_0_83"/>
          <p:cNvSpPr txBox="1"/>
          <p:nvPr>
            <p:ph type="title"/>
          </p:nvPr>
        </p:nvSpPr>
        <p:spPr>
          <a:xfrm>
            <a:off x="854337" y="500780"/>
            <a:ext cx="10499400" cy="105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89968"/>
              </a:buClr>
              <a:buSzPts val="4000"/>
              <a:buFont typeface="Arial"/>
              <a:buNone/>
            </a:pPr>
            <a:r>
              <a:rPr lang="en-US">
                <a:solidFill>
                  <a:srgbClr val="A89968"/>
                </a:solidFill>
              </a:rPr>
              <a:t>Python from the CLI</a:t>
            </a:r>
            <a:endParaRPr/>
          </a:p>
        </p:txBody>
      </p:sp>
      <p:sp>
        <p:nvSpPr>
          <p:cNvPr id="130" name="Google Shape;130;g2a1bfbbc663_0_83"/>
          <p:cNvSpPr txBox="1"/>
          <p:nvPr/>
        </p:nvSpPr>
        <p:spPr>
          <a:xfrm>
            <a:off x="854325" y="2909675"/>
            <a:ext cx="6031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02122"/>
                </a:solidFill>
                <a:highlight>
                  <a:srgbClr val="FFFFFF"/>
                </a:highlight>
                <a:latin typeface="Arial"/>
                <a:ea typeface="Arial"/>
                <a:cs typeface="Arial"/>
                <a:sym typeface="Arial"/>
              </a:rPr>
              <a:t>Terminal &amp; CMD</a:t>
            </a:r>
            <a:endParaRPr b="0" i="0" sz="1800" u="none" cap="none" strike="noStrike">
              <a:solidFill>
                <a:srgbClr val="000000"/>
              </a:solidFill>
              <a:latin typeface="Arial"/>
              <a:ea typeface="Arial"/>
              <a:cs typeface="Arial"/>
              <a:sym typeface="Arial"/>
            </a:endParaRPr>
          </a:p>
        </p:txBody>
      </p:sp>
      <p:graphicFrame>
        <p:nvGraphicFramePr>
          <p:cNvPr id="131" name="Google Shape;131;g2a1bfbbc663_0_83"/>
          <p:cNvGraphicFramePr/>
          <p:nvPr/>
        </p:nvGraphicFramePr>
        <p:xfrm>
          <a:off x="940550" y="3352200"/>
          <a:ext cx="3000000" cy="3000000"/>
        </p:xfrm>
        <a:graphic>
          <a:graphicData uri="http://schemas.openxmlformats.org/drawingml/2006/table">
            <a:tbl>
              <a:tblPr>
                <a:noFill/>
                <a:tableStyleId>{8AAAD265-93F7-48B7-9022-91F72845F966}</a:tableStyleId>
              </a:tblPr>
              <a:tblGrid>
                <a:gridCol w="4244750"/>
                <a:gridCol w="67194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edwardhulseman@Neds % Python</a:t>
                      </a:r>
                      <a:endParaRPr sz="1400" u="none" cap="none" strike="noStrike">
                        <a:solidFill>
                          <a:schemeClr val="lt1"/>
                        </a:solidFill>
                      </a:endParaRPr>
                    </a:p>
                  </a:txBody>
                  <a:tcPr marT="91425" marB="91425" marR="91425" marL="91425">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Depending</a:t>
                      </a:r>
                      <a:endParaRPr sz="1400" u="none" cap="none" strike="noStrike"/>
                    </a:p>
                  </a:txBody>
                  <a:tcPr marT="91425" marB="91425" marR="91425" marL="91425"/>
                </a:tc>
              </a:tr>
            </a:tbl>
          </a:graphicData>
        </a:graphic>
      </p:graphicFrame>
      <p:sp>
        <p:nvSpPr>
          <p:cNvPr id="132" name="Google Shape;132;g2a1bfbbc663_0_83"/>
          <p:cNvSpPr txBox="1"/>
          <p:nvPr/>
        </p:nvSpPr>
        <p:spPr>
          <a:xfrm>
            <a:off x="940550" y="1471450"/>
            <a:ext cx="103140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02122"/>
                </a:solidFill>
                <a:highlight>
                  <a:srgbClr val="FFFFFF"/>
                </a:highlight>
                <a:latin typeface="Arial"/>
                <a:ea typeface="Arial"/>
                <a:cs typeface="Arial"/>
                <a:sym typeface="Arial"/>
              </a:rPr>
              <a:t>You can even run Python in the CLI, or start Anaconda-based IDEs such as Spyder or Jupyter Notebook. How exactly this works will depend on how you have set up your Python or Anaconda environment. You can also pip install using the command line.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aphicFrame>
        <p:nvGraphicFramePr>
          <p:cNvPr id="137" name="Google Shape;137;g2a1bfbbc663_0_26"/>
          <p:cNvGraphicFramePr/>
          <p:nvPr/>
        </p:nvGraphicFramePr>
        <p:xfrm>
          <a:off x="2031450" y="272075"/>
          <a:ext cx="3000000" cy="3000000"/>
        </p:xfrm>
        <a:graphic>
          <a:graphicData uri="http://schemas.openxmlformats.org/drawingml/2006/table">
            <a:tbl>
              <a:tblPr>
                <a:solidFill>
                  <a:srgbClr val="FFFFFF"/>
                </a:solidFill>
                <a:tableStyleId>{BC9F608A-130D-4CD0-B77C-45D4ADA7B85D}</a:tableStyleId>
              </a:tblPr>
              <a:tblGrid>
                <a:gridCol w="1533425"/>
                <a:gridCol w="1778775"/>
                <a:gridCol w="1829875"/>
                <a:gridCol w="2719250"/>
              </a:tblGrid>
              <a:tr h="558175">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solidFill>
                            <a:srgbClr val="333333"/>
                          </a:solidFill>
                          <a:highlight>
                            <a:srgbClr val="FFFFFF"/>
                          </a:highlight>
                        </a:rPr>
                        <a:t>Command (Windows)</a:t>
                      </a:r>
                      <a:endParaRPr b="1"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solidFill>
                            <a:srgbClr val="333333"/>
                          </a:solidFill>
                          <a:highlight>
                            <a:srgbClr val="FFFFFF"/>
                          </a:highlight>
                        </a:rPr>
                        <a:t>Command (Mac OS / Linux)</a:t>
                      </a:r>
                      <a:endParaRPr b="1"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solidFill>
                            <a:srgbClr val="333333"/>
                          </a:solidFill>
                          <a:highlight>
                            <a:srgbClr val="FFFFFF"/>
                          </a:highlight>
                        </a:rPr>
                        <a:t>Description</a:t>
                      </a:r>
                      <a:endParaRPr b="1"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solidFill>
                            <a:srgbClr val="333333"/>
                          </a:solidFill>
                          <a:highlight>
                            <a:srgbClr val="FFFFFF"/>
                          </a:highlight>
                        </a:rPr>
                        <a:t>Example</a:t>
                      </a:r>
                      <a:endParaRPr b="1"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80200">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exit</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exit</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close the window</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333333"/>
                          </a:solidFill>
                          <a:highlight>
                            <a:srgbClr val="FFFFFF"/>
                          </a:highlight>
                        </a:rPr>
                        <a:t>exit</a:t>
                      </a:r>
                      <a:endParaRPr b="1"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80200">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cd</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cd</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change directory</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333333"/>
                          </a:solidFill>
                          <a:highlight>
                            <a:srgbClr val="FFFFFF"/>
                          </a:highlight>
                        </a:rPr>
                        <a:t>cd test</a:t>
                      </a:r>
                      <a:endParaRPr b="1"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81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cd</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pwd</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show the current directory</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333333"/>
                          </a:solidFill>
                          <a:highlight>
                            <a:srgbClr val="FFFFFF"/>
                          </a:highlight>
                        </a:rPr>
                        <a:t>cd</a:t>
                      </a:r>
                      <a:r>
                        <a:rPr lang="en-US" sz="1200" u="none" cap="none" strike="noStrike">
                          <a:solidFill>
                            <a:srgbClr val="333333"/>
                          </a:solidFill>
                          <a:highlight>
                            <a:srgbClr val="FFFFFF"/>
                          </a:highlight>
                        </a:rPr>
                        <a:t> (Windows) or </a:t>
                      </a:r>
                      <a:r>
                        <a:rPr b="1" lang="en-US" sz="1200" u="none" cap="none" strike="noStrike">
                          <a:solidFill>
                            <a:srgbClr val="333333"/>
                          </a:solidFill>
                          <a:highlight>
                            <a:srgbClr val="FFFFFF"/>
                          </a:highlight>
                        </a:rPr>
                        <a:t>pwd</a:t>
                      </a:r>
                      <a:r>
                        <a:rPr lang="en-US" sz="1200" u="none" cap="none" strike="noStrike">
                          <a:solidFill>
                            <a:srgbClr val="333333"/>
                          </a:solidFill>
                          <a:highlight>
                            <a:srgbClr val="FFFFFF"/>
                          </a:highlight>
                        </a:rPr>
                        <a:t> (Mac OS / Linux)</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80200">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dir</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ls</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list directories/files</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333333"/>
                          </a:solidFill>
                          <a:highlight>
                            <a:srgbClr val="FFFFFF"/>
                          </a:highlight>
                        </a:rPr>
                        <a:t>dir</a:t>
                      </a:r>
                      <a:endParaRPr b="1"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81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copy</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cp</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copy file</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333333"/>
                          </a:solidFill>
                          <a:highlight>
                            <a:srgbClr val="FFFFFF"/>
                          </a:highlight>
                        </a:rPr>
                        <a:t>copy c:\test\test.txt c:\windows\test.txt</a:t>
                      </a:r>
                      <a:endParaRPr b="1"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81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move</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mv</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move file</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333333"/>
                          </a:solidFill>
                          <a:highlight>
                            <a:srgbClr val="FFFFFF"/>
                          </a:highlight>
                        </a:rPr>
                        <a:t>move c:\test\test.txt c:\windows\test.txt</a:t>
                      </a:r>
                      <a:endParaRPr b="1"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81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mkdir</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mkdir</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create a new directory</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333333"/>
                          </a:solidFill>
                          <a:highlight>
                            <a:srgbClr val="FFFFFF"/>
                          </a:highlight>
                        </a:rPr>
                        <a:t>mkdir testdirectory</a:t>
                      </a:r>
                      <a:endParaRPr b="1"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80200">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rmdir (or del)</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rm</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delete a file</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333333"/>
                          </a:solidFill>
                          <a:highlight>
                            <a:srgbClr val="FFFFFF"/>
                          </a:highlight>
                        </a:rPr>
                        <a:t>del c:\test\test.txt</a:t>
                      </a:r>
                      <a:endParaRPr b="1"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380200">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rmdir /S</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rm -r</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delete a directory</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333333"/>
                          </a:solidFill>
                          <a:highlight>
                            <a:srgbClr val="FFFFFF"/>
                          </a:highlight>
                        </a:rPr>
                        <a:t>rm -r testdirectory</a:t>
                      </a:r>
                      <a:endParaRPr b="1"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817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[CMD] /?</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man [CMD]</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solidFill>
                            <a:srgbClr val="333333"/>
                          </a:solidFill>
                          <a:highlight>
                            <a:srgbClr val="FFFFFF"/>
                          </a:highlight>
                        </a:rPr>
                        <a:t>get help for a command</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b="1" lang="en-US" sz="1200" u="none" cap="none" strike="noStrike">
                          <a:solidFill>
                            <a:srgbClr val="333333"/>
                          </a:solidFill>
                          <a:highlight>
                            <a:srgbClr val="FFFFFF"/>
                          </a:highlight>
                        </a:rPr>
                        <a:t>cd /?</a:t>
                      </a:r>
                      <a:r>
                        <a:rPr lang="en-US" sz="1200" u="none" cap="none" strike="noStrike">
                          <a:solidFill>
                            <a:srgbClr val="333333"/>
                          </a:solidFill>
                          <a:highlight>
                            <a:srgbClr val="FFFFFF"/>
                          </a:highlight>
                        </a:rPr>
                        <a:t> (Windows) or </a:t>
                      </a:r>
                      <a:r>
                        <a:rPr b="1" lang="en-US" sz="1200" u="none" cap="none" strike="noStrike">
                          <a:solidFill>
                            <a:srgbClr val="333333"/>
                          </a:solidFill>
                          <a:highlight>
                            <a:srgbClr val="FFFFFF"/>
                          </a:highlight>
                        </a:rPr>
                        <a:t>man cd</a:t>
                      </a:r>
                      <a:r>
                        <a:rPr lang="en-US" sz="1200" u="none" cap="none" strike="noStrike">
                          <a:solidFill>
                            <a:srgbClr val="333333"/>
                          </a:solidFill>
                          <a:highlight>
                            <a:srgbClr val="FFFFFF"/>
                          </a:highlight>
                        </a:rPr>
                        <a:t> (Mac OS / Linux)</a:t>
                      </a:r>
                      <a:endParaRPr sz="1200" u="none" cap="none" strike="noStrike">
                        <a:solidFill>
                          <a:srgbClr val="333333"/>
                        </a:solidFill>
                        <a:highlight>
                          <a:srgbClr val="FFFFFF"/>
                        </a:highlight>
                      </a:endParaRPr>
                    </a:p>
                  </a:txBody>
                  <a:tcPr marT="57150" marB="57150" marR="123825" marL="123825">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854337" y="500780"/>
            <a:ext cx="10499463" cy="10542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89968"/>
              </a:buClr>
              <a:buSzPts val="4000"/>
              <a:buFont typeface="Arial"/>
              <a:buNone/>
            </a:pPr>
            <a:r>
              <a:rPr lang="en-US">
                <a:solidFill>
                  <a:srgbClr val="A89968"/>
                </a:solidFill>
              </a:rPr>
              <a:t>History of User Interfaces</a:t>
            </a:r>
            <a:endParaRPr/>
          </a:p>
        </p:txBody>
      </p:sp>
      <p:pic>
        <p:nvPicPr>
          <p:cNvPr id="63" name="Google Shape;63;p2"/>
          <p:cNvPicPr preferRelativeResize="0"/>
          <p:nvPr/>
        </p:nvPicPr>
        <p:blipFill rotWithShape="1">
          <a:blip r:embed="rId3">
            <a:alphaModFix/>
          </a:blip>
          <a:srcRect b="0" l="0" r="0" t="0"/>
          <a:stretch/>
        </p:blipFill>
        <p:spPr>
          <a:xfrm>
            <a:off x="7297675" y="1815171"/>
            <a:ext cx="3896950" cy="2922725"/>
          </a:xfrm>
          <a:prstGeom prst="rect">
            <a:avLst/>
          </a:prstGeom>
          <a:noFill/>
          <a:ln cap="flat" cmpd="sng" w="9525">
            <a:solidFill>
              <a:srgbClr val="C8CCD1"/>
            </a:solidFill>
            <a:prstDash val="solid"/>
            <a:miter lim="8000"/>
            <a:headEnd len="sm" w="sm" type="none"/>
            <a:tailEnd len="sm" w="sm" type="none"/>
          </a:ln>
        </p:spPr>
      </p:pic>
      <p:sp>
        <p:nvSpPr>
          <p:cNvPr id="64" name="Google Shape;64;p2"/>
          <p:cNvSpPr txBox="1"/>
          <p:nvPr/>
        </p:nvSpPr>
        <p:spPr>
          <a:xfrm>
            <a:off x="854325" y="1614275"/>
            <a:ext cx="6031500" cy="35094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02122"/>
                </a:solidFill>
                <a:highlight>
                  <a:srgbClr val="FFFFFF"/>
                </a:highlight>
                <a:latin typeface="Arial"/>
                <a:ea typeface="Arial"/>
                <a:cs typeface="Arial"/>
                <a:sym typeface="Arial"/>
              </a:rPr>
              <a:t>Beginning in 1979, started by Steve Jobs and led by Jef Raskin, the Apple Lisa and Macintosh teams at Apple Computer (which included former members of the Xerox PARC group) continued to develop such ideas. </a:t>
            </a:r>
            <a:endParaRPr b="0" i="0" sz="1800" u="none" cap="none" strike="noStrike">
              <a:solidFill>
                <a:srgbClr val="20212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02122"/>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02122"/>
                </a:solidFill>
                <a:highlight>
                  <a:srgbClr val="FFFFFF"/>
                </a:highlight>
                <a:latin typeface="Arial"/>
                <a:ea typeface="Arial"/>
                <a:cs typeface="Arial"/>
                <a:sym typeface="Arial"/>
              </a:rPr>
              <a:t>The Lisa, released in 1983, featured a high-resolution stationery-based (document-centric) graphical interface atop an advanced hard disk based OS that featured such things as preemptive multitasking and graphica</a:t>
            </a:r>
            <a:r>
              <a:rPr b="0" i="0" lang="en-US" sz="1800" u="none" cap="none" strike="noStrike">
                <a:solidFill>
                  <a:srgbClr val="000000"/>
                </a:solidFill>
                <a:highlight>
                  <a:srgbClr val="FFFFFF"/>
                </a:highlight>
                <a:latin typeface="Arial"/>
                <a:ea typeface="Arial"/>
                <a:cs typeface="Arial"/>
                <a:sym typeface="Arial"/>
              </a:rPr>
              <a:t>lly oriented inter-process communication.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title"/>
          </p:nvPr>
        </p:nvSpPr>
        <p:spPr>
          <a:xfrm>
            <a:off x="854337" y="500780"/>
            <a:ext cx="10499463" cy="10542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89968"/>
              </a:buClr>
              <a:buSzPts val="4000"/>
              <a:buFont typeface="Arial"/>
              <a:buNone/>
            </a:pPr>
            <a:r>
              <a:rPr lang="en-US">
                <a:solidFill>
                  <a:srgbClr val="A89968"/>
                </a:solidFill>
              </a:rPr>
              <a:t>Modern Command Line Interfaces</a:t>
            </a:r>
            <a:endParaRPr/>
          </a:p>
        </p:txBody>
      </p:sp>
      <p:sp>
        <p:nvSpPr>
          <p:cNvPr id="70" name="Google Shape;70;p3"/>
          <p:cNvSpPr txBox="1"/>
          <p:nvPr/>
        </p:nvSpPr>
        <p:spPr>
          <a:xfrm>
            <a:off x="854325" y="1385675"/>
            <a:ext cx="99213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02122"/>
                </a:solidFill>
                <a:highlight>
                  <a:srgbClr val="FFFFFF"/>
                </a:highlight>
                <a:latin typeface="Arial"/>
                <a:ea typeface="Arial"/>
                <a:cs typeface="Arial"/>
                <a:sym typeface="Arial"/>
              </a:rPr>
              <a:t>For Mac Users</a:t>
            </a:r>
            <a:endParaRPr b="1" i="0" sz="1800" u="none" cap="none" strike="noStrike">
              <a:solidFill>
                <a:srgbClr val="202122"/>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02122"/>
                </a:solidFill>
                <a:highlight>
                  <a:srgbClr val="FFFFFF"/>
                </a:highlight>
                <a:latin typeface="Arial"/>
                <a:ea typeface="Arial"/>
                <a:cs typeface="Arial"/>
                <a:sym typeface="Arial"/>
              </a:rPr>
              <a:t>Mac users will have command-line access through </a:t>
            </a:r>
            <a:r>
              <a:rPr b="1" i="1" lang="en-US" sz="1800" u="none" cap="none" strike="noStrike">
                <a:solidFill>
                  <a:srgbClr val="202122"/>
                </a:solidFill>
                <a:highlight>
                  <a:srgbClr val="FFFFFF"/>
                </a:highlight>
                <a:latin typeface="Arial"/>
                <a:ea typeface="Arial"/>
                <a:cs typeface="Arial"/>
                <a:sym typeface="Arial"/>
              </a:rPr>
              <a:t>the terminal</a:t>
            </a:r>
            <a:r>
              <a:rPr b="0" i="0" lang="en-US" sz="1800" u="none" cap="none" strike="noStrike">
                <a:solidFill>
                  <a:srgbClr val="202122"/>
                </a:solidFill>
                <a:highlight>
                  <a:srgbClr val="FFFFFF"/>
                </a:highlight>
                <a:latin typeface="Arial"/>
                <a:ea typeface="Arial"/>
                <a:cs typeface="Arial"/>
                <a:sym typeface="Arial"/>
              </a:rPr>
              <a:t> program</a:t>
            </a:r>
            <a:endParaRPr b="0" i="0" sz="1800" u="none" cap="none" strike="noStrike">
              <a:solidFill>
                <a:srgbClr val="202122"/>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202122"/>
              </a:buClr>
              <a:buSzPts val="1800"/>
              <a:buFont typeface="Arial"/>
              <a:buChar char="●"/>
            </a:pPr>
            <a:r>
              <a:rPr b="0" i="0" lang="en-US" sz="1800" u="none" cap="none" strike="noStrike">
                <a:solidFill>
                  <a:srgbClr val="202122"/>
                </a:solidFill>
                <a:highlight>
                  <a:srgbClr val="FFFFFF"/>
                </a:highlight>
                <a:latin typeface="Arial"/>
                <a:ea typeface="Arial"/>
                <a:cs typeface="Arial"/>
                <a:sym typeface="Arial"/>
              </a:rPr>
              <a:t>Mac uses the Unix operating system, that has similar syntax to Linux</a:t>
            </a:r>
            <a:endParaRPr b="0" i="0" sz="1800" u="none" cap="none" strike="noStrike">
              <a:solidFill>
                <a:srgbClr val="202122"/>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202122"/>
              </a:buClr>
              <a:buSzPts val="1800"/>
              <a:buFont typeface="Arial"/>
              <a:buChar char="●"/>
            </a:pPr>
            <a:r>
              <a:rPr b="0" i="0" lang="en-US" sz="1800" u="none" cap="none" strike="noStrike">
                <a:solidFill>
                  <a:srgbClr val="202122"/>
                </a:solidFill>
                <a:highlight>
                  <a:srgbClr val="FFFFFF"/>
                </a:highlight>
                <a:latin typeface="Arial"/>
                <a:ea typeface="Arial"/>
                <a:cs typeface="Arial"/>
                <a:sym typeface="Arial"/>
              </a:rPr>
              <a:t>To open a terminal window, search for Terminal in the search bar, probably located in the top right corner</a:t>
            </a:r>
            <a:endParaRPr b="0" i="0" sz="1800" u="none" cap="none" strike="noStrike">
              <a:solidFill>
                <a:srgbClr val="202122"/>
              </a:solidFill>
              <a:highlight>
                <a:srgbClr val="FFFFFF"/>
              </a:highlight>
              <a:latin typeface="Arial"/>
              <a:ea typeface="Arial"/>
              <a:cs typeface="Arial"/>
              <a:sym typeface="Arial"/>
            </a:endParaRPr>
          </a:p>
        </p:txBody>
      </p:sp>
      <p:pic>
        <p:nvPicPr>
          <p:cNvPr id="71" name="Google Shape;71;p3"/>
          <p:cNvPicPr preferRelativeResize="0"/>
          <p:nvPr/>
        </p:nvPicPr>
        <p:blipFill rotWithShape="1">
          <a:blip r:embed="rId3">
            <a:alphaModFix/>
          </a:blip>
          <a:srcRect b="0" l="0" r="0" t="0"/>
          <a:stretch/>
        </p:blipFill>
        <p:spPr>
          <a:xfrm>
            <a:off x="3569138" y="2749750"/>
            <a:ext cx="5596498" cy="29026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a1bfbbc663_0_9"/>
          <p:cNvSpPr txBox="1"/>
          <p:nvPr>
            <p:ph type="title"/>
          </p:nvPr>
        </p:nvSpPr>
        <p:spPr>
          <a:xfrm>
            <a:off x="854337" y="500780"/>
            <a:ext cx="10499400" cy="105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89968"/>
              </a:buClr>
              <a:buSzPts val="4000"/>
              <a:buFont typeface="Arial"/>
              <a:buNone/>
            </a:pPr>
            <a:r>
              <a:rPr lang="en-US">
                <a:solidFill>
                  <a:srgbClr val="A89968"/>
                </a:solidFill>
              </a:rPr>
              <a:t>Modern Command Line Interfaces</a:t>
            </a:r>
            <a:endParaRPr/>
          </a:p>
        </p:txBody>
      </p:sp>
      <p:sp>
        <p:nvSpPr>
          <p:cNvPr id="77" name="Google Shape;77;g2a1bfbbc663_0_9"/>
          <p:cNvSpPr txBox="1"/>
          <p:nvPr/>
        </p:nvSpPr>
        <p:spPr>
          <a:xfrm>
            <a:off x="854325" y="1385675"/>
            <a:ext cx="99213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02122"/>
                </a:solidFill>
                <a:highlight>
                  <a:srgbClr val="FFFFFF"/>
                </a:highlight>
                <a:latin typeface="Arial"/>
                <a:ea typeface="Arial"/>
                <a:cs typeface="Arial"/>
                <a:sym typeface="Arial"/>
              </a:rPr>
              <a:t>For Windows Users</a:t>
            </a:r>
            <a:endParaRPr b="1" i="0" sz="1800" u="none" cap="none" strike="noStrike">
              <a:solidFill>
                <a:srgbClr val="202122"/>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02122"/>
                </a:solidFill>
                <a:highlight>
                  <a:srgbClr val="FFFFFF"/>
                </a:highlight>
                <a:latin typeface="Arial"/>
                <a:ea typeface="Arial"/>
                <a:cs typeface="Arial"/>
                <a:sym typeface="Arial"/>
              </a:rPr>
              <a:t>Windows users will have command-line access through </a:t>
            </a:r>
            <a:r>
              <a:rPr b="1" i="1" lang="en-US" sz="1800" u="none" cap="none" strike="noStrike">
                <a:solidFill>
                  <a:srgbClr val="202122"/>
                </a:solidFill>
                <a:highlight>
                  <a:srgbClr val="FFFFFF"/>
                </a:highlight>
                <a:latin typeface="Arial"/>
                <a:ea typeface="Arial"/>
                <a:cs typeface="Arial"/>
                <a:sym typeface="Arial"/>
              </a:rPr>
              <a:t>CMD </a:t>
            </a:r>
            <a:r>
              <a:rPr b="0" i="0" lang="en-US" sz="1800" u="none" cap="none" strike="noStrike">
                <a:solidFill>
                  <a:srgbClr val="202122"/>
                </a:solidFill>
                <a:highlight>
                  <a:srgbClr val="FFFFFF"/>
                </a:highlight>
                <a:latin typeface="Arial"/>
                <a:ea typeface="Arial"/>
                <a:cs typeface="Arial"/>
                <a:sym typeface="Arial"/>
              </a:rPr>
              <a:t>and</a:t>
            </a:r>
            <a:r>
              <a:rPr b="1" i="1" lang="en-US" sz="1800" u="none" cap="none" strike="noStrike">
                <a:solidFill>
                  <a:srgbClr val="202122"/>
                </a:solidFill>
                <a:highlight>
                  <a:srgbClr val="FFFFFF"/>
                </a:highlight>
                <a:latin typeface="Arial"/>
                <a:ea typeface="Arial"/>
                <a:cs typeface="Arial"/>
                <a:sym typeface="Arial"/>
              </a:rPr>
              <a:t> PowerShell</a:t>
            </a:r>
            <a:r>
              <a:rPr b="0" i="0" lang="en-US" sz="1800" u="none" cap="none" strike="noStrike">
                <a:solidFill>
                  <a:srgbClr val="202122"/>
                </a:solidFill>
                <a:highlight>
                  <a:srgbClr val="FFFFFF"/>
                </a:highlight>
                <a:latin typeface="Arial"/>
                <a:ea typeface="Arial"/>
                <a:cs typeface="Arial"/>
                <a:sym typeface="Arial"/>
              </a:rPr>
              <a:t> programs</a:t>
            </a:r>
            <a:endParaRPr b="0" i="0" sz="1800" u="none" cap="none" strike="noStrike">
              <a:solidFill>
                <a:srgbClr val="202122"/>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202122"/>
              </a:buClr>
              <a:buSzPts val="1800"/>
              <a:buFont typeface="Arial"/>
              <a:buChar char="●"/>
            </a:pPr>
            <a:r>
              <a:rPr b="0" i="0" lang="en-US" sz="1800" u="none" cap="none" strike="noStrike">
                <a:solidFill>
                  <a:srgbClr val="202122"/>
                </a:solidFill>
                <a:highlight>
                  <a:srgbClr val="FFFFFF"/>
                </a:highlight>
                <a:latin typeface="Arial"/>
                <a:ea typeface="Arial"/>
                <a:cs typeface="Arial"/>
                <a:sym typeface="Arial"/>
              </a:rPr>
              <a:t>For today, we will primarily focus on </a:t>
            </a:r>
            <a:r>
              <a:rPr b="1" i="0" lang="en-US" sz="1800" u="none" cap="none" strike="noStrike">
                <a:solidFill>
                  <a:srgbClr val="202122"/>
                </a:solidFill>
                <a:highlight>
                  <a:srgbClr val="FFFFFF"/>
                </a:highlight>
                <a:latin typeface="Arial"/>
                <a:ea typeface="Arial"/>
                <a:cs typeface="Arial"/>
                <a:sym typeface="Arial"/>
              </a:rPr>
              <a:t>CMD</a:t>
            </a:r>
            <a:endParaRPr b="1" i="0" sz="1800" u="none" cap="none" strike="noStrike">
              <a:solidFill>
                <a:srgbClr val="202122"/>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202122"/>
              </a:buClr>
              <a:buSzPts val="1800"/>
              <a:buFont typeface="Arial"/>
              <a:buChar char="●"/>
            </a:pPr>
            <a:r>
              <a:rPr b="0" i="0" lang="en-US" sz="1800" u="none" cap="none" strike="noStrike">
                <a:solidFill>
                  <a:srgbClr val="202122"/>
                </a:solidFill>
                <a:highlight>
                  <a:srgbClr val="FFFFFF"/>
                </a:highlight>
                <a:latin typeface="Arial"/>
                <a:ea typeface="Arial"/>
                <a:cs typeface="Arial"/>
                <a:sym typeface="Arial"/>
              </a:rPr>
              <a:t>To open a CMD window, hit the windows key and search for “</a:t>
            </a:r>
            <a:r>
              <a:rPr b="0" i="1" lang="en-US" sz="1800" u="none" cap="none" strike="noStrike">
                <a:solidFill>
                  <a:srgbClr val="202122"/>
                </a:solidFill>
                <a:highlight>
                  <a:srgbClr val="FFFFFF"/>
                </a:highlight>
                <a:latin typeface="Arial"/>
                <a:ea typeface="Arial"/>
                <a:cs typeface="Arial"/>
                <a:sym typeface="Arial"/>
              </a:rPr>
              <a:t>CMD”</a:t>
            </a:r>
            <a:endParaRPr b="0" i="1" sz="1800" u="none" cap="none" strike="noStrike">
              <a:solidFill>
                <a:srgbClr val="202122"/>
              </a:solidFill>
              <a:highlight>
                <a:srgbClr val="FFFFFF"/>
              </a:highlight>
              <a:latin typeface="Arial"/>
              <a:ea typeface="Arial"/>
              <a:cs typeface="Arial"/>
              <a:sym typeface="Arial"/>
            </a:endParaRPr>
          </a:p>
        </p:txBody>
      </p:sp>
      <p:pic>
        <p:nvPicPr>
          <p:cNvPr id="78" name="Google Shape;78;g2a1bfbbc663_0_9"/>
          <p:cNvPicPr preferRelativeResize="0"/>
          <p:nvPr/>
        </p:nvPicPr>
        <p:blipFill rotWithShape="1">
          <a:blip r:embed="rId3">
            <a:alphaModFix/>
          </a:blip>
          <a:srcRect b="0" l="0" r="0" t="0"/>
          <a:stretch/>
        </p:blipFill>
        <p:spPr>
          <a:xfrm>
            <a:off x="1990774" y="2743325"/>
            <a:ext cx="7459677" cy="2837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1bfbbc663_0_16"/>
          <p:cNvSpPr txBox="1"/>
          <p:nvPr>
            <p:ph type="title"/>
          </p:nvPr>
        </p:nvSpPr>
        <p:spPr>
          <a:xfrm>
            <a:off x="854337" y="500780"/>
            <a:ext cx="10499400" cy="105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89968"/>
              </a:buClr>
              <a:buSzPts val="4000"/>
              <a:buFont typeface="Arial"/>
              <a:buNone/>
            </a:pPr>
            <a:r>
              <a:rPr lang="en-US">
                <a:solidFill>
                  <a:srgbClr val="A89968"/>
                </a:solidFill>
              </a:rPr>
              <a:t>Where Am I?</a:t>
            </a:r>
            <a:endParaRPr/>
          </a:p>
        </p:txBody>
      </p:sp>
      <p:sp>
        <p:nvSpPr>
          <p:cNvPr id="84" name="Google Shape;84;g2a1bfbbc663_0_16"/>
          <p:cNvSpPr txBox="1"/>
          <p:nvPr/>
        </p:nvSpPr>
        <p:spPr>
          <a:xfrm>
            <a:off x="854325" y="2223875"/>
            <a:ext cx="6031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02122"/>
                </a:solidFill>
                <a:highlight>
                  <a:srgbClr val="FFFFFF"/>
                </a:highlight>
                <a:latin typeface="Arial"/>
                <a:ea typeface="Arial"/>
                <a:cs typeface="Arial"/>
                <a:sym typeface="Arial"/>
              </a:rPr>
              <a:t>Terminal</a:t>
            </a:r>
            <a:endParaRPr b="0" i="0" sz="1800" u="none" cap="none" strike="noStrike">
              <a:solidFill>
                <a:srgbClr val="000000"/>
              </a:solidFill>
              <a:latin typeface="Arial"/>
              <a:ea typeface="Arial"/>
              <a:cs typeface="Arial"/>
              <a:sym typeface="Arial"/>
            </a:endParaRPr>
          </a:p>
        </p:txBody>
      </p:sp>
      <p:graphicFrame>
        <p:nvGraphicFramePr>
          <p:cNvPr id="85" name="Google Shape;85;g2a1bfbbc663_0_16"/>
          <p:cNvGraphicFramePr/>
          <p:nvPr/>
        </p:nvGraphicFramePr>
        <p:xfrm>
          <a:off x="940550" y="2818800"/>
          <a:ext cx="3000000" cy="3000000"/>
        </p:xfrm>
        <a:graphic>
          <a:graphicData uri="http://schemas.openxmlformats.org/drawingml/2006/table">
            <a:tbl>
              <a:tblPr>
                <a:noFill/>
                <a:tableStyleId>{8AAAD265-93F7-48B7-9022-91F72845F966}</a:tableStyleId>
              </a:tblPr>
              <a:tblGrid>
                <a:gridCol w="4064800"/>
                <a:gridCol w="64346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edwardhulseman@Neds % pwd</a:t>
                      </a:r>
                      <a:endParaRPr sz="1400" u="none" cap="none" strike="noStrike">
                        <a:solidFill>
                          <a:schemeClr val="lt1"/>
                        </a:solidFill>
                      </a:endParaRPr>
                    </a:p>
                  </a:txBody>
                  <a:tcPr marT="91425" marB="91425" marR="91425" marL="91425">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Print Working Directory, prints the path where the terminal currently is</a:t>
                      </a:r>
                      <a:endParaRPr sz="1400" u="none" cap="none" strike="noStrike"/>
                    </a:p>
                  </a:txBody>
                  <a:tcPr marT="91425" marB="91425" marR="91425" marL="91425"/>
                </a:tc>
              </a:tr>
            </a:tbl>
          </a:graphicData>
        </a:graphic>
      </p:graphicFrame>
      <p:graphicFrame>
        <p:nvGraphicFramePr>
          <p:cNvPr id="86" name="Google Shape;86;g2a1bfbbc663_0_16"/>
          <p:cNvGraphicFramePr/>
          <p:nvPr/>
        </p:nvGraphicFramePr>
        <p:xfrm>
          <a:off x="940550" y="4024450"/>
          <a:ext cx="3000000" cy="3000000"/>
        </p:xfrm>
        <a:graphic>
          <a:graphicData uri="http://schemas.openxmlformats.org/drawingml/2006/table">
            <a:tbl>
              <a:tblPr>
                <a:noFill/>
                <a:tableStyleId>{8AAAD265-93F7-48B7-9022-91F72845F966}</a:tableStyleId>
              </a:tblPr>
              <a:tblGrid>
                <a:gridCol w="4064800"/>
                <a:gridCol w="64346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C:\ &gt;&gt;&gt;  cd</a:t>
                      </a:r>
                      <a:endParaRPr sz="1400" u="none" cap="none" strike="noStrike">
                        <a:solidFill>
                          <a:schemeClr val="lt1"/>
                        </a:solidFill>
                      </a:endParaRPr>
                    </a:p>
                  </a:txBody>
                  <a:tcPr marT="91425" marB="91425" marR="91425" marL="91425">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Print Working Directory, prints the path where the terminal currently is</a:t>
                      </a:r>
                      <a:endParaRPr sz="1400" u="none" cap="none" strike="noStrike"/>
                    </a:p>
                  </a:txBody>
                  <a:tcPr marT="91425" marB="91425" marR="91425" marL="91425"/>
                </a:tc>
              </a:tr>
            </a:tbl>
          </a:graphicData>
        </a:graphic>
      </p:graphicFrame>
      <p:sp>
        <p:nvSpPr>
          <p:cNvPr id="87" name="Google Shape;87;g2a1bfbbc663_0_16"/>
          <p:cNvSpPr txBox="1"/>
          <p:nvPr/>
        </p:nvSpPr>
        <p:spPr>
          <a:xfrm>
            <a:off x="940550" y="3513275"/>
            <a:ext cx="6031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02122"/>
                </a:solidFill>
                <a:highlight>
                  <a:srgbClr val="FFFFFF"/>
                </a:highlight>
                <a:latin typeface="Arial"/>
                <a:ea typeface="Arial"/>
                <a:cs typeface="Arial"/>
                <a:sym typeface="Arial"/>
              </a:rPr>
              <a:t>CMD</a:t>
            </a:r>
            <a:endParaRPr b="0" i="0" sz="1800" u="none" cap="none" strike="noStrike">
              <a:solidFill>
                <a:srgbClr val="000000"/>
              </a:solidFill>
              <a:latin typeface="Arial"/>
              <a:ea typeface="Arial"/>
              <a:cs typeface="Arial"/>
              <a:sym typeface="Arial"/>
            </a:endParaRPr>
          </a:p>
        </p:txBody>
      </p:sp>
      <p:sp>
        <p:nvSpPr>
          <p:cNvPr id="88" name="Google Shape;88;g2a1bfbbc663_0_16"/>
          <p:cNvSpPr txBox="1"/>
          <p:nvPr/>
        </p:nvSpPr>
        <p:spPr>
          <a:xfrm>
            <a:off x="940550" y="1547650"/>
            <a:ext cx="103140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02122"/>
                </a:solidFill>
                <a:highlight>
                  <a:srgbClr val="FFFFFF"/>
                </a:highlight>
                <a:latin typeface="Arial"/>
                <a:ea typeface="Arial"/>
                <a:cs typeface="Arial"/>
                <a:sym typeface="Arial"/>
              </a:rPr>
              <a:t>One of the first things you may be wondering is where exactly are you within your computer’s file system? We will execute our very first command to find out!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a1bfbbc663_0_47"/>
          <p:cNvSpPr txBox="1"/>
          <p:nvPr>
            <p:ph type="title"/>
          </p:nvPr>
        </p:nvSpPr>
        <p:spPr>
          <a:xfrm>
            <a:off x="854337" y="500780"/>
            <a:ext cx="10499400" cy="105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89968"/>
              </a:buClr>
              <a:buSzPts val="4000"/>
              <a:buFont typeface="Arial"/>
              <a:buNone/>
            </a:pPr>
            <a:r>
              <a:rPr lang="en-US">
                <a:solidFill>
                  <a:srgbClr val="A89968"/>
                </a:solidFill>
              </a:rPr>
              <a:t>Let’s Change our Directory</a:t>
            </a:r>
            <a:endParaRPr/>
          </a:p>
        </p:txBody>
      </p:sp>
      <p:sp>
        <p:nvSpPr>
          <p:cNvPr id="94" name="Google Shape;94;g2a1bfbbc663_0_47"/>
          <p:cNvSpPr txBox="1"/>
          <p:nvPr/>
        </p:nvSpPr>
        <p:spPr>
          <a:xfrm>
            <a:off x="854325" y="2223875"/>
            <a:ext cx="6031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02122"/>
                </a:solidFill>
                <a:highlight>
                  <a:srgbClr val="FFFFFF"/>
                </a:highlight>
                <a:latin typeface="Arial"/>
                <a:ea typeface="Arial"/>
                <a:cs typeface="Arial"/>
                <a:sym typeface="Arial"/>
              </a:rPr>
              <a:t>Terminal</a:t>
            </a:r>
            <a:endParaRPr b="0" i="0" sz="1800" u="none" cap="none" strike="noStrike">
              <a:solidFill>
                <a:srgbClr val="000000"/>
              </a:solidFill>
              <a:latin typeface="Arial"/>
              <a:ea typeface="Arial"/>
              <a:cs typeface="Arial"/>
              <a:sym typeface="Arial"/>
            </a:endParaRPr>
          </a:p>
        </p:txBody>
      </p:sp>
      <p:graphicFrame>
        <p:nvGraphicFramePr>
          <p:cNvPr id="95" name="Google Shape;95;g2a1bfbbc663_0_47"/>
          <p:cNvGraphicFramePr/>
          <p:nvPr/>
        </p:nvGraphicFramePr>
        <p:xfrm>
          <a:off x="940550" y="2818800"/>
          <a:ext cx="3000000" cy="3000000"/>
        </p:xfrm>
        <a:graphic>
          <a:graphicData uri="http://schemas.openxmlformats.org/drawingml/2006/table">
            <a:tbl>
              <a:tblPr>
                <a:noFill/>
                <a:tableStyleId>{8AAAD265-93F7-48B7-9022-91F72845F966}</a:tableStyleId>
              </a:tblPr>
              <a:tblGrid>
                <a:gridCol w="4064800"/>
                <a:gridCol w="64346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edwardhulseman@Neds % cd Desktop</a:t>
                      </a:r>
                      <a:endParaRPr sz="1400" u="none" cap="none" strike="noStrike">
                        <a:solidFill>
                          <a:schemeClr val="lt1"/>
                        </a:solidFill>
                      </a:endParaRPr>
                    </a:p>
                  </a:txBody>
                  <a:tcPr marT="91425" marB="91425" marR="91425" marL="91425">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cd stands for Change Directory, and can be used to traverse the file system</a:t>
                      </a:r>
                      <a:endParaRPr sz="1400" u="none" cap="none" strike="noStrike"/>
                    </a:p>
                  </a:txBody>
                  <a:tcPr marT="91425" marB="91425" marR="91425" marL="91425"/>
                </a:tc>
              </a:tr>
            </a:tbl>
          </a:graphicData>
        </a:graphic>
      </p:graphicFrame>
      <p:graphicFrame>
        <p:nvGraphicFramePr>
          <p:cNvPr id="96" name="Google Shape;96;g2a1bfbbc663_0_47"/>
          <p:cNvGraphicFramePr/>
          <p:nvPr/>
        </p:nvGraphicFramePr>
        <p:xfrm>
          <a:off x="940550" y="4024450"/>
          <a:ext cx="3000000" cy="3000000"/>
        </p:xfrm>
        <a:graphic>
          <a:graphicData uri="http://schemas.openxmlformats.org/drawingml/2006/table">
            <a:tbl>
              <a:tblPr>
                <a:noFill/>
                <a:tableStyleId>{8AAAD265-93F7-48B7-9022-91F72845F966}</a:tableStyleId>
              </a:tblPr>
              <a:tblGrid>
                <a:gridCol w="4064800"/>
                <a:gridCol w="64346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C:\ &gt;&gt;&gt;  cd Desktop</a:t>
                      </a:r>
                      <a:endParaRPr sz="1400" u="none" cap="none" strike="noStrike">
                        <a:solidFill>
                          <a:schemeClr val="lt1"/>
                        </a:solidFill>
                      </a:endParaRPr>
                    </a:p>
                  </a:txBody>
                  <a:tcPr marT="91425" marB="91425" marR="91425" marL="91425">
                    <a:solidFill>
                      <a:schemeClr val="dk1"/>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cd stands for Change Directory, and can be used to traverse the file system</a:t>
                      </a:r>
                      <a:endParaRPr sz="1400" u="none" cap="none" strike="noStrike"/>
                    </a:p>
                  </a:txBody>
                  <a:tcPr marT="91425" marB="91425" marR="91425" marL="91425"/>
                </a:tc>
              </a:tr>
            </a:tbl>
          </a:graphicData>
        </a:graphic>
      </p:graphicFrame>
      <p:sp>
        <p:nvSpPr>
          <p:cNvPr id="97" name="Google Shape;97;g2a1bfbbc663_0_47"/>
          <p:cNvSpPr txBox="1"/>
          <p:nvPr/>
        </p:nvSpPr>
        <p:spPr>
          <a:xfrm>
            <a:off x="940550" y="3513275"/>
            <a:ext cx="6031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02122"/>
                </a:solidFill>
                <a:highlight>
                  <a:srgbClr val="FFFFFF"/>
                </a:highlight>
                <a:latin typeface="Arial"/>
                <a:ea typeface="Arial"/>
                <a:cs typeface="Arial"/>
                <a:sym typeface="Arial"/>
              </a:rPr>
              <a:t>CMD</a:t>
            </a:r>
            <a:endParaRPr b="0" i="0" sz="1800" u="none" cap="none" strike="noStrike">
              <a:solidFill>
                <a:srgbClr val="000000"/>
              </a:solidFill>
              <a:latin typeface="Arial"/>
              <a:ea typeface="Arial"/>
              <a:cs typeface="Arial"/>
              <a:sym typeface="Arial"/>
            </a:endParaRPr>
          </a:p>
        </p:txBody>
      </p:sp>
      <p:sp>
        <p:nvSpPr>
          <p:cNvPr id="98" name="Google Shape;98;g2a1bfbbc663_0_47"/>
          <p:cNvSpPr txBox="1"/>
          <p:nvPr/>
        </p:nvSpPr>
        <p:spPr>
          <a:xfrm>
            <a:off x="940550" y="1547650"/>
            <a:ext cx="10314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02122"/>
                </a:solidFill>
                <a:highlight>
                  <a:srgbClr val="FFFFFF"/>
                </a:highlight>
                <a:latin typeface="Arial"/>
                <a:ea typeface="Arial"/>
                <a:cs typeface="Arial"/>
                <a:sym typeface="Arial"/>
              </a:rPr>
              <a:t>Let’s change our directory to our Desktop so that we can create a new directory there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a1bfbbc663_0_56"/>
          <p:cNvSpPr txBox="1"/>
          <p:nvPr>
            <p:ph type="title"/>
          </p:nvPr>
        </p:nvSpPr>
        <p:spPr>
          <a:xfrm>
            <a:off x="854337" y="500780"/>
            <a:ext cx="10499400" cy="105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89968"/>
              </a:buClr>
              <a:buSzPts val="4000"/>
              <a:buFont typeface="Arial"/>
              <a:buNone/>
            </a:pPr>
            <a:r>
              <a:rPr lang="en-US">
                <a:solidFill>
                  <a:srgbClr val="A89968"/>
                </a:solidFill>
              </a:rPr>
              <a:t>Let’s create a new directory</a:t>
            </a:r>
            <a:endParaRPr/>
          </a:p>
        </p:txBody>
      </p:sp>
      <p:sp>
        <p:nvSpPr>
          <p:cNvPr id="104" name="Google Shape;104;g2a1bfbbc663_0_56"/>
          <p:cNvSpPr txBox="1"/>
          <p:nvPr/>
        </p:nvSpPr>
        <p:spPr>
          <a:xfrm>
            <a:off x="854325" y="2223875"/>
            <a:ext cx="6031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02122"/>
                </a:solidFill>
                <a:highlight>
                  <a:srgbClr val="FFFFFF"/>
                </a:highlight>
                <a:latin typeface="Arial"/>
                <a:ea typeface="Arial"/>
                <a:cs typeface="Arial"/>
                <a:sym typeface="Arial"/>
              </a:rPr>
              <a:t>Terminal</a:t>
            </a:r>
            <a:endParaRPr b="0" i="0" sz="1800" u="none" cap="none" strike="noStrike">
              <a:solidFill>
                <a:srgbClr val="000000"/>
              </a:solidFill>
              <a:latin typeface="Arial"/>
              <a:ea typeface="Arial"/>
              <a:cs typeface="Arial"/>
              <a:sym typeface="Arial"/>
            </a:endParaRPr>
          </a:p>
        </p:txBody>
      </p:sp>
      <p:graphicFrame>
        <p:nvGraphicFramePr>
          <p:cNvPr id="105" name="Google Shape;105;g2a1bfbbc663_0_56"/>
          <p:cNvGraphicFramePr/>
          <p:nvPr/>
        </p:nvGraphicFramePr>
        <p:xfrm>
          <a:off x="940550" y="2818800"/>
          <a:ext cx="3000000" cy="3000000"/>
        </p:xfrm>
        <a:graphic>
          <a:graphicData uri="http://schemas.openxmlformats.org/drawingml/2006/table">
            <a:tbl>
              <a:tblPr>
                <a:noFill/>
                <a:tableStyleId>{8AAAD265-93F7-48B7-9022-91F72845F966}</a:tableStyleId>
              </a:tblPr>
              <a:tblGrid>
                <a:gridCol w="4244750"/>
                <a:gridCol w="67194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edwardhulseman@Neds % mkdir DNSC_CLI</a:t>
                      </a:r>
                      <a:endParaRPr sz="1400" u="none" cap="none" strike="noStrike">
                        <a:solidFill>
                          <a:schemeClr val="lt1"/>
                        </a:solidFill>
                      </a:endParaRPr>
                    </a:p>
                  </a:txBody>
                  <a:tcPr marT="91425" marB="91425" marR="91425" marL="91425">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mkdir or “Make Directory” expects one argument, the name of the new directory</a:t>
                      </a:r>
                      <a:endParaRPr sz="1400" u="none" cap="none" strike="noStrike"/>
                    </a:p>
                  </a:txBody>
                  <a:tcPr marT="91425" marB="91425" marR="91425" marL="91425"/>
                </a:tc>
              </a:tr>
            </a:tbl>
          </a:graphicData>
        </a:graphic>
      </p:graphicFrame>
      <p:graphicFrame>
        <p:nvGraphicFramePr>
          <p:cNvPr id="106" name="Google Shape;106;g2a1bfbbc663_0_56"/>
          <p:cNvGraphicFramePr/>
          <p:nvPr/>
        </p:nvGraphicFramePr>
        <p:xfrm>
          <a:off x="940550" y="4024450"/>
          <a:ext cx="3000000" cy="3000000"/>
        </p:xfrm>
        <a:graphic>
          <a:graphicData uri="http://schemas.openxmlformats.org/drawingml/2006/table">
            <a:tbl>
              <a:tblPr>
                <a:noFill/>
                <a:tableStyleId>{8AAAD265-93F7-48B7-9022-91F72845F966}</a:tableStyleId>
              </a:tblPr>
              <a:tblGrid>
                <a:gridCol w="4244750"/>
                <a:gridCol w="67194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C:\ &gt;&gt;&gt;  mkdir DNSC_CLI</a:t>
                      </a:r>
                      <a:endParaRPr sz="1400" u="none" cap="none" strike="noStrike">
                        <a:solidFill>
                          <a:schemeClr val="lt1"/>
                        </a:solidFill>
                      </a:endParaRPr>
                    </a:p>
                  </a:txBody>
                  <a:tcPr marT="91425" marB="91425" marR="91425" marL="91425">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mkdir or “Make Directory” expects one argument, the name of the new directory</a:t>
                      </a:r>
                      <a:endParaRPr sz="1400" u="none" cap="none" strike="noStrike">
                        <a:solidFill>
                          <a:schemeClr val="dk1"/>
                        </a:solidFill>
                      </a:endParaRPr>
                    </a:p>
                  </a:txBody>
                  <a:tcPr marT="91425" marB="91425" marR="91425" marL="91425"/>
                </a:tc>
              </a:tr>
            </a:tbl>
          </a:graphicData>
        </a:graphic>
      </p:graphicFrame>
      <p:sp>
        <p:nvSpPr>
          <p:cNvPr id="107" name="Google Shape;107;g2a1bfbbc663_0_56"/>
          <p:cNvSpPr txBox="1"/>
          <p:nvPr/>
        </p:nvSpPr>
        <p:spPr>
          <a:xfrm>
            <a:off x="940550" y="3513275"/>
            <a:ext cx="6031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02122"/>
                </a:solidFill>
                <a:highlight>
                  <a:srgbClr val="FFFFFF"/>
                </a:highlight>
                <a:latin typeface="Arial"/>
                <a:ea typeface="Arial"/>
                <a:cs typeface="Arial"/>
                <a:sym typeface="Arial"/>
              </a:rPr>
              <a:t>CMD</a:t>
            </a:r>
            <a:endParaRPr b="0" i="0" sz="1800" u="none" cap="none" strike="noStrike">
              <a:solidFill>
                <a:srgbClr val="000000"/>
              </a:solidFill>
              <a:latin typeface="Arial"/>
              <a:ea typeface="Arial"/>
              <a:cs typeface="Arial"/>
              <a:sym typeface="Arial"/>
            </a:endParaRPr>
          </a:p>
        </p:txBody>
      </p:sp>
      <p:sp>
        <p:nvSpPr>
          <p:cNvPr id="108" name="Google Shape;108;g2a1bfbbc663_0_56"/>
          <p:cNvSpPr txBox="1"/>
          <p:nvPr/>
        </p:nvSpPr>
        <p:spPr>
          <a:xfrm>
            <a:off x="940550" y="1547650"/>
            <a:ext cx="103140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02122"/>
                </a:solidFill>
                <a:highlight>
                  <a:srgbClr val="FFFFFF"/>
                </a:highlight>
                <a:latin typeface="Arial"/>
                <a:ea typeface="Arial"/>
                <a:cs typeface="Arial"/>
                <a:sym typeface="Arial"/>
              </a:rPr>
              <a:t>To create a new directory  (e.g. folder) we will need to name it something. Let’s make a folder named DNSC_CLI</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a1bfbbc663_0_65"/>
          <p:cNvSpPr txBox="1"/>
          <p:nvPr>
            <p:ph type="title"/>
          </p:nvPr>
        </p:nvSpPr>
        <p:spPr>
          <a:xfrm>
            <a:off x="854337" y="500780"/>
            <a:ext cx="10499400" cy="105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89968"/>
              </a:buClr>
              <a:buSzPts val="4000"/>
              <a:buFont typeface="Arial"/>
              <a:buNone/>
            </a:pPr>
            <a:r>
              <a:rPr lang="en-US">
                <a:solidFill>
                  <a:srgbClr val="A89968"/>
                </a:solidFill>
              </a:rPr>
              <a:t>CD into the new folder and add a file</a:t>
            </a:r>
            <a:endParaRPr/>
          </a:p>
        </p:txBody>
      </p:sp>
      <p:sp>
        <p:nvSpPr>
          <p:cNvPr id="114" name="Google Shape;114;g2a1bfbbc663_0_65"/>
          <p:cNvSpPr txBox="1"/>
          <p:nvPr/>
        </p:nvSpPr>
        <p:spPr>
          <a:xfrm>
            <a:off x="940550" y="1547650"/>
            <a:ext cx="10314000" cy="738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202122"/>
              </a:buClr>
              <a:buSzPts val="1800"/>
              <a:buFont typeface="Arial"/>
              <a:buChar char="-"/>
            </a:pPr>
            <a:r>
              <a:rPr b="0" i="0" lang="en-US" sz="1800" u="none" cap="none" strike="noStrike">
                <a:solidFill>
                  <a:srgbClr val="202122"/>
                </a:solidFill>
                <a:highlight>
                  <a:srgbClr val="FFFFFF"/>
                </a:highlight>
                <a:latin typeface="Arial"/>
                <a:ea typeface="Arial"/>
                <a:cs typeface="Arial"/>
                <a:sym typeface="Arial"/>
              </a:rPr>
              <a:t>Go to the new folder with File Explorer or Finder and add a new file called test.py</a:t>
            </a:r>
            <a:endParaRPr b="0" i="0" sz="1800" u="none" cap="none" strike="noStrike">
              <a:solidFill>
                <a:srgbClr val="202122"/>
              </a:solidFill>
              <a:highlight>
                <a:srgbClr val="FFFFFF"/>
              </a:highlight>
              <a:latin typeface="Arial"/>
              <a:ea typeface="Arial"/>
              <a:cs typeface="Arial"/>
              <a:sym typeface="Arial"/>
            </a:endParaRPr>
          </a:p>
          <a:p>
            <a:pPr indent="-342900" lvl="0" marL="457200" marR="0" rtl="0" algn="l">
              <a:lnSpc>
                <a:spcPct val="100000"/>
              </a:lnSpc>
              <a:spcBef>
                <a:spcPts val="0"/>
              </a:spcBef>
              <a:spcAft>
                <a:spcPts val="0"/>
              </a:spcAft>
              <a:buClr>
                <a:srgbClr val="202122"/>
              </a:buClr>
              <a:buSzPts val="1800"/>
              <a:buFont typeface="Arial"/>
              <a:buChar char="-"/>
            </a:pPr>
            <a:r>
              <a:rPr b="0" i="0" lang="en-US" sz="1800" u="none" cap="none" strike="noStrike">
                <a:solidFill>
                  <a:srgbClr val="202122"/>
                </a:solidFill>
                <a:highlight>
                  <a:srgbClr val="FFFFFF"/>
                </a:highlight>
                <a:latin typeface="Arial"/>
                <a:ea typeface="Arial"/>
                <a:cs typeface="Arial"/>
                <a:sym typeface="Arial"/>
              </a:rPr>
              <a:t>From the command line CD into the new folder</a:t>
            </a:r>
            <a:endParaRPr b="0" i="0" sz="1800" u="none" cap="none" strike="noStrike">
              <a:solidFill>
                <a:srgbClr val="202122"/>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a1bfbbc663_0_74"/>
          <p:cNvSpPr txBox="1"/>
          <p:nvPr>
            <p:ph type="title"/>
          </p:nvPr>
        </p:nvSpPr>
        <p:spPr>
          <a:xfrm>
            <a:off x="854337" y="500780"/>
            <a:ext cx="10499400" cy="105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89968"/>
              </a:buClr>
              <a:buSzPts val="4000"/>
              <a:buFont typeface="Arial"/>
              <a:buNone/>
            </a:pPr>
            <a:r>
              <a:rPr lang="en-US">
                <a:solidFill>
                  <a:srgbClr val="A89968"/>
                </a:solidFill>
              </a:rPr>
              <a:t>Use the CLI to Print Files</a:t>
            </a:r>
            <a:endParaRPr/>
          </a:p>
        </p:txBody>
      </p:sp>
      <p:sp>
        <p:nvSpPr>
          <p:cNvPr id="120" name="Google Shape;120;g2a1bfbbc663_0_74"/>
          <p:cNvSpPr txBox="1"/>
          <p:nvPr/>
        </p:nvSpPr>
        <p:spPr>
          <a:xfrm>
            <a:off x="854325" y="2223875"/>
            <a:ext cx="6031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02122"/>
                </a:solidFill>
                <a:highlight>
                  <a:srgbClr val="FFFFFF"/>
                </a:highlight>
                <a:latin typeface="Arial"/>
                <a:ea typeface="Arial"/>
                <a:cs typeface="Arial"/>
                <a:sym typeface="Arial"/>
              </a:rPr>
              <a:t>Terminal</a:t>
            </a:r>
            <a:endParaRPr b="0" i="0" sz="1800" u="none" cap="none" strike="noStrike">
              <a:solidFill>
                <a:srgbClr val="000000"/>
              </a:solidFill>
              <a:latin typeface="Arial"/>
              <a:ea typeface="Arial"/>
              <a:cs typeface="Arial"/>
              <a:sym typeface="Arial"/>
            </a:endParaRPr>
          </a:p>
        </p:txBody>
      </p:sp>
      <p:graphicFrame>
        <p:nvGraphicFramePr>
          <p:cNvPr id="121" name="Google Shape;121;g2a1bfbbc663_0_74"/>
          <p:cNvGraphicFramePr/>
          <p:nvPr/>
        </p:nvGraphicFramePr>
        <p:xfrm>
          <a:off x="940550" y="2818800"/>
          <a:ext cx="3000000" cy="3000000"/>
        </p:xfrm>
        <a:graphic>
          <a:graphicData uri="http://schemas.openxmlformats.org/drawingml/2006/table">
            <a:tbl>
              <a:tblPr>
                <a:noFill/>
                <a:tableStyleId>{8AAAD265-93F7-48B7-9022-91F72845F966}</a:tableStyleId>
              </a:tblPr>
              <a:tblGrid>
                <a:gridCol w="4244750"/>
                <a:gridCol w="67194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edwardhulseman@Neds % ls</a:t>
                      </a:r>
                      <a:endParaRPr sz="1400" u="none" cap="none" strike="noStrike">
                        <a:solidFill>
                          <a:schemeClr val="lt1"/>
                        </a:solidFill>
                      </a:endParaRPr>
                    </a:p>
                  </a:txBody>
                  <a:tcPr marT="91425" marB="91425" marR="91425" marL="91425">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The </a:t>
                      </a:r>
                      <a:r>
                        <a:rPr lang="en-US"/>
                        <a:t>l</a:t>
                      </a:r>
                      <a:r>
                        <a:rPr lang="en-US" sz="1400" u="none" cap="none" strike="noStrike"/>
                        <a:t>s command will list all of the files</a:t>
                      </a:r>
                      <a:endParaRPr sz="1400" u="none" cap="none" strike="noStrike"/>
                    </a:p>
                  </a:txBody>
                  <a:tcPr marT="91425" marB="91425" marR="91425" marL="91425"/>
                </a:tc>
              </a:tr>
            </a:tbl>
          </a:graphicData>
        </a:graphic>
      </p:graphicFrame>
      <p:graphicFrame>
        <p:nvGraphicFramePr>
          <p:cNvPr id="122" name="Google Shape;122;g2a1bfbbc663_0_74"/>
          <p:cNvGraphicFramePr/>
          <p:nvPr/>
        </p:nvGraphicFramePr>
        <p:xfrm>
          <a:off x="940550" y="4024450"/>
          <a:ext cx="3000000" cy="3000000"/>
        </p:xfrm>
        <a:graphic>
          <a:graphicData uri="http://schemas.openxmlformats.org/drawingml/2006/table">
            <a:tbl>
              <a:tblPr>
                <a:noFill/>
                <a:tableStyleId>{8AAAD265-93F7-48B7-9022-91F72845F966}</a:tableStyleId>
              </a:tblPr>
              <a:tblGrid>
                <a:gridCol w="4244750"/>
                <a:gridCol w="67194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C:\ &gt;&gt;&gt;  dir</a:t>
                      </a:r>
                      <a:endParaRPr sz="1400" u="none" cap="none" strike="noStrike">
                        <a:solidFill>
                          <a:schemeClr val="lt1"/>
                        </a:solidFill>
                      </a:endParaRPr>
                    </a:p>
                  </a:txBody>
                  <a:tcPr marT="91425" marB="91425" marR="91425" marL="91425">
                    <a:solidFill>
                      <a:schemeClr val="dk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rPr>
                        <a:t>In CMD, it is a slightly different command</a:t>
                      </a:r>
                      <a:endParaRPr sz="1400" u="none" cap="none" strike="noStrike">
                        <a:solidFill>
                          <a:schemeClr val="dk1"/>
                        </a:solidFill>
                      </a:endParaRPr>
                    </a:p>
                  </a:txBody>
                  <a:tcPr marT="91425" marB="91425" marR="91425" marL="91425"/>
                </a:tc>
              </a:tr>
            </a:tbl>
          </a:graphicData>
        </a:graphic>
      </p:graphicFrame>
      <p:sp>
        <p:nvSpPr>
          <p:cNvPr id="123" name="Google Shape;123;g2a1bfbbc663_0_74"/>
          <p:cNvSpPr txBox="1"/>
          <p:nvPr/>
        </p:nvSpPr>
        <p:spPr>
          <a:xfrm>
            <a:off x="940550" y="3513275"/>
            <a:ext cx="6031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02122"/>
                </a:solidFill>
                <a:highlight>
                  <a:srgbClr val="FFFFFF"/>
                </a:highlight>
                <a:latin typeface="Arial"/>
                <a:ea typeface="Arial"/>
                <a:cs typeface="Arial"/>
                <a:sym typeface="Arial"/>
              </a:rPr>
              <a:t>CMD</a:t>
            </a:r>
            <a:endParaRPr b="0" i="0" sz="1800" u="none" cap="none" strike="noStrike">
              <a:solidFill>
                <a:srgbClr val="000000"/>
              </a:solidFill>
              <a:latin typeface="Arial"/>
              <a:ea typeface="Arial"/>
              <a:cs typeface="Arial"/>
              <a:sym typeface="Arial"/>
            </a:endParaRPr>
          </a:p>
        </p:txBody>
      </p:sp>
      <p:sp>
        <p:nvSpPr>
          <p:cNvPr id="124" name="Google Shape;124;g2a1bfbbc663_0_74"/>
          <p:cNvSpPr txBox="1"/>
          <p:nvPr/>
        </p:nvSpPr>
        <p:spPr>
          <a:xfrm>
            <a:off x="940550" y="1547650"/>
            <a:ext cx="10314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202122"/>
                </a:solidFill>
                <a:highlight>
                  <a:srgbClr val="FFFFFF"/>
                </a:highlight>
                <a:latin typeface="Arial"/>
                <a:ea typeface="Arial"/>
                <a:cs typeface="Arial"/>
                <a:sym typeface="Arial"/>
              </a:rPr>
              <a:t>Often times, it is helpful to see what is in a directory. Use the following commands to find out.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2020-03-10T16:22:03Z</dcterms:created>
  <dc:creator>Healy, Devin Marie</dc:creator>
</cp:coreProperties>
</file>