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864FDA-C826-42E2-8AE7-BCCE4DAB05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1452F0-AA63-4BBD-A6A3-02DBC0418C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187893-9987-4244-BFFC-5B8F12D96F7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9D9E44-5870-494B-B7E8-1A2B8D39B02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7DDEB4F-7342-43E2-BD6F-E9B8A993CBC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7F111B-8D4B-42BB-8024-0DC1748704D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6A7CE0B-7DFC-412F-B1FB-99F914EECE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C30924-61AC-4B09-935E-EA275FEC3A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096CBA-718D-4B45-975F-377D505ED1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9121B38-4443-4998-B984-22A4C43E005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5D3EB6-199E-4F80-90F1-24A24953AE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1F52A-FE0E-438B-8522-6161B44522A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7729FDA-2C69-4D44-9156-1509F4E004B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B033D3-2141-4279-841B-3350BF2FEC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23B1674-796A-43A5-A060-119478F690E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330EC08-2F5C-4518-B6F9-16A953DEBF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298273-2E05-4CB7-863F-31B6865820C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CC27FB-7818-4132-B3A1-3D3CEFCCF09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CE979F-1236-481B-8204-650807C04E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93E3D5-B137-4D4E-8E81-121AC350A4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1993CB-014E-4A4A-98A2-E2BB93C013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1E0EE6-BC50-493B-A40B-8644EB0EF2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DA1DB5-DD66-4359-8E0D-A2096CC1E7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5285D4-3EE9-4996-9C96-3CCC758A02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14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 w="0">
            <a:noFill/>
          </a:ln>
        </p:spPr>
      </p:pic>
      <p:pic>
        <p:nvPicPr>
          <p:cNvPr id="8" name="Рисунок 5"/>
          <p:cNvPicPr/>
          <p:nvPr/>
        </p:nvPicPr>
        <p:blipFill>
          <a:blip r:embed="rId15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4221000" y="527184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7632000" y="527184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67114D-12C4-401F-8DA3-E3430AA2FB56}" type="slidenum"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1728000" y="52840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6"/>
          <p:cNvPicPr/>
          <p:nvPr/>
        </p:nvPicPr>
        <p:blipFill>
          <a:blip r:embed="rId14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 w="0">
            <a:noFill/>
          </a:ln>
        </p:spPr>
      </p:pic>
      <p:pic>
        <p:nvPicPr>
          <p:cNvPr id="44" name="Рисунок 5"/>
          <p:cNvPicPr/>
          <p:nvPr/>
        </p:nvPicPr>
        <p:blipFill>
          <a:blip r:embed="rId15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4221000" y="527184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7632000" y="527184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65274D-749D-4753-94E5-0D1B798CBA6E}" type="slidenum"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1728000" y="52840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Рисунок 42"/>
          <p:cNvPicPr/>
          <p:nvPr/>
        </p:nvPicPr>
        <p:blipFill>
          <a:blip r:embed="rId14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 w="0">
            <a:noFill/>
          </a:ln>
        </p:spPr>
      </p:pic>
      <p:pic>
        <p:nvPicPr>
          <p:cNvPr id="87" name="Рисунок 43"/>
          <p:cNvPicPr/>
          <p:nvPr/>
        </p:nvPicPr>
        <p:blipFill>
          <a:blip r:embed="rId14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 w="0">
            <a:noFill/>
          </a:ln>
        </p:spPr>
      </p:pic>
      <p:sp>
        <p:nvSpPr>
          <p:cNvPr id="88" name="TextBox 47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9" name="TextBox 48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90" name="TextBox 49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A823009-7A30-4837-ACB8-37F430740F51}" type="slidenum">
              <a:rPr lang="ru-R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ru-RU" sz="1400" b="0" strike="noStrike" spc="-1"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dt" idx="7"/>
          </p:nvPr>
        </p:nvSpPr>
        <p:spPr>
          <a:xfrm>
            <a:off x="1008000" y="5400720"/>
            <a:ext cx="2239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  DL: Сверточные сети</a:t>
            </a:r>
            <a:br/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	Детектирование объектов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/>
          <p:nvPr/>
        </p:nvSpPr>
        <p:spPr>
          <a:xfrm>
            <a:off x="656640" y="153000"/>
            <a:ext cx="783864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3600" b="0" strike="noStrike" spc="-1">
                <a:solidFill>
                  <a:srgbClr val="C7243A"/>
                </a:solidFill>
                <a:latin typeface="Arial"/>
                <a:ea typeface="DejaVu Sans"/>
              </a:rPr>
              <a:t>Детектирование объектов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166" name="Рисунок 165"/>
          <p:cNvPicPr/>
          <p:nvPr/>
        </p:nvPicPr>
        <p:blipFill>
          <a:blip r:embed="rId2"/>
          <a:stretch/>
        </p:blipFill>
        <p:spPr>
          <a:xfrm>
            <a:off x="5464440" y="1421640"/>
            <a:ext cx="4363560" cy="3798360"/>
          </a:xfrm>
          <a:prstGeom prst="rect">
            <a:avLst/>
          </a:prstGeom>
          <a:ln w="0">
            <a:noFill/>
          </a:ln>
        </p:spPr>
      </p:pic>
      <p:pic>
        <p:nvPicPr>
          <p:cNvPr id="167" name="Рисунок 166"/>
          <p:cNvPicPr/>
          <p:nvPr/>
        </p:nvPicPr>
        <p:blipFill>
          <a:blip r:embed="rId3"/>
          <a:stretch/>
        </p:blipFill>
        <p:spPr>
          <a:xfrm>
            <a:off x="504000" y="2004480"/>
            <a:ext cx="4505400" cy="2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Рисунок 167"/>
          <p:cNvPicPr/>
          <p:nvPr/>
        </p:nvPicPr>
        <p:blipFill>
          <a:blip r:embed="rId2"/>
          <a:stretch/>
        </p:blipFill>
        <p:spPr>
          <a:xfrm>
            <a:off x="972000" y="2160000"/>
            <a:ext cx="8285400" cy="244692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0"/>
          <p:cNvSpPr/>
          <p:nvPr/>
        </p:nvSpPr>
        <p:spPr>
          <a:xfrm>
            <a:off x="656640" y="153000"/>
            <a:ext cx="783864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3600" b="0" strike="noStrike" spc="-1">
                <a:solidFill>
                  <a:srgbClr val="C7243A"/>
                </a:solidFill>
                <a:latin typeface="Arial"/>
                <a:ea typeface="DejaVu Sans"/>
              </a:rPr>
              <a:t>Детектирование объектов: R-CNN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Рисунок 169"/>
          <p:cNvPicPr/>
          <p:nvPr/>
        </p:nvPicPr>
        <p:blipFill>
          <a:blip r:embed="rId2"/>
          <a:stretch/>
        </p:blipFill>
        <p:spPr>
          <a:xfrm>
            <a:off x="720000" y="2339640"/>
            <a:ext cx="8640000" cy="234036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8"/>
          <p:cNvSpPr/>
          <p:nvPr/>
        </p:nvSpPr>
        <p:spPr>
          <a:xfrm>
            <a:off x="656640" y="153000"/>
            <a:ext cx="870336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3600" b="0" strike="noStrike" spc="-1">
                <a:solidFill>
                  <a:srgbClr val="C7243A"/>
                </a:solidFill>
                <a:latin typeface="Arial"/>
                <a:ea typeface="DejaVu Sans"/>
              </a:rPr>
              <a:t>Детектирование объектов: Fast R-CNN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9"/>
          <p:cNvSpPr/>
          <p:nvPr/>
        </p:nvSpPr>
        <p:spPr>
          <a:xfrm>
            <a:off x="2160000" y="180000"/>
            <a:ext cx="582336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3600" b="0" strike="noStrike" spc="-1">
                <a:solidFill>
                  <a:srgbClr val="C7243A"/>
                </a:solidFill>
                <a:latin typeface="Arial"/>
                <a:ea typeface="DejaVu Sans"/>
              </a:rPr>
              <a:t>Fast R-CNN: Roi Pooling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173" name="Рисунок 172"/>
          <p:cNvPicPr/>
          <p:nvPr/>
        </p:nvPicPr>
        <p:blipFill>
          <a:blip r:embed="rId2"/>
          <a:stretch/>
        </p:blipFill>
        <p:spPr>
          <a:xfrm>
            <a:off x="1080000" y="1440000"/>
            <a:ext cx="7902720" cy="296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6"/>
          <p:cNvSpPr/>
          <p:nvPr/>
        </p:nvSpPr>
        <p:spPr>
          <a:xfrm>
            <a:off x="656640" y="153000"/>
            <a:ext cx="906336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3600" b="0" strike="noStrike" spc="-1">
                <a:solidFill>
                  <a:srgbClr val="C7243A"/>
                </a:solidFill>
                <a:latin typeface="Arial"/>
                <a:ea typeface="DejaVu Sans"/>
              </a:rPr>
              <a:t>Детектирование объектов: Faster R-CNN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69960" y="1568880"/>
            <a:ext cx="7681320" cy="239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latin typeface="Arial"/>
              </a:rPr>
              <a:t>1. На вход сети подается изображение произвольного размера</a:t>
            </a:r>
          </a:p>
          <a:p>
            <a:endParaRPr lang="ru-RU" sz="1800" b="0" strike="noStrike" spc="-1">
              <a:latin typeface="Arial"/>
            </a:endParaRPr>
          </a:p>
          <a:p>
            <a:r>
              <a:rPr lang="ru-RU" sz="1800" b="0" strike="noStrike" spc="-1">
                <a:latin typeface="Arial"/>
              </a:rPr>
              <a:t>2. Чтобы произвольное изображение прошло без ошибок по сети, последний Pooling слой меняют на RoI Pooling</a:t>
            </a:r>
          </a:p>
          <a:p>
            <a:endParaRPr lang="ru-RU" sz="1800" b="0" strike="noStrike" spc="-1">
              <a:latin typeface="Arial"/>
            </a:endParaRPr>
          </a:p>
          <a:p>
            <a:r>
              <a:rPr lang="ru-RU" sz="1800" b="0" strike="noStrike" spc="-1">
                <a:latin typeface="Arial"/>
              </a:rPr>
              <a:t>3. Выход сети передается на softmax слой для классификации и на регрессию для уточнения положения BBox </a:t>
            </a:r>
          </a:p>
          <a:p>
            <a:endParaRPr lang="ru-RU" sz="1800" b="0" strike="noStrike" spc="-1">
              <a:latin typeface="Arial"/>
            </a:endParaRPr>
          </a:p>
          <a:p>
            <a:endParaRPr lang="ru-RU" sz="1800" b="0" strike="noStrike" spc="-1">
              <a:latin typeface="Arial"/>
            </a:endParaRPr>
          </a:p>
        </p:txBody>
      </p:sp>
      <p:pic>
        <p:nvPicPr>
          <p:cNvPr id="176" name="Рисунок 175"/>
          <p:cNvPicPr/>
          <p:nvPr/>
        </p:nvPicPr>
        <p:blipFill>
          <a:blip r:embed="rId2"/>
          <a:stretch/>
        </p:blipFill>
        <p:spPr>
          <a:xfrm>
            <a:off x="288000" y="1568880"/>
            <a:ext cx="9576360" cy="2512800"/>
          </a:xfrm>
          <a:prstGeom prst="rect">
            <a:avLst/>
          </a:prstGeom>
          <a:ln w="0">
            <a:noFill/>
          </a:ln>
        </p:spPr>
      </p:pic>
      <p:pic>
        <p:nvPicPr>
          <p:cNvPr id="177" name="Рисунок 176"/>
          <p:cNvPicPr/>
          <p:nvPr/>
        </p:nvPicPr>
        <p:blipFill>
          <a:blip r:embed="rId3"/>
          <a:stretch/>
        </p:blipFill>
        <p:spPr>
          <a:xfrm>
            <a:off x="2025000" y="3632760"/>
            <a:ext cx="1205640" cy="115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1"/>
          <p:cNvSpPr/>
          <p:nvPr/>
        </p:nvSpPr>
        <p:spPr>
          <a:xfrm>
            <a:off x="656640" y="153000"/>
            <a:ext cx="906336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3600" b="0" strike="noStrike" spc="-1">
                <a:solidFill>
                  <a:srgbClr val="C7243A"/>
                </a:solidFill>
                <a:latin typeface="Arial"/>
                <a:ea typeface="DejaVu Sans"/>
              </a:rPr>
              <a:t>Детектирование объектов: Faster R-CNN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179" name="Рисунок 178"/>
          <p:cNvPicPr/>
          <p:nvPr/>
        </p:nvPicPr>
        <p:blipFill>
          <a:blip r:embed="rId2"/>
          <a:stretch/>
        </p:blipFill>
        <p:spPr>
          <a:xfrm>
            <a:off x="656640" y="896760"/>
            <a:ext cx="8703360" cy="443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7"/>
          <p:cNvSpPr/>
          <p:nvPr/>
        </p:nvSpPr>
        <p:spPr>
          <a:xfrm>
            <a:off x="3321360" y="153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yolo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81" name="Рисунок 180"/>
          <p:cNvPicPr/>
          <p:nvPr/>
        </p:nvPicPr>
        <p:blipFill>
          <a:blip r:embed="rId2"/>
          <a:stretch/>
        </p:blipFill>
        <p:spPr>
          <a:xfrm>
            <a:off x="216720" y="1260000"/>
            <a:ext cx="9721080" cy="19800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38BEC15-874A-4082-BC39-FEDC40BFF1C2}"/>
              </a:ext>
            </a:extLst>
          </p:cNvPr>
          <p:cNvSpPr/>
          <p:nvPr/>
        </p:nvSpPr>
        <p:spPr>
          <a:xfrm>
            <a:off x="564295" y="4143381"/>
            <a:ext cx="8952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https://docs.google.com/presentation/d/1aeRvtKG21KHdD5lg6Hgyhx5rPq_ZOsGjG5rJ1HP7BbA/pub?start=false&amp;loop=false&amp;delayms=3000&amp;slide=id.g137784ab86_4_427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5"/>
          <p:cNvSpPr/>
          <p:nvPr/>
        </p:nvSpPr>
        <p:spPr>
          <a:xfrm>
            <a:off x="3321360" y="153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Yolo v1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83" name="Рисунок 182"/>
          <p:cNvPicPr/>
          <p:nvPr/>
        </p:nvPicPr>
        <p:blipFill>
          <a:blip r:embed="rId2"/>
          <a:stretch/>
        </p:blipFill>
        <p:spPr>
          <a:xfrm>
            <a:off x="0" y="1008000"/>
            <a:ext cx="10080360" cy="422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2"/>
          <p:cNvSpPr/>
          <p:nvPr/>
        </p:nvSpPr>
        <p:spPr>
          <a:xfrm>
            <a:off x="3321360" y="153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Yolo: anchor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85" name="Рисунок 184"/>
          <p:cNvPicPr/>
          <p:nvPr/>
        </p:nvPicPr>
        <p:blipFill>
          <a:blip r:embed="rId2"/>
          <a:stretch/>
        </p:blipFill>
        <p:spPr>
          <a:xfrm>
            <a:off x="180000" y="1620000"/>
            <a:ext cx="9867600" cy="30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3"/>
          <p:cNvSpPr/>
          <p:nvPr/>
        </p:nvSpPr>
        <p:spPr>
          <a:xfrm>
            <a:off x="1383120" y="180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Yolo nms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87" name="Рисунок 186"/>
          <p:cNvPicPr/>
          <p:nvPr/>
        </p:nvPicPr>
        <p:blipFill>
          <a:blip r:embed="rId2"/>
          <a:stretch/>
        </p:blipFill>
        <p:spPr>
          <a:xfrm>
            <a:off x="5040000" y="360000"/>
            <a:ext cx="4188600" cy="494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4960" y="510840"/>
            <a:ext cx="57481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План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24960" y="1711440"/>
            <a:ext cx="9070920" cy="244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Семантическая сегментация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Детектирование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Извлечение точек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1414"/>
              </a:spcAft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1414"/>
              </a:spcAft>
              <a:buNone/>
              <a:tabLst>
                <a:tab pos="0" algn="l"/>
              </a:tabLst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4"/>
          <p:cNvSpPr/>
          <p:nvPr/>
        </p:nvSpPr>
        <p:spPr>
          <a:xfrm>
            <a:off x="1383120" y="180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yolo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89" name="Рисунок 188"/>
          <p:cNvPicPr/>
          <p:nvPr/>
        </p:nvPicPr>
        <p:blipFill>
          <a:blip r:embed="rId2"/>
          <a:stretch/>
        </p:blipFill>
        <p:spPr>
          <a:xfrm>
            <a:off x="1080" y="208080"/>
            <a:ext cx="10080360" cy="5258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6"/>
          <p:cNvSpPr/>
          <p:nvPr/>
        </p:nvSpPr>
        <p:spPr>
          <a:xfrm>
            <a:off x="1383120" y="180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Yolo v2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91" name="Рисунок 190"/>
          <p:cNvPicPr/>
          <p:nvPr/>
        </p:nvPicPr>
        <p:blipFill>
          <a:blip r:embed="rId2"/>
          <a:stretch/>
        </p:blipFill>
        <p:spPr>
          <a:xfrm>
            <a:off x="540000" y="838800"/>
            <a:ext cx="9343800" cy="438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7"/>
          <p:cNvSpPr/>
          <p:nvPr/>
        </p:nvSpPr>
        <p:spPr>
          <a:xfrm>
            <a:off x="1383120" y="180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Yolo v3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93" name="Рисунок 192"/>
          <p:cNvPicPr/>
          <p:nvPr/>
        </p:nvPicPr>
        <p:blipFill>
          <a:blip r:embed="rId2"/>
          <a:stretch/>
        </p:blipFill>
        <p:spPr>
          <a:xfrm>
            <a:off x="3354480" y="360000"/>
            <a:ext cx="6618240" cy="495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5"/>
          <p:cNvPicPr/>
          <p:nvPr/>
        </p:nvPicPr>
        <p:blipFill>
          <a:blip r:embed="rId2"/>
          <a:stretch/>
        </p:blipFill>
        <p:spPr>
          <a:xfrm>
            <a:off x="604440" y="1761480"/>
            <a:ext cx="3576600" cy="2718000"/>
          </a:xfrm>
          <a:prstGeom prst="rect">
            <a:avLst/>
          </a:prstGeom>
          <a:ln w="0">
            <a:noFill/>
          </a:ln>
          <a:effectLst>
            <a:outerShdw dist="37674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34" name="CustomShape 1"/>
          <p:cNvSpPr/>
          <p:nvPr/>
        </p:nvSpPr>
        <p:spPr>
          <a:xfrm>
            <a:off x="604440" y="1133280"/>
            <a:ext cx="3576600" cy="313200"/>
          </a:xfrm>
          <a:prstGeom prst="rect">
            <a:avLst/>
          </a:prstGeom>
          <a:solidFill>
            <a:srgbClr val="024C84"/>
          </a:solidFill>
          <a:ln w="0">
            <a:noFill/>
          </a:ln>
          <a:effectLst>
            <a:outerShdw dist="37674" dir="2700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FFFFFF"/>
                </a:solidFill>
                <a:latin typeface="Malgun Gothic"/>
                <a:ea typeface="Malgun Gothic"/>
              </a:rPr>
              <a:t>Исходное изображение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35" name="Picture 7"/>
          <p:cNvPicPr/>
          <p:nvPr/>
        </p:nvPicPr>
        <p:blipFill>
          <a:blip r:embed="rId2"/>
          <a:stretch/>
        </p:blipFill>
        <p:spPr>
          <a:xfrm>
            <a:off x="6563160" y="1169640"/>
            <a:ext cx="2436840" cy="1851480"/>
          </a:xfrm>
          <a:prstGeom prst="rect">
            <a:avLst/>
          </a:prstGeom>
          <a:ln w="0">
            <a:noFill/>
          </a:ln>
          <a:effectLst>
            <a:outerShdw dist="37674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36" name="CustomShape 2"/>
          <p:cNvSpPr/>
          <p:nvPr/>
        </p:nvSpPr>
        <p:spPr>
          <a:xfrm>
            <a:off x="7490880" y="2164680"/>
            <a:ext cx="581040" cy="694800"/>
          </a:xfrm>
          <a:prstGeom prst="rect">
            <a:avLst/>
          </a:prstGeom>
          <a:noFill/>
          <a:ln w="284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7860240" y="1817640"/>
            <a:ext cx="675720" cy="7822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7115760" y="1599840"/>
            <a:ext cx="279720" cy="470160"/>
          </a:xfrm>
          <a:prstGeom prst="rect">
            <a:avLst/>
          </a:prstGeom>
          <a:noFill/>
          <a:ln w="28440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4458240" y="1937160"/>
            <a:ext cx="1828440" cy="31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24C84"/>
                </a:solidFill>
                <a:latin typeface="Malgun Gothic"/>
                <a:ea typeface="Malgun Gothic"/>
              </a:rPr>
              <a:t>ROI detection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40" name="Picture 12"/>
          <p:cNvPicPr/>
          <p:nvPr/>
        </p:nvPicPr>
        <p:blipFill>
          <a:blip r:embed="rId3"/>
          <a:stretch/>
        </p:blipFill>
        <p:spPr>
          <a:xfrm>
            <a:off x="6563160" y="3368520"/>
            <a:ext cx="2436840" cy="1851480"/>
          </a:xfrm>
          <a:prstGeom prst="rect">
            <a:avLst/>
          </a:prstGeom>
          <a:ln w="0">
            <a:noFill/>
          </a:ln>
          <a:effectLst>
            <a:outerShdw dist="37674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41" name="CustomShape 6"/>
          <p:cNvSpPr/>
          <p:nvPr/>
        </p:nvSpPr>
        <p:spPr>
          <a:xfrm>
            <a:off x="4469760" y="4136040"/>
            <a:ext cx="1936440" cy="3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>
                <a:solidFill>
                  <a:srgbClr val="024C84"/>
                </a:solidFill>
                <a:latin typeface="Malgun Gothic"/>
                <a:ea typeface="Malgun Gothic"/>
              </a:rPr>
              <a:t>Pixel classification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22440" y="427320"/>
            <a:ext cx="7477560" cy="652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Детектирование объектов</a:t>
            </a: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/>
          <p:nvPr/>
        </p:nvSpPr>
        <p:spPr>
          <a:xfrm>
            <a:off x="773640" y="2545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Семантическая сегментация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44" name="Рисунок 143"/>
          <p:cNvPicPr/>
          <p:nvPr/>
        </p:nvPicPr>
        <p:blipFill>
          <a:blip r:embed="rId2"/>
          <a:stretch/>
        </p:blipFill>
        <p:spPr>
          <a:xfrm>
            <a:off x="972000" y="1222200"/>
            <a:ext cx="8208000" cy="363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https://www.machinelearningmastery.ru/img/0-954381-513661.png"/>
          <p:cNvPicPr/>
          <p:nvPr/>
        </p:nvPicPr>
        <p:blipFill>
          <a:blip r:embed="rId2"/>
          <a:stretch/>
        </p:blipFill>
        <p:spPr>
          <a:xfrm>
            <a:off x="680040" y="376560"/>
            <a:ext cx="8541720" cy="486216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1"/>
          <p:cNvSpPr/>
          <p:nvPr/>
        </p:nvSpPr>
        <p:spPr>
          <a:xfrm>
            <a:off x="3321360" y="153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Автоэкодер</a:t>
            </a: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/>
          <p:nvPr/>
        </p:nvSpPr>
        <p:spPr>
          <a:xfrm>
            <a:off x="3321360" y="153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Segnet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48" name="Picture 9"/>
          <p:cNvPicPr/>
          <p:nvPr/>
        </p:nvPicPr>
        <p:blipFill>
          <a:blip r:embed="rId2"/>
          <a:stretch/>
        </p:blipFill>
        <p:spPr>
          <a:xfrm>
            <a:off x="144000" y="540360"/>
            <a:ext cx="5575680" cy="4648680"/>
          </a:xfrm>
          <a:prstGeom prst="rect">
            <a:avLst/>
          </a:prstGeom>
          <a:ln w="0">
            <a:noFill/>
          </a:ln>
        </p:spPr>
      </p:pic>
      <p:sp>
        <p:nvSpPr>
          <p:cNvPr id="149" name="CustomShape 7"/>
          <p:cNvSpPr/>
          <p:nvPr/>
        </p:nvSpPr>
        <p:spPr>
          <a:xfrm>
            <a:off x="5626800" y="2589840"/>
            <a:ext cx="1134000" cy="819000"/>
          </a:xfrm>
          <a:custGeom>
            <a:avLst/>
            <a:gdLst/>
            <a:ahLst/>
            <a:cxnLst/>
            <a:rect l="l" t="t" r="r" b="b"/>
            <a:pathLst>
              <a:path w="1134738" h="819545">
                <a:moveTo>
                  <a:pt x="0" y="757000"/>
                </a:moveTo>
                <a:cubicBezTo>
                  <a:pt x="190041" y="811166"/>
                  <a:pt x="380082" y="865333"/>
                  <a:pt x="462709" y="757000"/>
                </a:cubicBezTo>
                <a:cubicBezTo>
                  <a:pt x="545336" y="648667"/>
                  <a:pt x="383754" y="231863"/>
                  <a:pt x="495759" y="107005"/>
                </a:cubicBezTo>
                <a:cubicBezTo>
                  <a:pt x="607764" y="-17853"/>
                  <a:pt x="871251" y="-5000"/>
                  <a:pt x="1134738" y="7853"/>
                </a:cubicBezTo>
              </a:path>
            </a:pathLst>
          </a:custGeom>
          <a:noFill/>
          <a:ln w="507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6100560" y="3007440"/>
            <a:ext cx="671400" cy="19080"/>
          </a:xfrm>
          <a:custGeom>
            <a:avLst/>
            <a:gdLst/>
            <a:ahLst/>
            <a:cxnLst/>
            <a:rect l="l" t="t" r="r" b="b"/>
            <a:pathLst>
              <a:path w="672029" h="19976">
                <a:moveTo>
                  <a:pt x="0" y="8959"/>
                </a:moveTo>
                <a:cubicBezTo>
                  <a:pt x="278176" y="-222"/>
                  <a:pt x="556352" y="-9402"/>
                  <a:pt x="672029" y="19976"/>
                </a:cubicBezTo>
              </a:path>
            </a:pathLst>
          </a:custGeom>
          <a:noFill/>
          <a:ln w="507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9"/>
          <p:cNvSpPr/>
          <p:nvPr/>
        </p:nvSpPr>
        <p:spPr>
          <a:xfrm>
            <a:off x="6046200" y="3335760"/>
            <a:ext cx="747720" cy="1488240"/>
          </a:xfrm>
          <a:custGeom>
            <a:avLst/>
            <a:gdLst/>
            <a:ahLst/>
            <a:cxnLst/>
            <a:rect l="l" t="t" r="r" b="b"/>
            <a:pathLst>
              <a:path w="748507" h="1488794">
                <a:moveTo>
                  <a:pt x="43428" y="0"/>
                </a:moveTo>
                <a:cubicBezTo>
                  <a:pt x="1196" y="531564"/>
                  <a:pt x="-41035" y="1063128"/>
                  <a:pt x="76478" y="1311007"/>
                </a:cubicBezTo>
                <a:cubicBezTo>
                  <a:pt x="193991" y="1558886"/>
                  <a:pt x="623649" y="1468916"/>
                  <a:pt x="748507" y="1487277"/>
                </a:cubicBezTo>
              </a:path>
            </a:pathLst>
          </a:custGeom>
          <a:noFill/>
          <a:ln w="507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0"/>
          <p:cNvSpPr/>
          <p:nvPr/>
        </p:nvSpPr>
        <p:spPr>
          <a:xfrm>
            <a:off x="6320160" y="3615840"/>
            <a:ext cx="151560" cy="151560"/>
          </a:xfrm>
          <a:prstGeom prst="ellipse">
            <a:avLst/>
          </a:prstGeom>
          <a:solidFill>
            <a:srgbClr val="95B3D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1"/>
          <p:cNvSpPr/>
          <p:nvPr/>
        </p:nvSpPr>
        <p:spPr>
          <a:xfrm>
            <a:off x="6320160" y="3844440"/>
            <a:ext cx="151560" cy="151560"/>
          </a:xfrm>
          <a:prstGeom prst="ellipse">
            <a:avLst/>
          </a:prstGeom>
          <a:solidFill>
            <a:srgbClr val="95B3D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2"/>
          <p:cNvSpPr/>
          <p:nvPr/>
        </p:nvSpPr>
        <p:spPr>
          <a:xfrm>
            <a:off x="6320160" y="4073040"/>
            <a:ext cx="151560" cy="151560"/>
          </a:xfrm>
          <a:prstGeom prst="ellipse">
            <a:avLst/>
          </a:prstGeom>
          <a:solidFill>
            <a:srgbClr val="95B3D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3"/>
          <p:cNvSpPr/>
          <p:nvPr/>
        </p:nvSpPr>
        <p:spPr>
          <a:xfrm>
            <a:off x="6998760" y="2358720"/>
            <a:ext cx="259020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Boat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6964200" y="2873880"/>
            <a:ext cx="259020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Airplane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6938640" y="4591080"/>
            <a:ext cx="259020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Malgun Gothic"/>
                <a:ea typeface="Malgun Gothic"/>
              </a:rPr>
              <a:t>Other classes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3"/>
          <p:cNvSpPr/>
          <p:nvPr/>
        </p:nvSpPr>
        <p:spPr>
          <a:xfrm>
            <a:off x="3321360" y="153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Segnet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2"/>
          <a:stretch/>
        </p:blipFill>
        <p:spPr>
          <a:xfrm>
            <a:off x="144000" y="1476000"/>
            <a:ext cx="4608360" cy="359928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1"/>
          <p:cNvPicPr/>
          <p:nvPr/>
        </p:nvPicPr>
        <p:blipFill>
          <a:blip r:embed="rId3"/>
          <a:stretch/>
        </p:blipFill>
        <p:spPr>
          <a:xfrm>
            <a:off x="4699440" y="1476000"/>
            <a:ext cx="5196240" cy="359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4"/>
          <p:cNvSpPr/>
          <p:nvPr/>
        </p:nvSpPr>
        <p:spPr>
          <a:xfrm>
            <a:off x="3321360" y="153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Unet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62" name="Рисунок 161"/>
          <p:cNvPicPr/>
          <p:nvPr/>
        </p:nvPicPr>
        <p:blipFill>
          <a:blip r:embed="rId2"/>
          <a:stretch/>
        </p:blipFill>
        <p:spPr>
          <a:xfrm>
            <a:off x="360000" y="1621440"/>
            <a:ext cx="9180000" cy="275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5"/>
          <p:cNvSpPr/>
          <p:nvPr/>
        </p:nvSpPr>
        <p:spPr>
          <a:xfrm>
            <a:off x="3321360" y="153000"/>
            <a:ext cx="40168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C7243A"/>
                </a:solidFill>
                <a:latin typeface="Arial"/>
                <a:ea typeface="DejaVu Sans"/>
              </a:rPr>
              <a:t>DeepLabv3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64" name="Рисунок 163"/>
          <p:cNvPicPr/>
          <p:nvPr/>
        </p:nvPicPr>
        <p:blipFill>
          <a:blip r:embed="rId2"/>
          <a:stretch/>
        </p:blipFill>
        <p:spPr>
          <a:xfrm>
            <a:off x="858600" y="925920"/>
            <a:ext cx="8249400" cy="437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152</Words>
  <Application>Microsoft Office PowerPoint</Application>
  <PresentationFormat>Произвольный</PresentationFormat>
  <Paragraphs>37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Malgun Gothic</vt:lpstr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  DL: Сверточные сети  Детектирование объектов</vt:lpstr>
      <vt:lpstr>План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>Atrem Bagrov</dc:creator>
  <dc:description/>
  <cp:lastModifiedBy>Bagrov, Artem</cp:lastModifiedBy>
  <cp:revision>52</cp:revision>
  <dcterms:created xsi:type="dcterms:W3CDTF">2022-01-04T17:29:05Z</dcterms:created>
  <dcterms:modified xsi:type="dcterms:W3CDTF">2022-04-01T08:46:52Z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24</vt:r8>
  </property>
</Properties>
</file>