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896" y="-4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5D59-B6E9-EF44-851A-774AA824AFD3}" type="datetimeFigureOut">
              <a:rPr lang="en-US" smtClean="0"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92D04-4331-CD4E-8C26-FB700AD6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39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5D59-B6E9-EF44-851A-774AA824AFD3}" type="datetimeFigureOut">
              <a:rPr lang="en-US" smtClean="0"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92D04-4331-CD4E-8C26-FB700AD6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27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5D59-B6E9-EF44-851A-774AA824AFD3}" type="datetimeFigureOut">
              <a:rPr lang="en-US" smtClean="0"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92D04-4331-CD4E-8C26-FB700AD6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0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5D59-B6E9-EF44-851A-774AA824AFD3}" type="datetimeFigureOut">
              <a:rPr lang="en-US" smtClean="0"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92D04-4331-CD4E-8C26-FB700AD6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93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5D59-B6E9-EF44-851A-774AA824AFD3}" type="datetimeFigureOut">
              <a:rPr lang="en-US" smtClean="0"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92D04-4331-CD4E-8C26-FB700AD6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18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5D59-B6E9-EF44-851A-774AA824AFD3}" type="datetimeFigureOut">
              <a:rPr lang="en-US" smtClean="0"/>
              <a:t>5/8/13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92D04-4331-CD4E-8C26-FB700AD6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1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5D59-B6E9-EF44-851A-774AA824AFD3}" type="datetimeFigureOut">
              <a:rPr lang="en-US" smtClean="0"/>
              <a:t>5/8/13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92D04-4331-CD4E-8C26-FB700AD6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9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5D59-B6E9-EF44-851A-774AA824AFD3}" type="datetimeFigureOut">
              <a:rPr lang="en-US" smtClean="0"/>
              <a:t>5/8/13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92D04-4331-CD4E-8C26-FB700AD6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24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5D59-B6E9-EF44-851A-774AA824AFD3}" type="datetimeFigureOut">
              <a:rPr lang="en-US" smtClean="0"/>
              <a:t>5/8/13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92D04-4331-CD4E-8C26-FB700AD6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52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5D59-B6E9-EF44-851A-774AA824AFD3}" type="datetimeFigureOut">
              <a:rPr lang="en-US" smtClean="0"/>
              <a:t>5/8/13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92D04-4331-CD4E-8C26-FB700AD6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12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5D59-B6E9-EF44-851A-774AA824AFD3}" type="datetimeFigureOut">
              <a:rPr lang="en-US" smtClean="0"/>
              <a:t>5/8/13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92D04-4331-CD4E-8C26-FB700AD6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88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B5D59-B6E9-EF44-851A-774AA824AFD3}" type="datetimeFigureOut">
              <a:rPr lang="en-US" smtClean="0"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92D04-4331-CD4E-8C26-FB700AD6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5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1983310" y="1643506"/>
            <a:ext cx="2281628" cy="720066"/>
          </a:xfrm>
          <a:prstGeom prst="roundRect">
            <a:avLst>
              <a:gd name="adj" fmla="val 8828"/>
            </a:avLst>
          </a:prstGeom>
          <a:solidFill>
            <a:srgbClr val="D9D9D9"/>
          </a:solidFill>
          <a:ln>
            <a:solidFill>
              <a:srgbClr val="7F7F7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4F81BD"/>
                </a:solidFill>
                <a:latin typeface="Segoe Light"/>
                <a:cs typeface="Segoe Light"/>
              </a:rPr>
              <a:t>WAN</a:t>
            </a:r>
            <a:endParaRPr lang="en-US" sz="1400" dirty="0">
              <a:solidFill>
                <a:srgbClr val="4F81BD"/>
              </a:solidFill>
              <a:latin typeface="Segoe Light"/>
              <a:cs typeface="Segoe Light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748119" y="1643506"/>
            <a:ext cx="1651772" cy="720066"/>
          </a:xfrm>
          <a:prstGeom prst="roundRect">
            <a:avLst>
              <a:gd name="adj" fmla="val 8828"/>
            </a:avLst>
          </a:prstGeom>
          <a:solidFill>
            <a:srgbClr val="D9D9D9"/>
          </a:solidFill>
          <a:ln>
            <a:solidFill>
              <a:srgbClr val="7F7F7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4F81BD"/>
                </a:solidFill>
                <a:latin typeface="Segoe Light"/>
                <a:cs typeface="Segoe Light"/>
              </a:rPr>
              <a:t>Data Center</a:t>
            </a:r>
            <a:endParaRPr lang="en-US" sz="1400" dirty="0">
              <a:solidFill>
                <a:srgbClr val="4F81BD"/>
              </a:solidFill>
              <a:latin typeface="Segoe Light"/>
              <a:cs typeface="Segoe Light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545248" y="1812353"/>
            <a:ext cx="438062" cy="0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264938" y="1812353"/>
            <a:ext cx="483181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548204" y="1643506"/>
            <a:ext cx="997044" cy="720066"/>
          </a:xfrm>
          <a:prstGeom prst="roundRect">
            <a:avLst>
              <a:gd name="adj" fmla="val 8828"/>
            </a:avLst>
          </a:prstGeom>
          <a:solidFill>
            <a:schemeClr val="bg1">
              <a:lumMod val="85000"/>
            </a:schemeClr>
          </a:solidFill>
          <a:ln>
            <a:solidFill>
              <a:srgbClr val="7F7F7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1"/>
                </a:solidFill>
                <a:latin typeface="Segoe Light"/>
                <a:cs typeface="Segoe Light"/>
              </a:rPr>
              <a:t>User</a:t>
            </a:r>
            <a:endParaRPr lang="en-US" sz="1400" dirty="0">
              <a:solidFill>
                <a:schemeClr val="accent1"/>
              </a:solidFill>
              <a:latin typeface="Segoe Light"/>
              <a:cs typeface="Segoe Light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1983310" y="1812353"/>
            <a:ext cx="2281628" cy="0"/>
          </a:xfrm>
          <a:prstGeom prst="line">
            <a:avLst/>
          </a:prstGeom>
          <a:ln>
            <a:solidFill>
              <a:srgbClr val="7F7F7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4264938" y="2190286"/>
            <a:ext cx="479374" cy="1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1541440" y="2190286"/>
            <a:ext cx="441870" cy="1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1983311" y="2190287"/>
            <a:ext cx="2281627" cy="1"/>
          </a:xfrm>
          <a:prstGeom prst="line">
            <a:avLst/>
          </a:prstGeom>
          <a:ln>
            <a:solidFill>
              <a:srgbClr val="7F7F7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Left Brace 62"/>
          <p:cNvSpPr/>
          <p:nvPr/>
        </p:nvSpPr>
        <p:spPr>
          <a:xfrm rot="16200000">
            <a:off x="3022114" y="1496742"/>
            <a:ext cx="204020" cy="2281628"/>
          </a:xfrm>
          <a:prstGeom prst="leftBrace">
            <a:avLst>
              <a:gd name="adj1" fmla="val 59800"/>
              <a:gd name="adj2" fmla="val 50312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64" name="Left Brace 63"/>
          <p:cNvSpPr/>
          <p:nvPr/>
        </p:nvSpPr>
        <p:spPr>
          <a:xfrm rot="16200000">
            <a:off x="5484497" y="1824171"/>
            <a:ext cx="204019" cy="1626769"/>
          </a:xfrm>
          <a:prstGeom prst="leftBrace">
            <a:avLst>
              <a:gd name="adj1" fmla="val 62252"/>
              <a:gd name="adj2" fmla="val 50000"/>
            </a:avLst>
          </a:prstGeom>
          <a:ln>
            <a:solidFill>
              <a:srgbClr val="7F7F7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531899" y="2754489"/>
            <a:ext cx="1230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Segoe Light"/>
                <a:cs typeface="Segoe Light"/>
              </a:rPr>
              <a:t>Fraction in WAN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Segoe Light"/>
              <a:cs typeface="Segoe Ligh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039363" y="2785079"/>
            <a:ext cx="1095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Segoe Light"/>
                <a:cs typeface="Segoe Light"/>
              </a:rPr>
              <a:t>Fraction in DC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Segoe Light"/>
              <a:cs typeface="Segoe Light"/>
            </a:endParaRPr>
          </a:p>
        </p:txBody>
      </p:sp>
      <p:cxnSp>
        <p:nvCxnSpPr>
          <p:cNvPr id="69" name="Elbow Connector 68"/>
          <p:cNvCxnSpPr/>
          <p:nvPr/>
        </p:nvCxnSpPr>
        <p:spPr>
          <a:xfrm>
            <a:off x="4744311" y="1812353"/>
            <a:ext cx="1430952" cy="377933"/>
          </a:xfrm>
          <a:prstGeom prst="bentConnector3">
            <a:avLst>
              <a:gd name="adj1" fmla="val 101144"/>
            </a:avLst>
          </a:prstGeom>
          <a:ln>
            <a:solidFill>
              <a:srgbClr val="7F7F7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4744311" y="2190288"/>
            <a:ext cx="1430952" cy="0"/>
          </a:xfrm>
          <a:prstGeom prst="straightConnector1">
            <a:avLst/>
          </a:prstGeom>
          <a:ln>
            <a:solidFill>
              <a:srgbClr val="7F7F7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168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7093" y="3643026"/>
            <a:ext cx="1295864" cy="202262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7F7F7F"/>
                </a:solidFill>
                <a:latin typeface="Segoe Light"/>
                <a:cs typeface="Segoe Light"/>
              </a:rPr>
              <a:t>ns.mydomain.com</a:t>
            </a:r>
            <a:endParaRPr lang="en-US" sz="1400" dirty="0">
              <a:solidFill>
                <a:srgbClr val="7F7F7F"/>
              </a:solidFill>
              <a:latin typeface="Segoe Light"/>
              <a:cs typeface="Segoe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7093" y="608494"/>
            <a:ext cx="1304140" cy="20561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7F7F7F"/>
                </a:solidFill>
                <a:latin typeface="Segoe Light"/>
                <a:cs typeface="Segoe Light"/>
              </a:rPr>
              <a:t>myAddr</a:t>
            </a:r>
            <a:endParaRPr lang="en-US" dirty="0">
              <a:solidFill>
                <a:srgbClr val="7F7F7F"/>
              </a:solidFill>
              <a:latin typeface="Segoe Light"/>
              <a:cs typeface="Segoe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77136" y="3604741"/>
            <a:ext cx="196013" cy="392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97626" y="1863059"/>
            <a:ext cx="1084830" cy="720066"/>
          </a:xfrm>
          <a:prstGeom prst="roundRect">
            <a:avLst>
              <a:gd name="adj" fmla="val 8828"/>
            </a:avLst>
          </a:prstGeom>
          <a:solidFill>
            <a:srgbClr val="BFBFBF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F7F7F"/>
                </a:solidFill>
                <a:latin typeface="Segoe Light"/>
                <a:cs typeface="Segoe Light"/>
              </a:rPr>
              <a:t>DNS Server</a:t>
            </a:r>
            <a:endParaRPr lang="en-US" sz="1600" dirty="0">
              <a:solidFill>
                <a:srgbClr val="7F7F7F"/>
              </a:solidFill>
              <a:latin typeface="Segoe Light"/>
              <a:cs typeface="Segoe Ligh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97626" y="721403"/>
            <a:ext cx="1084830" cy="720066"/>
          </a:xfrm>
          <a:prstGeom prst="roundRect">
            <a:avLst>
              <a:gd name="adj" fmla="val 882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F7F7F"/>
                </a:solidFill>
                <a:latin typeface="Segoe Light"/>
                <a:cs typeface="Segoe Light"/>
              </a:rPr>
              <a:t>DNS Client</a:t>
            </a:r>
            <a:endParaRPr lang="en-US" sz="1600" dirty="0">
              <a:solidFill>
                <a:srgbClr val="7F7F7F"/>
              </a:solidFill>
              <a:latin typeface="Segoe Light"/>
              <a:cs typeface="Segoe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57644" y="608494"/>
            <a:ext cx="1436472" cy="20226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7F7F7F"/>
                </a:solidFill>
                <a:latin typeface="Segoe Light"/>
                <a:cs typeface="Segoe Light"/>
              </a:rPr>
              <a:t>n</a:t>
            </a:r>
            <a:r>
              <a:rPr lang="en-US" sz="1600" dirty="0" smtClean="0">
                <a:solidFill>
                  <a:srgbClr val="7F7F7F"/>
                </a:solidFill>
                <a:latin typeface="Segoe Light"/>
                <a:cs typeface="Segoe Light"/>
              </a:rPr>
              <a:t>s.target1.com</a:t>
            </a:r>
          </a:p>
          <a:p>
            <a:pPr algn="ctr"/>
            <a:r>
              <a:rPr lang="en-US" sz="1400" dirty="0" smtClean="0">
                <a:solidFill>
                  <a:srgbClr val="93CDDD"/>
                </a:solidFill>
                <a:latin typeface="Segoe Light"/>
                <a:cs typeface="Segoe Light"/>
              </a:rPr>
              <a:t>(target 1)</a:t>
            </a:r>
            <a:endParaRPr lang="en-US" sz="1400" dirty="0">
              <a:solidFill>
                <a:srgbClr val="93CDDD"/>
              </a:solidFill>
              <a:latin typeface="Segoe Light"/>
              <a:cs typeface="Segoe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62860" y="608494"/>
            <a:ext cx="1436472" cy="202262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F7F7F"/>
                </a:solidFill>
                <a:latin typeface="Segoe Light"/>
                <a:cs typeface="Segoe Light"/>
              </a:rPr>
              <a:t>ns.target2.com</a:t>
            </a:r>
          </a:p>
          <a:p>
            <a:pPr algn="ctr"/>
            <a:r>
              <a:rPr lang="en-US" sz="1400" dirty="0" smtClean="0">
                <a:solidFill>
                  <a:srgbClr val="93CDDD"/>
                </a:solidFill>
                <a:latin typeface="Segoe Light"/>
                <a:cs typeface="Segoe Light"/>
              </a:rPr>
              <a:t>(target 2)</a:t>
            </a:r>
            <a:endParaRPr lang="en-US" sz="1400" dirty="0">
              <a:solidFill>
                <a:srgbClr val="93CDDD"/>
              </a:solidFill>
              <a:latin typeface="Segoe Light"/>
              <a:cs typeface="Segoe Ligh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514234" y="257112"/>
            <a:ext cx="2918576" cy="748957"/>
            <a:chOff x="1533878" y="992300"/>
            <a:chExt cx="2918576" cy="748957"/>
          </a:xfrm>
        </p:grpSpPr>
        <p:sp>
          <p:nvSpPr>
            <p:cNvPr id="12" name="Right Arrow 11"/>
            <p:cNvSpPr/>
            <p:nvPr/>
          </p:nvSpPr>
          <p:spPr>
            <a:xfrm>
              <a:off x="1600878" y="1414817"/>
              <a:ext cx="2676410" cy="296811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97596" y="992300"/>
              <a:ext cx="2654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7F7F7F"/>
                  </a:solidFill>
                  <a:latin typeface="Segoe Light"/>
                  <a:cs typeface="Segoe Light"/>
                </a:rPr>
                <a:t>Resolve: </a:t>
              </a:r>
            </a:p>
            <a:p>
              <a:r>
                <a:rPr lang="en-US" sz="1400" dirty="0" err="1" smtClean="0">
                  <a:solidFill>
                    <a:srgbClr val="7F7F7F"/>
                  </a:solidFill>
                  <a:latin typeface="Segoe Light"/>
                  <a:cs typeface="Segoe Light"/>
                </a:rPr>
                <a:t>qid.myAddr.</a:t>
              </a:r>
              <a:r>
                <a:rPr lang="en-US" sz="1400" dirty="0" err="1" smtClean="0">
                  <a:solidFill>
                    <a:srgbClr val="93CDDD"/>
                  </a:solidFill>
                  <a:latin typeface="Segoe Light"/>
                  <a:cs typeface="Segoe Light"/>
                </a:rPr>
                <a:t>mydomain.com</a:t>
              </a:r>
              <a:endParaRPr lang="en-US" sz="1400" dirty="0">
                <a:solidFill>
                  <a:srgbClr val="93CDDD"/>
                </a:solidFill>
                <a:latin typeface="Segoe Light"/>
                <a:cs typeface="Segoe Light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533878" y="1371925"/>
              <a:ext cx="301660" cy="369332"/>
              <a:chOff x="-608082" y="993206"/>
              <a:chExt cx="301660" cy="369332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-601236" y="1047387"/>
                <a:ext cx="272787" cy="286929"/>
              </a:xfrm>
              <a:prstGeom prst="ellipse">
                <a:avLst/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Segoe Light"/>
                  <a:cs typeface="Segoe Light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-608082" y="993206"/>
                <a:ext cx="3016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Segoe Light"/>
                    <a:cs typeface="Segoe Light"/>
                  </a:rPr>
                  <a:t>1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Segoe Light"/>
                  <a:cs typeface="Segoe Light"/>
                </a:endParaRP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1347886" y="2446457"/>
            <a:ext cx="3258417" cy="1283811"/>
            <a:chOff x="1367530" y="3181645"/>
            <a:chExt cx="3258417" cy="1283811"/>
          </a:xfrm>
        </p:grpSpPr>
        <p:sp>
          <p:nvSpPr>
            <p:cNvPr id="18" name="Right Arrow 17"/>
            <p:cNvSpPr/>
            <p:nvPr/>
          </p:nvSpPr>
          <p:spPr>
            <a:xfrm rot="8828896">
              <a:off x="1367530" y="4144499"/>
              <a:ext cx="3258417" cy="320957"/>
            </a:xfrm>
            <a:prstGeom prst="rightArrow">
              <a:avLst/>
            </a:prstGeom>
            <a:solidFill>
              <a:srgbClr val="BFBFB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4234375" y="3181645"/>
              <a:ext cx="303576" cy="369332"/>
              <a:chOff x="-608082" y="993206"/>
              <a:chExt cx="303576" cy="369332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-601236" y="1047387"/>
                <a:ext cx="272787" cy="286929"/>
              </a:xfrm>
              <a:prstGeom prst="ellipse">
                <a:avLst/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solidFill>
                  <a:srgbClr val="D9D9D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Segoe Light"/>
                  <a:cs typeface="Segoe Light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-608082" y="993206"/>
                <a:ext cx="3035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BFBFBF"/>
                    </a:solidFill>
                    <a:latin typeface="Segoe Light"/>
                    <a:cs typeface="Segoe Light"/>
                  </a:rPr>
                  <a:t>2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19601968">
              <a:off x="1428270" y="3797097"/>
              <a:ext cx="2654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7F7F7F"/>
                  </a:solidFill>
                  <a:latin typeface="Segoe Light"/>
                  <a:cs typeface="Segoe Light"/>
                </a:rPr>
                <a:t>Resolve: </a:t>
              </a:r>
            </a:p>
            <a:p>
              <a:r>
                <a:rPr lang="en-US" sz="1400" dirty="0" err="1" smtClean="0">
                  <a:solidFill>
                    <a:srgbClr val="7F7F7F"/>
                  </a:solidFill>
                  <a:latin typeface="Segoe Light"/>
                  <a:cs typeface="Segoe Light"/>
                </a:rPr>
                <a:t>qid.myAddr.mydomain.com</a:t>
              </a:r>
              <a:endParaRPr lang="en-US" sz="1400" dirty="0">
                <a:solidFill>
                  <a:srgbClr val="7F7F7F"/>
                </a:solidFill>
                <a:latin typeface="Segoe Light"/>
                <a:cs typeface="Segoe Light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288014" y="3637948"/>
            <a:ext cx="4018006" cy="1385725"/>
            <a:chOff x="1307658" y="4373136"/>
            <a:chExt cx="4018006" cy="1385725"/>
          </a:xfrm>
        </p:grpSpPr>
        <p:sp>
          <p:nvSpPr>
            <p:cNvPr id="24" name="Right Arrow 23"/>
            <p:cNvSpPr/>
            <p:nvPr/>
          </p:nvSpPr>
          <p:spPr>
            <a:xfrm rot="19616165">
              <a:off x="1307658" y="4373136"/>
              <a:ext cx="4018006" cy="335017"/>
            </a:xfrm>
            <a:prstGeom prst="rightArrow">
              <a:avLst/>
            </a:prstGeom>
            <a:solidFill>
              <a:srgbClr val="BFBFB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 rot="19601968">
              <a:off x="1871925" y="4753582"/>
              <a:ext cx="2654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7F7F7F"/>
                  </a:solidFill>
                  <a:latin typeface="Segoe Light"/>
                  <a:cs typeface="Segoe Light"/>
                </a:rPr>
                <a:t>Referral:</a:t>
              </a:r>
            </a:p>
            <a:p>
              <a:r>
                <a:rPr lang="en-US" sz="1400" b="1" dirty="0" err="1" smtClean="0">
                  <a:solidFill>
                    <a:srgbClr val="93CDDD"/>
                  </a:solidFill>
                  <a:latin typeface="Segoe Light"/>
                  <a:cs typeface="Segoe Light"/>
                </a:rPr>
                <a:t>myAddr</a:t>
              </a:r>
              <a:endParaRPr lang="en-US" sz="1400" dirty="0">
                <a:solidFill>
                  <a:srgbClr val="93CDDD"/>
                </a:solidFill>
                <a:latin typeface="Segoe Light"/>
                <a:cs typeface="Segoe Light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1533878" y="5389529"/>
              <a:ext cx="303576" cy="369332"/>
              <a:chOff x="-608082" y="993206"/>
              <a:chExt cx="303576" cy="369332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-601236" y="1047387"/>
                <a:ext cx="272787" cy="286929"/>
              </a:xfrm>
              <a:prstGeom prst="ellipse">
                <a:avLst/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solidFill>
                  <a:srgbClr val="D9D9D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Segoe Light"/>
                  <a:cs typeface="Segoe Light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-608082" y="993206"/>
                <a:ext cx="3035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BFBFBF"/>
                    </a:solidFill>
                    <a:latin typeface="Segoe Light"/>
                    <a:cs typeface="Segoe Light"/>
                  </a:rPr>
                  <a:t>3</a:t>
                </a:r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1502598" y="1398628"/>
            <a:ext cx="2930212" cy="699234"/>
            <a:chOff x="1522242" y="2133816"/>
            <a:chExt cx="2930212" cy="699234"/>
          </a:xfrm>
        </p:grpSpPr>
        <p:sp>
          <p:nvSpPr>
            <p:cNvPr id="30" name="Right Arrow 29"/>
            <p:cNvSpPr/>
            <p:nvPr/>
          </p:nvSpPr>
          <p:spPr>
            <a:xfrm>
              <a:off x="1600877" y="2518111"/>
              <a:ext cx="2676410" cy="296811"/>
            </a:xfrm>
            <a:prstGeom prst="rightArrow">
              <a:avLst/>
            </a:prstGeom>
            <a:solidFill>
              <a:srgbClr val="BFBFB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797596" y="2133816"/>
              <a:ext cx="2654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7F7F7F"/>
                  </a:solidFill>
                  <a:latin typeface="Segoe Light"/>
                  <a:cs typeface="Segoe Light"/>
                </a:rPr>
                <a:t>Referral: </a:t>
              </a:r>
            </a:p>
            <a:p>
              <a:r>
                <a:rPr lang="en-US" sz="1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goe Light"/>
                  <a:cs typeface="Segoe Light"/>
                </a:rPr>
                <a:t>ns.target2.com</a:t>
              </a:r>
              <a:endPara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Light"/>
                <a:cs typeface="Segoe Light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1522242" y="2463718"/>
              <a:ext cx="303576" cy="369332"/>
              <a:chOff x="-608082" y="993206"/>
              <a:chExt cx="303576" cy="369332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-601236" y="1047387"/>
                <a:ext cx="272787" cy="286929"/>
              </a:xfrm>
              <a:prstGeom prst="ellipse">
                <a:avLst/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solidFill>
                  <a:srgbClr val="D9D9D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Segoe Light"/>
                  <a:cs typeface="Segoe Light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-608082" y="993206"/>
                <a:ext cx="3035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BFBFBF"/>
                    </a:solidFill>
                    <a:latin typeface="Segoe Light"/>
                    <a:cs typeface="Segoe Light"/>
                  </a:rPr>
                  <a:t>5</a:t>
                </a:r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1572957" y="2057792"/>
            <a:ext cx="2765340" cy="715664"/>
            <a:chOff x="1592601" y="2792980"/>
            <a:chExt cx="2765340" cy="715664"/>
          </a:xfrm>
        </p:grpSpPr>
        <p:sp>
          <p:nvSpPr>
            <p:cNvPr id="36" name="Right Arrow 35"/>
            <p:cNvSpPr/>
            <p:nvPr/>
          </p:nvSpPr>
          <p:spPr>
            <a:xfrm rot="10800000">
              <a:off x="1592601" y="2832492"/>
              <a:ext cx="2676410" cy="296811"/>
            </a:xfrm>
            <a:prstGeom prst="rightArrow">
              <a:avLst/>
            </a:prstGeom>
            <a:solidFill>
              <a:srgbClr val="BFBFB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4054365" y="2792980"/>
              <a:ext cx="303576" cy="369332"/>
              <a:chOff x="-608082" y="993206"/>
              <a:chExt cx="303576" cy="369332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-601236" y="1047387"/>
                <a:ext cx="272787" cy="286929"/>
              </a:xfrm>
              <a:prstGeom prst="ellipse">
                <a:avLst/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solidFill>
                  <a:srgbClr val="D9D9D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Segoe Light"/>
                  <a:cs typeface="Segoe Light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-608082" y="993206"/>
                <a:ext cx="3035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rgbClr val="BFBFBF"/>
                    </a:solidFill>
                    <a:latin typeface="Segoe Light"/>
                    <a:cs typeface="Segoe Light"/>
                  </a:rPr>
                  <a:t>4</a:t>
                </a:r>
                <a:endParaRPr lang="en-US" dirty="0">
                  <a:solidFill>
                    <a:srgbClr val="BFBFBF"/>
                  </a:solidFill>
                  <a:latin typeface="Segoe Light"/>
                  <a:cs typeface="Segoe Light"/>
                </a:endParaRP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1678874" y="2985424"/>
              <a:ext cx="2654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BFBFBF"/>
                  </a:solidFill>
                  <a:latin typeface="Segoe Light"/>
                  <a:cs typeface="Segoe Light"/>
                </a:rPr>
                <a:t>Resolve</a:t>
              </a:r>
              <a:r>
                <a:rPr lang="en-US" sz="1400" b="1" dirty="0" smtClean="0">
                  <a:latin typeface="Segoe Light"/>
                  <a:cs typeface="Segoe Light"/>
                </a:rPr>
                <a:t>: </a:t>
              </a:r>
            </a:p>
            <a:p>
              <a:r>
                <a:rPr lang="en-US" sz="1400" dirty="0" err="1" smtClean="0">
                  <a:solidFill>
                    <a:srgbClr val="BFBFBF"/>
                  </a:solidFill>
                  <a:latin typeface="Segoe Light"/>
                  <a:cs typeface="Segoe Light"/>
                </a:rPr>
                <a:t>qid.myAddr.mydomain.com</a:t>
              </a:r>
              <a:endParaRPr lang="en-US" sz="1400" dirty="0">
                <a:solidFill>
                  <a:srgbClr val="BFBFBF"/>
                </a:solidFill>
                <a:latin typeface="Segoe Light"/>
                <a:cs typeface="Segoe Light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665894" y="375686"/>
            <a:ext cx="2739524" cy="800938"/>
            <a:chOff x="5685538" y="1110874"/>
            <a:chExt cx="2739524" cy="800938"/>
          </a:xfrm>
        </p:grpSpPr>
        <p:sp>
          <p:nvSpPr>
            <p:cNvPr id="42" name="Right Arrow 41"/>
            <p:cNvSpPr/>
            <p:nvPr/>
          </p:nvSpPr>
          <p:spPr>
            <a:xfrm>
              <a:off x="5713760" y="1599623"/>
              <a:ext cx="1668744" cy="296811"/>
            </a:xfrm>
            <a:prstGeom prst="rightArrow">
              <a:avLst/>
            </a:prstGeom>
            <a:solidFill>
              <a:srgbClr val="BFBFB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5685538" y="1542480"/>
              <a:ext cx="301660" cy="369332"/>
              <a:chOff x="-608082" y="993206"/>
              <a:chExt cx="301660" cy="369332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-601236" y="1047387"/>
                <a:ext cx="272787" cy="286929"/>
              </a:xfrm>
              <a:prstGeom prst="ellipse">
                <a:avLst/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solidFill>
                  <a:srgbClr val="D9D9D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Segoe Light"/>
                  <a:cs typeface="Segoe Light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-608082" y="993206"/>
                <a:ext cx="3016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rgbClr val="BFBFBF"/>
                    </a:solidFill>
                    <a:latin typeface="Segoe Light"/>
                    <a:cs typeface="Segoe Light"/>
                  </a:rPr>
                  <a:t>6</a:t>
                </a:r>
                <a:endParaRPr lang="en-US" dirty="0">
                  <a:solidFill>
                    <a:srgbClr val="BFBFBF"/>
                  </a:solidFill>
                  <a:latin typeface="Segoe Light"/>
                  <a:cs typeface="Segoe Light"/>
                </a:endParaRPr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5770204" y="1110874"/>
              <a:ext cx="2654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7F7F7F"/>
                  </a:solidFill>
                  <a:latin typeface="Segoe Light"/>
                  <a:cs typeface="Segoe Light"/>
                </a:rPr>
                <a:t>Resolve: </a:t>
              </a:r>
            </a:p>
            <a:p>
              <a:r>
                <a:rPr lang="en-US" sz="1400" dirty="0" err="1" smtClean="0">
                  <a:solidFill>
                    <a:srgbClr val="7F7F7F"/>
                  </a:solidFill>
                  <a:latin typeface="Segoe Light"/>
                  <a:cs typeface="Segoe Light"/>
                </a:rPr>
                <a:t>qid.myAddr.mydomain.com</a:t>
              </a:r>
              <a:endParaRPr lang="en-US" sz="1400" dirty="0">
                <a:solidFill>
                  <a:srgbClr val="7F7F7F"/>
                </a:solidFill>
                <a:latin typeface="Segoe Light"/>
                <a:cs typeface="Segoe Light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694116" y="1759734"/>
            <a:ext cx="1725188" cy="553942"/>
            <a:chOff x="5713760" y="2494922"/>
            <a:chExt cx="1725188" cy="553942"/>
          </a:xfrm>
        </p:grpSpPr>
        <p:sp>
          <p:nvSpPr>
            <p:cNvPr id="48" name="Right Arrow 47"/>
            <p:cNvSpPr/>
            <p:nvPr/>
          </p:nvSpPr>
          <p:spPr>
            <a:xfrm rot="10800000">
              <a:off x="5713760" y="2722425"/>
              <a:ext cx="1668744" cy="296811"/>
            </a:xfrm>
            <a:prstGeom prst="rightArrow">
              <a:avLst/>
            </a:prstGeom>
            <a:solidFill>
              <a:srgbClr val="BFBFB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7135372" y="2679532"/>
              <a:ext cx="303576" cy="369332"/>
              <a:chOff x="-608082" y="993206"/>
              <a:chExt cx="303576" cy="369332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-601236" y="1047387"/>
                <a:ext cx="272787" cy="286929"/>
              </a:xfrm>
              <a:prstGeom prst="ellipse">
                <a:avLst/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solidFill>
                  <a:srgbClr val="D9D9D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Segoe Light"/>
                  <a:cs typeface="Segoe Light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-608082" y="993206"/>
                <a:ext cx="3035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BFBFBF"/>
                    </a:solidFill>
                    <a:latin typeface="Segoe Light"/>
                    <a:cs typeface="Segoe Light"/>
                  </a:rPr>
                  <a:t>7</a:t>
                </a: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5871233" y="2494922"/>
              <a:ext cx="15677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solidFill>
                    <a:srgbClr val="7F7F7F"/>
                  </a:solidFill>
                  <a:latin typeface="Segoe Light"/>
                  <a:cs typeface="Segoe Light"/>
                </a:rPr>
                <a:t>NXDomain</a:t>
              </a:r>
              <a:endParaRPr lang="en-US" sz="1400" dirty="0">
                <a:solidFill>
                  <a:srgbClr val="7F7F7F"/>
                </a:solidFill>
                <a:latin typeface="Segoe Light"/>
                <a:cs typeface="Segoe Light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572957" y="1027243"/>
            <a:ext cx="2741131" cy="520665"/>
            <a:chOff x="1592601" y="1762431"/>
            <a:chExt cx="2741131" cy="520665"/>
          </a:xfrm>
        </p:grpSpPr>
        <p:sp>
          <p:nvSpPr>
            <p:cNvPr id="54" name="Right Arrow 53"/>
            <p:cNvSpPr/>
            <p:nvPr/>
          </p:nvSpPr>
          <p:spPr>
            <a:xfrm rot="10800000">
              <a:off x="1592601" y="1808522"/>
              <a:ext cx="2676410" cy="296811"/>
            </a:xfrm>
            <a:prstGeom prst="rightArrow">
              <a:avLst/>
            </a:prstGeom>
            <a:solidFill>
              <a:srgbClr val="BFBFB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4032072" y="1762431"/>
              <a:ext cx="301660" cy="369332"/>
              <a:chOff x="-608082" y="993206"/>
              <a:chExt cx="301660" cy="369332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-601236" y="1047387"/>
                <a:ext cx="272787" cy="286929"/>
              </a:xfrm>
              <a:prstGeom prst="ellipse">
                <a:avLst/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solidFill>
                  <a:srgbClr val="D9D9D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Segoe Light"/>
                  <a:cs typeface="Segoe Light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-608082" y="993206"/>
                <a:ext cx="3016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rgbClr val="BFBFBF"/>
                    </a:solidFill>
                    <a:latin typeface="Segoe Light"/>
                    <a:cs typeface="Segoe Light"/>
                  </a:rPr>
                  <a:t>8</a:t>
                </a:r>
                <a:endParaRPr lang="en-US" dirty="0">
                  <a:solidFill>
                    <a:srgbClr val="BFBFBF"/>
                  </a:solidFill>
                  <a:latin typeface="Segoe Light"/>
                  <a:cs typeface="Segoe Light"/>
                </a:endParaRP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673506" y="1975319"/>
              <a:ext cx="15677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goe Light"/>
                  <a:cs typeface="Segoe Light"/>
                </a:rPr>
                <a:t>NXDomain</a:t>
              </a:r>
              <a:endPara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Light"/>
                <a:cs typeface="Segoe Light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747801" y="4148231"/>
            <a:ext cx="4837981" cy="1213922"/>
            <a:chOff x="4230358" y="4743716"/>
            <a:chExt cx="4837981" cy="1213922"/>
          </a:xfrm>
        </p:grpSpPr>
        <p:sp>
          <p:nvSpPr>
            <p:cNvPr id="60" name="TextBox 59"/>
            <p:cNvSpPr txBox="1"/>
            <p:nvPr/>
          </p:nvSpPr>
          <p:spPr>
            <a:xfrm>
              <a:off x="4230358" y="4757309"/>
              <a:ext cx="48379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dirty="0" smtClean="0">
                  <a:latin typeface="Segoe Light"/>
                  <a:cs typeface="Segoe Light"/>
                </a:rPr>
                <a:t>Record time delta </a:t>
              </a:r>
              <a:r>
                <a:rPr lang="en-US" b="1" i="1" dirty="0">
                  <a:latin typeface="Segoe Light"/>
                  <a:cs typeface="Segoe Light"/>
                </a:rPr>
                <a:t>T</a:t>
              </a:r>
              <a:r>
                <a:rPr lang="en-US" dirty="0" smtClean="0">
                  <a:latin typeface="Segoe Light"/>
                  <a:cs typeface="Segoe Light"/>
                </a:rPr>
                <a:t> between       and 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smtClean="0">
                  <a:latin typeface="Segoe Light"/>
                  <a:cs typeface="Segoe Light"/>
                </a:rPr>
                <a:t>Determine </a:t>
              </a:r>
              <a:r>
                <a:rPr lang="en-US" b="1" i="1" dirty="0" smtClean="0">
                  <a:latin typeface="Segoe Light"/>
                  <a:cs typeface="Segoe Light"/>
                </a:rPr>
                <a:t>RTT </a:t>
              </a:r>
              <a:r>
                <a:rPr lang="en-US" dirty="0" smtClean="0">
                  <a:latin typeface="Segoe Light"/>
                  <a:cs typeface="Segoe Light"/>
                </a:rPr>
                <a:t>between </a:t>
              </a:r>
              <a:r>
                <a:rPr lang="en-US" dirty="0" err="1" smtClean="0">
                  <a:latin typeface="Segoe Light"/>
                  <a:cs typeface="Segoe Light"/>
                </a:rPr>
                <a:t>myAddr</a:t>
              </a:r>
              <a:r>
                <a:rPr lang="en-US" dirty="0" smtClean="0">
                  <a:latin typeface="Segoe Light"/>
                  <a:cs typeface="Segoe Light"/>
                </a:rPr>
                <a:t> and target1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smtClean="0">
                  <a:latin typeface="Segoe Light"/>
                  <a:cs typeface="Segoe Light"/>
                </a:rPr>
                <a:t>Latency target1 to target2 = </a:t>
              </a:r>
              <a:r>
                <a:rPr lang="en-US" b="1" i="1" dirty="0" smtClean="0">
                  <a:latin typeface="Segoe Light"/>
                  <a:cs typeface="Segoe Light"/>
                </a:rPr>
                <a:t>T – </a:t>
              </a:r>
              <a:r>
                <a:rPr lang="en-US" b="1" i="1" dirty="0" smtClean="0">
                  <a:latin typeface="Segoe Light"/>
                  <a:cs typeface="Segoe Light"/>
                </a:rPr>
                <a:t>RTT</a:t>
              </a:r>
            </a:p>
            <a:p>
              <a:pPr marL="742950" lvl="1" indent="-285750">
                <a:buFont typeface="Arial"/>
                <a:buChar char="•"/>
              </a:pPr>
              <a:r>
                <a:rPr lang="en-US" b="1" dirty="0" smtClean="0">
                  <a:latin typeface="Segoe Light"/>
                  <a:cs typeface="Segoe Light"/>
                </a:rPr>
                <a:t>the time between 	 and </a:t>
              </a:r>
              <a:endParaRPr lang="en-US" b="1" dirty="0" smtClean="0">
                <a:latin typeface="Segoe Light"/>
                <a:cs typeface="Segoe Light"/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7438948" y="4751016"/>
              <a:ext cx="303576" cy="369332"/>
              <a:chOff x="-608082" y="993206"/>
              <a:chExt cx="303576" cy="369332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-601236" y="1047387"/>
                <a:ext cx="272787" cy="286929"/>
              </a:xfrm>
              <a:prstGeom prst="ellipse">
                <a:avLst/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solidFill>
                  <a:srgbClr val="D9D9D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Segoe Light"/>
                  <a:cs typeface="Segoe Light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-608082" y="993206"/>
                <a:ext cx="3035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Segoe Light"/>
                    <a:cs typeface="Segoe Light"/>
                  </a:rPr>
                  <a:t>5</a:t>
                </a: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8210788" y="4743716"/>
              <a:ext cx="303576" cy="369332"/>
              <a:chOff x="-608082" y="993206"/>
              <a:chExt cx="303576" cy="369332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-601236" y="1047387"/>
                <a:ext cx="272787" cy="286929"/>
              </a:xfrm>
              <a:prstGeom prst="ellipse">
                <a:avLst/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solidFill>
                  <a:srgbClr val="D9D9D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Segoe Light"/>
                  <a:cs typeface="Segoe Light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-608082" y="993206"/>
                <a:ext cx="3035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Segoe Light"/>
                    <a:cs typeface="Segoe Light"/>
                  </a:rPr>
                  <a:t>8</a:t>
                </a:r>
              </a:p>
            </p:txBody>
          </p:sp>
        </p:grpSp>
      </p:grpSp>
      <p:grpSp>
        <p:nvGrpSpPr>
          <p:cNvPr id="73" name="Group 72"/>
          <p:cNvGrpSpPr/>
          <p:nvPr/>
        </p:nvGrpSpPr>
        <p:grpSpPr>
          <a:xfrm>
            <a:off x="6290929" y="5000181"/>
            <a:ext cx="303576" cy="369332"/>
            <a:chOff x="7236396" y="3889492"/>
            <a:chExt cx="303576" cy="369332"/>
          </a:xfrm>
        </p:grpSpPr>
        <p:sp>
          <p:nvSpPr>
            <p:cNvPr id="70" name="Oval 69"/>
            <p:cNvSpPr/>
            <p:nvPr/>
          </p:nvSpPr>
          <p:spPr>
            <a:xfrm>
              <a:off x="7255668" y="3925102"/>
              <a:ext cx="272787" cy="286929"/>
            </a:xfrm>
            <a:prstGeom prst="ellipse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Segoe Light"/>
                <a:cs typeface="Segoe Light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236396" y="3889492"/>
              <a:ext cx="3035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Segoe Light"/>
                  <a:cs typeface="Segoe Light"/>
                </a:rPr>
                <a:t>6</a:t>
              </a:r>
              <a:endParaRPr lang="en-US" dirty="0">
                <a:latin typeface="Segoe Light"/>
                <a:cs typeface="Segoe Light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7042003" y="4981008"/>
            <a:ext cx="303576" cy="369332"/>
            <a:chOff x="7236396" y="3889492"/>
            <a:chExt cx="303576" cy="369332"/>
          </a:xfrm>
        </p:grpSpPr>
        <p:sp>
          <p:nvSpPr>
            <p:cNvPr id="75" name="Oval 74"/>
            <p:cNvSpPr/>
            <p:nvPr/>
          </p:nvSpPr>
          <p:spPr>
            <a:xfrm>
              <a:off x="7255668" y="3925102"/>
              <a:ext cx="272787" cy="286929"/>
            </a:xfrm>
            <a:prstGeom prst="ellipse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Segoe Light"/>
                <a:cs typeface="Segoe Light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236396" y="3889492"/>
              <a:ext cx="3035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Segoe Light"/>
                  <a:cs typeface="Segoe Light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0976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58" y="375177"/>
            <a:ext cx="5009444" cy="292369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47558" y="721090"/>
            <a:ext cx="2088444" cy="296333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38918" y="1008783"/>
            <a:ext cx="5235395" cy="1030297"/>
            <a:chOff x="3716694" y="4379916"/>
            <a:chExt cx="5235395" cy="1030297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/>
            <a:srcRect t="11871" r="50000" b="77028"/>
            <a:stretch/>
          </p:blipFill>
          <p:spPr>
            <a:xfrm>
              <a:off x="4415935" y="4823548"/>
              <a:ext cx="4527514" cy="58666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cxnSp>
          <p:nvCxnSpPr>
            <p:cNvPr id="14" name="Straight Connector 13"/>
            <p:cNvCxnSpPr/>
            <p:nvPr/>
          </p:nvCxnSpPr>
          <p:spPr>
            <a:xfrm>
              <a:off x="3716694" y="4379916"/>
              <a:ext cx="646334" cy="389640"/>
            </a:xfrm>
            <a:prstGeom prst="line">
              <a:avLst/>
            </a:prstGeom>
            <a:ln w="190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813778" y="4388556"/>
              <a:ext cx="3138311" cy="381000"/>
            </a:xfrm>
            <a:prstGeom prst="line">
              <a:avLst/>
            </a:prstGeom>
            <a:ln w="190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231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87</Words>
  <Application>Microsoft Macintosh PowerPoint</Application>
  <PresentationFormat>On-screen Show (4:3)</PresentationFormat>
  <Paragraphs>43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UC,Berkeley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Zhang</dc:creator>
  <cp:lastModifiedBy>Ben Zhang</cp:lastModifiedBy>
  <cp:revision>41</cp:revision>
  <dcterms:created xsi:type="dcterms:W3CDTF">2013-05-08T21:38:46Z</dcterms:created>
  <dcterms:modified xsi:type="dcterms:W3CDTF">2013-05-08T22:42:45Z</dcterms:modified>
</cp:coreProperties>
</file>