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8"/>
  </p:notes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507" autoAdjust="0"/>
  </p:normalViewPr>
  <p:slideViewPr>
    <p:cSldViewPr snapToGrid="0" snapToObjects="1">
      <p:cViewPr varScale="1">
        <p:scale>
          <a:sx n="77" d="100"/>
          <a:sy n="77" d="100"/>
        </p:scale>
        <p:origin x="-120" y="-7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609C19-3333-F748-BFA8-3DC416911B5B}" type="datetimeFigureOut">
              <a:rPr lang="en-US" smtClean="0"/>
              <a:t>3/31/13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7C7616-B134-0047-ABFF-A95E6FAEFE2A}" type="slidenum">
              <a:rPr lang="en-US" smtClean="0"/>
              <a:t>‹#›</a:t>
            </a:fld>
            <a:endParaRPr lang="en-US"/>
          </a:p>
        </p:txBody>
      </p:sp>
    </p:spTree>
    <p:extLst>
      <p:ext uri="{BB962C8B-B14F-4D97-AF65-F5344CB8AC3E}">
        <p14:creationId xmlns:p14="http://schemas.microsoft.com/office/powerpoint/2010/main" val="5734580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Slide #1: Concisely describe the problem your project seeks to solve (e.g., demonstrate very fast access to remote memory, provide better network support for virtual machine migration, manage multiple wireless network interfaces more effectively, etc.).</a:t>
            </a:r>
            <a:endParaRPr lang="en-US" dirty="0"/>
          </a:p>
        </p:txBody>
      </p:sp>
      <p:sp>
        <p:nvSpPr>
          <p:cNvPr id="4" name="Slide Number Placeholder 3"/>
          <p:cNvSpPr>
            <a:spLocks noGrp="1"/>
          </p:cNvSpPr>
          <p:nvPr>
            <p:ph type="sldNum" sz="quarter" idx="10"/>
          </p:nvPr>
        </p:nvSpPr>
        <p:spPr/>
        <p:txBody>
          <a:bodyPr/>
          <a:lstStyle/>
          <a:p>
            <a:fld id="{437C7616-B134-0047-ABFF-A95E6FAEFE2A}" type="slidenum">
              <a:rPr lang="en-US" smtClean="0"/>
              <a:t>2</a:t>
            </a:fld>
            <a:endParaRPr lang="en-US"/>
          </a:p>
        </p:txBody>
      </p:sp>
    </p:spTree>
    <p:extLst>
      <p:ext uri="{BB962C8B-B14F-4D97-AF65-F5344CB8AC3E}">
        <p14:creationId xmlns:p14="http://schemas.microsoft.com/office/powerpoint/2010/main" val="274700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Slide #2: Motivate your project by describing why its solution is important. Who would care if you are successful and why?</a:t>
            </a:r>
            <a:endParaRPr lang="en-US" dirty="0"/>
          </a:p>
        </p:txBody>
      </p:sp>
      <p:sp>
        <p:nvSpPr>
          <p:cNvPr id="4" name="Slide Number Placeholder 3"/>
          <p:cNvSpPr>
            <a:spLocks noGrp="1"/>
          </p:cNvSpPr>
          <p:nvPr>
            <p:ph type="sldNum" sz="quarter" idx="10"/>
          </p:nvPr>
        </p:nvSpPr>
        <p:spPr/>
        <p:txBody>
          <a:bodyPr/>
          <a:lstStyle/>
          <a:p>
            <a:fld id="{437C7616-B134-0047-ABFF-A95E6FAEFE2A}" type="slidenum">
              <a:rPr lang="en-US" smtClean="0"/>
              <a:t>3</a:t>
            </a:fld>
            <a:endParaRPr lang="en-US"/>
          </a:p>
        </p:txBody>
      </p:sp>
    </p:spTree>
    <p:extLst>
      <p:ext uri="{BB962C8B-B14F-4D97-AF65-F5344CB8AC3E}">
        <p14:creationId xmlns:p14="http://schemas.microsoft.com/office/powerpoint/2010/main" val="274700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Slide #3: Describe prior work. If your problem is so important, why hasn't it been solved already? What has already been done and where does it fall short? </a:t>
            </a:r>
            <a:endParaRPr lang="en-US" dirty="0"/>
          </a:p>
        </p:txBody>
      </p:sp>
      <p:sp>
        <p:nvSpPr>
          <p:cNvPr id="4" name="Slide Number Placeholder 3"/>
          <p:cNvSpPr>
            <a:spLocks noGrp="1"/>
          </p:cNvSpPr>
          <p:nvPr>
            <p:ph type="sldNum" sz="quarter" idx="10"/>
          </p:nvPr>
        </p:nvSpPr>
        <p:spPr/>
        <p:txBody>
          <a:bodyPr/>
          <a:lstStyle/>
          <a:p>
            <a:fld id="{437C7616-B134-0047-ABFF-A95E6FAEFE2A}" type="slidenum">
              <a:rPr lang="en-US" smtClean="0"/>
              <a:t>4</a:t>
            </a:fld>
            <a:endParaRPr lang="en-US"/>
          </a:p>
        </p:txBody>
      </p:sp>
    </p:spTree>
    <p:extLst>
      <p:ext uri="{BB962C8B-B14F-4D97-AF65-F5344CB8AC3E}">
        <p14:creationId xmlns:p14="http://schemas.microsoft.com/office/powerpoint/2010/main" val="274700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Slide #4: Briefly discuss your technical approach. What are you (hopefully) new ideas for solving your problem? What will be your evaluation approach (e.g., what is the figure of merit for your project and how will you go about measuring it?).</a:t>
            </a:r>
            <a:endParaRPr lang="en-US" dirty="0" smtClean="0"/>
          </a:p>
          <a:p>
            <a:endParaRPr lang="en-US" dirty="0"/>
          </a:p>
        </p:txBody>
      </p:sp>
      <p:sp>
        <p:nvSpPr>
          <p:cNvPr id="4" name="Slide Number Placeholder 3"/>
          <p:cNvSpPr>
            <a:spLocks noGrp="1"/>
          </p:cNvSpPr>
          <p:nvPr>
            <p:ph type="sldNum" sz="quarter" idx="10"/>
          </p:nvPr>
        </p:nvSpPr>
        <p:spPr/>
        <p:txBody>
          <a:bodyPr/>
          <a:lstStyle/>
          <a:p>
            <a:fld id="{437C7616-B134-0047-ABFF-A95E6FAEFE2A}" type="slidenum">
              <a:rPr lang="en-US" smtClean="0"/>
              <a:t>5</a:t>
            </a:fld>
            <a:endParaRPr lang="en-US"/>
          </a:p>
        </p:txBody>
      </p:sp>
    </p:spTree>
    <p:extLst>
      <p:ext uri="{BB962C8B-B14F-4D97-AF65-F5344CB8AC3E}">
        <p14:creationId xmlns:p14="http://schemas.microsoft.com/office/powerpoint/2010/main" val="274700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Slide #4: Briefly discuss your technical approach. What are you (hopefully) new ideas for solving your problem? What will be your evaluation approach (e.g., what is the figure of merit for your project and how will you go about measuring it?).</a:t>
            </a:r>
            <a:endParaRPr lang="en-US" dirty="0" smtClean="0"/>
          </a:p>
          <a:p>
            <a:endParaRPr lang="en-US" dirty="0"/>
          </a:p>
        </p:txBody>
      </p:sp>
      <p:sp>
        <p:nvSpPr>
          <p:cNvPr id="4" name="Slide Number Placeholder 3"/>
          <p:cNvSpPr>
            <a:spLocks noGrp="1"/>
          </p:cNvSpPr>
          <p:nvPr>
            <p:ph type="sldNum" sz="quarter" idx="10"/>
          </p:nvPr>
        </p:nvSpPr>
        <p:spPr/>
        <p:txBody>
          <a:bodyPr/>
          <a:lstStyle/>
          <a:p>
            <a:fld id="{437C7616-B134-0047-ABFF-A95E6FAEFE2A}" type="slidenum">
              <a:rPr lang="en-US" smtClean="0"/>
              <a:t>6</a:t>
            </a:fld>
            <a:endParaRPr lang="en-US"/>
          </a:p>
        </p:txBody>
      </p:sp>
    </p:spTree>
    <p:extLst>
      <p:ext uri="{BB962C8B-B14F-4D97-AF65-F5344CB8AC3E}">
        <p14:creationId xmlns:p14="http://schemas.microsoft.com/office/powerpoint/2010/main" val="274700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en-US"/>
          </a:p>
        </p:txBody>
      </p:sp>
      <p:sp>
        <p:nvSpPr>
          <p:cNvPr id="4" name="Date Placeholder 3"/>
          <p:cNvSpPr>
            <a:spLocks noGrp="1"/>
          </p:cNvSpPr>
          <p:nvPr>
            <p:ph type="dt" sz="half" idx="10"/>
          </p:nvPr>
        </p:nvSpPr>
        <p:spPr/>
        <p:txBody>
          <a:bodyPr/>
          <a:lstStyle/>
          <a:p>
            <a:fld id="{6B35E7C1-0930-394A-BB48-132AAC6FC298}" type="datetimeFigureOut">
              <a:rPr lang="en-US" smtClean="0"/>
              <a:t>3/31/13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6B35E7C1-0930-394A-BB48-132AAC6FC298}" type="datetimeFigureOut">
              <a:rPr lang="en-US" smtClean="0"/>
              <a:t>3/31/13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6B35E7C1-0930-394A-BB48-132AAC6FC298}" type="datetimeFigureOut">
              <a:rPr lang="en-US" smtClean="0"/>
              <a:t>3/31/13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6B35E7C1-0930-394A-BB48-132AAC6FC298}" type="datetimeFigureOut">
              <a:rPr lang="en-US" smtClean="0"/>
              <a:t>3/31/13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6B35E7C1-0930-394A-BB48-132AAC6FC298}" type="datetimeFigureOut">
              <a:rPr lang="en-US" smtClean="0"/>
              <a:t>3/31/13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Date Placeholder 4"/>
          <p:cNvSpPr>
            <a:spLocks noGrp="1"/>
          </p:cNvSpPr>
          <p:nvPr>
            <p:ph type="dt" sz="half" idx="10"/>
          </p:nvPr>
        </p:nvSpPr>
        <p:spPr/>
        <p:txBody>
          <a:bodyPr/>
          <a:lstStyle/>
          <a:p>
            <a:fld id="{6B35E7C1-0930-394A-BB48-132AAC6FC298}" type="datetimeFigureOut">
              <a:rPr lang="en-US" smtClean="0"/>
              <a:t>3/31/13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7" name="Date Placeholder 6"/>
          <p:cNvSpPr>
            <a:spLocks noGrp="1"/>
          </p:cNvSpPr>
          <p:nvPr>
            <p:ph type="dt" sz="half" idx="10"/>
          </p:nvPr>
        </p:nvSpPr>
        <p:spPr/>
        <p:txBody>
          <a:bodyPr/>
          <a:lstStyle/>
          <a:p>
            <a:fld id="{6B35E7C1-0930-394A-BB48-132AAC6FC298}" type="datetimeFigureOut">
              <a:rPr lang="en-US" smtClean="0"/>
              <a:t>3/31/13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Date Placeholder 2"/>
          <p:cNvSpPr>
            <a:spLocks noGrp="1"/>
          </p:cNvSpPr>
          <p:nvPr>
            <p:ph type="dt" sz="half" idx="10"/>
          </p:nvPr>
        </p:nvSpPr>
        <p:spPr/>
        <p:txBody>
          <a:bodyPr/>
          <a:lstStyle/>
          <a:p>
            <a:fld id="{6B35E7C1-0930-394A-BB48-132AAC6FC298}" type="datetimeFigureOut">
              <a:rPr lang="en-US" smtClean="0"/>
              <a:t>3/31/13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35E7C1-0930-394A-BB48-132AAC6FC298}" type="datetimeFigureOut">
              <a:rPr lang="en-US" smtClean="0"/>
              <a:t>3/31/13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6B35E7C1-0930-394A-BB48-132AAC6FC298}" type="datetimeFigureOut">
              <a:rPr lang="en-US" smtClean="0"/>
              <a:t>3/31/13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6B35E7C1-0930-394A-BB48-132AAC6FC298}" type="datetimeFigureOut">
              <a:rPr lang="en-US" smtClean="0"/>
              <a:t>3/31/13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35E7C1-0930-394A-BB48-132AAC6FC298}" type="datetimeFigureOut">
              <a:rPr lang="en-US" smtClean="0"/>
              <a:t>3/31/13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16278A-9A8B-C94F-94DF-F436F0FA3EE4}"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latin typeface="Segoe Light"/>
                <a:cs typeface="Segoe Light"/>
              </a:rPr>
              <a:t>A Latency Measurement Study in New Convergent Network</a:t>
            </a:r>
            <a:endParaRPr lang="en-US" dirty="0">
              <a:latin typeface="Segoe Light"/>
              <a:cs typeface="Segoe Light"/>
            </a:endParaRPr>
          </a:p>
        </p:txBody>
      </p:sp>
      <p:sp>
        <p:nvSpPr>
          <p:cNvPr id="3" name="Subtitle 2"/>
          <p:cNvSpPr>
            <a:spLocks noGrp="1"/>
          </p:cNvSpPr>
          <p:nvPr>
            <p:ph type="subTitle" idx="1"/>
          </p:nvPr>
        </p:nvSpPr>
        <p:spPr/>
        <p:txBody>
          <a:bodyPr>
            <a:normAutofit/>
          </a:bodyPr>
          <a:lstStyle/>
          <a:p>
            <a:r>
              <a:rPr lang="en-US" sz="2500" dirty="0" smtClean="0">
                <a:latin typeface="Segoe Light"/>
                <a:cs typeface="Segoe Light"/>
              </a:rPr>
              <a:t>Ben Zhang</a:t>
            </a:r>
          </a:p>
          <a:p>
            <a:r>
              <a:rPr lang="en-US" sz="2500" dirty="0" err="1" smtClean="0">
                <a:latin typeface="Segoe Light"/>
                <a:cs typeface="Segoe Light"/>
              </a:rPr>
              <a:t>Ahir</a:t>
            </a:r>
            <a:r>
              <a:rPr lang="en-US" sz="2500" dirty="0" smtClean="0">
                <a:latin typeface="Segoe Light"/>
                <a:cs typeface="Segoe Light"/>
              </a:rPr>
              <a:t> Reddy</a:t>
            </a:r>
          </a:p>
        </p:txBody>
      </p:sp>
    </p:spTree>
    <p:extLst>
      <p:ext uri="{BB962C8B-B14F-4D97-AF65-F5344CB8AC3E}">
        <p14:creationId xmlns:p14="http://schemas.microsoft.com/office/powerpoint/2010/main" val="2393526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2749131" cy="744205"/>
          </a:xfrm>
        </p:spPr>
        <p:txBody>
          <a:bodyPr>
            <a:normAutofit fontScale="90000"/>
          </a:bodyPr>
          <a:lstStyle/>
          <a:p>
            <a:r>
              <a:rPr lang="en-US" dirty="0" smtClean="0">
                <a:latin typeface="Segoe Light"/>
                <a:cs typeface="Segoe Light"/>
              </a:rPr>
              <a:t>Problem</a:t>
            </a:r>
            <a:endParaRPr lang="en-US" dirty="0">
              <a:latin typeface="Segoe Light"/>
              <a:cs typeface="Segoe Light"/>
            </a:endParaRPr>
          </a:p>
        </p:txBody>
      </p:sp>
      <p:sp>
        <p:nvSpPr>
          <p:cNvPr id="3" name="Content Placeholder 2"/>
          <p:cNvSpPr>
            <a:spLocks noGrp="1"/>
          </p:cNvSpPr>
          <p:nvPr>
            <p:ph idx="1"/>
          </p:nvPr>
        </p:nvSpPr>
        <p:spPr>
          <a:xfrm>
            <a:off x="457200" y="1228194"/>
            <a:ext cx="8229600" cy="4897970"/>
          </a:xfrm>
        </p:spPr>
        <p:txBody>
          <a:bodyPr/>
          <a:lstStyle/>
          <a:p>
            <a:r>
              <a:rPr lang="en-US" dirty="0" smtClean="0">
                <a:latin typeface="Segoe Light"/>
                <a:cs typeface="Segoe Light"/>
              </a:rPr>
              <a:t>We seek to measure and characterize latency in the new convergent network</a:t>
            </a:r>
          </a:p>
          <a:p>
            <a:pPr lvl="1"/>
            <a:r>
              <a:rPr lang="en-US" dirty="0" smtClean="0">
                <a:latin typeface="Segoe Light"/>
                <a:cs typeface="Segoe Light"/>
              </a:rPr>
              <a:t>Wide Area Network</a:t>
            </a:r>
          </a:p>
          <a:p>
            <a:pPr lvl="1"/>
            <a:r>
              <a:rPr lang="en-US" dirty="0" smtClean="0">
                <a:latin typeface="Segoe Light"/>
                <a:cs typeface="Segoe Light"/>
              </a:rPr>
              <a:t>Data Center*</a:t>
            </a:r>
          </a:p>
          <a:p>
            <a:pPr lvl="1"/>
            <a:r>
              <a:rPr lang="en-US" dirty="0" smtClean="0">
                <a:latin typeface="Segoe Light"/>
                <a:cs typeface="Segoe Light"/>
              </a:rPr>
              <a:t>Cellular Network</a:t>
            </a:r>
          </a:p>
        </p:txBody>
      </p:sp>
      <p:sp>
        <p:nvSpPr>
          <p:cNvPr id="4" name="Content Placeholder 2"/>
          <p:cNvSpPr txBox="1">
            <a:spLocks/>
          </p:cNvSpPr>
          <p:nvPr/>
        </p:nvSpPr>
        <p:spPr>
          <a:xfrm>
            <a:off x="457200" y="6140120"/>
            <a:ext cx="8229600" cy="45859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latin typeface="Segoe Light"/>
                <a:cs typeface="Segoe Light"/>
              </a:rPr>
              <a:t>* Not latency inside DC, rather a comparison to WAN</a:t>
            </a:r>
          </a:p>
        </p:txBody>
      </p:sp>
    </p:spTree>
    <p:extLst>
      <p:ext uri="{BB962C8B-B14F-4D97-AF65-F5344CB8AC3E}">
        <p14:creationId xmlns:p14="http://schemas.microsoft.com/office/powerpoint/2010/main" val="4260535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2749131" cy="744205"/>
          </a:xfrm>
        </p:spPr>
        <p:txBody>
          <a:bodyPr>
            <a:normAutofit fontScale="90000"/>
          </a:bodyPr>
          <a:lstStyle/>
          <a:p>
            <a:r>
              <a:rPr lang="en-US" dirty="0" smtClean="0">
                <a:latin typeface="Segoe Light"/>
                <a:cs typeface="Segoe Light"/>
              </a:rPr>
              <a:t>Motivation</a:t>
            </a:r>
            <a:endParaRPr lang="en-US" dirty="0">
              <a:latin typeface="Segoe Light"/>
              <a:cs typeface="Segoe Light"/>
            </a:endParaRPr>
          </a:p>
        </p:txBody>
      </p:sp>
      <p:sp>
        <p:nvSpPr>
          <p:cNvPr id="3" name="Content Placeholder 2"/>
          <p:cNvSpPr>
            <a:spLocks noGrp="1"/>
          </p:cNvSpPr>
          <p:nvPr>
            <p:ph idx="1"/>
          </p:nvPr>
        </p:nvSpPr>
        <p:spPr>
          <a:xfrm>
            <a:off x="457200" y="1228193"/>
            <a:ext cx="8229600" cy="5122129"/>
          </a:xfrm>
        </p:spPr>
        <p:txBody>
          <a:bodyPr>
            <a:normAutofit lnSpcReduction="10000"/>
          </a:bodyPr>
          <a:lstStyle/>
          <a:p>
            <a:r>
              <a:rPr lang="en-US" sz="2400" dirty="0" smtClean="0">
                <a:latin typeface="Segoe Light"/>
                <a:cs typeface="Segoe Light"/>
              </a:rPr>
              <a:t>Understanding state-of-art Internet latency</a:t>
            </a:r>
          </a:p>
          <a:p>
            <a:pPr lvl="1"/>
            <a:r>
              <a:rPr lang="en-US" sz="2400" dirty="0" smtClean="0">
                <a:latin typeface="Segoe Light"/>
                <a:cs typeface="Segoe Light"/>
              </a:rPr>
              <a:t>In comparison to speed-of-light limit</a:t>
            </a:r>
          </a:p>
          <a:p>
            <a:pPr lvl="1"/>
            <a:r>
              <a:rPr lang="en-US" sz="2400" dirty="0" smtClean="0">
                <a:latin typeface="Segoe Light"/>
                <a:cs typeface="Segoe Light"/>
              </a:rPr>
              <a:t>Geographical correlation</a:t>
            </a:r>
          </a:p>
          <a:p>
            <a:pPr lvl="1"/>
            <a:r>
              <a:rPr lang="en-US" sz="2400" dirty="0" smtClean="0">
                <a:latin typeface="Segoe Light"/>
                <a:cs typeface="Segoe Light"/>
              </a:rPr>
              <a:t>Time-series pattern</a:t>
            </a:r>
          </a:p>
          <a:p>
            <a:pPr lvl="1"/>
            <a:endParaRPr lang="en-US" sz="2400" dirty="0" smtClean="0">
              <a:latin typeface="Segoe Light"/>
              <a:cs typeface="Segoe Light"/>
            </a:endParaRPr>
          </a:p>
          <a:p>
            <a:r>
              <a:rPr lang="en-US" sz="2400" dirty="0" smtClean="0">
                <a:latin typeface="Segoe Light"/>
                <a:cs typeface="Segoe Light"/>
              </a:rPr>
              <a:t>Latency experienced by end user in the following model</a:t>
            </a:r>
          </a:p>
          <a:p>
            <a:pPr lvl="1"/>
            <a:r>
              <a:rPr lang="en-US" sz="2000" dirty="0" smtClean="0">
                <a:latin typeface="Segoe Light"/>
                <a:cs typeface="Segoe Light"/>
              </a:rPr>
              <a:t>User ----&gt; WAN ----&gt; DC ----&gt; WAN ----&gt; User</a:t>
            </a:r>
          </a:p>
          <a:p>
            <a:pPr marL="457200" lvl="1" indent="0">
              <a:buNone/>
            </a:pPr>
            <a:r>
              <a:rPr lang="en-US" sz="2000" dirty="0">
                <a:latin typeface="Segoe Light"/>
                <a:cs typeface="Segoe Light"/>
              </a:rPr>
              <a:t> </a:t>
            </a:r>
            <a:r>
              <a:rPr lang="en-US" sz="2000" dirty="0" smtClean="0">
                <a:latin typeface="Segoe Light"/>
                <a:cs typeface="Segoe Light"/>
              </a:rPr>
              <a:t>                                            </a:t>
            </a:r>
            <a:endParaRPr lang="en-US" sz="1200" dirty="0">
              <a:latin typeface="Segoe Light"/>
              <a:cs typeface="Segoe Light"/>
            </a:endParaRPr>
          </a:p>
          <a:p>
            <a:r>
              <a:rPr lang="en-US" sz="2400" dirty="0" smtClean="0">
                <a:latin typeface="Segoe Light"/>
                <a:cs typeface="Segoe Light"/>
              </a:rPr>
              <a:t>Unclear </a:t>
            </a:r>
            <a:r>
              <a:rPr lang="en-US" sz="2400" dirty="0">
                <a:latin typeface="Segoe Light"/>
                <a:cs typeface="Segoe Light"/>
              </a:rPr>
              <a:t>cellular latency dynamics</a:t>
            </a:r>
          </a:p>
          <a:p>
            <a:pPr lvl="1"/>
            <a:r>
              <a:rPr lang="en-US" sz="2400" dirty="0" smtClean="0">
                <a:latin typeface="Segoe Light"/>
                <a:cs typeface="Segoe Light"/>
              </a:rPr>
              <a:t>Mobile users experience long latency due to the setup time or long paths (travel to undesired place first)</a:t>
            </a:r>
          </a:p>
          <a:p>
            <a:pPr lvl="1"/>
            <a:r>
              <a:rPr lang="en-US" sz="2400" dirty="0" smtClean="0">
                <a:latin typeface="Segoe Light"/>
                <a:cs typeface="Segoe Light"/>
              </a:rPr>
              <a:t>How the signal strength, load balancing affect latency experienced by users is unknown</a:t>
            </a:r>
          </a:p>
          <a:p>
            <a:endParaRPr lang="en-US" sz="2400" dirty="0">
              <a:latin typeface="Segoe Light"/>
              <a:cs typeface="Segoe Light"/>
            </a:endParaRPr>
          </a:p>
        </p:txBody>
      </p:sp>
    </p:spTree>
    <p:extLst>
      <p:ext uri="{BB962C8B-B14F-4D97-AF65-F5344CB8AC3E}">
        <p14:creationId xmlns:p14="http://schemas.microsoft.com/office/powerpoint/2010/main" val="101957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2749131" cy="744205"/>
          </a:xfrm>
        </p:spPr>
        <p:txBody>
          <a:bodyPr>
            <a:normAutofit fontScale="90000"/>
          </a:bodyPr>
          <a:lstStyle/>
          <a:p>
            <a:r>
              <a:rPr lang="en-US" dirty="0" smtClean="0">
                <a:latin typeface="Segoe Light"/>
                <a:cs typeface="Segoe Light"/>
              </a:rPr>
              <a:t>Prior Work</a:t>
            </a:r>
            <a:endParaRPr lang="en-US" dirty="0">
              <a:latin typeface="Segoe Light"/>
              <a:cs typeface="Segoe Light"/>
            </a:endParaRPr>
          </a:p>
        </p:txBody>
      </p:sp>
      <p:sp>
        <p:nvSpPr>
          <p:cNvPr id="3" name="Content Placeholder 2"/>
          <p:cNvSpPr>
            <a:spLocks noGrp="1"/>
          </p:cNvSpPr>
          <p:nvPr>
            <p:ph idx="1"/>
          </p:nvPr>
        </p:nvSpPr>
        <p:spPr>
          <a:xfrm>
            <a:off x="457200" y="1228194"/>
            <a:ext cx="8229600" cy="4897970"/>
          </a:xfrm>
        </p:spPr>
        <p:txBody>
          <a:bodyPr>
            <a:normAutofit/>
          </a:bodyPr>
          <a:lstStyle/>
          <a:p>
            <a:r>
              <a:rPr lang="en-US" sz="2000" dirty="0" smtClean="0">
                <a:latin typeface="Segoe Light"/>
                <a:cs typeface="Segoe Light"/>
              </a:rPr>
              <a:t>End-to-end latency measurement </a:t>
            </a:r>
            <a:r>
              <a:rPr lang="en-US" sz="2000" dirty="0" smtClean="0">
                <a:solidFill>
                  <a:schemeClr val="tx1">
                    <a:lumMod val="65000"/>
                  </a:schemeClr>
                </a:solidFill>
                <a:latin typeface="Segoe Light"/>
                <a:cs typeface="Segoe Light"/>
              </a:rPr>
              <a:t>(no recent studies)</a:t>
            </a:r>
          </a:p>
          <a:p>
            <a:pPr lvl="1"/>
            <a:r>
              <a:rPr lang="en-US" sz="1600" dirty="0" smtClean="0">
                <a:latin typeface="Segoe Light"/>
                <a:cs typeface="Segoe Light"/>
              </a:rPr>
              <a:t>King, Turbo-King methods for arbitrary two hosts (use DNS recursive query)</a:t>
            </a:r>
          </a:p>
          <a:p>
            <a:pPr lvl="1"/>
            <a:r>
              <a:rPr lang="en-US" sz="2000" dirty="0" smtClean="0">
                <a:latin typeface="Segoe Light"/>
                <a:cs typeface="Segoe Light"/>
              </a:rPr>
              <a:t>Vern’s work on end-to-end dynamics</a:t>
            </a:r>
          </a:p>
          <a:p>
            <a:pPr lvl="1"/>
            <a:endParaRPr lang="en-US" sz="2000" dirty="0" smtClean="0">
              <a:latin typeface="Segoe Light"/>
              <a:cs typeface="Segoe Light"/>
            </a:endParaRPr>
          </a:p>
          <a:p>
            <a:r>
              <a:rPr lang="en-US" sz="2000" dirty="0" smtClean="0">
                <a:latin typeface="Segoe Light"/>
                <a:cs typeface="Segoe Light"/>
              </a:rPr>
              <a:t>Datacenter Application Deadline </a:t>
            </a:r>
            <a:r>
              <a:rPr lang="en-US" sz="2000" dirty="0">
                <a:solidFill>
                  <a:srgbClr val="A6A6A6"/>
                </a:solidFill>
                <a:latin typeface="Segoe Light"/>
                <a:cs typeface="Segoe Light"/>
              </a:rPr>
              <a:t>(no </a:t>
            </a:r>
            <a:r>
              <a:rPr lang="en-US" sz="2000" dirty="0" smtClean="0">
                <a:solidFill>
                  <a:srgbClr val="A6A6A6"/>
                </a:solidFill>
                <a:latin typeface="Segoe Light"/>
                <a:cs typeface="Segoe Light"/>
              </a:rPr>
              <a:t>comparison to WAN latencies)</a:t>
            </a:r>
          </a:p>
          <a:p>
            <a:pPr lvl="1"/>
            <a:r>
              <a:rPr lang="en-US" sz="2000" dirty="0" smtClean="0">
                <a:latin typeface="Segoe Light"/>
                <a:cs typeface="Segoe Light"/>
              </a:rPr>
              <a:t>[</a:t>
            </a:r>
            <a:r>
              <a:rPr lang="en-US" sz="2000" dirty="0" err="1" smtClean="0">
                <a:latin typeface="Segoe Light"/>
                <a:cs typeface="Segoe Light"/>
              </a:rPr>
              <a:t>Sigcomm</a:t>
            </a:r>
            <a:r>
              <a:rPr lang="en-US" sz="2000" dirty="0" smtClean="0">
                <a:latin typeface="Segoe Light"/>
                <a:cs typeface="Segoe Light"/>
              </a:rPr>
              <a:t>’ 11 Better </a:t>
            </a:r>
            <a:r>
              <a:rPr lang="en-US" sz="2000" dirty="0">
                <a:latin typeface="Segoe Light"/>
                <a:cs typeface="Segoe Light"/>
              </a:rPr>
              <a:t>Never than </a:t>
            </a:r>
            <a:r>
              <a:rPr lang="en-US" sz="2000" dirty="0" smtClean="0">
                <a:latin typeface="Segoe Light"/>
                <a:cs typeface="Segoe Light"/>
              </a:rPr>
              <a:t>Late]</a:t>
            </a:r>
          </a:p>
          <a:p>
            <a:pPr lvl="1"/>
            <a:r>
              <a:rPr lang="en-US" sz="2000" dirty="0" smtClean="0">
                <a:latin typeface="Segoe Light"/>
                <a:cs typeface="Segoe Light"/>
              </a:rPr>
              <a:t>[</a:t>
            </a:r>
            <a:r>
              <a:rPr lang="en-US" sz="2000" dirty="0" err="1" smtClean="0">
                <a:latin typeface="Segoe Light"/>
                <a:cs typeface="Segoe Light"/>
              </a:rPr>
              <a:t>Sigcomm</a:t>
            </a:r>
            <a:r>
              <a:rPr lang="en-US" sz="2000" dirty="0" smtClean="0">
                <a:latin typeface="Segoe Light"/>
                <a:cs typeface="Segoe Light"/>
              </a:rPr>
              <a:t>’ 12 </a:t>
            </a:r>
            <a:r>
              <a:rPr lang="en-US" sz="2000" dirty="0" err="1" smtClean="0">
                <a:latin typeface="Segoe Light"/>
                <a:cs typeface="Segoe Light"/>
              </a:rPr>
              <a:t>DeTail</a:t>
            </a:r>
            <a:r>
              <a:rPr lang="en-US" sz="2000" dirty="0" smtClean="0">
                <a:latin typeface="Segoe Light"/>
                <a:cs typeface="Segoe Light"/>
              </a:rPr>
              <a:t>]</a:t>
            </a:r>
          </a:p>
          <a:p>
            <a:pPr lvl="1"/>
            <a:endParaRPr lang="en-US" sz="2000" dirty="0">
              <a:latin typeface="Segoe Light"/>
              <a:cs typeface="Segoe Light"/>
            </a:endParaRPr>
          </a:p>
          <a:p>
            <a:r>
              <a:rPr lang="en-US" sz="2000" dirty="0" smtClean="0">
                <a:latin typeface="Segoe Light"/>
                <a:cs typeface="Segoe Light"/>
              </a:rPr>
              <a:t>Cellular Network </a:t>
            </a:r>
            <a:r>
              <a:rPr lang="en-US" sz="2000" dirty="0" smtClean="0">
                <a:solidFill>
                  <a:srgbClr val="A6A6A6"/>
                </a:solidFill>
                <a:latin typeface="Segoe Light"/>
                <a:cs typeface="Segoe Light"/>
              </a:rPr>
              <a:t>(no dynamics analysis)</a:t>
            </a:r>
          </a:p>
          <a:p>
            <a:pPr lvl="1"/>
            <a:r>
              <a:rPr lang="en-US" sz="2000" dirty="0" smtClean="0">
                <a:latin typeface="Segoe Light"/>
                <a:cs typeface="Segoe Light"/>
              </a:rPr>
              <a:t>[</a:t>
            </a:r>
            <a:r>
              <a:rPr lang="en-US" sz="2000" dirty="0" err="1" smtClean="0">
                <a:latin typeface="Segoe Light"/>
                <a:cs typeface="Segoe Light"/>
              </a:rPr>
              <a:t>Sigmetrics</a:t>
            </a:r>
            <a:r>
              <a:rPr lang="en-US" sz="2000" dirty="0" smtClean="0">
                <a:latin typeface="Segoe Light"/>
                <a:cs typeface="Segoe Light"/>
              </a:rPr>
              <a:t>’ 11 </a:t>
            </a:r>
            <a:r>
              <a:rPr lang="en-US" sz="2000" dirty="0" err="1" smtClean="0">
                <a:latin typeface="Segoe Light"/>
                <a:cs typeface="Segoe Light"/>
              </a:rPr>
              <a:t>Xu</a:t>
            </a:r>
            <a:r>
              <a:rPr lang="en-US" sz="2000" dirty="0" smtClean="0">
                <a:latin typeface="Segoe Light"/>
                <a:cs typeface="Segoe Light"/>
              </a:rPr>
              <a:t>] Cellular </a:t>
            </a:r>
            <a:r>
              <a:rPr lang="en-US" sz="2000" dirty="0">
                <a:latin typeface="Segoe Light"/>
                <a:cs typeface="Segoe Light"/>
              </a:rPr>
              <a:t>n</a:t>
            </a:r>
            <a:r>
              <a:rPr lang="en-US" sz="2000" dirty="0" smtClean="0">
                <a:latin typeface="Segoe Light"/>
                <a:cs typeface="Segoe Light"/>
              </a:rPr>
              <a:t>etwork infrastructure study</a:t>
            </a:r>
          </a:p>
          <a:p>
            <a:pPr lvl="1"/>
            <a:r>
              <a:rPr lang="en-US" sz="2000" dirty="0" smtClean="0">
                <a:latin typeface="Segoe Light"/>
                <a:cs typeface="Segoe Light"/>
              </a:rPr>
              <a:t>[</a:t>
            </a:r>
            <a:r>
              <a:rPr lang="en-US" sz="2000" dirty="0" err="1" smtClean="0">
                <a:latin typeface="Segoe Light"/>
                <a:cs typeface="Segoe Light"/>
              </a:rPr>
              <a:t>MobiPerf</a:t>
            </a:r>
            <a:r>
              <a:rPr lang="en-US" sz="2000" dirty="0" smtClean="0">
                <a:latin typeface="Segoe Light"/>
                <a:cs typeface="Segoe Light"/>
              </a:rPr>
              <a:t>] A lightweight mobile application for measurement</a:t>
            </a:r>
          </a:p>
        </p:txBody>
      </p:sp>
    </p:spTree>
    <p:extLst>
      <p:ext uri="{BB962C8B-B14F-4D97-AF65-F5344CB8AC3E}">
        <p14:creationId xmlns:p14="http://schemas.microsoft.com/office/powerpoint/2010/main" val="2538269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2749131" cy="744205"/>
          </a:xfrm>
        </p:spPr>
        <p:txBody>
          <a:bodyPr>
            <a:normAutofit fontScale="90000"/>
          </a:bodyPr>
          <a:lstStyle/>
          <a:p>
            <a:r>
              <a:rPr lang="en-US" dirty="0" smtClean="0">
                <a:latin typeface="Segoe Light"/>
                <a:cs typeface="Segoe Light"/>
              </a:rPr>
              <a:t>Approach</a:t>
            </a:r>
            <a:endParaRPr lang="en-US" dirty="0">
              <a:latin typeface="Segoe Light"/>
              <a:cs typeface="Segoe Light"/>
            </a:endParaRPr>
          </a:p>
        </p:txBody>
      </p:sp>
      <p:sp>
        <p:nvSpPr>
          <p:cNvPr id="3" name="Content Placeholder 2"/>
          <p:cNvSpPr>
            <a:spLocks noGrp="1"/>
          </p:cNvSpPr>
          <p:nvPr>
            <p:ph idx="1"/>
          </p:nvPr>
        </p:nvSpPr>
        <p:spPr>
          <a:xfrm>
            <a:off x="457200" y="1228194"/>
            <a:ext cx="8229600" cy="4897970"/>
          </a:xfrm>
        </p:spPr>
        <p:txBody>
          <a:bodyPr>
            <a:normAutofit/>
          </a:bodyPr>
          <a:lstStyle/>
          <a:p>
            <a:r>
              <a:rPr lang="en-US" sz="2000" dirty="0" smtClean="0">
                <a:latin typeface="Segoe Light"/>
                <a:cs typeface="Segoe Light"/>
              </a:rPr>
              <a:t>WAN</a:t>
            </a:r>
          </a:p>
          <a:p>
            <a:pPr lvl="1"/>
            <a:r>
              <a:rPr lang="en-US" sz="1600" dirty="0" smtClean="0">
                <a:latin typeface="Segoe Light"/>
                <a:cs typeface="Segoe Light"/>
              </a:rPr>
              <a:t>Measurement methodologies are based on King method (recursive DNS query)</a:t>
            </a:r>
          </a:p>
          <a:p>
            <a:pPr lvl="1"/>
            <a:r>
              <a:rPr lang="en-US" sz="1600" dirty="0" smtClean="0">
                <a:latin typeface="Segoe Light"/>
                <a:cs typeface="Segoe Light"/>
              </a:rPr>
              <a:t>Do a continuous study on a daily/weekly basis</a:t>
            </a:r>
          </a:p>
          <a:p>
            <a:pPr lvl="1"/>
            <a:r>
              <a:rPr lang="en-US" sz="1600" dirty="0" smtClean="0">
                <a:latin typeface="Segoe Light"/>
                <a:cs typeface="Segoe Light"/>
              </a:rPr>
              <a:t>Use various techniques to infer DNS server locations and perform correlation</a:t>
            </a:r>
          </a:p>
          <a:p>
            <a:pPr lvl="1"/>
            <a:endParaRPr lang="en-US" sz="1600" dirty="0">
              <a:latin typeface="Segoe Light"/>
              <a:cs typeface="Segoe Light"/>
            </a:endParaRPr>
          </a:p>
          <a:p>
            <a:r>
              <a:rPr lang="en-US" sz="2000" dirty="0" smtClean="0">
                <a:latin typeface="Segoe Light"/>
                <a:cs typeface="Segoe Light"/>
              </a:rPr>
              <a:t>DC</a:t>
            </a:r>
          </a:p>
          <a:p>
            <a:pPr lvl="1"/>
            <a:r>
              <a:rPr lang="en-US" sz="1600" dirty="0" smtClean="0">
                <a:latin typeface="Segoe Light"/>
                <a:cs typeface="Segoe Light"/>
              </a:rPr>
              <a:t>To eliminate caching, we are considering query </a:t>
            </a:r>
            <a:r>
              <a:rPr lang="en-US" sz="1600" dirty="0">
                <a:latin typeface="Segoe Light"/>
                <a:cs typeface="Segoe Light"/>
              </a:rPr>
              <a:t>G</a:t>
            </a:r>
            <a:r>
              <a:rPr lang="en-US" sz="1600" dirty="0" smtClean="0">
                <a:latin typeface="Segoe Light"/>
                <a:cs typeface="Segoe Light"/>
              </a:rPr>
              <a:t>oogle news/ads</a:t>
            </a:r>
          </a:p>
          <a:p>
            <a:pPr lvl="1"/>
            <a:r>
              <a:rPr lang="en-US" sz="1600" dirty="0" smtClean="0">
                <a:latin typeface="Segoe Light"/>
                <a:cs typeface="Segoe Light"/>
              </a:rPr>
              <a:t>Google provides a estimated time spent inside data center</a:t>
            </a:r>
          </a:p>
          <a:p>
            <a:pPr lvl="1"/>
            <a:endParaRPr lang="en-US" sz="1600" dirty="0">
              <a:latin typeface="Segoe Light"/>
              <a:cs typeface="Segoe Light"/>
            </a:endParaRPr>
          </a:p>
          <a:p>
            <a:r>
              <a:rPr lang="en-US" sz="2000" dirty="0" smtClean="0">
                <a:latin typeface="Segoe Light"/>
                <a:cs typeface="Segoe Light"/>
              </a:rPr>
              <a:t>Cellular</a:t>
            </a:r>
          </a:p>
          <a:p>
            <a:pPr lvl="1"/>
            <a:r>
              <a:rPr lang="en-US" sz="1600" dirty="0" smtClean="0">
                <a:latin typeface="Segoe Light"/>
                <a:cs typeface="Segoe Light"/>
              </a:rPr>
              <a:t>Trick: use USB tethering so that various tools on PC can be used easily for measurement</a:t>
            </a:r>
          </a:p>
          <a:p>
            <a:pPr lvl="1"/>
            <a:r>
              <a:rPr lang="en-US" sz="1600" dirty="0" smtClean="0">
                <a:latin typeface="Segoe Light"/>
                <a:cs typeface="Segoe Light"/>
              </a:rPr>
              <a:t>Perform extensive measurement to achieve reverse engineering</a:t>
            </a:r>
          </a:p>
        </p:txBody>
      </p:sp>
    </p:spTree>
    <p:extLst>
      <p:ext uri="{BB962C8B-B14F-4D97-AF65-F5344CB8AC3E}">
        <p14:creationId xmlns:p14="http://schemas.microsoft.com/office/powerpoint/2010/main" val="612411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2749131" cy="744205"/>
          </a:xfrm>
        </p:spPr>
        <p:txBody>
          <a:bodyPr>
            <a:normAutofit fontScale="90000"/>
          </a:bodyPr>
          <a:lstStyle/>
          <a:p>
            <a:r>
              <a:rPr lang="en-US" dirty="0" smtClean="0">
                <a:latin typeface="Segoe Light"/>
                <a:cs typeface="Segoe Light"/>
              </a:rPr>
              <a:t>Progress</a:t>
            </a:r>
            <a:endParaRPr lang="en-US" dirty="0">
              <a:latin typeface="Segoe Light"/>
              <a:cs typeface="Segoe Light"/>
            </a:endParaRPr>
          </a:p>
        </p:txBody>
      </p:sp>
      <p:sp>
        <p:nvSpPr>
          <p:cNvPr id="3" name="Content Placeholder 2"/>
          <p:cNvSpPr>
            <a:spLocks noGrp="1"/>
          </p:cNvSpPr>
          <p:nvPr>
            <p:ph idx="1"/>
          </p:nvPr>
        </p:nvSpPr>
        <p:spPr>
          <a:xfrm>
            <a:off x="457200" y="1228194"/>
            <a:ext cx="8229600" cy="4897970"/>
          </a:xfrm>
        </p:spPr>
        <p:txBody>
          <a:bodyPr>
            <a:normAutofit/>
          </a:bodyPr>
          <a:lstStyle/>
          <a:p>
            <a:r>
              <a:rPr lang="en-US" sz="2000" dirty="0" smtClean="0">
                <a:latin typeface="Segoe Light"/>
                <a:cs typeface="Segoe Light"/>
              </a:rPr>
              <a:t>Turbo King</a:t>
            </a:r>
          </a:p>
          <a:p>
            <a:pPr lvl="1"/>
            <a:r>
              <a:rPr lang="en-US" sz="1600" dirty="0" smtClean="0">
                <a:latin typeface="Segoe Light"/>
                <a:cs typeface="Segoe Light"/>
              </a:rPr>
              <a:t>13 Measurement Nodes (Planet Lab)</a:t>
            </a:r>
          </a:p>
          <a:p>
            <a:pPr lvl="1"/>
            <a:r>
              <a:rPr lang="en-US" sz="1600" dirty="0" smtClean="0">
                <a:latin typeface="Segoe Light"/>
                <a:cs typeface="Segoe Light"/>
              </a:rPr>
              <a:t>2 Central Name Servers (EC2)</a:t>
            </a:r>
          </a:p>
          <a:p>
            <a:pPr lvl="1"/>
            <a:endParaRPr lang="en-US" sz="1600" dirty="0" smtClean="0">
              <a:latin typeface="Segoe Light"/>
              <a:cs typeface="Segoe Light"/>
            </a:endParaRPr>
          </a:p>
          <a:p>
            <a:r>
              <a:rPr lang="en-US" sz="2000" dirty="0" smtClean="0">
                <a:latin typeface="Segoe Light"/>
                <a:cs typeface="Segoe Light"/>
              </a:rPr>
              <a:t>DC</a:t>
            </a:r>
          </a:p>
          <a:p>
            <a:pPr lvl="1"/>
            <a:r>
              <a:rPr lang="en-US" sz="1600" dirty="0" smtClean="0">
                <a:latin typeface="Segoe Light"/>
                <a:cs typeface="Segoe Light"/>
              </a:rPr>
              <a:t>To eliminate caching, we are considering query Google news/ads</a:t>
            </a:r>
          </a:p>
          <a:p>
            <a:pPr lvl="1"/>
            <a:r>
              <a:rPr lang="en-US" sz="1600" dirty="0" smtClean="0">
                <a:latin typeface="Segoe Light"/>
                <a:cs typeface="Segoe Light"/>
              </a:rPr>
              <a:t>Google provides a estimated time spent inside data center</a:t>
            </a:r>
          </a:p>
          <a:p>
            <a:pPr lvl="1"/>
            <a:endParaRPr lang="en-US" sz="1600" dirty="0" smtClean="0">
              <a:latin typeface="Segoe Light"/>
              <a:cs typeface="Segoe Light"/>
            </a:endParaRPr>
          </a:p>
          <a:p>
            <a:r>
              <a:rPr lang="en-US" sz="2000" dirty="0" smtClean="0">
                <a:latin typeface="Segoe Light"/>
                <a:cs typeface="Segoe Light"/>
              </a:rPr>
              <a:t>Cellular</a:t>
            </a:r>
          </a:p>
          <a:p>
            <a:pPr lvl="1"/>
            <a:r>
              <a:rPr lang="en-US" sz="1600" dirty="0" smtClean="0">
                <a:latin typeface="Segoe Light"/>
                <a:cs typeface="Segoe Light"/>
              </a:rPr>
              <a:t>Trick: use USB tethering so that various tools on PC can be used easily for measurement</a:t>
            </a:r>
          </a:p>
          <a:p>
            <a:pPr lvl="1"/>
            <a:r>
              <a:rPr lang="en-US" sz="1600" dirty="0" smtClean="0">
                <a:latin typeface="Segoe Light"/>
                <a:cs typeface="Segoe Light"/>
              </a:rPr>
              <a:t>Perform extensive measurement to achieve reverse engineering</a:t>
            </a:r>
            <a:endParaRPr lang="en-US" sz="1600" dirty="0" smtClean="0">
              <a:latin typeface="Segoe Light"/>
              <a:cs typeface="Segoe Light"/>
            </a:endParaRPr>
          </a:p>
        </p:txBody>
      </p:sp>
    </p:spTree>
    <p:extLst>
      <p:ext uri="{BB962C8B-B14F-4D97-AF65-F5344CB8AC3E}">
        <p14:creationId xmlns:p14="http://schemas.microsoft.com/office/powerpoint/2010/main" val="1051565092"/>
      </p:ext>
    </p:extLst>
  </p:cSld>
  <p:clrMapOvr>
    <a:masterClrMapping/>
  </p:clrMapOvr>
</p:sld>
</file>

<file path=ppt/theme/theme1.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148</TotalTime>
  <Words>593</Words>
  <Application>Microsoft Macintosh PowerPoint</Application>
  <PresentationFormat>On-screen Show (4:3)</PresentationFormat>
  <Paragraphs>68</Paragraphs>
  <Slides>6</Slides>
  <Notes>5</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Black</vt:lpstr>
      <vt:lpstr>A Latency Measurement Study in New Convergent Network</vt:lpstr>
      <vt:lpstr>Problem</vt:lpstr>
      <vt:lpstr>Motivation</vt:lpstr>
      <vt:lpstr>Prior Work</vt:lpstr>
      <vt:lpstr>Approach</vt:lpstr>
      <vt:lpstr>Progress</vt:lpstr>
    </vt:vector>
  </TitlesOfParts>
  <Company>UC,Berkeley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Latency Measurement Study in Modern Network</dc:title>
  <dc:creator>Ben Zhang</dc:creator>
  <cp:lastModifiedBy>No Name</cp:lastModifiedBy>
  <cp:revision>82</cp:revision>
  <dcterms:created xsi:type="dcterms:W3CDTF">2013-03-21T16:35:56Z</dcterms:created>
  <dcterms:modified xsi:type="dcterms:W3CDTF">2013-03-31T22:07:16Z</dcterms:modified>
</cp:coreProperties>
</file>