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56" r:id="rId2"/>
    <p:sldId id="267" r:id="rId3"/>
    <p:sldId id="257" r:id="rId4"/>
    <p:sldId id="258" r:id="rId5"/>
    <p:sldId id="259" r:id="rId6"/>
    <p:sldId id="260" r:id="rId7"/>
    <p:sldId id="263" r:id="rId8"/>
    <p:sldId id="264" r:id="rId9"/>
    <p:sldId id="268"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96" autoAdjust="0"/>
  </p:normalViewPr>
  <p:slideViewPr>
    <p:cSldViewPr snapToGrid="0" snapToObjects="1">
      <p:cViewPr>
        <p:scale>
          <a:sx n="90" d="100"/>
          <a:sy n="90" d="100"/>
        </p:scale>
        <p:origin x="-2176" y="-4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4/26/13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37C7616-B134-0047-ABFF-A95E6FAEFE2A}" type="slidenum">
              <a:rPr lang="en-US" smtClean="0"/>
              <a:t>11</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a:p>
            <a:r>
              <a:rPr lang="en-US" dirty="0"/>
              <a:t>----- Meeting Notes (4/3/13 13:22) -----</a:t>
            </a:r>
          </a:p>
          <a:p>
            <a:r>
              <a:rPr lang="en-US" dirty="0"/>
              <a:t>WAN</a:t>
            </a:r>
          </a:p>
          <a:p>
            <a:r>
              <a:rPr lang="en-US" dirty="0"/>
              <a:t>Use Turbo king to test a wide range of networks</a:t>
            </a:r>
          </a:p>
          <a:p>
            <a:endParaRPr lang="en-US" dirty="0"/>
          </a:p>
          <a:p>
            <a:r>
              <a:rPr lang="en-US" dirty="0"/>
              <a:t>Mobile</a:t>
            </a:r>
          </a:p>
          <a:p>
            <a:r>
              <a:rPr lang="en-US" dirty="0"/>
              <a:t>We are limited by the fact there there is not a distributed network of wireless nodes that we can use for testing. So instead we are looking to better understand the latency of the networks we have access</a:t>
            </a:r>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9</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RFC 1918</a:t>
            </a:r>
          </a:p>
          <a:p>
            <a:r>
              <a:rPr lang="en-US" smtClean="0"/>
              <a:t>172.16.0.0 - 172.31.255.255 (172.16/12 prefix)</a:t>
            </a:r>
          </a:p>
        </p:txBody>
      </p:sp>
      <p:sp>
        <p:nvSpPr>
          <p:cNvPr id="4" name="Slide Number Placeholder 3"/>
          <p:cNvSpPr>
            <a:spLocks noGrp="1"/>
          </p:cNvSpPr>
          <p:nvPr>
            <p:ph type="sldNum" sz="quarter" idx="10"/>
          </p:nvPr>
        </p:nvSpPr>
        <p:spPr/>
        <p:txBody>
          <a:bodyPr/>
          <a:lstStyle/>
          <a:p>
            <a:fld id="{437C7616-B134-0047-ABFF-A95E6FAEFE2A}" type="slidenum">
              <a:rPr lang="en-US" smtClean="0"/>
              <a:t>10</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4/26/13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4/26/13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4/26/13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4/26/13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4296701"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2"/>
            <a:ext cx="4508075" cy="5274529"/>
          </a:xfrm>
        </p:spPr>
        <p:txBody>
          <a:bodyPr>
            <a:normAutofit/>
          </a:bodyPr>
          <a:lstStyle/>
          <a:p>
            <a:endParaRPr lang="en-US" sz="2000" dirty="0" smtClean="0">
              <a:latin typeface="Segoe Light"/>
              <a:cs typeface="Segoe Light"/>
            </a:endParaRPr>
          </a:p>
          <a:p>
            <a:r>
              <a:rPr lang="en-US" sz="2400" dirty="0" err="1" smtClean="0">
                <a:latin typeface="Segoe Light"/>
                <a:cs typeface="Segoe Light"/>
              </a:rPr>
              <a:t>Traceroute</a:t>
            </a:r>
            <a:r>
              <a:rPr lang="en-US" sz="2400" dirty="0" smtClean="0">
                <a:latin typeface="Segoe Light"/>
                <a:cs typeface="Segoe Light"/>
              </a:rPr>
              <a:t> </a:t>
            </a:r>
          </a:p>
          <a:p>
            <a:pPr lvl="1"/>
            <a:r>
              <a:rPr lang="en-US" sz="2000" dirty="0" smtClean="0">
                <a:latin typeface="Segoe Light"/>
                <a:cs typeface="Segoe Light"/>
              </a:rPr>
              <a:t>From </a:t>
            </a:r>
            <a:r>
              <a:rPr lang="en-US" sz="2000" dirty="0" err="1" smtClean="0">
                <a:latin typeface="Segoe Light"/>
                <a:cs typeface="Segoe Light"/>
              </a:rPr>
              <a:t>iphone</a:t>
            </a:r>
            <a:r>
              <a:rPr lang="en-US" sz="2000" dirty="0" smtClean="0">
                <a:latin typeface="Segoe Light"/>
                <a:cs typeface="Segoe Light"/>
              </a:rPr>
              <a:t> (ATT LTE)</a:t>
            </a:r>
          </a:p>
          <a:p>
            <a:pPr lvl="1"/>
            <a:r>
              <a:rPr lang="en-US" sz="2000" dirty="0" smtClean="0">
                <a:latin typeface="Segoe Light"/>
                <a:cs typeface="Segoe Light"/>
              </a:rPr>
              <a:t>to top 943 websites</a:t>
            </a:r>
          </a:p>
          <a:p>
            <a:pPr lvl="1"/>
            <a:r>
              <a:rPr lang="en-US" sz="2000" dirty="0" smtClean="0">
                <a:latin typeface="Segoe Light"/>
                <a:cs typeface="Segoe Light"/>
              </a:rPr>
              <a:t>Raw logs/</a:t>
            </a:r>
            <a:r>
              <a:rPr lang="en-US" sz="2000" dirty="0" err="1" smtClean="0">
                <a:latin typeface="Segoe Light"/>
                <a:cs typeface="Segoe Light"/>
              </a:rPr>
              <a:t>NoSQL</a:t>
            </a:r>
            <a:r>
              <a:rPr lang="en-US" sz="2000" dirty="0" smtClean="0">
                <a:latin typeface="Segoe Light"/>
                <a:cs typeface="Segoe Light"/>
              </a:rPr>
              <a:t> </a:t>
            </a:r>
            <a:r>
              <a:rPr lang="en-US" sz="2000" dirty="0" err="1" smtClean="0">
                <a:latin typeface="Segoe Light"/>
                <a:cs typeface="Segoe Light"/>
              </a:rPr>
              <a:t>db</a:t>
            </a:r>
            <a:endParaRPr lang="en-US" sz="2400" dirty="0" smtClean="0">
              <a:latin typeface="Segoe Light"/>
              <a:cs typeface="Segoe Light"/>
            </a:endParaRPr>
          </a:p>
          <a:p>
            <a:endParaRPr lang="en-US" sz="2400" dirty="0" smtClean="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grpSp>
        <p:nvGrpSpPr>
          <p:cNvPr id="8" name="Group 7"/>
          <p:cNvGrpSpPr/>
          <p:nvPr/>
        </p:nvGrpSpPr>
        <p:grpSpPr>
          <a:xfrm>
            <a:off x="5069429" y="152083"/>
            <a:ext cx="4372091" cy="6560479"/>
            <a:chOff x="5069429" y="152083"/>
            <a:chExt cx="4372091" cy="6560479"/>
          </a:xfrm>
        </p:grpSpPr>
        <p:sp>
          <p:nvSpPr>
            <p:cNvPr id="5" name="TextBox 4"/>
            <p:cNvSpPr txBox="1"/>
            <p:nvPr/>
          </p:nvSpPr>
          <p:spPr>
            <a:xfrm>
              <a:off x="6422789" y="618676"/>
              <a:ext cx="184666" cy="369332"/>
            </a:xfrm>
            <a:prstGeom prst="rect">
              <a:avLst/>
            </a:prstGeom>
            <a:noFill/>
          </p:spPr>
          <p:txBody>
            <a:bodyPr wrap="none" rtlCol="0">
              <a:spAutoFit/>
            </a:bodyPr>
            <a:lstStyle/>
            <a:p>
              <a:endParaRPr lang="en-US" dirty="0"/>
            </a:p>
          </p:txBody>
        </p:sp>
        <p:sp>
          <p:nvSpPr>
            <p:cNvPr id="6" name="Rectangle 5"/>
            <p:cNvSpPr/>
            <p:nvPr/>
          </p:nvSpPr>
          <p:spPr>
            <a:xfrm>
              <a:off x="5069430" y="152083"/>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[AS0] </a:t>
              </a:r>
              <a:r>
                <a:rPr lang="en-US" dirty="0" smtClean="0">
                  <a:latin typeface="Segoe Light"/>
                  <a:cs typeface="Segoe Light"/>
                </a:rPr>
                <a:t>172.20.10.1</a:t>
              </a:r>
              <a:endParaRPr lang="en-US" dirty="0">
                <a:latin typeface="Segoe Light"/>
                <a:cs typeface="Segoe Light"/>
              </a:endParaRPr>
            </a:p>
          </p:txBody>
        </p:sp>
        <p:sp>
          <p:nvSpPr>
            <p:cNvPr id="28" name="Rectangle 27"/>
            <p:cNvSpPr/>
            <p:nvPr/>
          </p:nvSpPr>
          <p:spPr>
            <a:xfrm>
              <a:off x="5069429" y="1024641"/>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172.26.241.133</a:t>
              </a:r>
              <a:endParaRPr lang="en-US" dirty="0">
                <a:latin typeface="Segoe Light"/>
                <a:cs typeface="Segoe Light"/>
              </a:endParaRPr>
            </a:p>
          </p:txBody>
        </p:sp>
        <p:sp>
          <p:nvSpPr>
            <p:cNvPr id="29" name="Rectangle 28"/>
            <p:cNvSpPr/>
            <p:nvPr/>
          </p:nvSpPr>
          <p:spPr>
            <a:xfrm>
              <a:off x="5069430" y="584944"/>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172.26.236.2</a:t>
              </a:r>
              <a:endParaRPr lang="en-US" dirty="0">
                <a:latin typeface="Segoe Light"/>
                <a:cs typeface="Segoe Light"/>
              </a:endParaRPr>
            </a:p>
          </p:txBody>
        </p:sp>
        <p:sp>
          <p:nvSpPr>
            <p:cNvPr id="30" name="Rectangle 29"/>
            <p:cNvSpPr/>
            <p:nvPr/>
          </p:nvSpPr>
          <p:spPr>
            <a:xfrm>
              <a:off x="5069430" y="1462745"/>
              <a:ext cx="2827923"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172.26.96.10/172.26.96.11</a:t>
              </a:r>
            </a:p>
            <a:p>
              <a:pPr algn="ctr"/>
              <a:r>
                <a:rPr lang="en-US" dirty="0">
                  <a:latin typeface="Segoe Light"/>
                  <a:cs typeface="Segoe Light"/>
                </a:rPr>
                <a:t>172.26.96.3/</a:t>
              </a:r>
              <a:r>
                <a:rPr lang="en-US" dirty="0" smtClean="0">
                  <a:latin typeface="Segoe Light"/>
                  <a:cs typeface="Segoe Light"/>
                </a:rPr>
                <a:t>172.26.96.2</a:t>
              </a:r>
              <a:endParaRPr lang="en-US" dirty="0">
                <a:latin typeface="Segoe Light"/>
                <a:cs typeface="Segoe Light"/>
              </a:endParaRPr>
            </a:p>
          </p:txBody>
        </p:sp>
        <p:sp>
          <p:nvSpPr>
            <p:cNvPr id="32" name="Rectangle 31"/>
            <p:cNvSpPr/>
            <p:nvPr/>
          </p:nvSpPr>
          <p:spPr>
            <a:xfrm>
              <a:off x="5069429" y="238911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172.26.96.193</a:t>
              </a:r>
              <a:endParaRPr lang="en-US" dirty="0">
                <a:latin typeface="Segoe Light"/>
                <a:cs typeface="Segoe Light"/>
              </a:endParaRPr>
            </a:p>
          </p:txBody>
        </p:sp>
        <p:sp>
          <p:nvSpPr>
            <p:cNvPr id="33" name="Rectangle 32"/>
            <p:cNvSpPr/>
            <p:nvPr/>
          </p:nvSpPr>
          <p:spPr>
            <a:xfrm>
              <a:off x="5069430" y="2836355"/>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172.16.121.113</a:t>
              </a:r>
              <a:endParaRPr lang="en-US" dirty="0">
                <a:latin typeface="Segoe Light"/>
                <a:cs typeface="Segoe Light"/>
              </a:endParaRPr>
            </a:p>
          </p:txBody>
        </p:sp>
        <p:sp>
          <p:nvSpPr>
            <p:cNvPr id="34" name="Rectangle 33"/>
            <p:cNvSpPr/>
            <p:nvPr/>
          </p:nvSpPr>
          <p:spPr>
            <a:xfrm>
              <a:off x="5069430" y="328634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[AS7018] 12.249.2.49</a:t>
              </a:r>
              <a:endParaRPr lang="en-US" dirty="0">
                <a:latin typeface="Segoe Light"/>
                <a:cs typeface="Segoe Light"/>
              </a:endParaRPr>
            </a:p>
          </p:txBody>
        </p:sp>
        <p:sp>
          <p:nvSpPr>
            <p:cNvPr id="35" name="Rectangle 34"/>
            <p:cNvSpPr/>
            <p:nvPr/>
          </p:nvSpPr>
          <p:spPr>
            <a:xfrm>
              <a:off x="5069430" y="3735576"/>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 </a:t>
              </a:r>
              <a:r>
                <a:rPr lang="en-US" dirty="0" smtClean="0">
                  <a:latin typeface="Segoe Light"/>
                  <a:cs typeface="Segoe Light"/>
                </a:rPr>
                <a:t>12.83.180.82</a:t>
              </a:r>
              <a:endParaRPr lang="en-US" dirty="0">
                <a:latin typeface="Segoe Light"/>
                <a:cs typeface="Segoe Light"/>
              </a:endParaRPr>
            </a:p>
          </p:txBody>
        </p:sp>
        <p:sp>
          <p:nvSpPr>
            <p:cNvPr id="36" name="Rectangle 35"/>
            <p:cNvSpPr/>
            <p:nvPr/>
          </p:nvSpPr>
          <p:spPr>
            <a:xfrm>
              <a:off x="5069429" y="4169976"/>
              <a:ext cx="2827923"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12.122.200.9/12.122.114.5</a:t>
              </a:r>
              <a:endParaRPr lang="en-US" dirty="0" smtClean="0">
                <a:latin typeface="Segoe Light"/>
                <a:cs typeface="Segoe Light"/>
              </a:endParaRPr>
            </a:p>
            <a:p>
              <a:pPr algn="ctr"/>
              <a:r>
                <a:rPr lang="en-US" dirty="0" smtClean="0">
                  <a:latin typeface="Segoe Light"/>
                  <a:cs typeface="Segoe Light"/>
                </a:rPr>
                <a:t>12.122.1.118/12.122.8.79…</a:t>
              </a:r>
              <a:endParaRPr lang="en-US" dirty="0">
                <a:latin typeface="Segoe Light"/>
                <a:cs typeface="Segoe Light"/>
              </a:endParaRPr>
            </a:p>
          </p:txBody>
        </p:sp>
        <p:sp>
          <p:nvSpPr>
            <p:cNvPr id="37" name="Rectangle 36"/>
            <p:cNvSpPr/>
            <p:nvPr/>
          </p:nvSpPr>
          <p:spPr>
            <a:xfrm>
              <a:off x="5069430" y="5077542"/>
              <a:ext cx="2827923"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12.122.114.21/</a:t>
              </a:r>
              <a:r>
                <a:rPr lang="en-US" dirty="0" smtClean="0">
                  <a:latin typeface="Segoe Light"/>
                  <a:cs typeface="Segoe Light"/>
                </a:rPr>
                <a:t>12.123.30.5 </a:t>
              </a:r>
              <a:endParaRPr lang="en-US" dirty="0">
                <a:latin typeface="Segoe Light"/>
                <a:cs typeface="Segoe Light"/>
              </a:endParaRPr>
            </a:p>
            <a:p>
              <a:pPr algn="ctr"/>
              <a:r>
                <a:rPr lang="en-US" dirty="0" smtClean="0">
                  <a:latin typeface="Segoe Light"/>
                  <a:cs typeface="Segoe Light"/>
                </a:rPr>
                <a:t>[AS0]</a:t>
              </a:r>
            </a:p>
            <a:p>
              <a:pPr algn="ctr"/>
              <a:r>
                <a:rPr lang="en-US" dirty="0" smtClean="0">
                  <a:latin typeface="Segoe Light"/>
                  <a:cs typeface="Segoe Light"/>
                </a:rPr>
                <a:t>192.205.33.46/…</a:t>
              </a:r>
              <a:endParaRPr lang="en-US" dirty="0">
                <a:latin typeface="Segoe Light"/>
                <a:cs typeface="Segoe Light"/>
              </a:endParaRPr>
            </a:p>
          </p:txBody>
        </p:sp>
        <p:sp>
          <p:nvSpPr>
            <p:cNvPr id="43" name="TextBox 42"/>
            <p:cNvSpPr txBox="1"/>
            <p:nvPr/>
          </p:nvSpPr>
          <p:spPr>
            <a:xfrm>
              <a:off x="9373334" y="618676"/>
              <a:ext cx="68186" cy="369332"/>
            </a:xfrm>
            <a:prstGeom prst="rect">
              <a:avLst/>
            </a:prstGeom>
            <a:noFill/>
          </p:spPr>
          <p:txBody>
            <a:bodyPr wrap="square" rtlCol="0">
              <a:spAutoFit/>
            </a:bodyPr>
            <a:lstStyle/>
            <a:p>
              <a:endParaRPr lang="en-US" dirty="0"/>
            </a:p>
          </p:txBody>
        </p:sp>
        <p:sp>
          <p:nvSpPr>
            <p:cNvPr id="44" name="Rectangle 43"/>
            <p:cNvSpPr/>
            <p:nvPr/>
          </p:nvSpPr>
          <p:spPr>
            <a:xfrm>
              <a:off x="8019974" y="152083"/>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~0.7 </a:t>
              </a:r>
              <a:r>
                <a:rPr lang="en-US" dirty="0" err="1" smtClean="0">
                  <a:latin typeface="Segoe Light"/>
                  <a:cs typeface="Segoe Light"/>
                </a:rPr>
                <a:t>ms</a:t>
              </a:r>
              <a:endParaRPr lang="en-US" dirty="0">
                <a:latin typeface="Segoe Light"/>
                <a:cs typeface="Segoe Light"/>
              </a:endParaRPr>
            </a:p>
          </p:txBody>
        </p:sp>
        <p:sp>
          <p:nvSpPr>
            <p:cNvPr id="45" name="Rectangle 44"/>
            <p:cNvSpPr/>
            <p:nvPr/>
          </p:nvSpPr>
          <p:spPr>
            <a:xfrm>
              <a:off x="8019974" y="1024641"/>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6" name="Rectangle 45"/>
            <p:cNvSpPr/>
            <p:nvPr/>
          </p:nvSpPr>
          <p:spPr>
            <a:xfrm>
              <a:off x="8019974" y="584944"/>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7" name="Rectangle 46"/>
            <p:cNvSpPr/>
            <p:nvPr/>
          </p:nvSpPr>
          <p:spPr>
            <a:xfrm>
              <a:off x="8019975" y="1462745"/>
              <a:ext cx="1044186"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8" name="Rectangle 47"/>
            <p:cNvSpPr/>
            <p:nvPr/>
          </p:nvSpPr>
          <p:spPr>
            <a:xfrm>
              <a:off x="8019974" y="238911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9" name="Rectangle 48"/>
            <p:cNvSpPr/>
            <p:nvPr/>
          </p:nvSpPr>
          <p:spPr>
            <a:xfrm>
              <a:off x="8019975" y="2836355"/>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0" name="Rectangle 49"/>
            <p:cNvSpPr/>
            <p:nvPr/>
          </p:nvSpPr>
          <p:spPr>
            <a:xfrm>
              <a:off x="8019975" y="328634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~60 </a:t>
              </a:r>
              <a:r>
                <a:rPr lang="en-US" dirty="0" err="1" smtClean="0">
                  <a:latin typeface="Segoe Light"/>
                  <a:cs typeface="Segoe Light"/>
                </a:rPr>
                <a:t>ms</a:t>
              </a:r>
              <a:endParaRPr lang="en-US" dirty="0">
                <a:latin typeface="Segoe Light"/>
                <a:cs typeface="Segoe Light"/>
              </a:endParaRPr>
            </a:p>
          </p:txBody>
        </p:sp>
        <p:sp>
          <p:nvSpPr>
            <p:cNvPr id="51" name="Rectangle 50"/>
            <p:cNvSpPr/>
            <p:nvPr/>
          </p:nvSpPr>
          <p:spPr>
            <a:xfrm>
              <a:off x="8019975" y="3735576"/>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2" name="Rectangle 51"/>
            <p:cNvSpPr/>
            <p:nvPr/>
          </p:nvSpPr>
          <p:spPr>
            <a:xfrm>
              <a:off x="8019974" y="4169976"/>
              <a:ext cx="1044186"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40 </a:t>
              </a:r>
              <a:r>
                <a:rPr lang="en-US" dirty="0" err="1">
                  <a:latin typeface="Segoe Light"/>
                  <a:cs typeface="Segoe Light"/>
                </a:rPr>
                <a:t>ms</a:t>
              </a:r>
              <a:r>
                <a:rPr lang="en-US" dirty="0">
                  <a:latin typeface="Segoe Light"/>
                  <a:cs typeface="Segoe Light"/>
                </a:rPr>
                <a:t> -</a:t>
              </a:r>
            </a:p>
            <a:p>
              <a:pPr algn="ctr"/>
              <a:r>
                <a:rPr lang="en-US" dirty="0">
                  <a:latin typeface="Segoe Light"/>
                  <a:cs typeface="Segoe Light"/>
                </a:rPr>
                <a:t>100 </a:t>
              </a:r>
              <a:r>
                <a:rPr lang="en-US" dirty="0" err="1">
                  <a:latin typeface="Segoe Light"/>
                  <a:cs typeface="Segoe Light"/>
                </a:rPr>
                <a:t>ms</a:t>
              </a:r>
              <a:endParaRPr lang="en-US" dirty="0">
                <a:latin typeface="Segoe Light"/>
                <a:cs typeface="Segoe Light"/>
              </a:endParaRPr>
            </a:p>
          </p:txBody>
        </p:sp>
        <p:sp>
          <p:nvSpPr>
            <p:cNvPr id="53" name="Rectangle 52"/>
            <p:cNvSpPr/>
            <p:nvPr/>
          </p:nvSpPr>
          <p:spPr>
            <a:xfrm>
              <a:off x="8019975" y="5077542"/>
              <a:ext cx="1044186"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r>
                <a:rPr lang="en-US" dirty="0" smtClean="0">
                  <a:latin typeface="Segoe Light"/>
                  <a:cs typeface="Segoe Light"/>
                </a:rPr>
                <a:t> -</a:t>
              </a:r>
            </a:p>
            <a:p>
              <a:pPr algn="ctr"/>
              <a:r>
                <a:rPr lang="en-US" dirty="0" smtClean="0">
                  <a:latin typeface="Segoe Light"/>
                  <a:cs typeface="Segoe Light"/>
                </a:rPr>
                <a:t>100 </a:t>
              </a:r>
              <a:r>
                <a:rPr lang="en-US" dirty="0" err="1" smtClean="0">
                  <a:latin typeface="Segoe Light"/>
                  <a:cs typeface="Segoe Light"/>
                </a:rPr>
                <a:t>ms</a:t>
              </a:r>
              <a:endParaRPr lang="en-US" dirty="0">
                <a:latin typeface="Segoe Light"/>
                <a:cs typeface="Segoe Light"/>
              </a:endParaRPr>
            </a:p>
          </p:txBody>
        </p:sp>
        <p:sp>
          <p:nvSpPr>
            <p:cNvPr id="55" name="Rectangle 54"/>
            <p:cNvSpPr/>
            <p:nvPr/>
          </p:nvSpPr>
          <p:spPr>
            <a:xfrm>
              <a:off x="5069430" y="6305292"/>
              <a:ext cx="3994729" cy="407270"/>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Possibly Internet….  50 </a:t>
              </a:r>
              <a:r>
                <a:rPr lang="en-US" dirty="0" err="1" smtClean="0">
                  <a:latin typeface="Segoe Light"/>
                  <a:cs typeface="Segoe Light"/>
                </a:rPr>
                <a:t>ms</a:t>
              </a:r>
              <a:r>
                <a:rPr lang="en-US" dirty="0" smtClean="0">
                  <a:latin typeface="Segoe Light"/>
                  <a:cs typeface="Segoe Light"/>
                </a:rPr>
                <a:t> – 200 </a:t>
              </a:r>
              <a:r>
                <a:rPr lang="en-US" dirty="0" err="1" smtClean="0">
                  <a:latin typeface="Segoe Light"/>
                  <a:cs typeface="Segoe Light"/>
                </a:rPr>
                <a:t>ms</a:t>
              </a:r>
              <a:endParaRPr lang="en-US" dirty="0">
                <a:latin typeface="Segoe Light"/>
                <a:cs typeface="Segoe Light"/>
              </a:endParaRPr>
            </a:p>
          </p:txBody>
        </p:sp>
      </p:grpSp>
      <p:pic>
        <p:nvPicPr>
          <p:cNvPr id="7" name="Picture 6" descr="ba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12676"/>
            <a:ext cx="4196564" cy="3139929"/>
          </a:xfrm>
          <a:prstGeom prst="rect">
            <a:avLst/>
          </a:prstGeom>
        </p:spPr>
      </p:pic>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8731"/>
            <a:ext cx="8164722" cy="1843860"/>
          </a:xfrm>
        </p:spPr>
        <p:txBody>
          <a:bodyPr>
            <a:normAutofit/>
          </a:bodyPr>
          <a:lstStyle/>
          <a:p>
            <a:pPr marL="0" indent="0" algn="ctr">
              <a:buNone/>
            </a:pPr>
            <a:r>
              <a:rPr lang="en-US" dirty="0" smtClean="0">
                <a:latin typeface="Segoe Light"/>
                <a:cs typeface="Segoe Light"/>
              </a:rPr>
              <a:t>Question</a:t>
            </a:r>
            <a:r>
              <a:rPr lang="en-US" altLang="zh-CN" dirty="0" smtClean="0">
                <a:latin typeface="Segoe Light"/>
                <a:cs typeface="Segoe Light"/>
              </a:rPr>
              <a:t>s</a:t>
            </a:r>
            <a:r>
              <a:rPr lang="en-US" dirty="0" smtClean="0">
                <a:latin typeface="Segoe Light"/>
                <a:cs typeface="Segoe Light"/>
              </a:rPr>
              <a:t> &amp; Feedback?</a:t>
            </a:r>
            <a:endParaRPr lang="en-US" sz="5500" dirty="0" smtClean="0">
              <a:latin typeface="Segoe Light"/>
              <a:cs typeface="Segoe Light"/>
            </a:endParaRPr>
          </a:p>
          <a:p>
            <a:pPr marL="0" indent="0" algn="ctr">
              <a:buNone/>
            </a:pPr>
            <a:r>
              <a:rPr lang="en-US" sz="6700" dirty="0" smtClean="0">
                <a:latin typeface="Segoe Light"/>
                <a:cs typeface="Segoe Light"/>
              </a:rPr>
              <a:t>Thank you!</a:t>
            </a:r>
            <a:endParaRPr lang="en-US" sz="6700" dirty="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Tree>
    <p:extLst>
      <p:ext uri="{BB962C8B-B14F-4D97-AF65-F5344CB8AC3E}">
        <p14:creationId xmlns:p14="http://schemas.microsoft.com/office/powerpoint/2010/main" val="39979194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Template</a:t>
            </a:r>
            <a:endParaRPr lang="en-US" dirty="0">
              <a:latin typeface="Segoe Light"/>
              <a:cs typeface="Segoe Light"/>
            </a:endParaRPr>
          </a:p>
        </p:txBody>
      </p:sp>
    </p:spTree>
    <p:extLst>
      <p:ext uri="{BB962C8B-B14F-4D97-AF65-F5344CB8AC3E}">
        <p14:creationId xmlns:p14="http://schemas.microsoft.com/office/powerpoint/2010/main" val="1246534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2513164"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a:t>
            </a:r>
            <a:r>
              <a:rPr lang="en-US" dirty="0" smtClean="0">
                <a:solidFill>
                  <a:srgbClr val="FF0000"/>
                </a:solidFill>
                <a:latin typeface="Segoe Light"/>
                <a:cs typeface="Segoe Light"/>
              </a:rPr>
              <a:t>latency</a:t>
            </a:r>
            <a:r>
              <a:rPr lang="en-US" dirty="0" smtClean="0">
                <a:latin typeface="Segoe Light"/>
                <a:cs typeface="Segoe Light"/>
              </a:rPr>
              <a:t>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2000" dirty="0" smtClean="0">
                <a:latin typeface="Segoe Light"/>
                <a:cs typeface="Segoe Light"/>
              </a:rPr>
              <a:t>King, T-King methods for arbitrary two hosts (DNS recursive query)</a:t>
            </a:r>
          </a:p>
          <a:p>
            <a:pPr lvl="1"/>
            <a:r>
              <a:rPr lang="en-US" sz="2000" dirty="0" smtClean="0">
                <a:latin typeface="Segoe Light"/>
                <a:cs typeface="Segoe Light"/>
              </a:rPr>
              <a:t>Vern’s work on end-to-end dynamics (~1995)</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 y="274638"/>
            <a:ext cx="5218775"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1896780" y="4339929"/>
            <a:ext cx="196013" cy="392025"/>
          </a:xfrm>
          <a:prstGeom prst="rect">
            <a:avLst/>
          </a:prstGeom>
          <a:noFill/>
        </p:spPr>
        <p:txBody>
          <a:bodyPr wrap="none" rtlCol="0">
            <a:spAutoFit/>
          </a:bodyPr>
          <a:lstStyle/>
          <a:p>
            <a:endParaRPr lang="en-US" dirty="0"/>
          </a:p>
        </p:txBody>
      </p:sp>
      <p:grpSp>
        <p:nvGrpSpPr>
          <p:cNvPr id="25" name="Group 24"/>
          <p:cNvGrpSpPr/>
          <p:nvPr/>
        </p:nvGrpSpPr>
        <p:grpSpPr>
          <a:xfrm>
            <a:off x="379827" y="1342902"/>
            <a:ext cx="1270043" cy="2039205"/>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myAddr</a:t>
              </a:r>
              <a:endParaRPr lang="en-US" sz="1600" dirty="0"/>
            </a:p>
          </p:txBody>
        </p:sp>
        <p:sp>
          <p:nvSpPr>
            <p:cNvPr id="13" name="Rounded Rectangle 12"/>
            <p:cNvSpPr/>
            <p:nvPr/>
          </p:nvSpPr>
          <p:spPr>
            <a:xfrm>
              <a:off x="526831" y="1560270"/>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7999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sp>
        <p:nvSpPr>
          <p:cNvPr id="19" name="Rectangle 18"/>
          <p:cNvSpPr/>
          <p:nvPr/>
        </p:nvSpPr>
        <p:spPr>
          <a:xfrm>
            <a:off x="3728195" y="1355687"/>
            <a:ext cx="126888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ns.target1.com</a:t>
            </a:r>
          </a:p>
          <a:p>
            <a:pPr algn="ctr"/>
            <a:r>
              <a:rPr lang="en-US" sz="1300" dirty="0" smtClean="0"/>
              <a:t>(Recursive)</a:t>
            </a:r>
            <a:endParaRPr lang="en-US" sz="1300" dirty="0"/>
          </a:p>
        </p:txBody>
      </p:sp>
      <p:sp>
        <p:nvSpPr>
          <p:cNvPr id="26" name="Rectangle 25"/>
          <p:cNvSpPr/>
          <p:nvPr/>
        </p:nvSpPr>
        <p:spPr>
          <a:xfrm>
            <a:off x="7253912" y="1342902"/>
            <a:ext cx="1268421"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ns.target2.com</a:t>
            </a:r>
          </a:p>
          <a:p>
            <a:pPr algn="ctr"/>
            <a:r>
              <a:rPr lang="en-US" sz="1300" dirty="0" smtClean="0"/>
              <a:t>(Recursive or Iterative)</a:t>
            </a:r>
            <a:endParaRPr lang="en-US" sz="1300" dirty="0"/>
          </a:p>
        </p:txBody>
      </p:sp>
      <p:sp>
        <p:nvSpPr>
          <p:cNvPr id="36" name="Rectangle 35"/>
          <p:cNvSpPr/>
          <p:nvPr/>
        </p:nvSpPr>
        <p:spPr>
          <a:xfrm>
            <a:off x="296737" y="4430044"/>
            <a:ext cx="127004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ns1.mydomain.com</a:t>
            </a:r>
            <a:endParaRPr lang="en-US" sz="1400" dirty="0"/>
          </a:p>
        </p:txBody>
      </p:sp>
      <p:grpSp>
        <p:nvGrpSpPr>
          <p:cNvPr id="9" name="Group 8"/>
          <p:cNvGrpSpPr/>
          <p:nvPr/>
        </p:nvGrpSpPr>
        <p:grpSpPr>
          <a:xfrm>
            <a:off x="1572793" y="1356773"/>
            <a:ext cx="2775188" cy="307777"/>
            <a:chOff x="1572793" y="1356773"/>
            <a:chExt cx="2775188" cy="307777"/>
          </a:xfrm>
        </p:grpSpPr>
        <p:cxnSp>
          <p:nvCxnSpPr>
            <p:cNvPr id="6" name="Straight Arrow Connector 5"/>
            <p:cNvCxnSpPr/>
            <p:nvPr/>
          </p:nvCxnSpPr>
          <p:spPr>
            <a:xfrm>
              <a:off x="1600877" y="1646224"/>
              <a:ext cx="212731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72793" y="1356773"/>
              <a:ext cx="2775188" cy="307777"/>
            </a:xfrm>
            <a:prstGeom prst="rect">
              <a:avLst/>
            </a:prstGeom>
            <a:noFill/>
          </p:spPr>
          <p:txBody>
            <a:bodyPr wrap="square" rtlCol="0">
              <a:spAutoFit/>
            </a:bodyPr>
            <a:lstStyle/>
            <a:p>
              <a:r>
                <a:rPr lang="en-US" sz="1000" dirty="0" smtClean="0"/>
                <a:t>1) Resolve: </a:t>
              </a:r>
              <a:r>
                <a:rPr lang="en-US" sz="1000" dirty="0" err="1" smtClean="0"/>
                <a:t>qid.myAddr.</a:t>
              </a:r>
              <a:r>
                <a:rPr lang="en-US" sz="1400" b="1" dirty="0" err="1" smtClean="0"/>
                <a:t>mydomain</a:t>
              </a:r>
              <a:r>
                <a:rPr lang="en-US" sz="1000" dirty="0" err="1" smtClean="0"/>
                <a:t>.com</a:t>
              </a:r>
              <a:endParaRPr lang="en-US" sz="1000" dirty="0"/>
            </a:p>
          </p:txBody>
        </p:sp>
      </p:grpSp>
      <p:grpSp>
        <p:nvGrpSpPr>
          <p:cNvPr id="30" name="Group 29"/>
          <p:cNvGrpSpPr/>
          <p:nvPr/>
        </p:nvGrpSpPr>
        <p:grpSpPr>
          <a:xfrm>
            <a:off x="1369116" y="3382107"/>
            <a:ext cx="2775188" cy="1672071"/>
            <a:chOff x="1369116" y="3382107"/>
            <a:chExt cx="2775188" cy="1672071"/>
          </a:xfrm>
        </p:grpSpPr>
        <p:cxnSp>
          <p:nvCxnSpPr>
            <p:cNvPr id="27" name="Straight Arrow Connector 26"/>
            <p:cNvCxnSpPr/>
            <p:nvPr/>
          </p:nvCxnSpPr>
          <p:spPr>
            <a:xfrm flipH="1">
              <a:off x="1572793" y="3382107"/>
              <a:ext cx="2127856" cy="16720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9273781">
              <a:off x="1369116" y="3786225"/>
              <a:ext cx="2775188" cy="307777"/>
            </a:xfrm>
            <a:prstGeom prst="rect">
              <a:avLst/>
            </a:prstGeom>
            <a:noFill/>
          </p:spPr>
          <p:txBody>
            <a:bodyPr wrap="square" rtlCol="0">
              <a:spAutoFit/>
            </a:bodyPr>
            <a:lstStyle/>
            <a:p>
              <a:r>
                <a:rPr lang="en-US" sz="1000" dirty="0"/>
                <a:t>2</a:t>
              </a:r>
              <a:r>
                <a:rPr lang="en-US" sz="1000" dirty="0" smtClean="0"/>
                <a:t>) Resolve: </a:t>
              </a:r>
              <a:r>
                <a:rPr lang="en-US" sz="1000" dirty="0" err="1" smtClean="0"/>
                <a:t>qid.myAddr.</a:t>
              </a:r>
              <a:r>
                <a:rPr lang="en-US" sz="1400" b="1" dirty="0" err="1" smtClean="0"/>
                <a:t>mydomain</a:t>
              </a:r>
              <a:r>
                <a:rPr lang="en-US" sz="1000" dirty="0" err="1" smtClean="0"/>
                <a:t>.com</a:t>
              </a:r>
              <a:endParaRPr lang="en-US" sz="1000" dirty="0"/>
            </a:p>
          </p:txBody>
        </p:sp>
      </p:grpSp>
      <p:grpSp>
        <p:nvGrpSpPr>
          <p:cNvPr id="32" name="Group 31"/>
          <p:cNvGrpSpPr/>
          <p:nvPr/>
        </p:nvGrpSpPr>
        <p:grpSpPr>
          <a:xfrm>
            <a:off x="1533386" y="3412641"/>
            <a:ext cx="2870066" cy="2415620"/>
            <a:chOff x="1533386" y="3412641"/>
            <a:chExt cx="2870066" cy="2415620"/>
          </a:xfrm>
        </p:grpSpPr>
        <p:cxnSp>
          <p:nvCxnSpPr>
            <p:cNvPr id="31" name="Straight Arrow Connector 30"/>
            <p:cNvCxnSpPr/>
            <p:nvPr/>
          </p:nvCxnSpPr>
          <p:spPr>
            <a:xfrm flipV="1">
              <a:off x="1600878" y="3412641"/>
              <a:ext cx="2802574" cy="24156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9055585">
              <a:off x="1533386" y="4294725"/>
              <a:ext cx="2775188" cy="307777"/>
            </a:xfrm>
            <a:prstGeom prst="rect">
              <a:avLst/>
            </a:prstGeom>
            <a:noFill/>
          </p:spPr>
          <p:txBody>
            <a:bodyPr wrap="square" rtlCol="0">
              <a:spAutoFit/>
            </a:bodyPr>
            <a:lstStyle/>
            <a:p>
              <a:r>
                <a:rPr lang="en-US" sz="1000" dirty="0" smtClean="0"/>
                <a:t>3) Referral: </a:t>
              </a:r>
              <a:r>
                <a:rPr lang="en-US" sz="1400" b="1" dirty="0" err="1" smtClean="0"/>
                <a:t>myAddr</a:t>
              </a:r>
              <a:endParaRPr lang="en-US" sz="1400" b="1" dirty="0"/>
            </a:p>
          </p:txBody>
        </p:sp>
      </p:grpSp>
      <p:grpSp>
        <p:nvGrpSpPr>
          <p:cNvPr id="33" name="Group 32"/>
          <p:cNvGrpSpPr/>
          <p:nvPr/>
        </p:nvGrpSpPr>
        <p:grpSpPr>
          <a:xfrm>
            <a:off x="1582753" y="2814873"/>
            <a:ext cx="2775188" cy="261593"/>
            <a:chOff x="1582753" y="2814873"/>
            <a:chExt cx="2775188" cy="261593"/>
          </a:xfrm>
        </p:grpSpPr>
        <p:cxnSp>
          <p:nvCxnSpPr>
            <p:cNvPr id="23" name="Straight Arrow Connector 22"/>
            <p:cNvCxnSpPr/>
            <p:nvPr/>
          </p:nvCxnSpPr>
          <p:spPr>
            <a:xfrm flipH="1">
              <a:off x="1600878" y="3076466"/>
              <a:ext cx="21273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82753" y="2814873"/>
              <a:ext cx="2775188" cy="246221"/>
            </a:xfrm>
            <a:prstGeom prst="rect">
              <a:avLst/>
            </a:prstGeom>
            <a:noFill/>
          </p:spPr>
          <p:txBody>
            <a:bodyPr wrap="square" rtlCol="0">
              <a:spAutoFit/>
            </a:bodyPr>
            <a:lstStyle/>
            <a:p>
              <a:r>
                <a:rPr lang="en-US" sz="1000" dirty="0" smtClean="0"/>
                <a:t>4) Resolve: </a:t>
              </a:r>
              <a:r>
                <a:rPr lang="en-US" sz="1000" dirty="0" err="1" smtClean="0"/>
                <a:t>qid.myAddr.mydomain.com</a:t>
              </a:r>
              <a:endParaRPr lang="en-US" sz="1000" dirty="0"/>
            </a:p>
          </p:txBody>
        </p:sp>
      </p:grpSp>
      <p:grpSp>
        <p:nvGrpSpPr>
          <p:cNvPr id="51" name="Group 50"/>
          <p:cNvGrpSpPr/>
          <p:nvPr/>
        </p:nvGrpSpPr>
        <p:grpSpPr>
          <a:xfrm>
            <a:off x="1600877" y="2387553"/>
            <a:ext cx="3101294" cy="307777"/>
            <a:chOff x="1600877" y="2387553"/>
            <a:chExt cx="3101294" cy="307777"/>
          </a:xfrm>
        </p:grpSpPr>
        <p:cxnSp>
          <p:nvCxnSpPr>
            <p:cNvPr id="22" name="Straight Arrow Connector 21"/>
            <p:cNvCxnSpPr/>
            <p:nvPr/>
          </p:nvCxnSpPr>
          <p:spPr>
            <a:xfrm>
              <a:off x="1600877" y="2636166"/>
              <a:ext cx="21235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926983" y="2387553"/>
              <a:ext cx="2775188" cy="307777"/>
            </a:xfrm>
            <a:prstGeom prst="rect">
              <a:avLst/>
            </a:prstGeom>
            <a:noFill/>
          </p:spPr>
          <p:txBody>
            <a:bodyPr wrap="square" rtlCol="0">
              <a:spAutoFit/>
            </a:bodyPr>
            <a:lstStyle/>
            <a:p>
              <a:r>
                <a:rPr lang="en-US" sz="1000" dirty="0"/>
                <a:t>5</a:t>
              </a:r>
              <a:r>
                <a:rPr lang="en-US" sz="1000" dirty="0" smtClean="0"/>
                <a:t>) Referral: ns.</a:t>
              </a:r>
              <a:r>
                <a:rPr lang="en-US" sz="1400" b="1" dirty="0" smtClean="0"/>
                <a:t>target2</a:t>
              </a:r>
              <a:r>
                <a:rPr lang="en-US" sz="1000" dirty="0" smtClean="0"/>
                <a:t>.com</a:t>
              </a:r>
              <a:endParaRPr lang="en-US" sz="1000" dirty="0"/>
            </a:p>
          </p:txBody>
        </p:sp>
      </p:grpSp>
      <p:grpSp>
        <p:nvGrpSpPr>
          <p:cNvPr id="38" name="Group 37"/>
          <p:cNvGrpSpPr/>
          <p:nvPr/>
        </p:nvGrpSpPr>
        <p:grpSpPr>
          <a:xfrm>
            <a:off x="4997078" y="1520687"/>
            <a:ext cx="2777031" cy="278212"/>
            <a:chOff x="4997078" y="1520687"/>
            <a:chExt cx="2777031" cy="278212"/>
          </a:xfrm>
        </p:grpSpPr>
        <p:cxnSp>
          <p:nvCxnSpPr>
            <p:cNvPr id="39" name="Straight Arrow Connector 38"/>
            <p:cNvCxnSpPr/>
            <p:nvPr/>
          </p:nvCxnSpPr>
          <p:spPr>
            <a:xfrm>
              <a:off x="4997078" y="1798899"/>
              <a:ext cx="2215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98921" y="1520687"/>
              <a:ext cx="2775188" cy="246221"/>
            </a:xfrm>
            <a:prstGeom prst="rect">
              <a:avLst/>
            </a:prstGeom>
            <a:noFill/>
          </p:spPr>
          <p:txBody>
            <a:bodyPr wrap="square" rtlCol="0">
              <a:spAutoFit/>
            </a:bodyPr>
            <a:lstStyle/>
            <a:p>
              <a:r>
                <a:rPr lang="en-US" sz="1000" dirty="0"/>
                <a:t>6</a:t>
              </a:r>
              <a:r>
                <a:rPr lang="en-US" sz="1000" dirty="0" smtClean="0"/>
                <a:t>) Resolve: </a:t>
              </a:r>
              <a:r>
                <a:rPr lang="en-US" sz="1000" dirty="0" err="1" smtClean="0"/>
                <a:t>qid.myAddr.mydomain.com</a:t>
              </a:r>
              <a:endParaRPr lang="en-US" sz="1000" dirty="0"/>
            </a:p>
          </p:txBody>
        </p:sp>
      </p:grpSp>
      <p:grpSp>
        <p:nvGrpSpPr>
          <p:cNvPr id="48" name="Group 47"/>
          <p:cNvGrpSpPr/>
          <p:nvPr/>
        </p:nvGrpSpPr>
        <p:grpSpPr>
          <a:xfrm>
            <a:off x="4997078" y="2580522"/>
            <a:ext cx="3346791" cy="269377"/>
            <a:chOff x="4997078" y="2580522"/>
            <a:chExt cx="3346791" cy="269377"/>
          </a:xfrm>
        </p:grpSpPr>
        <p:cxnSp>
          <p:nvCxnSpPr>
            <p:cNvPr id="40" name="Straight Arrow Connector 39"/>
            <p:cNvCxnSpPr/>
            <p:nvPr/>
          </p:nvCxnSpPr>
          <p:spPr>
            <a:xfrm flipH="1">
              <a:off x="4997078" y="2849899"/>
              <a:ext cx="221329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68681" y="2580522"/>
              <a:ext cx="2775188" cy="246221"/>
            </a:xfrm>
            <a:prstGeom prst="rect">
              <a:avLst/>
            </a:prstGeom>
            <a:noFill/>
          </p:spPr>
          <p:txBody>
            <a:bodyPr wrap="square" rtlCol="0">
              <a:spAutoFit/>
            </a:bodyPr>
            <a:lstStyle/>
            <a:p>
              <a:r>
                <a:rPr lang="en-US" sz="1000" dirty="0" smtClean="0"/>
                <a:t>7) </a:t>
              </a:r>
              <a:r>
                <a:rPr lang="en-US" sz="1000" dirty="0" err="1" smtClean="0"/>
                <a:t>NXDomain</a:t>
              </a:r>
              <a:endParaRPr lang="en-US" sz="1000" dirty="0"/>
            </a:p>
          </p:txBody>
        </p:sp>
      </p:grpSp>
      <p:grpSp>
        <p:nvGrpSpPr>
          <p:cNvPr id="50" name="Group 49"/>
          <p:cNvGrpSpPr/>
          <p:nvPr/>
        </p:nvGrpSpPr>
        <p:grpSpPr>
          <a:xfrm>
            <a:off x="1622707" y="1782183"/>
            <a:ext cx="3435564" cy="280016"/>
            <a:chOff x="1622707" y="1782183"/>
            <a:chExt cx="3435564" cy="280016"/>
          </a:xfrm>
        </p:grpSpPr>
        <p:cxnSp>
          <p:nvCxnSpPr>
            <p:cNvPr id="24" name="Straight Arrow Connector 23"/>
            <p:cNvCxnSpPr/>
            <p:nvPr/>
          </p:nvCxnSpPr>
          <p:spPr>
            <a:xfrm flipH="1">
              <a:off x="1622707" y="2062199"/>
              <a:ext cx="210548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83083" y="1782183"/>
              <a:ext cx="2775188" cy="246221"/>
            </a:xfrm>
            <a:prstGeom prst="rect">
              <a:avLst/>
            </a:prstGeom>
            <a:noFill/>
          </p:spPr>
          <p:txBody>
            <a:bodyPr wrap="square" rtlCol="0">
              <a:spAutoFit/>
            </a:bodyPr>
            <a:lstStyle/>
            <a:p>
              <a:r>
                <a:rPr lang="en-US" sz="1000" dirty="0"/>
                <a:t>8</a:t>
              </a:r>
              <a:r>
                <a:rPr lang="en-US" sz="1000" dirty="0" smtClean="0"/>
                <a:t>) </a:t>
              </a:r>
              <a:r>
                <a:rPr lang="en-US" sz="1000" dirty="0" err="1" smtClean="0"/>
                <a:t>NXDomain</a:t>
              </a:r>
              <a:endParaRPr lang="en-US" sz="1000" dirty="0"/>
            </a:p>
          </p:txBody>
        </p:sp>
      </p:grpSp>
      <p:sp>
        <p:nvSpPr>
          <p:cNvPr id="52" name="TextBox 51"/>
          <p:cNvSpPr txBox="1"/>
          <p:nvPr/>
        </p:nvSpPr>
        <p:spPr>
          <a:xfrm>
            <a:off x="4230358" y="4295644"/>
            <a:ext cx="4837981" cy="1477328"/>
          </a:xfrm>
          <a:prstGeom prst="rect">
            <a:avLst/>
          </a:prstGeom>
          <a:noFill/>
        </p:spPr>
        <p:txBody>
          <a:bodyPr wrap="square" rtlCol="0">
            <a:spAutoFit/>
          </a:bodyPr>
          <a:lstStyle/>
          <a:p>
            <a:pPr marL="285750" indent="-285750">
              <a:buFont typeface="Arial"/>
              <a:buChar char="•"/>
            </a:pPr>
            <a:r>
              <a:rPr lang="en-US" dirty="0" smtClean="0"/>
              <a:t>Record time delta </a:t>
            </a:r>
            <a:r>
              <a:rPr lang="en-US" b="1" i="1" dirty="0"/>
              <a:t>T</a:t>
            </a:r>
            <a:r>
              <a:rPr lang="en-US" dirty="0" smtClean="0"/>
              <a:t> between (5) and (8)</a:t>
            </a:r>
          </a:p>
          <a:p>
            <a:pPr marL="285750" indent="-285750">
              <a:buFont typeface="Arial"/>
              <a:buChar char="•"/>
            </a:pPr>
            <a:r>
              <a:rPr lang="en-US" dirty="0" smtClean="0"/>
              <a:t>Determine </a:t>
            </a:r>
            <a:r>
              <a:rPr lang="en-US" b="1" i="1" dirty="0" smtClean="0"/>
              <a:t>RTT </a:t>
            </a:r>
            <a:r>
              <a:rPr lang="en-US" dirty="0" smtClean="0"/>
              <a:t>between </a:t>
            </a:r>
            <a:r>
              <a:rPr lang="en-US" dirty="0" err="1" smtClean="0"/>
              <a:t>myAddr</a:t>
            </a:r>
            <a:r>
              <a:rPr lang="en-US" dirty="0" smtClean="0"/>
              <a:t> and target1</a:t>
            </a:r>
          </a:p>
          <a:p>
            <a:pPr marL="285750" indent="-285750">
              <a:buFont typeface="Arial"/>
              <a:buChar char="•"/>
            </a:pPr>
            <a:r>
              <a:rPr lang="en-US" dirty="0" smtClean="0"/>
              <a:t>Latency target1 to target2 = </a:t>
            </a:r>
            <a:r>
              <a:rPr lang="en-US" b="1" i="1" dirty="0" smtClean="0"/>
              <a:t>T - RTT</a:t>
            </a: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26,000 Open Recursive Resolvers</a:t>
            </a:r>
            <a:endParaRPr lang="en-US" sz="2000" dirty="0" smtClean="0">
              <a:latin typeface="Segoe Light"/>
              <a:cs typeface="Segoe Light"/>
            </a:endParaRP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56 Measurement </a:t>
            </a:r>
            <a:r>
              <a:rPr lang="en-US" sz="2000" dirty="0" smtClean="0">
                <a:latin typeface="Segoe Light"/>
                <a:cs typeface="Segoe Light"/>
              </a:rPr>
              <a:t>Nodes (Planet Lab)</a:t>
            </a:r>
          </a:p>
          <a:p>
            <a:pPr lvl="1"/>
            <a:r>
              <a:rPr lang="en-US" sz="2000" dirty="0" smtClean="0">
                <a:latin typeface="Segoe Light"/>
                <a:cs typeface="Segoe Light"/>
              </a:rPr>
              <a:t>2 Central Name Servers (EC2</a:t>
            </a:r>
            <a:r>
              <a:rPr lang="en-US" sz="2000" dirty="0" smtClean="0">
                <a:latin typeface="Segoe Light"/>
                <a:cs typeface="Segoe Light"/>
              </a:rPr>
              <a:t>)</a:t>
            </a:r>
            <a:endParaRPr lang="en-US" sz="2000" dirty="0" smtClean="0">
              <a:latin typeface="Segoe Light"/>
              <a:cs typeface="Segoe Light"/>
            </a:endParaRP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 Setup</a:t>
            </a:r>
            <a:endParaRPr lang="en-US" dirty="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 Data</a:t>
            </a:r>
            <a:endParaRPr lang="en-US" dirty="0">
              <a:latin typeface="Segoe Light"/>
              <a:cs typeface="Segoe Light"/>
            </a:endParaRPr>
          </a:p>
        </p:txBody>
      </p:sp>
    </p:spTree>
    <p:extLst>
      <p:ext uri="{BB962C8B-B14F-4D97-AF65-F5344CB8AC3E}">
        <p14:creationId xmlns:p14="http://schemas.microsoft.com/office/powerpoint/2010/main" val="5815567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1156</TotalTime>
  <Words>1012</Words>
  <Application>Microsoft Macintosh PowerPoint</Application>
  <PresentationFormat>On-screen Show (4:3)</PresentationFormat>
  <Paragraphs>148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vt:lpstr>
      <vt:lpstr>An Internet Latency Measurement Study</vt:lpstr>
      <vt:lpstr>Template</vt:lpstr>
      <vt:lpstr>Problem</vt:lpstr>
      <vt:lpstr>Motivation</vt:lpstr>
      <vt:lpstr>Prior Work</vt:lpstr>
      <vt:lpstr>Approach</vt:lpstr>
      <vt:lpstr>Turbo King  (Modified)</vt:lpstr>
      <vt:lpstr>Turbo King - Setup</vt:lpstr>
      <vt:lpstr>Turbo King - Data</vt:lpstr>
      <vt:lpstr>Progress – Mobile</vt:lpstr>
      <vt:lpstr>PowerPoint Presentation</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No Name</cp:lastModifiedBy>
  <cp:revision>194</cp:revision>
  <dcterms:created xsi:type="dcterms:W3CDTF">2013-03-21T16:35:56Z</dcterms:created>
  <dcterms:modified xsi:type="dcterms:W3CDTF">2013-04-26T21:16:36Z</dcterms:modified>
</cp:coreProperties>
</file>