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88" r:id="rId4"/>
    <p:sldId id="280" r:id="rId5"/>
    <p:sldId id="281" r:id="rId6"/>
    <p:sldId id="282" r:id="rId7"/>
    <p:sldId id="289" r:id="rId8"/>
    <p:sldId id="290" r:id="rId9"/>
    <p:sldId id="28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54" autoAdjust="0"/>
  </p:normalViewPr>
  <p:slideViewPr>
    <p:cSldViewPr snapToGrid="0" snapToObjects="1">
      <p:cViewPr>
        <p:scale>
          <a:sx n="103" d="100"/>
          <a:sy n="103" d="100"/>
        </p:scale>
        <p:origin x="-15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9C19-3333-F748-BFA8-3DC416911B5B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C7616-B134-0047-ABFF-A95E6FAEF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RFC 1918</a:t>
            </a:r>
          </a:p>
          <a:p>
            <a:endParaRPr lang="en-US" dirty="0" smtClean="0"/>
          </a:p>
          <a:p>
            <a:r>
              <a:rPr lang="en-US" dirty="0" smtClean="0"/>
              <a:t>172.16.0.0 - 172.31.255.255 (172.16/12 prefix)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Quick note on the first hop (iPhone)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Second hop: Packet Data Gateway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Arguments to make:</a:t>
            </a:r>
            <a:br>
              <a:rPr lang="en-US" dirty="0" smtClean="0"/>
            </a:br>
            <a:r>
              <a:rPr lang="en-US" dirty="0" smtClean="0"/>
              <a:t>1)</a:t>
            </a:r>
            <a:r>
              <a:rPr lang="en-US" baseline="0" dirty="0" smtClean="0"/>
              <a:t> fairly stable within cellular.</a:t>
            </a:r>
          </a:p>
          <a:p>
            <a:r>
              <a:rPr lang="en-US" baseline="0" dirty="0" smtClean="0"/>
              <a:t>2) Still latency not too small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dirty="0" err="1" smtClean="0"/>
              <a:t>traceroute</a:t>
            </a:r>
            <a:r>
              <a:rPr lang="en-US" baseline="0" dirty="0" smtClean="0"/>
              <a:t>, the number of responds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Fall back to 4G network</a:t>
            </a:r>
            <a:r>
              <a:rPr lang="en-US" baseline="0" dirty="0" smtClean="0"/>
              <a:t> in this case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 #2: Motivate your project by describing why its solution is important. Who would care if you are successful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 #2: Motivate your project by describing why its solution is important. Who would care if you are successful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7616-B134-0047-ABFF-A95E6FAEF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E7C1-0930-394A-BB48-132AAC6FC298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278A-9A8B-C94F-94DF-F436F0F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An Internet Latency Measurement Study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Segoe Light"/>
                <a:cs typeface="Segoe Light"/>
              </a:rPr>
              <a:t>Ben Zhang</a:t>
            </a:r>
          </a:p>
          <a:p>
            <a:r>
              <a:rPr lang="en-US" sz="2500" dirty="0" smtClean="0">
                <a:solidFill>
                  <a:schemeClr val="tx1">
                    <a:lumMod val="65000"/>
                  </a:schemeClr>
                </a:solidFill>
                <a:latin typeface="Segoe Light"/>
                <a:cs typeface="Segoe Light"/>
              </a:rPr>
              <a:t>In Collaboration with </a:t>
            </a:r>
            <a:r>
              <a:rPr lang="en-US" sz="2500" dirty="0" err="1" smtClean="0">
                <a:solidFill>
                  <a:schemeClr val="tx1">
                    <a:lumMod val="65000"/>
                  </a:schemeClr>
                </a:solidFill>
                <a:latin typeface="Segoe Light"/>
                <a:cs typeface="Segoe Light"/>
              </a:rPr>
              <a:t>Ahir</a:t>
            </a:r>
            <a:r>
              <a:rPr lang="en-US" sz="2500" dirty="0" smtClean="0">
                <a:solidFill>
                  <a:schemeClr val="tx1">
                    <a:lumMod val="65000"/>
                  </a:schemeClr>
                </a:solidFill>
                <a:latin typeface="Segoe Light"/>
                <a:cs typeface="Segoe Light"/>
              </a:rPr>
              <a:t> </a:t>
            </a:r>
            <a:r>
              <a:rPr lang="en-US" sz="2500" dirty="0" smtClean="0">
                <a:solidFill>
                  <a:schemeClr val="tx1">
                    <a:lumMod val="65000"/>
                  </a:schemeClr>
                </a:solidFill>
                <a:latin typeface="Segoe Light"/>
                <a:cs typeface="Segoe Light"/>
              </a:rPr>
              <a:t>Reddy</a:t>
            </a:r>
          </a:p>
          <a:p>
            <a:r>
              <a:rPr lang="en-US" sz="2500" dirty="0" smtClean="0">
                <a:solidFill>
                  <a:schemeClr val="tx1">
                    <a:lumMod val="65000"/>
                  </a:schemeClr>
                </a:solidFill>
                <a:latin typeface="Segoe Light"/>
                <a:cs typeface="Segoe Light"/>
              </a:rPr>
              <a:t>CS294-87 Spring </a:t>
            </a:r>
            <a:r>
              <a:rPr lang="en-US" sz="2500" dirty="0" smtClean="0">
                <a:solidFill>
                  <a:schemeClr val="tx1">
                    <a:lumMod val="65000"/>
                  </a:schemeClr>
                </a:solidFill>
                <a:latin typeface="Segoe Light"/>
                <a:cs typeface="Segoe Light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239352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8731"/>
            <a:ext cx="8164722" cy="18438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Segoe Light"/>
                <a:cs typeface="Segoe Light"/>
              </a:rPr>
              <a:t>Question</a:t>
            </a:r>
            <a:r>
              <a:rPr lang="en-US" altLang="zh-CN" dirty="0" smtClean="0">
                <a:latin typeface="Segoe Light"/>
                <a:cs typeface="Segoe Light"/>
              </a:rPr>
              <a:t>s</a:t>
            </a:r>
            <a:r>
              <a:rPr lang="en-US" dirty="0" smtClean="0">
                <a:latin typeface="Segoe Light"/>
                <a:cs typeface="Segoe Light"/>
              </a:rPr>
              <a:t> &amp; Feedback?</a:t>
            </a:r>
            <a:endParaRPr lang="en-US" sz="5500" dirty="0" smtClean="0">
              <a:latin typeface="Segoe Light"/>
              <a:cs typeface="Segoe Light"/>
            </a:endParaRPr>
          </a:p>
          <a:p>
            <a:pPr marL="0" indent="0" algn="ctr">
              <a:buNone/>
            </a:pPr>
            <a:r>
              <a:rPr lang="en-US" sz="6700" dirty="0" smtClean="0">
                <a:latin typeface="Segoe Light"/>
                <a:cs typeface="Segoe Light"/>
              </a:rPr>
              <a:t>Thank you!</a:t>
            </a:r>
            <a:endParaRPr lang="en-US" sz="6700" dirty="0">
              <a:latin typeface="Segoe Light"/>
              <a:cs typeface="Segoe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80593"/>
            <a:ext cx="8229600" cy="512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Segoe Light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791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194"/>
            <a:ext cx="8229600" cy="4897970"/>
          </a:xfrm>
        </p:spPr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We seek to measure and characterize </a:t>
            </a:r>
            <a:r>
              <a:rPr lang="en-US" dirty="0" smtClean="0">
                <a:solidFill>
                  <a:srgbClr val="FF0000"/>
                </a:solidFill>
                <a:latin typeface="Segoe Light"/>
                <a:cs typeface="Segoe Light"/>
              </a:rPr>
              <a:t>latency</a:t>
            </a:r>
            <a:r>
              <a:rPr lang="en-US" dirty="0" smtClean="0">
                <a:latin typeface="Segoe Light"/>
                <a:cs typeface="Segoe Light"/>
              </a:rPr>
              <a:t> as it relates to:</a:t>
            </a:r>
          </a:p>
          <a:p>
            <a:pPr lvl="1"/>
            <a:r>
              <a:rPr lang="en-US" dirty="0" smtClean="0">
                <a:latin typeface="Segoe Light"/>
                <a:cs typeface="Segoe Light"/>
              </a:rPr>
              <a:t>Wide Area Networks</a:t>
            </a:r>
          </a:p>
          <a:p>
            <a:pPr lvl="1"/>
            <a:r>
              <a:rPr lang="en-US" dirty="0" smtClean="0">
                <a:latin typeface="Segoe Light"/>
                <a:cs typeface="Segoe Light"/>
              </a:rPr>
              <a:t>Data Centers*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Segoe Light"/>
                <a:cs typeface="Segoe Light"/>
              </a:rPr>
              <a:t>Cellular Networks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140120"/>
            <a:ext cx="8229600" cy="45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Segoe Light"/>
                <a:cs typeface="Segoe Light"/>
              </a:rPr>
              <a:t>* Not latency inside DC, rather a comparison to WAN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4000" y="274638"/>
            <a:ext cx="8890000" cy="74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Segoe Light"/>
                <a:cs typeface="Segoe Light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26053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192"/>
            <a:ext cx="4612230" cy="275407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egoe Light"/>
                <a:cs typeface="Segoe Light"/>
              </a:rPr>
              <a:t>Strategy </a:t>
            </a:r>
            <a:r>
              <a:rPr lang="en-US" altLang="zh-CN" sz="2400" dirty="0">
                <a:latin typeface="Segoe Light"/>
                <a:cs typeface="Segoe Light"/>
              </a:rPr>
              <a:t>– </a:t>
            </a:r>
            <a:r>
              <a:rPr lang="en-US" altLang="zh-CN" sz="2400" dirty="0" err="1" smtClean="0">
                <a:latin typeface="Segoe Light"/>
                <a:cs typeface="Segoe Light"/>
              </a:rPr>
              <a:t>Traceroute</a:t>
            </a:r>
            <a:endParaRPr lang="en-US" altLang="zh-CN" sz="2400" dirty="0">
              <a:latin typeface="Segoe Light"/>
              <a:cs typeface="Segoe Light"/>
            </a:endParaRPr>
          </a:p>
          <a:p>
            <a:pPr lvl="1"/>
            <a:r>
              <a:rPr lang="en-US" sz="1600" dirty="0" smtClean="0">
                <a:latin typeface="Segoe Light"/>
                <a:cs typeface="Segoe Light"/>
              </a:rPr>
              <a:t>from 1 AT&amp;T iPhone (tethering)</a:t>
            </a:r>
          </a:p>
          <a:p>
            <a:pPr lvl="1"/>
            <a:r>
              <a:rPr lang="en-US" sz="1600" dirty="0" smtClean="0">
                <a:latin typeface="Segoe Light"/>
                <a:cs typeface="Segoe Light"/>
              </a:rPr>
              <a:t>to ~1000 top websites</a:t>
            </a:r>
          </a:p>
          <a:p>
            <a:pPr lvl="1"/>
            <a:r>
              <a:rPr lang="en-US" sz="1600" dirty="0">
                <a:latin typeface="Segoe Light"/>
                <a:cs typeface="Segoe Light"/>
              </a:rPr>
              <a:t>a</a:t>
            </a:r>
            <a:r>
              <a:rPr lang="en-US" sz="1600" dirty="0" smtClean="0">
                <a:latin typeface="Segoe Light"/>
                <a:cs typeface="Segoe Light"/>
              </a:rPr>
              <a:t>t </a:t>
            </a:r>
            <a:r>
              <a:rPr lang="en-US" sz="1600" dirty="0">
                <a:latin typeface="Segoe Light"/>
                <a:cs typeface="Segoe Light"/>
              </a:rPr>
              <a:t>various time (</a:t>
            </a:r>
            <a:r>
              <a:rPr lang="en-US" sz="1600" dirty="0" smtClean="0">
                <a:latin typeface="Segoe Light"/>
                <a:cs typeface="Segoe Light"/>
              </a:rPr>
              <a:t>2013/04</a:t>
            </a:r>
            <a:r>
              <a:rPr lang="en-US" sz="1600" dirty="0">
                <a:latin typeface="Segoe Light"/>
                <a:cs typeface="Segoe Light"/>
              </a:rPr>
              <a:t>/12-</a:t>
            </a:r>
            <a:r>
              <a:rPr lang="en-US" sz="1600" dirty="0" smtClean="0">
                <a:latin typeface="Segoe Light"/>
                <a:cs typeface="Segoe Light"/>
              </a:rPr>
              <a:t>2013/04/24)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80593"/>
            <a:ext cx="8229600" cy="512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Segoe Light"/>
              <a:cs typeface="Segoe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69429" y="152083"/>
            <a:ext cx="4372091" cy="6560479"/>
            <a:chOff x="5069429" y="152083"/>
            <a:chExt cx="4372091" cy="6560479"/>
          </a:xfrm>
        </p:grpSpPr>
        <p:sp>
          <p:nvSpPr>
            <p:cNvPr id="5" name="TextBox 4"/>
            <p:cNvSpPr txBox="1"/>
            <p:nvPr/>
          </p:nvSpPr>
          <p:spPr>
            <a:xfrm>
              <a:off x="6422789" y="61867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69430" y="152083"/>
              <a:ext cx="2827922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Light"/>
                  <a:cs typeface="Segoe Light"/>
                </a:rPr>
                <a:t>[AS0] </a:t>
              </a:r>
              <a:r>
                <a:rPr lang="en-US" dirty="0" smtClean="0">
                  <a:latin typeface="Segoe Light"/>
                  <a:cs typeface="Segoe Light"/>
                </a:rPr>
                <a:t>172.20.10.1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69429" y="1024641"/>
              <a:ext cx="2827923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[AS16509] 172.26.241.133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69430" y="584944"/>
              <a:ext cx="2827922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[AS16509] 172.26.236.2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69430" y="1462745"/>
              <a:ext cx="2827923" cy="868599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[AS0] 172.26.96.10/172.26.96.11</a:t>
              </a:r>
            </a:p>
            <a:p>
              <a:pPr algn="ctr"/>
              <a:r>
                <a:rPr lang="en-US" dirty="0">
                  <a:latin typeface="Segoe Light"/>
                  <a:cs typeface="Segoe Light"/>
                </a:rPr>
                <a:t>172.26.96.3/</a:t>
              </a:r>
              <a:r>
                <a:rPr lang="en-US" dirty="0" smtClean="0">
                  <a:latin typeface="Segoe Light"/>
                  <a:cs typeface="Segoe Light"/>
                </a:rPr>
                <a:t>172.26.96.2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69429" y="2389112"/>
              <a:ext cx="2827923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[AS0] 172.26.96.193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69430" y="2836355"/>
              <a:ext cx="2827923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[AS0] 172.16.121.113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69430" y="3286342"/>
              <a:ext cx="2827923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[AS7018] 12.249.2.49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69430" y="3735576"/>
              <a:ext cx="2827923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Light"/>
                  <a:cs typeface="Segoe Light"/>
                </a:rPr>
                <a:t>[AS7018] </a:t>
              </a:r>
              <a:r>
                <a:rPr lang="en-US" dirty="0" smtClean="0">
                  <a:latin typeface="Segoe Light"/>
                  <a:cs typeface="Segoe Light"/>
                </a:rPr>
                <a:t>12.83.180.82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69429" y="4169976"/>
              <a:ext cx="2827923" cy="850358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Light"/>
                  <a:cs typeface="Segoe Light"/>
                </a:rPr>
                <a:t>[AS7018</a:t>
              </a:r>
              <a:r>
                <a:rPr lang="en-US" dirty="0" smtClean="0">
                  <a:latin typeface="Segoe Light"/>
                  <a:cs typeface="Segoe Light"/>
                </a:rPr>
                <a:t>]</a:t>
              </a:r>
            </a:p>
            <a:p>
              <a:pPr algn="ctr"/>
              <a:r>
                <a:rPr lang="en-US" dirty="0">
                  <a:latin typeface="Segoe Light"/>
                  <a:cs typeface="Segoe Light"/>
                </a:rPr>
                <a:t>12.122.200.9/12.122.114.5</a:t>
              </a:r>
              <a:endParaRPr lang="en-US" dirty="0" smtClean="0">
                <a:latin typeface="Segoe Light"/>
                <a:cs typeface="Segoe Light"/>
              </a:endParaRPr>
            </a:p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12.122.1.118/12.122.8.79…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69430" y="5077542"/>
              <a:ext cx="2827923" cy="1158303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Light"/>
                  <a:cs typeface="Segoe Light"/>
                </a:rPr>
                <a:t>[AS7018</a:t>
              </a:r>
              <a:r>
                <a:rPr lang="en-US" dirty="0" smtClean="0">
                  <a:latin typeface="Segoe Light"/>
                  <a:cs typeface="Segoe Light"/>
                </a:rPr>
                <a:t>]</a:t>
              </a:r>
            </a:p>
            <a:p>
              <a:pPr algn="ctr"/>
              <a:r>
                <a:rPr lang="en-US" dirty="0">
                  <a:latin typeface="Segoe Light"/>
                  <a:cs typeface="Segoe Light"/>
                </a:rPr>
                <a:t>12.122.114.21/</a:t>
              </a:r>
              <a:r>
                <a:rPr lang="en-US" dirty="0" smtClean="0">
                  <a:latin typeface="Segoe Light"/>
                  <a:cs typeface="Segoe Light"/>
                </a:rPr>
                <a:t>12.123.30.5 </a:t>
              </a:r>
              <a:endParaRPr lang="en-US" dirty="0">
                <a:latin typeface="Segoe Light"/>
                <a:cs typeface="Segoe Light"/>
              </a:endParaRPr>
            </a:p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[AS0]</a:t>
              </a:r>
            </a:p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192.205.33.46/…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373334" y="618676"/>
              <a:ext cx="68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19974" y="152083"/>
              <a:ext cx="1044185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~0.7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19974" y="1024641"/>
              <a:ext cx="1044186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~35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9974" y="584944"/>
              <a:ext cx="1044185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~35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19975" y="1462745"/>
              <a:ext cx="1044186" cy="868599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~35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019974" y="2389112"/>
              <a:ext cx="1044186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~35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19975" y="2836355"/>
              <a:ext cx="1044186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~35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9975" y="3286342"/>
              <a:ext cx="1044186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~40ms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19975" y="3735576"/>
              <a:ext cx="1044186" cy="38424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~50ms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19974" y="4169976"/>
              <a:ext cx="1044186" cy="850358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50ms </a:t>
              </a:r>
              <a:r>
                <a:rPr lang="en-US" dirty="0">
                  <a:latin typeface="Segoe Light"/>
                  <a:cs typeface="Segoe Light"/>
                </a:rPr>
                <a:t>-</a:t>
              </a:r>
            </a:p>
            <a:p>
              <a:pPr algn="ctr"/>
              <a:r>
                <a:rPr lang="en-US" dirty="0">
                  <a:latin typeface="Segoe Light"/>
                  <a:cs typeface="Segoe Light"/>
                </a:rPr>
                <a:t>100 </a:t>
              </a:r>
              <a:r>
                <a:rPr lang="en-US" dirty="0" err="1">
                  <a:latin typeface="Segoe Light"/>
                  <a:cs typeface="Segoe Light"/>
                </a:rPr>
                <a:t>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19975" y="5077542"/>
              <a:ext cx="1044186" cy="1158303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50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r>
                <a:rPr lang="en-US" dirty="0" smtClean="0">
                  <a:latin typeface="Segoe Light"/>
                  <a:cs typeface="Segoe Light"/>
                </a:rPr>
                <a:t> -</a:t>
              </a:r>
            </a:p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100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endParaRPr lang="en-US" dirty="0">
                <a:latin typeface="Segoe Light"/>
                <a:cs typeface="Segoe Ligh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69430" y="6305292"/>
              <a:ext cx="3994729" cy="40727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Light"/>
                  <a:cs typeface="Segoe Light"/>
                </a:rPr>
                <a:t>Possibly Internet….  50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r>
                <a:rPr lang="en-US" dirty="0" smtClean="0">
                  <a:latin typeface="Segoe Light"/>
                  <a:cs typeface="Segoe Light"/>
                </a:rPr>
                <a:t> – 200 </a:t>
              </a:r>
              <a:r>
                <a:rPr lang="en-US" dirty="0" err="1" smtClean="0">
                  <a:latin typeface="Segoe Light"/>
                  <a:cs typeface="Segoe Light"/>
                </a:rPr>
                <a:t>ms</a:t>
              </a:r>
              <a:endParaRPr lang="en-US" dirty="0">
                <a:latin typeface="Segoe Light"/>
                <a:cs typeface="Segoe Light"/>
              </a:endParaRP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254000" y="274638"/>
            <a:ext cx="8890000" cy="74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Segoe Light"/>
                <a:cs typeface="Segoe Light"/>
              </a:rPr>
              <a:t>Mobile </a:t>
            </a:r>
            <a:r>
              <a:rPr lang="en-US" dirty="0" smtClean="0">
                <a:latin typeface="Segoe Light"/>
                <a:cs typeface="Segoe Light"/>
              </a:rPr>
              <a:t>Networks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61640" y="2742786"/>
            <a:ext cx="4612230" cy="275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Segoe Light"/>
              <a:cs typeface="Segoe Light"/>
            </a:endParaRPr>
          </a:p>
          <a:p>
            <a:r>
              <a:rPr lang="en-US" sz="2400" dirty="0" smtClean="0">
                <a:latin typeface="Segoe Light"/>
                <a:cs typeface="Segoe Light"/>
              </a:rPr>
              <a:t>What we expect:</a:t>
            </a:r>
          </a:p>
          <a:p>
            <a:pPr lvl="1"/>
            <a:r>
              <a:rPr lang="en-US" sz="1600" dirty="0" smtClean="0">
                <a:latin typeface="Segoe Light"/>
                <a:cs typeface="Segoe Light"/>
              </a:rPr>
              <a:t>Latency on each hop</a:t>
            </a:r>
          </a:p>
          <a:p>
            <a:pPr lvl="1"/>
            <a:r>
              <a:rPr lang="en-US" sz="1600" dirty="0" smtClean="0">
                <a:latin typeface="Segoe Light"/>
                <a:cs typeface="Segoe Light"/>
              </a:rPr>
              <a:t>Routing stability within AT&amp;T cellular backbone</a:t>
            </a:r>
          </a:p>
        </p:txBody>
      </p:sp>
    </p:spTree>
    <p:extLst>
      <p:ext uri="{BB962C8B-B14F-4D97-AF65-F5344CB8AC3E}">
        <p14:creationId xmlns:p14="http://schemas.microsoft.com/office/powerpoint/2010/main" val="377904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80593"/>
            <a:ext cx="8229600" cy="512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Segoe Light"/>
              <a:cs typeface="Segoe Light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254000" y="274638"/>
            <a:ext cx="8890000" cy="74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Segoe Light"/>
                <a:cs typeface="Segoe Light"/>
              </a:rPr>
              <a:t>Mobile </a:t>
            </a:r>
            <a:r>
              <a:rPr lang="en-US" dirty="0" smtClean="0">
                <a:latin typeface="Segoe Light"/>
                <a:cs typeface="Segoe Light"/>
              </a:rPr>
              <a:t>Networks (latency)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2" name="Picture 1" descr="mobile_latenc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804"/>
            <a:ext cx="9144000" cy="52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80593"/>
            <a:ext cx="8229600" cy="512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Segoe Light"/>
              <a:cs typeface="Segoe Light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254000" y="274638"/>
            <a:ext cx="8890000" cy="74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Segoe Light"/>
                <a:cs typeface="Segoe Light"/>
              </a:rPr>
              <a:t>Mobile </a:t>
            </a:r>
            <a:r>
              <a:rPr lang="en-US" dirty="0" smtClean="0">
                <a:latin typeface="Segoe Light"/>
                <a:cs typeface="Segoe Light"/>
              </a:rPr>
              <a:t>Networks (route flaps)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2" name="Picture 1" descr="routing_fla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2" y="1210706"/>
            <a:ext cx="7212864" cy="53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7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80593"/>
            <a:ext cx="8229600" cy="512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Segoe Light"/>
              <a:cs typeface="Segoe Light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254000" y="274638"/>
            <a:ext cx="8890000" cy="74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Segoe Light"/>
                <a:cs typeface="Segoe Light"/>
              </a:rPr>
              <a:t>Mobile </a:t>
            </a:r>
            <a:r>
              <a:rPr lang="en-US" dirty="0" smtClean="0">
                <a:latin typeface="Segoe Light"/>
                <a:cs typeface="Segoe Light"/>
              </a:rPr>
              <a:t>Networks (“mobile”)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2" name="Picture 1" descr="mobile_sf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195595"/>
            <a:ext cx="9144000" cy="52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4000" y="274638"/>
            <a:ext cx="8890000" cy="74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Segoe Light"/>
                <a:cs typeface="Segoe Light"/>
              </a:rPr>
              <a:t>iPhone compares with EECS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5" name="Picture 4" descr="iPhone_EEC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714"/>
            <a:ext cx="9144000" cy="52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2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4000" y="274638"/>
            <a:ext cx="8890000" cy="74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Segoe Light"/>
                <a:cs typeface="Segoe Light"/>
              </a:rPr>
              <a:t>iPhone compares with EECS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2" name="Picture 1" descr="data_center_with_iPhone_EEC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10852" r="7337" b="8544"/>
          <a:stretch/>
        </p:blipFill>
        <p:spPr>
          <a:xfrm>
            <a:off x="567165" y="994184"/>
            <a:ext cx="8074906" cy="58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9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4674"/>
            <a:ext cx="8229600" cy="520149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 smtClean="0">
                <a:latin typeface="Segoe Light"/>
                <a:cs typeface="Segoe Light"/>
              </a:rPr>
              <a:t>% </a:t>
            </a:r>
            <a:r>
              <a:rPr lang="en-US" dirty="0" err="1">
                <a:latin typeface="Segoe Light"/>
                <a:cs typeface="Segoe Light"/>
              </a:rPr>
              <a:t>traceroute</a:t>
            </a:r>
            <a:r>
              <a:rPr lang="en-US" dirty="0">
                <a:latin typeface="Segoe Light"/>
                <a:cs typeface="Segoe Light"/>
              </a:rPr>
              <a:t> -a </a:t>
            </a:r>
            <a:r>
              <a:rPr lang="en-US" dirty="0" err="1">
                <a:latin typeface="Segoe Light"/>
                <a:cs typeface="Segoe Light"/>
              </a:rPr>
              <a:t>reference.com</a:t>
            </a:r>
            <a:r>
              <a:rPr lang="en-US" dirty="0">
                <a:latin typeface="Segoe Light"/>
                <a:cs typeface="Segoe Light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Segoe Light"/>
                <a:cs typeface="Segoe Light"/>
              </a:rPr>
              <a:t>traceroute</a:t>
            </a:r>
            <a:r>
              <a:rPr lang="en-US" dirty="0">
                <a:latin typeface="Segoe Light"/>
                <a:cs typeface="Segoe Light"/>
              </a:rPr>
              <a:t> to </a:t>
            </a:r>
            <a:r>
              <a:rPr lang="en-US" dirty="0" err="1">
                <a:latin typeface="Segoe Light"/>
                <a:cs typeface="Segoe Light"/>
              </a:rPr>
              <a:t>reference.com</a:t>
            </a:r>
            <a:r>
              <a:rPr lang="en-US" dirty="0">
                <a:latin typeface="Segoe Light"/>
                <a:cs typeface="Segoe Light"/>
              </a:rPr>
              <a:t> (66.235.120.211), 64 hops max, 52 byte packets</a:t>
            </a: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1  [AS0] 172.20.10.1 (172.20.10.1)  0.927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0.642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0.477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2  [AS16509] 172.26.242.133 (172.26.242.133)  36.689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30.317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35.074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3  [AS16509] 172.26.236.2 (172.26.236.2)  25.838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29.971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31.606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4  [AS0] 172.26.96.2 (172.26.96.2)  28.391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27.886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29.280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5  [AS0] 172.26.96.193 (172.26.96.193)  30.280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49.540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28.846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6  [AS0] 172.16.120.50 (172.16.120.50)  35.119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31.004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32.317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7  [AS7018] 12.249.2.53 (12.249.2.53)  26.373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34.862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32.519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8  [AS7018] 12.83.180.94 (12.83.180.94)  103.892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107.387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113.005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9  [AS7018] cr1.sffca.ip.att.net (12.122.3.69)  106.870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95.033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104.060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10  [AS7018] cr1.cgcil.ip.att.net (12.122.4.122)  109.386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106.220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108.469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11  [AS7018] cr2.wswdc.ip.att.net (12.122.18.22)  100.918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102.278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103.591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12  [AS7018] 12.123.10.137 (12.123.10.137)  97.787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104.401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102.540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13  * * *</a:t>
            </a: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14  [AS10913] border10.pc1-bbnet1.wdc002.pnap.net (216.52.127.9)  197.034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    [AS10913] border10.pc2-bbnet2.wdc002.pnap.net (216.52.127.73)  106.194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r>
              <a:rPr lang="en-US" dirty="0">
                <a:latin typeface="Segoe Light"/>
                <a:cs typeface="Segoe Light"/>
              </a:rPr>
              <a:t>  105.049 </a:t>
            </a:r>
            <a:r>
              <a:rPr lang="en-US" dirty="0" err="1">
                <a:latin typeface="Segoe Light"/>
                <a:cs typeface="Segoe Light"/>
              </a:rPr>
              <a:t>ms</a:t>
            </a:r>
            <a:endParaRPr lang="en-US" dirty="0">
              <a:latin typeface="Segoe Light"/>
              <a:cs typeface="Segoe Light"/>
            </a:endParaRPr>
          </a:p>
          <a:p>
            <a:pPr marL="0" indent="0">
              <a:buNone/>
            </a:pPr>
            <a:r>
              <a:rPr lang="en-US" dirty="0">
                <a:latin typeface="Segoe Light"/>
                <a:cs typeface="Segoe Light"/>
              </a:rPr>
              <a:t>15  * * *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4000" y="274638"/>
            <a:ext cx="8890000" cy="74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Segoe Light"/>
                <a:cs typeface="Segoe Light"/>
              </a:rPr>
              <a:t>Mobile </a:t>
            </a:r>
            <a:r>
              <a:rPr lang="en-US" dirty="0" smtClean="0">
                <a:latin typeface="Segoe Light"/>
                <a:cs typeface="Segoe Light"/>
              </a:rPr>
              <a:t>Networks (exit point)</a:t>
            </a:r>
            <a:endParaRPr lang="en-US" dirty="0">
              <a:latin typeface="Segoe Light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238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2214</TotalTime>
  <Words>593</Words>
  <Application>Microsoft Macintosh PowerPoint</Application>
  <PresentationFormat>On-screen Show (4:3)</PresentationFormat>
  <Paragraphs>98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An Internet Latency Measurement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UC,Berkeley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Latency Measurement Study in Modern Network</dc:title>
  <dc:creator>Ben Zhang</dc:creator>
  <cp:lastModifiedBy>Ben Zhang</cp:lastModifiedBy>
  <cp:revision>447</cp:revision>
  <dcterms:created xsi:type="dcterms:W3CDTF">2013-03-21T16:35:56Z</dcterms:created>
  <dcterms:modified xsi:type="dcterms:W3CDTF">2013-05-02T05:54:35Z</dcterms:modified>
</cp:coreProperties>
</file>