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0"/>
  </p:notesMasterIdLst>
  <p:sldIdLst>
    <p:sldId id="256" r:id="rId2"/>
    <p:sldId id="257" r:id="rId3"/>
    <p:sldId id="258" r:id="rId4"/>
    <p:sldId id="259" r:id="rId5"/>
    <p:sldId id="260" r:id="rId6"/>
    <p:sldId id="263" r:id="rId7"/>
    <p:sldId id="264" r:id="rId8"/>
    <p:sldId id="26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07" autoAdjust="0"/>
  </p:normalViewPr>
  <p:slideViewPr>
    <p:cSldViewPr snapToGrid="0" snapToObjects="1">
      <p:cViewPr varScale="1">
        <p:scale>
          <a:sx n="107" d="100"/>
          <a:sy n="107" d="100"/>
        </p:scale>
        <p:origin x="-16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09C19-3333-F748-BFA8-3DC416911B5B}" type="datetimeFigureOut">
              <a:rPr lang="en-US" smtClean="0"/>
              <a:t>3/31/13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C7616-B134-0047-ABFF-A95E6FAEFE2A}" type="slidenum">
              <a:rPr lang="en-US" smtClean="0"/>
              <a:t>‹#›</a:t>
            </a:fld>
            <a:endParaRPr lang="en-US"/>
          </a:p>
        </p:txBody>
      </p:sp>
    </p:spTree>
    <p:extLst>
      <p:ext uri="{BB962C8B-B14F-4D97-AF65-F5344CB8AC3E}">
        <p14:creationId xmlns:p14="http://schemas.microsoft.com/office/powerpoint/2010/main" val="573458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#1: Concisely describe the problem your project seeks to solve (e.g., demonstrate very fast access to remote memory, provide better network support for virtual machine migration, manage multiple wireless network interfaces more effectively, etc.).</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2</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3</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#3: Describe prior work. If your problem is so important, why hasn't it been solved already? What has already been done and where does it fall short? </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4</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Slide #4: Briefly discuss your technical approach. What are you (hopefully) new ideas for solving your problem? What will be your evaluation approach (e.g., what is the figure of merit for your project and how will you go about measuring it?).</a:t>
            </a:r>
            <a:endParaRPr lang="en-US" dirty="0" smtClean="0"/>
          </a:p>
          <a:p>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5</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6</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7</a:t>
            </a:fld>
            <a:endParaRPr lang="en-US"/>
          </a:p>
        </p:txBody>
      </p:sp>
    </p:spTree>
    <p:extLst>
      <p:ext uri="{BB962C8B-B14F-4D97-AF65-F5344CB8AC3E}">
        <p14:creationId xmlns:p14="http://schemas.microsoft.com/office/powerpoint/2010/main" val="274700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Slide #2: Motivate your project by describing why its solution is important. Who would care if you are successful and why?</a:t>
            </a:r>
            <a:endParaRPr lang="en-US" dirty="0"/>
          </a:p>
        </p:txBody>
      </p:sp>
      <p:sp>
        <p:nvSpPr>
          <p:cNvPr id="4" name="Slide Number Placeholder 3"/>
          <p:cNvSpPr>
            <a:spLocks noGrp="1"/>
          </p:cNvSpPr>
          <p:nvPr>
            <p:ph type="sldNum" sz="quarter" idx="10"/>
          </p:nvPr>
        </p:nvSpPr>
        <p:spPr/>
        <p:txBody>
          <a:bodyPr/>
          <a:lstStyle/>
          <a:p>
            <a:fld id="{437C7616-B134-0047-ABFF-A95E6FAEFE2A}" type="slidenum">
              <a:rPr lang="en-US" smtClean="0"/>
              <a:t>8</a:t>
            </a:fld>
            <a:endParaRPr lang="en-US"/>
          </a:p>
        </p:txBody>
      </p:sp>
    </p:spTree>
    <p:extLst>
      <p:ext uri="{BB962C8B-B14F-4D97-AF65-F5344CB8AC3E}">
        <p14:creationId xmlns:p14="http://schemas.microsoft.com/office/powerpoint/2010/main" val="27470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B35E7C1-0930-394A-BB48-132AAC6FC298}" type="datetimeFigureOut">
              <a:rPr lang="en-US" smtClean="0"/>
              <a:t>3/31/13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6B35E7C1-0930-394A-BB48-132AAC6FC298}"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6B35E7C1-0930-394A-BB48-132AAC6FC298}" type="datetimeFigureOut">
              <a:rPr lang="en-US" smtClean="0"/>
              <a:t>3/31/13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6B35E7C1-0930-394A-BB48-132AAC6FC298}" type="datetimeFigureOut">
              <a:rPr lang="en-US" smtClean="0"/>
              <a:t>3/31/13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5E7C1-0930-394A-BB48-132AAC6FC298}" type="datetimeFigureOut">
              <a:rPr lang="en-US" smtClean="0"/>
              <a:t>3/31/13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B35E7C1-0930-394A-BB48-132AAC6FC298}" type="datetimeFigureOut">
              <a:rPr lang="en-US" smtClean="0"/>
              <a:t>3/31/13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6278A-9A8B-C94F-94DF-F436F0FA3EE4}"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5E7C1-0930-394A-BB48-132AAC6FC298}" type="datetimeFigureOut">
              <a:rPr lang="en-US" smtClean="0"/>
              <a:t>3/31/13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278A-9A8B-C94F-94DF-F436F0FA3EE4}"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Segoe Light"/>
                <a:cs typeface="Segoe Light"/>
              </a:rPr>
              <a:t>An Internet Latency Measurement Study</a:t>
            </a:r>
            <a:endParaRPr lang="en-US" dirty="0">
              <a:latin typeface="Segoe Light"/>
              <a:cs typeface="Segoe Light"/>
            </a:endParaRPr>
          </a:p>
        </p:txBody>
      </p:sp>
      <p:sp>
        <p:nvSpPr>
          <p:cNvPr id="3" name="Subtitle 2"/>
          <p:cNvSpPr>
            <a:spLocks noGrp="1"/>
          </p:cNvSpPr>
          <p:nvPr>
            <p:ph type="subTitle" idx="1"/>
          </p:nvPr>
        </p:nvSpPr>
        <p:spPr/>
        <p:txBody>
          <a:bodyPr>
            <a:normAutofit/>
          </a:bodyPr>
          <a:lstStyle/>
          <a:p>
            <a:r>
              <a:rPr lang="en-US" sz="2500" dirty="0" smtClean="0">
                <a:latin typeface="Segoe Light"/>
                <a:cs typeface="Segoe Light"/>
              </a:rPr>
              <a:t>Ben Zhang</a:t>
            </a:r>
          </a:p>
          <a:p>
            <a:r>
              <a:rPr lang="en-US" sz="2500" dirty="0" err="1" smtClean="0">
                <a:latin typeface="Segoe Light"/>
                <a:cs typeface="Segoe Light"/>
              </a:rPr>
              <a:t>Ahir</a:t>
            </a:r>
            <a:r>
              <a:rPr lang="en-US" sz="2500" dirty="0" smtClean="0">
                <a:latin typeface="Segoe Light"/>
                <a:cs typeface="Segoe Light"/>
              </a:rPr>
              <a:t> Reddy</a:t>
            </a:r>
          </a:p>
        </p:txBody>
      </p:sp>
    </p:spTree>
    <p:extLst>
      <p:ext uri="{BB962C8B-B14F-4D97-AF65-F5344CB8AC3E}">
        <p14:creationId xmlns:p14="http://schemas.microsoft.com/office/powerpoint/2010/main" val="23935264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Problem</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lstStyle/>
          <a:p>
            <a:r>
              <a:rPr lang="en-US" dirty="0" smtClean="0">
                <a:latin typeface="Segoe Light"/>
                <a:cs typeface="Segoe Light"/>
              </a:rPr>
              <a:t>We seek to measure and characterize latency as it relates to:</a:t>
            </a:r>
          </a:p>
          <a:p>
            <a:pPr lvl="1"/>
            <a:r>
              <a:rPr lang="en-US" dirty="0" smtClean="0">
                <a:latin typeface="Segoe Light"/>
                <a:cs typeface="Segoe Light"/>
              </a:rPr>
              <a:t>Wide Area Networks</a:t>
            </a:r>
          </a:p>
          <a:p>
            <a:pPr lvl="1"/>
            <a:r>
              <a:rPr lang="en-US" dirty="0" smtClean="0">
                <a:latin typeface="Segoe Light"/>
                <a:cs typeface="Segoe Light"/>
              </a:rPr>
              <a:t>Data Centers*</a:t>
            </a:r>
          </a:p>
          <a:p>
            <a:pPr lvl="1"/>
            <a:r>
              <a:rPr lang="en-US" dirty="0" smtClean="0">
                <a:latin typeface="Segoe Light"/>
                <a:cs typeface="Segoe Light"/>
              </a:rPr>
              <a:t>Cellular Networks</a:t>
            </a:r>
          </a:p>
        </p:txBody>
      </p:sp>
      <p:sp>
        <p:nvSpPr>
          <p:cNvPr id="4" name="Content Placeholder 2"/>
          <p:cNvSpPr txBox="1">
            <a:spLocks/>
          </p:cNvSpPr>
          <p:nvPr/>
        </p:nvSpPr>
        <p:spPr>
          <a:xfrm>
            <a:off x="457200" y="6140120"/>
            <a:ext cx="8229600" cy="45859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Segoe Light"/>
                <a:cs typeface="Segoe Light"/>
              </a:rPr>
              <a:t>* Not latency inside DC, rather a comparison to WAN</a:t>
            </a:r>
          </a:p>
        </p:txBody>
      </p:sp>
    </p:spTree>
    <p:extLst>
      <p:ext uri="{BB962C8B-B14F-4D97-AF65-F5344CB8AC3E}">
        <p14:creationId xmlns:p14="http://schemas.microsoft.com/office/powerpoint/2010/main" val="42605351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Motivation</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fontScale="92500" lnSpcReduction="10000"/>
          </a:bodyPr>
          <a:lstStyle/>
          <a:p>
            <a:r>
              <a:rPr lang="en-US" sz="2400" dirty="0" smtClean="0">
                <a:latin typeface="Segoe Light"/>
                <a:cs typeface="Segoe Light"/>
              </a:rPr>
              <a:t>Understanding state-of-art Internet latency</a:t>
            </a:r>
          </a:p>
          <a:p>
            <a:pPr lvl="1"/>
            <a:r>
              <a:rPr lang="en-US" sz="2400" dirty="0" smtClean="0">
                <a:latin typeface="Segoe Light"/>
                <a:cs typeface="Segoe Light"/>
              </a:rPr>
              <a:t>In comparison to speed-of-light limit</a:t>
            </a:r>
          </a:p>
          <a:p>
            <a:pPr lvl="1"/>
            <a:r>
              <a:rPr lang="en-US" sz="2400" dirty="0" smtClean="0">
                <a:latin typeface="Segoe Light"/>
                <a:cs typeface="Segoe Light"/>
              </a:rPr>
              <a:t>Geographical correlation (Latency vs. Distance)</a:t>
            </a:r>
          </a:p>
          <a:p>
            <a:pPr lvl="1"/>
            <a:r>
              <a:rPr lang="en-US" sz="2400" dirty="0" smtClean="0">
                <a:latin typeface="Segoe Light"/>
                <a:cs typeface="Segoe Light"/>
              </a:rPr>
              <a:t>Time-series patterns</a:t>
            </a:r>
          </a:p>
          <a:p>
            <a:pPr lvl="1"/>
            <a:endParaRPr lang="en-US" sz="2400" dirty="0" smtClean="0">
              <a:latin typeface="Segoe Light"/>
              <a:cs typeface="Segoe Light"/>
            </a:endParaRPr>
          </a:p>
          <a:p>
            <a:r>
              <a:rPr lang="en-US" sz="2400" dirty="0" smtClean="0">
                <a:latin typeface="Segoe Light"/>
                <a:cs typeface="Segoe Light"/>
              </a:rPr>
              <a:t>Latency experienced by end user in the following model</a:t>
            </a:r>
          </a:p>
          <a:p>
            <a:pPr lvl="1"/>
            <a:r>
              <a:rPr lang="en-US" sz="2000" dirty="0" smtClean="0">
                <a:latin typeface="Segoe Light"/>
                <a:cs typeface="Segoe Light"/>
              </a:rPr>
              <a:t>User ----&gt; WAN ----&gt; DC ----&gt; WAN ----&gt; User</a:t>
            </a:r>
          </a:p>
          <a:p>
            <a:pPr lvl="1"/>
            <a:r>
              <a:rPr lang="en-US" sz="2000" dirty="0" smtClean="0">
                <a:latin typeface="Segoe Light"/>
                <a:cs typeface="Segoe Light"/>
              </a:rPr>
              <a:t>Discover the fraction of latency on WAN and inside DC</a:t>
            </a:r>
          </a:p>
          <a:p>
            <a:pPr marL="457200" lvl="1" indent="0">
              <a:buNone/>
            </a:pPr>
            <a:r>
              <a:rPr lang="en-US" sz="2000" dirty="0">
                <a:latin typeface="Segoe Light"/>
                <a:cs typeface="Segoe Light"/>
              </a:rPr>
              <a:t> </a:t>
            </a:r>
            <a:r>
              <a:rPr lang="en-US" sz="2000" dirty="0" smtClean="0">
                <a:latin typeface="Segoe Light"/>
                <a:cs typeface="Segoe Light"/>
              </a:rPr>
              <a:t>                                            </a:t>
            </a:r>
            <a:endParaRPr lang="en-US" sz="1200" dirty="0">
              <a:latin typeface="Segoe Light"/>
              <a:cs typeface="Segoe Light"/>
            </a:endParaRPr>
          </a:p>
          <a:p>
            <a:r>
              <a:rPr lang="en-US" sz="2400" dirty="0" smtClean="0">
                <a:latin typeface="Segoe Light"/>
                <a:cs typeface="Segoe Light"/>
              </a:rPr>
              <a:t>Unclear </a:t>
            </a:r>
            <a:r>
              <a:rPr lang="en-US" sz="2400" dirty="0">
                <a:latin typeface="Segoe Light"/>
                <a:cs typeface="Segoe Light"/>
              </a:rPr>
              <a:t>cellular latency dynamics</a:t>
            </a:r>
          </a:p>
          <a:p>
            <a:pPr lvl="1"/>
            <a:r>
              <a:rPr lang="en-US" sz="2400" dirty="0" smtClean="0">
                <a:latin typeface="Segoe Light"/>
                <a:cs typeface="Segoe Light"/>
              </a:rPr>
              <a:t>Mobile users experience long latency due to the setup time or long paths (travel to undesired place first)</a:t>
            </a:r>
          </a:p>
          <a:p>
            <a:pPr lvl="1"/>
            <a:r>
              <a:rPr lang="en-US" sz="2400" dirty="0" smtClean="0">
                <a:latin typeface="Segoe Light"/>
                <a:cs typeface="Segoe Light"/>
              </a:rPr>
              <a:t>How the signal strength, load balancing affect latency experienced by users is unknown</a:t>
            </a:r>
          </a:p>
          <a:p>
            <a:endParaRPr lang="en-US" sz="2400" dirty="0">
              <a:latin typeface="Segoe Light"/>
              <a:cs typeface="Segoe Light"/>
            </a:endParaRPr>
          </a:p>
        </p:txBody>
      </p:sp>
    </p:spTree>
    <p:extLst>
      <p:ext uri="{BB962C8B-B14F-4D97-AF65-F5344CB8AC3E}">
        <p14:creationId xmlns:p14="http://schemas.microsoft.com/office/powerpoint/2010/main" val="1019572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Prior Work</a:t>
            </a:r>
            <a:endParaRPr lang="en-US" dirty="0">
              <a:latin typeface="Segoe Light"/>
              <a:cs typeface="Segoe Light"/>
            </a:endParaRPr>
          </a:p>
        </p:txBody>
      </p:sp>
      <p:sp>
        <p:nvSpPr>
          <p:cNvPr id="3" name="Content Placeholder 2"/>
          <p:cNvSpPr>
            <a:spLocks noGrp="1"/>
          </p:cNvSpPr>
          <p:nvPr>
            <p:ph idx="1"/>
          </p:nvPr>
        </p:nvSpPr>
        <p:spPr>
          <a:xfrm>
            <a:off x="457200" y="1228194"/>
            <a:ext cx="8229600" cy="4897970"/>
          </a:xfrm>
        </p:spPr>
        <p:txBody>
          <a:bodyPr>
            <a:normAutofit/>
          </a:bodyPr>
          <a:lstStyle/>
          <a:p>
            <a:r>
              <a:rPr lang="en-US" sz="2000" dirty="0" smtClean="0">
                <a:latin typeface="Segoe Light"/>
                <a:cs typeface="Segoe Light"/>
              </a:rPr>
              <a:t>End-to-end latency measurement </a:t>
            </a:r>
            <a:r>
              <a:rPr lang="en-US" sz="2000" dirty="0" smtClean="0">
                <a:solidFill>
                  <a:schemeClr val="tx1">
                    <a:lumMod val="65000"/>
                  </a:schemeClr>
                </a:solidFill>
                <a:latin typeface="Segoe Light"/>
                <a:cs typeface="Segoe Light"/>
              </a:rPr>
              <a:t>(no recent studies)</a:t>
            </a:r>
          </a:p>
          <a:p>
            <a:pPr lvl="1"/>
            <a:r>
              <a:rPr lang="en-US" sz="1600" dirty="0" smtClean="0">
                <a:latin typeface="Segoe Light"/>
                <a:cs typeface="Segoe Light"/>
              </a:rPr>
              <a:t>King, Turbo-King methods for arbitrary two hosts (use DNS recursive query)</a:t>
            </a:r>
          </a:p>
          <a:p>
            <a:pPr lvl="1"/>
            <a:r>
              <a:rPr lang="en-US" sz="2000" dirty="0" smtClean="0">
                <a:latin typeface="Segoe Light"/>
                <a:cs typeface="Segoe Light"/>
              </a:rPr>
              <a:t>Vern’s work on end-to-end dynamics</a:t>
            </a:r>
          </a:p>
          <a:p>
            <a:pPr lvl="1"/>
            <a:endParaRPr lang="en-US" sz="2000" dirty="0" smtClean="0">
              <a:latin typeface="Segoe Light"/>
              <a:cs typeface="Segoe Light"/>
            </a:endParaRPr>
          </a:p>
          <a:p>
            <a:r>
              <a:rPr lang="en-US" sz="2000" dirty="0" smtClean="0">
                <a:latin typeface="Segoe Light"/>
                <a:cs typeface="Segoe Light"/>
              </a:rPr>
              <a:t>Datacenter Application Deadline </a:t>
            </a:r>
            <a:r>
              <a:rPr lang="en-US" sz="2000" dirty="0">
                <a:solidFill>
                  <a:srgbClr val="A6A6A6"/>
                </a:solidFill>
                <a:latin typeface="Segoe Light"/>
                <a:cs typeface="Segoe Light"/>
              </a:rPr>
              <a:t>(no </a:t>
            </a:r>
            <a:r>
              <a:rPr lang="en-US" sz="2000" dirty="0" smtClean="0">
                <a:solidFill>
                  <a:srgbClr val="A6A6A6"/>
                </a:solidFill>
                <a:latin typeface="Segoe Light"/>
                <a:cs typeface="Segoe Light"/>
              </a:rPr>
              <a:t>comparison to WAN latencies)</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11 Better </a:t>
            </a:r>
            <a:r>
              <a:rPr lang="en-US" sz="2000" dirty="0">
                <a:latin typeface="Segoe Light"/>
                <a:cs typeface="Segoe Light"/>
              </a:rPr>
              <a:t>Never than </a:t>
            </a:r>
            <a:r>
              <a:rPr lang="en-US" sz="2000" dirty="0" smtClean="0">
                <a:latin typeface="Segoe Light"/>
                <a:cs typeface="Segoe Light"/>
              </a:rPr>
              <a:t>Late]</a:t>
            </a:r>
          </a:p>
          <a:p>
            <a:pPr lvl="1"/>
            <a:r>
              <a:rPr lang="en-US" sz="2000" dirty="0" smtClean="0">
                <a:latin typeface="Segoe Light"/>
                <a:cs typeface="Segoe Light"/>
              </a:rPr>
              <a:t>[</a:t>
            </a:r>
            <a:r>
              <a:rPr lang="en-US" sz="2000" dirty="0" err="1" smtClean="0">
                <a:latin typeface="Segoe Light"/>
                <a:cs typeface="Segoe Light"/>
              </a:rPr>
              <a:t>Sigcomm</a:t>
            </a:r>
            <a:r>
              <a:rPr lang="en-US" sz="2000" dirty="0" smtClean="0">
                <a:latin typeface="Segoe Light"/>
                <a:cs typeface="Segoe Light"/>
              </a:rPr>
              <a:t>’ 12 </a:t>
            </a:r>
            <a:r>
              <a:rPr lang="en-US" sz="2000" dirty="0" err="1" smtClean="0">
                <a:latin typeface="Segoe Light"/>
                <a:cs typeface="Segoe Light"/>
              </a:rPr>
              <a:t>DeTail</a:t>
            </a:r>
            <a:r>
              <a:rPr lang="en-US" sz="2000" dirty="0" smtClean="0">
                <a:latin typeface="Segoe Light"/>
                <a:cs typeface="Segoe Light"/>
              </a:rPr>
              <a:t>]</a:t>
            </a:r>
          </a:p>
          <a:p>
            <a:pPr lvl="1"/>
            <a:endParaRPr lang="en-US" sz="2000" dirty="0">
              <a:latin typeface="Segoe Light"/>
              <a:cs typeface="Segoe Light"/>
            </a:endParaRPr>
          </a:p>
          <a:p>
            <a:r>
              <a:rPr lang="en-US" sz="2000" dirty="0" smtClean="0">
                <a:latin typeface="Segoe Light"/>
                <a:cs typeface="Segoe Light"/>
              </a:rPr>
              <a:t>Cellular Network </a:t>
            </a:r>
            <a:r>
              <a:rPr lang="en-US" sz="2000" dirty="0" smtClean="0">
                <a:solidFill>
                  <a:srgbClr val="A6A6A6"/>
                </a:solidFill>
                <a:latin typeface="Segoe Light"/>
                <a:cs typeface="Segoe Light"/>
              </a:rPr>
              <a:t>(no dynamics analysis)</a:t>
            </a:r>
          </a:p>
          <a:p>
            <a:pPr lvl="1"/>
            <a:r>
              <a:rPr lang="en-US" sz="2000" dirty="0" smtClean="0">
                <a:latin typeface="Segoe Light"/>
                <a:cs typeface="Segoe Light"/>
              </a:rPr>
              <a:t>[</a:t>
            </a:r>
            <a:r>
              <a:rPr lang="en-US" sz="2000" dirty="0" err="1" smtClean="0">
                <a:latin typeface="Segoe Light"/>
                <a:cs typeface="Segoe Light"/>
              </a:rPr>
              <a:t>Sigmetrics</a:t>
            </a:r>
            <a:r>
              <a:rPr lang="en-US" sz="2000" dirty="0" smtClean="0">
                <a:latin typeface="Segoe Light"/>
                <a:cs typeface="Segoe Light"/>
              </a:rPr>
              <a:t>’ 11 </a:t>
            </a:r>
            <a:r>
              <a:rPr lang="en-US" sz="2000" dirty="0" err="1" smtClean="0">
                <a:latin typeface="Segoe Light"/>
                <a:cs typeface="Segoe Light"/>
              </a:rPr>
              <a:t>Xu</a:t>
            </a:r>
            <a:r>
              <a:rPr lang="en-US" sz="2000" dirty="0" smtClean="0">
                <a:latin typeface="Segoe Light"/>
                <a:cs typeface="Segoe Light"/>
              </a:rPr>
              <a:t>] Cellular </a:t>
            </a:r>
            <a:r>
              <a:rPr lang="en-US" sz="2000" dirty="0">
                <a:latin typeface="Segoe Light"/>
                <a:cs typeface="Segoe Light"/>
              </a:rPr>
              <a:t>n</a:t>
            </a:r>
            <a:r>
              <a:rPr lang="en-US" sz="2000" dirty="0" smtClean="0">
                <a:latin typeface="Segoe Light"/>
                <a:cs typeface="Segoe Light"/>
              </a:rPr>
              <a:t>etwork infrastructure study</a:t>
            </a:r>
          </a:p>
          <a:p>
            <a:pPr lvl="1"/>
            <a:r>
              <a:rPr lang="en-US" sz="2000" dirty="0" smtClean="0">
                <a:latin typeface="Segoe Light"/>
                <a:cs typeface="Segoe Light"/>
              </a:rPr>
              <a:t>[</a:t>
            </a:r>
            <a:r>
              <a:rPr lang="en-US" sz="2000" dirty="0" err="1" smtClean="0">
                <a:latin typeface="Segoe Light"/>
                <a:cs typeface="Segoe Light"/>
              </a:rPr>
              <a:t>MobiPerf</a:t>
            </a:r>
            <a:r>
              <a:rPr lang="en-US" sz="2000" dirty="0" smtClean="0">
                <a:latin typeface="Segoe Light"/>
                <a:cs typeface="Segoe Light"/>
              </a:rPr>
              <a:t>] A lightweight mobile application for measurement</a:t>
            </a:r>
          </a:p>
        </p:txBody>
      </p:sp>
    </p:spTree>
    <p:extLst>
      <p:ext uri="{BB962C8B-B14F-4D97-AF65-F5344CB8AC3E}">
        <p14:creationId xmlns:p14="http://schemas.microsoft.com/office/powerpoint/2010/main" val="25382693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749131" cy="744205"/>
          </a:xfrm>
        </p:spPr>
        <p:txBody>
          <a:bodyPr>
            <a:normAutofit fontScale="90000"/>
          </a:bodyPr>
          <a:lstStyle/>
          <a:p>
            <a:r>
              <a:rPr lang="en-US" dirty="0" smtClean="0">
                <a:latin typeface="Segoe Light"/>
                <a:cs typeface="Segoe Light"/>
              </a:rPr>
              <a:t>Approach</a:t>
            </a:r>
            <a:endParaRPr lang="en-US" dirty="0">
              <a:latin typeface="Segoe Light"/>
              <a:cs typeface="Segoe Light"/>
            </a:endParaRPr>
          </a:p>
        </p:txBody>
      </p:sp>
      <p:sp>
        <p:nvSpPr>
          <p:cNvPr id="3" name="Content Placeholder 2"/>
          <p:cNvSpPr>
            <a:spLocks noGrp="1"/>
          </p:cNvSpPr>
          <p:nvPr>
            <p:ph idx="1"/>
          </p:nvPr>
        </p:nvSpPr>
        <p:spPr>
          <a:xfrm>
            <a:off x="457200" y="1228193"/>
            <a:ext cx="8229600" cy="5466591"/>
          </a:xfrm>
        </p:spPr>
        <p:txBody>
          <a:bodyPr>
            <a:normAutofit/>
          </a:bodyPr>
          <a:lstStyle/>
          <a:p>
            <a:r>
              <a:rPr lang="en-US" sz="2000" dirty="0" smtClean="0">
                <a:latin typeface="Segoe Light"/>
                <a:cs typeface="Segoe Light"/>
              </a:rPr>
              <a:t>WAN</a:t>
            </a:r>
          </a:p>
          <a:p>
            <a:pPr lvl="1"/>
            <a:r>
              <a:rPr lang="en-US" sz="1600" dirty="0" smtClean="0">
                <a:latin typeface="Segoe Light"/>
                <a:cs typeface="Segoe Light"/>
              </a:rPr>
              <a:t>Measurement methodologies are based on the King/T-King methods (recursive DNS query)</a:t>
            </a:r>
          </a:p>
          <a:p>
            <a:pPr lvl="1"/>
            <a:r>
              <a:rPr lang="en-US" sz="1600" dirty="0" smtClean="0">
                <a:latin typeface="Segoe Light"/>
                <a:cs typeface="Segoe Light"/>
              </a:rPr>
              <a:t>Do a continuous study on a daily/weekly basis</a:t>
            </a:r>
          </a:p>
          <a:p>
            <a:pPr lvl="1"/>
            <a:r>
              <a:rPr lang="en-US" sz="1600" dirty="0" smtClean="0">
                <a:latin typeface="Segoe Light"/>
                <a:cs typeface="Segoe Light"/>
              </a:rPr>
              <a:t>Use various techniques to infer DNS server locations and perform correlation</a:t>
            </a:r>
          </a:p>
          <a:p>
            <a:pPr lvl="1"/>
            <a:r>
              <a:rPr lang="en-US" sz="1600" dirty="0" smtClean="0">
                <a:latin typeface="Segoe Light"/>
                <a:cs typeface="Segoe Light"/>
              </a:rPr>
              <a:t>Filter out DNS forwarders that would otherwise skew results</a:t>
            </a:r>
          </a:p>
          <a:p>
            <a:pPr lvl="1"/>
            <a:r>
              <a:rPr lang="en-US" sz="1600" dirty="0" smtClean="0">
                <a:latin typeface="Segoe Light"/>
                <a:cs typeface="Segoe Light"/>
              </a:rPr>
              <a:t>Use Geo-IP to build latency vs. distance graph</a:t>
            </a:r>
            <a:endParaRPr lang="en-US" sz="1600" dirty="0">
              <a:latin typeface="Segoe Light"/>
              <a:cs typeface="Segoe Light"/>
            </a:endParaRPr>
          </a:p>
          <a:p>
            <a:r>
              <a:rPr lang="en-US" sz="2000" dirty="0" smtClean="0">
                <a:latin typeface="Segoe Light"/>
                <a:cs typeface="Segoe Light"/>
              </a:rPr>
              <a:t>DC</a:t>
            </a:r>
          </a:p>
          <a:p>
            <a:pPr lvl="1"/>
            <a:r>
              <a:rPr lang="en-US" sz="1600" dirty="0" smtClean="0">
                <a:latin typeface="Segoe Light"/>
                <a:cs typeface="Segoe Light"/>
              </a:rPr>
              <a:t>Use ping to get RTT</a:t>
            </a:r>
          </a:p>
          <a:p>
            <a:pPr lvl="1"/>
            <a:r>
              <a:rPr lang="en-US" sz="1600" dirty="0" smtClean="0">
                <a:latin typeface="Segoe Light"/>
                <a:cs typeface="Segoe Light"/>
              </a:rPr>
              <a:t>Perform Query to determine DC time (Query Time – Ping RTT)</a:t>
            </a:r>
          </a:p>
          <a:p>
            <a:pPr lvl="1"/>
            <a:r>
              <a:rPr lang="en-US" sz="1600" dirty="0" smtClean="0">
                <a:latin typeface="Segoe Light"/>
                <a:cs typeface="Segoe Light"/>
              </a:rPr>
              <a:t>To eliminate caching, we are considering (we would love feedback!)</a:t>
            </a:r>
          </a:p>
          <a:p>
            <a:pPr lvl="2"/>
            <a:r>
              <a:rPr lang="en-US" sz="1200" dirty="0" smtClean="0">
                <a:latin typeface="Segoe Light"/>
                <a:cs typeface="Segoe Light"/>
              </a:rPr>
              <a:t>Query News/Ads</a:t>
            </a:r>
          </a:p>
          <a:p>
            <a:pPr lvl="2"/>
            <a:r>
              <a:rPr lang="en-US" sz="1200" dirty="0" smtClean="0">
                <a:latin typeface="Segoe Light"/>
                <a:cs typeface="Segoe Light"/>
              </a:rPr>
              <a:t>Random Queries</a:t>
            </a:r>
          </a:p>
          <a:p>
            <a:pPr lvl="2"/>
            <a:r>
              <a:rPr lang="en-US" sz="1200" dirty="0" smtClean="0">
                <a:latin typeface="Segoe Light"/>
                <a:cs typeface="Segoe Light"/>
              </a:rPr>
              <a:t>Google’s provided estimated query time</a:t>
            </a:r>
            <a:endParaRPr lang="en-US" sz="1600" dirty="0">
              <a:latin typeface="Segoe Light"/>
              <a:cs typeface="Segoe Light"/>
            </a:endParaRPr>
          </a:p>
          <a:p>
            <a:r>
              <a:rPr lang="en-US" sz="2000" dirty="0" smtClean="0">
                <a:latin typeface="Segoe Light"/>
                <a:cs typeface="Segoe Light"/>
              </a:rPr>
              <a:t>Mobile</a:t>
            </a:r>
          </a:p>
          <a:p>
            <a:pPr lvl="1"/>
            <a:r>
              <a:rPr lang="en-US" sz="1600" dirty="0" smtClean="0">
                <a:latin typeface="Segoe Light"/>
                <a:cs typeface="Segoe Light"/>
              </a:rPr>
              <a:t>Trick: use USB tethering so that various tools on PC can be used easily for measurement</a:t>
            </a:r>
          </a:p>
          <a:p>
            <a:pPr lvl="1"/>
            <a:r>
              <a:rPr lang="en-US" sz="1600" dirty="0" smtClean="0">
                <a:latin typeface="Segoe Light"/>
                <a:cs typeface="Segoe Light"/>
              </a:rPr>
              <a:t>Use </a:t>
            </a:r>
            <a:r>
              <a:rPr lang="en-US" sz="1600" dirty="0" err="1" smtClean="0">
                <a:latin typeface="Segoe Light"/>
                <a:cs typeface="Segoe Light"/>
              </a:rPr>
              <a:t>traceroute</a:t>
            </a:r>
            <a:r>
              <a:rPr lang="en-US" sz="1600" dirty="0" smtClean="0">
                <a:latin typeface="Segoe Light"/>
                <a:cs typeface="Segoe Light"/>
              </a:rPr>
              <a:t> to reverse engineer network topology</a:t>
            </a:r>
          </a:p>
        </p:txBody>
      </p:sp>
    </p:spTree>
    <p:extLst>
      <p:ext uri="{BB962C8B-B14F-4D97-AF65-F5344CB8AC3E}">
        <p14:creationId xmlns:p14="http://schemas.microsoft.com/office/powerpoint/2010/main" val="6124112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0" y="274638"/>
            <a:ext cx="5056426" cy="744205"/>
          </a:xfrm>
        </p:spPr>
        <p:txBody>
          <a:bodyPr>
            <a:normAutofit fontScale="90000"/>
          </a:bodyPr>
          <a:lstStyle/>
          <a:p>
            <a:r>
              <a:rPr lang="en-US" dirty="0" smtClean="0">
                <a:latin typeface="Segoe Light"/>
                <a:cs typeface="Segoe Light"/>
              </a:rPr>
              <a:t>Turbo King  (Modified)</a:t>
            </a:r>
            <a:endParaRPr lang="en-US" dirty="0">
              <a:latin typeface="Segoe Light"/>
              <a:cs typeface="Segoe Light"/>
            </a:endParaRPr>
          </a:p>
        </p:txBody>
      </p:sp>
      <p:sp>
        <p:nvSpPr>
          <p:cNvPr id="34" name="TextBox 33"/>
          <p:cNvSpPr txBox="1"/>
          <p:nvPr/>
        </p:nvSpPr>
        <p:spPr>
          <a:xfrm>
            <a:off x="2124648" y="4380099"/>
            <a:ext cx="184666" cy="369332"/>
          </a:xfrm>
          <a:prstGeom prst="rect">
            <a:avLst/>
          </a:prstGeom>
          <a:noFill/>
        </p:spPr>
        <p:txBody>
          <a:bodyPr wrap="none" rtlCol="0">
            <a:spAutoFit/>
          </a:bodyPr>
          <a:lstStyle/>
          <a:p>
            <a:endParaRPr lang="en-US" dirty="0"/>
          </a:p>
        </p:txBody>
      </p:sp>
      <p:grpSp>
        <p:nvGrpSpPr>
          <p:cNvPr id="25" name="Group 24"/>
          <p:cNvGrpSpPr/>
          <p:nvPr/>
        </p:nvGrpSpPr>
        <p:grpSpPr>
          <a:xfrm>
            <a:off x="617227" y="1556562"/>
            <a:ext cx="1493070" cy="1921161"/>
            <a:chOff x="427307" y="1449733"/>
            <a:chExt cx="1364994" cy="1585419"/>
          </a:xfrm>
        </p:grpSpPr>
        <p:sp>
          <p:nvSpPr>
            <p:cNvPr id="4" name="Rectangle 3"/>
            <p:cNvSpPr/>
            <p:nvPr/>
          </p:nvSpPr>
          <p:spPr>
            <a:xfrm>
              <a:off x="427307" y="1449733"/>
              <a:ext cx="1364994" cy="15854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ounded Rectangle 12"/>
            <p:cNvSpPr/>
            <p:nvPr/>
          </p:nvSpPr>
          <p:spPr>
            <a:xfrm>
              <a:off x="526831" y="1578727"/>
              <a:ext cx="1165934" cy="55790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DNS Client</a:t>
              </a:r>
              <a:endParaRPr lang="en-US" sz="1600" dirty="0"/>
            </a:p>
          </p:txBody>
        </p:sp>
        <p:sp>
          <p:nvSpPr>
            <p:cNvPr id="14" name="Rounded Rectangle 13"/>
            <p:cNvSpPr/>
            <p:nvPr/>
          </p:nvSpPr>
          <p:spPr>
            <a:xfrm>
              <a:off x="524543" y="2324627"/>
              <a:ext cx="1165934" cy="55982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DNS Server</a:t>
              </a:r>
              <a:endParaRPr lang="en-US" sz="1600" dirty="0"/>
            </a:p>
          </p:txBody>
        </p:sp>
      </p:grpSp>
      <p:cxnSp>
        <p:nvCxnSpPr>
          <p:cNvPr id="6" name="Straight Arrow Connector 5"/>
          <p:cNvCxnSpPr/>
          <p:nvPr/>
        </p:nvCxnSpPr>
        <p:spPr>
          <a:xfrm>
            <a:off x="2058349" y="1842326"/>
            <a:ext cx="175276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850047" y="1568607"/>
            <a:ext cx="1493090" cy="19211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t>ns.target1.com</a:t>
            </a:r>
          </a:p>
          <a:p>
            <a:pPr algn="ctr"/>
            <a:r>
              <a:rPr lang="en-US" sz="1500" dirty="0" smtClean="0"/>
              <a:t>(Recursive)</a:t>
            </a:r>
            <a:endParaRPr lang="en-US" sz="1500" dirty="0"/>
          </a:p>
        </p:txBody>
      </p:sp>
      <p:cxnSp>
        <p:nvCxnSpPr>
          <p:cNvPr id="22" name="Straight Arrow Connector 21"/>
          <p:cNvCxnSpPr/>
          <p:nvPr/>
        </p:nvCxnSpPr>
        <p:spPr>
          <a:xfrm>
            <a:off x="2071333" y="2774963"/>
            <a:ext cx="175276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2030292" y="3189775"/>
            <a:ext cx="175276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2045365" y="2252509"/>
            <a:ext cx="175276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7171670" y="1556562"/>
            <a:ext cx="1493090" cy="19211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t>ns.target2.com</a:t>
            </a:r>
          </a:p>
          <a:p>
            <a:pPr algn="ctr"/>
            <a:r>
              <a:rPr lang="en-US" sz="1500" dirty="0" smtClean="0"/>
              <a:t>(Recursive or Iterative)</a:t>
            </a:r>
            <a:endParaRPr lang="en-US" sz="1500" dirty="0"/>
          </a:p>
        </p:txBody>
      </p:sp>
      <p:cxnSp>
        <p:nvCxnSpPr>
          <p:cNvPr id="27" name="Straight Arrow Connector 26"/>
          <p:cNvCxnSpPr/>
          <p:nvPr/>
        </p:nvCxnSpPr>
        <p:spPr>
          <a:xfrm flipH="1">
            <a:off x="2110297" y="3477723"/>
            <a:ext cx="1713799" cy="157527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2110297" y="3506490"/>
            <a:ext cx="2375919" cy="239442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617227" y="4464998"/>
            <a:ext cx="1493090" cy="19211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t>ns1.mydomain.com</a:t>
            </a:r>
            <a:endParaRPr lang="en-US" sz="1500" dirty="0"/>
          </a:p>
        </p:txBody>
      </p:sp>
      <p:cxnSp>
        <p:nvCxnSpPr>
          <p:cNvPr id="39" name="Straight Arrow Connector 38"/>
          <p:cNvCxnSpPr/>
          <p:nvPr/>
        </p:nvCxnSpPr>
        <p:spPr>
          <a:xfrm>
            <a:off x="5379976" y="1986163"/>
            <a:ext cx="175276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a:off x="5377887" y="2976323"/>
            <a:ext cx="175276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0722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9"/>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5673642" cy="744205"/>
          </a:xfrm>
        </p:spPr>
        <p:txBody>
          <a:bodyPr>
            <a:normAutofit fontScale="90000"/>
          </a:bodyPr>
          <a:lstStyle/>
          <a:p>
            <a:r>
              <a:rPr lang="en-US" dirty="0" smtClean="0">
                <a:latin typeface="Segoe Light"/>
                <a:cs typeface="Segoe Light"/>
              </a:rPr>
              <a:t>Progress – Turbo King</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a:bodyPr>
          <a:lstStyle/>
          <a:p>
            <a:r>
              <a:rPr lang="en-US" sz="2400" dirty="0" smtClean="0">
                <a:latin typeface="Segoe Light"/>
                <a:cs typeface="Segoe Light"/>
              </a:rPr>
              <a:t>Crawl of reverse DNS Tree</a:t>
            </a:r>
          </a:p>
          <a:p>
            <a:pPr lvl="1"/>
            <a:r>
              <a:rPr lang="en-US" sz="2000" dirty="0" smtClean="0">
                <a:latin typeface="Segoe Light"/>
                <a:cs typeface="Segoe Light"/>
              </a:rPr>
              <a:t>236,000 DNS servers discovered</a:t>
            </a:r>
          </a:p>
          <a:p>
            <a:pPr lvl="1"/>
            <a:r>
              <a:rPr lang="en-US" sz="2000" dirty="0" smtClean="0">
                <a:latin typeface="Segoe Light"/>
                <a:cs typeface="Segoe Light"/>
              </a:rPr>
              <a:t>Next Step: Determine Recursive Resolvers</a:t>
            </a:r>
          </a:p>
          <a:p>
            <a:pPr marL="457200" lvl="1" indent="0">
              <a:buNone/>
            </a:pPr>
            <a:endParaRPr lang="en-US" sz="2000" dirty="0" smtClean="0">
              <a:latin typeface="Segoe Light"/>
              <a:cs typeface="Segoe Light"/>
            </a:endParaRPr>
          </a:p>
          <a:p>
            <a:r>
              <a:rPr lang="en-US" sz="2400" dirty="0" smtClean="0">
                <a:latin typeface="Segoe Light"/>
                <a:cs typeface="Segoe Light"/>
              </a:rPr>
              <a:t>Turbo King Infrastructure</a:t>
            </a:r>
          </a:p>
          <a:p>
            <a:pPr lvl="1"/>
            <a:r>
              <a:rPr lang="en-US" sz="2000" dirty="0" smtClean="0">
                <a:latin typeface="Segoe Light"/>
                <a:cs typeface="Segoe Light"/>
              </a:rPr>
              <a:t>13 Measurement Nodes (Planet Lab)</a:t>
            </a:r>
          </a:p>
          <a:p>
            <a:pPr lvl="1"/>
            <a:r>
              <a:rPr lang="en-US" sz="2000" dirty="0" smtClean="0">
                <a:latin typeface="Segoe Light"/>
                <a:cs typeface="Segoe Light"/>
              </a:rPr>
              <a:t>2 Central Name Servers (EC2)</a:t>
            </a:r>
          </a:p>
          <a:p>
            <a:pPr lvl="1"/>
            <a:r>
              <a:rPr lang="en-US" sz="2000" dirty="0" smtClean="0">
                <a:latin typeface="Segoe Light"/>
                <a:cs typeface="Segoe Light"/>
              </a:rPr>
              <a:t>Measurement nodes controlled via RPCs</a:t>
            </a:r>
          </a:p>
          <a:p>
            <a:pPr lvl="2"/>
            <a:r>
              <a:rPr lang="en-US" sz="1600" dirty="0" smtClean="0">
                <a:latin typeface="Segoe Light"/>
                <a:cs typeface="Segoe Light"/>
              </a:rPr>
              <a:t>Issue command measurement command (NS1, IP1, NS2, IP2)</a:t>
            </a:r>
          </a:p>
          <a:p>
            <a:pPr lvl="2"/>
            <a:r>
              <a:rPr lang="en-US" sz="1600" dirty="0" smtClean="0">
                <a:latin typeface="Segoe Light"/>
                <a:cs typeface="Segoe Light"/>
              </a:rPr>
              <a:t>Receive Latency Results and presence of DNS Forwarder</a:t>
            </a:r>
            <a:endParaRPr lang="en-US" sz="2000" dirty="0" smtClean="0">
              <a:latin typeface="Segoe Light"/>
              <a:cs typeface="Segoe Light"/>
            </a:endParaRPr>
          </a:p>
          <a:p>
            <a:pPr lvl="2"/>
            <a:endParaRPr lang="en-US" sz="1600" dirty="0" smtClean="0">
              <a:latin typeface="Segoe Light"/>
              <a:cs typeface="Segoe Light"/>
            </a:endParaRPr>
          </a:p>
        </p:txBody>
      </p:sp>
    </p:spTree>
    <p:extLst>
      <p:ext uri="{BB962C8B-B14F-4D97-AF65-F5344CB8AC3E}">
        <p14:creationId xmlns:p14="http://schemas.microsoft.com/office/powerpoint/2010/main" val="11971103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5673642" cy="744205"/>
          </a:xfrm>
        </p:spPr>
        <p:txBody>
          <a:bodyPr>
            <a:normAutofit fontScale="90000"/>
          </a:bodyPr>
          <a:lstStyle/>
          <a:p>
            <a:r>
              <a:rPr lang="en-US" dirty="0" smtClean="0">
                <a:latin typeface="Segoe Light"/>
                <a:cs typeface="Segoe Light"/>
              </a:rPr>
              <a:t>Progress – Mobile</a:t>
            </a:r>
            <a:endParaRPr lang="en-US" dirty="0">
              <a:latin typeface="Segoe Light"/>
              <a:cs typeface="Segoe Light"/>
            </a:endParaRPr>
          </a:p>
        </p:txBody>
      </p:sp>
      <p:sp>
        <p:nvSpPr>
          <p:cNvPr id="3" name="Content Placeholder 2"/>
          <p:cNvSpPr>
            <a:spLocks noGrp="1"/>
          </p:cNvSpPr>
          <p:nvPr>
            <p:ph idx="1"/>
          </p:nvPr>
        </p:nvSpPr>
        <p:spPr>
          <a:xfrm>
            <a:off x="457200" y="1228193"/>
            <a:ext cx="8229600" cy="5122129"/>
          </a:xfrm>
        </p:spPr>
        <p:txBody>
          <a:bodyPr>
            <a:normAutofit/>
          </a:bodyPr>
          <a:lstStyle/>
          <a:p>
            <a:endParaRPr lang="en-US" sz="2000" dirty="0" smtClean="0">
              <a:latin typeface="Segoe Light"/>
              <a:cs typeface="Segoe Light"/>
            </a:endParaRPr>
          </a:p>
          <a:p>
            <a:pPr lvl="2"/>
            <a:endParaRPr lang="en-US" sz="1600" dirty="0" smtClean="0">
              <a:latin typeface="Segoe Light"/>
              <a:cs typeface="Segoe Light"/>
            </a:endParaRPr>
          </a:p>
        </p:txBody>
      </p:sp>
    </p:spTree>
    <p:extLst>
      <p:ext uri="{BB962C8B-B14F-4D97-AF65-F5344CB8AC3E}">
        <p14:creationId xmlns:p14="http://schemas.microsoft.com/office/powerpoint/2010/main" val="26747799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201</TotalTime>
  <Words>704</Words>
  <Application>Microsoft Macintosh PowerPoint</Application>
  <PresentationFormat>On-screen Show (4:3)</PresentationFormat>
  <Paragraphs>85</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Black</vt:lpstr>
      <vt:lpstr>An Internet Latency Measurement Study</vt:lpstr>
      <vt:lpstr>Problem</vt:lpstr>
      <vt:lpstr>Motivation</vt:lpstr>
      <vt:lpstr>Prior Work</vt:lpstr>
      <vt:lpstr>Approach</vt:lpstr>
      <vt:lpstr>Turbo King  (Modified)</vt:lpstr>
      <vt:lpstr>Progress – Turbo King</vt:lpstr>
      <vt:lpstr>Progress – Mobile</vt:lpstr>
    </vt:vector>
  </TitlesOfParts>
  <Company>UC,Berkeley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Latency Measurement Study in Modern Network</dc:title>
  <dc:creator>Ben Zhang</dc:creator>
  <cp:lastModifiedBy>No Name</cp:lastModifiedBy>
  <cp:revision>121</cp:revision>
  <dcterms:created xsi:type="dcterms:W3CDTF">2013-03-21T16:35:56Z</dcterms:created>
  <dcterms:modified xsi:type="dcterms:W3CDTF">2013-04-01T01:56:26Z</dcterms:modified>
</cp:coreProperties>
</file>