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9" r:id="rId5"/>
    <p:sldId id="298" r:id="rId6"/>
    <p:sldId id="283" r:id="rId7"/>
    <p:sldId id="297" r:id="rId8"/>
    <p:sldId id="284" r:id="rId9"/>
    <p:sldId id="300" r:id="rId10"/>
    <p:sldId id="301" r:id="rId11"/>
    <p:sldId id="293" r:id="rId12"/>
    <p:sldId id="294" r:id="rId13"/>
    <p:sldId id="295"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712" autoAdjust="0"/>
  </p:normalViewPr>
  <p:slideViewPr>
    <p:cSldViewPr snapToGrid="0">
      <p:cViewPr varScale="1">
        <p:scale>
          <a:sx n="71" d="100"/>
          <a:sy n="71" d="100"/>
        </p:scale>
        <p:origin x="498" y="7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0ADA-48E7-A321-402E979D2202}"/>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0ADA-48E7-A321-402E979D2202}"/>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0ADA-48E7-A321-402E979D2202}"/>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0ADA-48E7-A321-402E979D2202}"/>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7-BEFA-4A5E-AB52-FBB4B74C74A7}"/>
              </c:ext>
            </c:extLst>
          </c:dPt>
          <c:dPt>
            <c:idx val="1"/>
            <c:bubble3D val="0"/>
            <c:spPr>
              <a:solidFill>
                <a:schemeClr val="accent2"/>
              </a:solidFill>
              <a:ln>
                <a:noFill/>
              </a:ln>
              <a:effectLst/>
            </c:spPr>
            <c:extLst>
              <c:ext xmlns:c16="http://schemas.microsoft.com/office/drawing/2014/chart" uri="{C3380CC4-5D6E-409C-BE32-E72D297353CC}">
                <c16:uniqueId val="{00000001-0ADA-48E7-A321-402E979D2202}"/>
              </c:ext>
            </c:extLst>
          </c:dPt>
          <c:dPt>
            <c:idx val="2"/>
            <c:bubble3D val="0"/>
            <c:spPr>
              <a:solidFill>
                <a:schemeClr val="accent3"/>
              </a:solidFill>
              <a:ln>
                <a:noFill/>
              </a:ln>
              <a:effectLst/>
            </c:spPr>
            <c:extLst>
              <c:ext xmlns:c16="http://schemas.microsoft.com/office/drawing/2014/chart" uri="{C3380CC4-5D6E-409C-BE32-E72D297353CC}">
                <c16:uniqueId val="{00000006-BEFA-4A5E-AB52-FBB4B74C74A7}"/>
              </c:ext>
            </c:extLst>
          </c:dPt>
          <c:dPt>
            <c:idx val="3"/>
            <c:bubble3D val="0"/>
            <c:spPr>
              <a:solidFill>
                <a:schemeClr val="accent1"/>
              </a:solidFill>
              <a:ln>
                <a:noFill/>
              </a:ln>
              <a:effectLst/>
            </c:spPr>
            <c:extLst>
              <c:ext xmlns:c16="http://schemas.microsoft.com/office/drawing/2014/chart" uri="{C3380CC4-5D6E-409C-BE32-E72D297353CC}">
                <c16:uniqueId val="{00000003-0ADA-48E7-A321-402E979D2202}"/>
              </c:ext>
            </c:extLst>
          </c:dPt>
          <c:dPt>
            <c:idx val="4"/>
            <c:bubble3D val="0"/>
            <c:spPr>
              <a:solidFill>
                <a:schemeClr val="accent4"/>
              </a:solidFill>
              <a:ln>
                <a:noFill/>
              </a:ln>
              <a:effectLst/>
            </c:spPr>
            <c:extLst>
              <c:ext xmlns:c16="http://schemas.microsoft.com/office/drawing/2014/chart" uri="{C3380CC4-5D6E-409C-BE32-E72D297353CC}">
                <c16:uniqueId val="{00000005-0ADA-48E7-A321-402E979D2202}"/>
              </c:ext>
            </c:extLst>
          </c:dPt>
          <c:dLbls>
            <c:dLbl>
              <c:idx val="0"/>
              <c:delete val="1"/>
              <c:extLst>
                <c:ext xmlns:c15="http://schemas.microsoft.com/office/drawing/2012/chart" uri="{CE6537A1-D6FC-4f65-9D91-7224C49458BB}"/>
                <c:ext xmlns:c16="http://schemas.microsoft.com/office/drawing/2014/chart" uri="{C3380CC4-5D6E-409C-BE32-E72D297353CC}">
                  <c16:uniqueId val="{00000007-BEFA-4A5E-AB52-FBB4B74C74A7}"/>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ADA-48E7-A321-402E979D2202}"/>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EFA-4A5E-AB52-FBB4B74C74A7}"/>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ADA-48E7-A321-402E979D2202}"/>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ADA-48E7-A321-402E979D220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0ADA-48E7-A321-402E979D2202}"/>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0ADA-48E7-A321-402E979D2202}"/>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0ADA-48E7-A321-402E979D2202}"/>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0ADA-48E7-A321-402E979D2202}"/>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0ADA-48E7-A321-402E979D2202}"/>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8/8/2022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8/8/2022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73E781-72DD-87D9-73D6-CFD53676A58A}"/>
              </a:ext>
            </a:extLst>
          </p:cNvPr>
          <p:cNvSpPr>
            <a:spLocks noGrp="1"/>
          </p:cNvSpPr>
          <p:nvPr>
            <p:ph type="ctrTitle"/>
          </p:nvPr>
        </p:nvSpPr>
        <p:spPr>
          <a:xfrm>
            <a:off x="0" y="53788"/>
            <a:ext cx="12192000" cy="3375212"/>
          </a:xfrm>
        </p:spPr>
        <p:txBody>
          <a:bodyPr/>
          <a:lstStyle/>
          <a:p>
            <a:pPr>
              <a:lnSpc>
                <a:spcPct val="150000"/>
              </a:lnSpc>
            </a:pPr>
            <a: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 MARY’S UNIVERSITY </a:t>
            </a:r>
            <a:b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ACCOUNTING RAD/2014/K </a:t>
            </a:r>
            <a:b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ENTREPRENEURSHIP  </a:t>
            </a:r>
            <a:b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GROUP ASSIGNMENT </a:t>
            </a:r>
            <a:br>
              <a:rPr lang="en-US" sz="3200" b="0" spc="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3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b="0" dirty="0">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341B318F-E28C-FF34-5958-08C1EF2FE2AB}"/>
              </a:ext>
            </a:extLst>
          </p:cNvPr>
          <p:cNvSpPr txBox="1">
            <a:spLocks/>
          </p:cNvSpPr>
          <p:nvPr/>
        </p:nvSpPr>
        <p:spPr>
          <a:xfrm>
            <a:off x="0" y="3334870"/>
            <a:ext cx="12192000" cy="3375212"/>
          </a:xfrm>
          <a:prstGeom prst="rect">
            <a:avLst/>
          </a:prstGeom>
          <a:solidFill>
            <a:schemeClr val="bg1"/>
          </a:solidFill>
        </p:spPr>
        <p:txBody>
          <a:bodyPr vert="horz" lIns="180000" tIns="180000" rIns="252000" bIns="180000" rtlCol="0" anchor="t">
            <a:noAutofit/>
          </a:bodyPr>
          <a:lstStyle>
            <a:lvl1pPr algn="r" defTabSz="914400" rtl="0" eaLnBrk="1" latinLnBrk="0" hangingPunct="1">
              <a:lnSpc>
                <a:spcPct val="90000"/>
              </a:lnSpc>
              <a:spcBef>
                <a:spcPct val="0"/>
              </a:spcBef>
              <a:buNone/>
              <a:defRPr lang="en-ZA" sz="6000" b="1" kern="1200" spc="-300" dirty="0">
                <a:solidFill>
                  <a:schemeClr val="tx1">
                    <a:lumMod val="75000"/>
                    <a:lumOff val="25000"/>
                  </a:schemeClr>
                </a:solidFill>
                <a:latin typeface="+mj-lt"/>
                <a:ea typeface="+mj-ea"/>
                <a:cs typeface="+mj-cs"/>
              </a:defRPr>
            </a:lvl1pPr>
          </a:lstStyle>
          <a:p>
            <a:pPr marL="0" marR="0" indent="0" algn="l">
              <a:lnSpc>
                <a:spcPct val="107000"/>
              </a:lnSpc>
              <a:spcBef>
                <a:spcPts val="0"/>
              </a:spcBef>
              <a:spcAft>
                <a:spcPts val="1460"/>
              </a:spcAft>
              <a:tabLst>
                <a:tab pos="704850" algn="ctr"/>
                <a:tab pos="1371600" algn="ctr"/>
                <a:tab pos="1829435" algn="ctr"/>
                <a:tab pos="2286635" algn="ctr"/>
                <a:tab pos="2743835" algn="ctr"/>
                <a:tab pos="3201035" algn="ctr"/>
                <a:tab pos="3658235" algn="ctr"/>
                <a:tab pos="4115435" algn="ctr"/>
                <a:tab pos="4662805" algn="ctr"/>
              </a:tabLst>
            </a:pPr>
            <a:r>
              <a:rPr lang="en-US" sz="2000" i="1" dirty="0">
                <a:solidFill>
                  <a:srgbClr val="000000"/>
                </a:solidFill>
                <a:effectLst/>
                <a:latin typeface="Times New Roman" panose="02020603050405020304" pitchFamily="18" charset="0"/>
                <a:ea typeface="Times New Roman" panose="02020603050405020304" pitchFamily="18" charset="0"/>
              </a:rPr>
              <a:t>	</a:t>
            </a:r>
          </a:p>
          <a:p>
            <a:pPr marL="0" marR="0" indent="0" algn="l">
              <a:lnSpc>
                <a:spcPct val="107000"/>
              </a:lnSpc>
              <a:spcBef>
                <a:spcPts val="0"/>
              </a:spcBef>
              <a:spcAft>
                <a:spcPts val="1460"/>
              </a:spcAft>
              <a:tabLst>
                <a:tab pos="704850" algn="ctr"/>
                <a:tab pos="1371600" algn="ctr"/>
                <a:tab pos="1829435" algn="ctr"/>
                <a:tab pos="2286635" algn="ctr"/>
                <a:tab pos="2743835" algn="ctr"/>
                <a:tab pos="3201035" algn="ctr"/>
                <a:tab pos="3658235" algn="ctr"/>
                <a:tab pos="4115435" algn="ctr"/>
                <a:tab pos="4662805" algn="ctr"/>
              </a:tabLst>
            </a:pPr>
            <a:r>
              <a:rPr lang="en-US" sz="2000" i="1" spc="0" dirty="0">
                <a:solidFill>
                  <a:srgbClr val="000000"/>
                </a:solidFill>
                <a:latin typeface="Times New Roman" panose="02020603050405020304" pitchFamily="18" charset="0"/>
                <a:ea typeface="Times New Roman" panose="02020603050405020304" pitchFamily="18" charset="0"/>
              </a:rPr>
              <a:t>	</a:t>
            </a:r>
            <a:r>
              <a:rPr lang="en-US" sz="1600" i="1" spc="0" dirty="0">
                <a:solidFill>
                  <a:srgbClr val="000000"/>
                </a:solidFill>
                <a:effectLst/>
                <a:latin typeface="Times New Roman" panose="02020603050405020304" pitchFamily="18" charset="0"/>
                <a:ea typeface="Times New Roman" panose="02020603050405020304" pitchFamily="18" charset="0"/>
              </a:rPr>
              <a:t>Name  	 	 	 	 	 	 	 			</a:t>
            </a:r>
            <a:r>
              <a:rPr lang="en-US" sz="1600" i="1" spc="0" dirty="0">
                <a:solidFill>
                  <a:srgbClr val="000000"/>
                </a:solidFill>
                <a:latin typeface="Times New Roman" panose="02020603050405020304" pitchFamily="18" charset="0"/>
                <a:ea typeface="Times New Roman" panose="02020603050405020304" pitchFamily="18" charset="0"/>
              </a:rPr>
              <a:t>       </a:t>
            </a:r>
            <a:r>
              <a:rPr lang="en-US" sz="1600" i="1" spc="0" dirty="0">
                <a:solidFill>
                  <a:srgbClr val="000000"/>
                </a:solidFill>
                <a:effectLst/>
                <a:latin typeface="Times New Roman" panose="02020603050405020304" pitchFamily="18" charset="0"/>
                <a:ea typeface="Times New Roman" panose="02020603050405020304" pitchFamily="18" charset="0"/>
              </a:rPr>
              <a:t>Id </a:t>
            </a:r>
            <a:endParaRPr lang="en-US" sz="1600" spc="0" dirty="0">
              <a:solidFill>
                <a:srgbClr val="000000"/>
              </a:solidFill>
              <a:effectLst/>
              <a:latin typeface="Times New Roman" panose="02020603050405020304" pitchFamily="18" charset="0"/>
              <a:ea typeface="Times New Roman" panose="02020603050405020304" pitchFamily="18" charset="0"/>
            </a:endParaRPr>
          </a:p>
          <a:p>
            <a:pPr marL="342900" marR="513715" lvl="0" indent="-342900" algn="just" fontAlgn="base">
              <a:lnSpc>
                <a:spcPct val="107000"/>
              </a:lnSpc>
              <a:spcBef>
                <a:spcPts val="0"/>
              </a:spcBef>
              <a:spcAft>
                <a:spcPts val="610"/>
              </a:spcAft>
              <a:buClr>
                <a:srgbClr val="000000"/>
              </a:buClr>
              <a:buSzPts val="1200"/>
              <a:buFont typeface="+mj-lt"/>
              <a:buAutoNum type="arabicPeriod"/>
            </a:pP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Ashereka</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Meki</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RAD/2361/2014 </a:t>
            </a:r>
          </a:p>
          <a:p>
            <a:pPr marL="342900" marR="513715" lvl="0" indent="-342900" algn="just" fontAlgn="base">
              <a:lnSpc>
                <a:spcPct val="107000"/>
              </a:lnSpc>
              <a:spcBef>
                <a:spcPts val="0"/>
              </a:spcBef>
              <a:spcAft>
                <a:spcPts val="625"/>
              </a:spcAft>
              <a:buClr>
                <a:srgbClr val="000000"/>
              </a:buClr>
              <a:buSzPts val="1200"/>
              <a:buFont typeface="+mj-lt"/>
              <a:buAutoNum type="arabicPeriod"/>
            </a:pP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Hania</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Ahmed  	 	 	 	 	 	RAD/2373/2014 </a:t>
            </a:r>
          </a:p>
          <a:p>
            <a:pPr marL="342900" marR="513715" lvl="0" indent="-342900" algn="just" fontAlgn="base">
              <a:lnSpc>
                <a:spcPct val="107000"/>
              </a:lnSpc>
              <a:spcBef>
                <a:spcPts val="0"/>
              </a:spcBef>
              <a:spcAft>
                <a:spcPts val="610"/>
              </a:spcAft>
              <a:buClr>
                <a:srgbClr val="000000"/>
              </a:buClr>
              <a:buSzPts val="1200"/>
              <a:buFont typeface="+mj-lt"/>
              <a:buAutoNum type="arabicPeriod"/>
            </a:pP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Mahlet</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Mengesite</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RAD/2380/2014 </a:t>
            </a:r>
          </a:p>
          <a:p>
            <a:pPr marL="342900" marR="513715" lvl="0" indent="-342900" algn="just" fontAlgn="base">
              <a:lnSpc>
                <a:spcPct val="107000"/>
              </a:lnSpc>
              <a:spcBef>
                <a:spcPts val="0"/>
              </a:spcBef>
              <a:spcAft>
                <a:spcPts val="610"/>
              </a:spcAft>
              <a:buClr>
                <a:srgbClr val="000000"/>
              </a:buClr>
              <a:buSzPts val="1200"/>
              <a:buFont typeface="+mj-lt"/>
              <a:buAutoNum type="arabicPeriod"/>
            </a:pP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Mekedelawit</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Dereje  	 	 	 	 	RAD/2612/2014 </a:t>
            </a:r>
          </a:p>
          <a:p>
            <a:pPr marL="342900" marR="513715" lvl="0" indent="-342900" algn="just" fontAlgn="base">
              <a:lnSpc>
                <a:spcPct val="107000"/>
              </a:lnSpc>
              <a:spcBef>
                <a:spcPts val="0"/>
              </a:spcBef>
              <a:spcAft>
                <a:spcPts val="625"/>
              </a:spcAft>
              <a:buClr>
                <a:srgbClr val="000000"/>
              </a:buClr>
              <a:buSzPts val="1200"/>
              <a:buFont typeface="+mj-lt"/>
              <a:buAutoNum type="arabicPeriod"/>
            </a:pP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Nesria</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Rahmeto  	 	 	 	 	 RAD/2386/2014 </a:t>
            </a:r>
          </a:p>
          <a:p>
            <a:pPr marL="342900" marR="513715" lvl="0" indent="-342900" algn="just" fontAlgn="base">
              <a:lnSpc>
                <a:spcPct val="107000"/>
              </a:lnSpc>
              <a:spcBef>
                <a:spcPts val="0"/>
              </a:spcBef>
              <a:spcAft>
                <a:spcPts val="1400"/>
              </a:spcAft>
              <a:buClr>
                <a:srgbClr val="000000"/>
              </a:buClr>
              <a:buSzPts val="1200"/>
              <a:buFont typeface="+mj-lt"/>
              <a:buAutoNum type="arabicPeriod"/>
            </a:pPr>
            <a:r>
              <a:rPr lang="en-US" sz="1600" u="none" strike="noStrike" spc="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Yeabsira</a:t>
            </a:r>
            <a:r>
              <a:rPr lang="en-US" sz="1600" u="none" strike="noStrike" spc="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Daniel 	 	 	 	 	 	RAD/2397/2014 </a:t>
            </a:r>
          </a:p>
          <a:p>
            <a:pPr algn="l">
              <a:lnSpc>
                <a:spcPct val="150000"/>
              </a:lnSpc>
            </a:pPr>
            <a:br>
              <a:rPr lang="en-US" sz="36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sz="3600" b="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13C94A-C00D-A280-D3E0-F8DB578E3132}"/>
              </a:ext>
            </a:extLst>
          </p:cNvPr>
          <p:cNvPicPr/>
          <p:nvPr/>
        </p:nvPicPr>
        <p:blipFill>
          <a:blip r:embed="rId2"/>
          <a:stretch>
            <a:fillRect/>
          </a:stretch>
        </p:blipFill>
        <p:spPr>
          <a:xfrm>
            <a:off x="-1" y="147918"/>
            <a:ext cx="3294529" cy="3375212"/>
          </a:xfrm>
          <a:prstGeom prst="rect">
            <a:avLst/>
          </a:prstGeom>
        </p:spPr>
      </p:pic>
    </p:spTree>
    <p:extLst>
      <p:ext uri="{BB962C8B-B14F-4D97-AF65-F5344CB8AC3E}">
        <p14:creationId xmlns:p14="http://schemas.microsoft.com/office/powerpoint/2010/main" val="104905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Lorem ipsum dolor sit amet, consectetur adipiscing elit. </a:t>
            </a:r>
          </a:p>
        </p:txBody>
      </p:sp>
      <p:graphicFrame>
        <p:nvGraphicFramePr>
          <p:cNvPr id="4" name="Table 3">
            <a:extLst>
              <a:ext uri="{FF2B5EF4-FFF2-40B4-BE49-F238E27FC236}">
                <a16:creationId xmlns:a16="http://schemas.microsoft.com/office/drawing/2014/main" id="{BEE0921D-4C1D-4106-9AC0-F73F30E8DA3C}"/>
              </a:ext>
            </a:extLst>
          </p:cNvPr>
          <p:cNvGraphicFramePr>
            <a:graphicFrameLocks noGrp="1"/>
          </p:cNvGraphicFramePr>
          <p:nvPr>
            <p:extLst>
              <p:ext uri="{D42A27DB-BD31-4B8C-83A1-F6EECF244321}">
                <p14:modId xmlns:p14="http://schemas.microsoft.com/office/powerpoint/2010/main" val="999029760"/>
              </p:ext>
            </p:extLst>
          </p:nvPr>
        </p:nvGraphicFramePr>
        <p:xfrm>
          <a:off x="431801" y="1614845"/>
          <a:ext cx="11339510" cy="4252505"/>
        </p:xfrm>
        <a:graphic>
          <a:graphicData uri="http://schemas.openxmlformats.org/drawingml/2006/table">
            <a:tbl>
              <a:tblPr firstRow="1" firstCol="1">
                <a:tableStyleId>{5C22544A-7EE6-4342-B048-85BDC9FD1C3A}</a:tableStyleId>
              </a:tblPr>
              <a:tblGrid>
                <a:gridCol w="1619930">
                  <a:extLst>
                    <a:ext uri="{9D8B030D-6E8A-4147-A177-3AD203B41FA5}">
                      <a16:colId xmlns:a16="http://schemas.microsoft.com/office/drawing/2014/main" val="1173992025"/>
                    </a:ext>
                  </a:extLst>
                </a:gridCol>
                <a:gridCol w="1619930">
                  <a:extLst>
                    <a:ext uri="{9D8B030D-6E8A-4147-A177-3AD203B41FA5}">
                      <a16:colId xmlns:a16="http://schemas.microsoft.com/office/drawing/2014/main" val="115202853"/>
                    </a:ext>
                  </a:extLst>
                </a:gridCol>
                <a:gridCol w="1619930">
                  <a:extLst>
                    <a:ext uri="{9D8B030D-6E8A-4147-A177-3AD203B41FA5}">
                      <a16:colId xmlns:a16="http://schemas.microsoft.com/office/drawing/2014/main" val="1010693434"/>
                    </a:ext>
                  </a:extLst>
                </a:gridCol>
                <a:gridCol w="1619930">
                  <a:extLst>
                    <a:ext uri="{9D8B030D-6E8A-4147-A177-3AD203B41FA5}">
                      <a16:colId xmlns:a16="http://schemas.microsoft.com/office/drawing/2014/main" val="608292439"/>
                    </a:ext>
                  </a:extLst>
                </a:gridCol>
                <a:gridCol w="1619930">
                  <a:extLst>
                    <a:ext uri="{9D8B030D-6E8A-4147-A177-3AD203B41FA5}">
                      <a16:colId xmlns:a16="http://schemas.microsoft.com/office/drawing/2014/main" val="1007882540"/>
                    </a:ext>
                  </a:extLst>
                </a:gridCol>
                <a:gridCol w="1619930">
                  <a:extLst>
                    <a:ext uri="{9D8B030D-6E8A-4147-A177-3AD203B41FA5}">
                      <a16:colId xmlns:a16="http://schemas.microsoft.com/office/drawing/2014/main" val="3778082769"/>
                    </a:ext>
                  </a:extLst>
                </a:gridCol>
                <a:gridCol w="1619930">
                  <a:extLst>
                    <a:ext uri="{9D8B030D-6E8A-4147-A177-3AD203B41FA5}">
                      <a16:colId xmlns:a16="http://schemas.microsoft.com/office/drawing/2014/main" val="1136644251"/>
                    </a:ext>
                  </a:extLst>
                </a:gridCol>
              </a:tblGrid>
              <a:tr h="617885">
                <a:tc>
                  <a:txBody>
                    <a:bodyPr/>
                    <a:lstStyle/>
                    <a:p>
                      <a:pPr algn="ctr"/>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a:solidFill>
                            <a:schemeClr val="bg1"/>
                          </a:solidFill>
                          <a:latin typeface="+mj-lt"/>
                        </a:rPr>
                        <a:t>Vendors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Consultants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Ad Buyers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Gross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26924">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26924">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$6,750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26924">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60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$33,750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26924">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200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$135,000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26924">
                <a:tc>
                  <a:txBody>
                    <a:bodyPr/>
                    <a:lstStyle/>
                    <a:p>
                      <a:pPr algn="ctr"/>
                      <a:r>
                        <a:rPr lang="en-ZA" sz="1600" b="1" dirty="0">
                          <a:solidFill>
                            <a:schemeClr val="tx1">
                              <a:lumMod val="75000"/>
                              <a:lumOff val="25000"/>
                            </a:schemeClr>
                          </a:solidFill>
                        </a:rPr>
                        <a:t>20YY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ZA" sz="1600" dirty="0">
                          <a:solidFill>
                            <a:schemeClr val="tx1">
                              <a:lumMod val="75000"/>
                              <a:lumOff val="25000"/>
                            </a:schemeClr>
                          </a:solidFill>
                        </a:rPr>
                        <a:t>400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120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$270,000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bl>
          </a:graphicData>
        </a:graphic>
      </p:graphicFrame>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April Hansson</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+1 23 987 6554</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april@treyresearch.com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Trey Research</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667435" y="2811053"/>
            <a:ext cx="10524565" cy="1261295"/>
          </a:xfrm>
        </p:spPr>
        <p:txBody>
          <a:bodyPr/>
          <a:lstStyle/>
          <a:p>
            <a:r>
              <a:rPr lang="en-US" dirty="0"/>
              <a:t>Presentation Title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667435" y="4061039"/>
            <a:ext cx="8113153" cy="995055"/>
          </a:xfrm>
        </p:spPr>
        <p:txBody>
          <a:bodyPr/>
          <a:lstStyle/>
          <a:p>
            <a:pPr algn="ctr"/>
            <a:r>
              <a:rPr lang="en-US" sz="2000" dirty="0">
                <a:effectLst/>
                <a:latin typeface="Times New Roman" panose="02020603050405020304" pitchFamily="18" charset="0"/>
                <a:ea typeface="Times New Roman" panose="02020603050405020304" pitchFamily="18" charset="0"/>
              </a:rPr>
              <a:t>DESIGN, MANUFACTURING AND DISTRIBUTION OF SOLAR POWERED FAN </a:t>
            </a:r>
          </a:p>
          <a:p>
            <a:pPr algn="ctr"/>
            <a:endParaRPr lang="en-US" sz="2000" b="1" dirty="0"/>
          </a:p>
        </p:txBody>
      </p:sp>
    </p:spTree>
    <p:extLst>
      <p:ext uri="{BB962C8B-B14F-4D97-AF65-F5344CB8AC3E}">
        <p14:creationId xmlns:p14="http://schemas.microsoft.com/office/powerpoint/2010/main" val="398992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34470" y="954741"/>
            <a:ext cx="12057530" cy="4173602"/>
          </a:xfrm>
        </p:spPr>
        <p:txBody>
          <a:bodyPr/>
          <a:lstStyle/>
          <a:p>
            <a:r>
              <a:rPr lang="en-US" sz="2800" dirty="0">
                <a:solidFill>
                  <a:schemeClr val="tx1"/>
                </a:solidFill>
                <a:latin typeface="Times New Roman" panose="02020603050405020304" pitchFamily="18" charset="0"/>
                <a:cs typeface="Times New Roman" panose="02020603050405020304" pitchFamily="18" charset="0"/>
              </a:rPr>
              <a:t>EXECUTIVE SUMMERY</a:t>
            </a:r>
          </a:p>
          <a:p>
            <a:r>
              <a:rPr lang="en-US" sz="2800" dirty="0">
                <a:solidFill>
                  <a:schemeClr val="tx1"/>
                </a:solidFill>
                <a:latin typeface="Times New Roman" panose="02020603050405020304" pitchFamily="18" charset="0"/>
                <a:cs typeface="Times New Roman" panose="02020603050405020304" pitchFamily="18" charset="0"/>
              </a:rPr>
              <a:t>NATURE OF THE COMPANY</a:t>
            </a:r>
          </a:p>
          <a:p>
            <a:r>
              <a:rPr lang="en-US" sz="2800" dirty="0">
                <a:solidFill>
                  <a:schemeClr val="tx1"/>
                </a:solidFill>
                <a:latin typeface="Times New Roman" panose="02020603050405020304" pitchFamily="18" charset="0"/>
                <a:cs typeface="Times New Roman" panose="02020603050405020304" pitchFamily="18" charset="0"/>
              </a:rPr>
              <a:t>SWOT ANALYSIS</a:t>
            </a:r>
          </a:p>
          <a:p>
            <a:r>
              <a:rPr lang="en-US" sz="2800" dirty="0">
                <a:solidFill>
                  <a:schemeClr val="tx1"/>
                </a:solidFill>
                <a:latin typeface="Times New Roman" panose="02020603050405020304" pitchFamily="18" charset="0"/>
                <a:cs typeface="Times New Roman" panose="02020603050405020304" pitchFamily="18" charset="0"/>
              </a:rPr>
              <a:t>MARKET ANALYSIS</a:t>
            </a:r>
          </a:p>
          <a:p>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STRATEGY AND IMPLEMENTATION</a:t>
            </a:r>
          </a:p>
          <a:p>
            <a:r>
              <a:rPr lang="en-US" sz="2800" dirty="0">
                <a:solidFill>
                  <a:schemeClr val="tx1"/>
                </a:solidFill>
                <a:latin typeface="Times New Roman" panose="02020603050405020304" pitchFamily="18" charset="0"/>
                <a:cs typeface="Times New Roman" panose="02020603050405020304" pitchFamily="18" charset="0"/>
              </a:rPr>
              <a:t>MANAGEMENT PLAN</a:t>
            </a:r>
          </a:p>
          <a:p>
            <a:r>
              <a:rPr lang="en-US" sz="2800" dirty="0">
                <a:solidFill>
                  <a:schemeClr val="tx1"/>
                </a:solidFill>
                <a:latin typeface="Times New Roman" panose="02020603050405020304" pitchFamily="18" charset="0"/>
                <a:cs typeface="Times New Roman" panose="02020603050405020304" pitchFamily="18" charset="0"/>
              </a:rPr>
              <a:t>FINANCIAL PLAN</a:t>
            </a:r>
            <a:endParaRPr lang="en-US" sz="2800" dirty="0">
              <a:solidFill>
                <a:schemeClr val="tx1"/>
              </a:solidFill>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7" name="Rectangle 6">
            <a:extLst>
              <a:ext uri="{FF2B5EF4-FFF2-40B4-BE49-F238E27FC236}">
                <a16:creationId xmlns:a16="http://schemas.microsoft.com/office/drawing/2014/main" id="{668998DE-21AD-C000-44DB-3E011429E2EF}"/>
              </a:ext>
            </a:extLst>
          </p:cNvPr>
          <p:cNvSpPr/>
          <p:nvPr/>
        </p:nvSpPr>
        <p:spPr>
          <a:xfrm>
            <a:off x="4222374" y="727003"/>
            <a:ext cx="2420472" cy="72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550100" y="0"/>
            <a:ext cx="6641900" cy="1124345"/>
          </a:xfrm>
        </p:spPr>
        <p:txBody>
          <a:bodyPr/>
          <a:lstStyle/>
          <a:p>
            <a:r>
              <a:rPr lang="en-US" dirty="0"/>
              <a:t>Executive summery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550374" y="1151894"/>
            <a:ext cx="6641626" cy="811377"/>
          </a:xfrm>
        </p:spPr>
        <p:txBody>
          <a:bodyPr/>
          <a:lstStyle/>
          <a:p>
            <a:pPr algn="ctr"/>
            <a:r>
              <a:rPr lang="en-US" sz="1800" dirty="0">
                <a:effectLst/>
                <a:latin typeface="Times New Roman" panose="02020603050405020304" pitchFamily="18" charset="0"/>
                <a:ea typeface="Times New Roman" panose="02020603050405020304" pitchFamily="18" charset="0"/>
              </a:rPr>
              <a:t>DESIGN, MANUFACTURING AND DISTRIBUTION OF SOLAR POWERED FAN </a:t>
            </a:r>
          </a:p>
          <a:p>
            <a:pPr algn="ctr"/>
            <a:endParaRPr lang="en-US" sz="1800" b="1" dirty="0"/>
          </a:p>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396319" y="1988637"/>
            <a:ext cx="5795681" cy="4398716"/>
          </a:xfrm>
        </p:spPr>
        <p:txBody>
          <a:bodyPr/>
          <a:lstStyle/>
          <a:p>
            <a:pPr marL="0" indent="0" algn="just">
              <a:buNone/>
            </a:pPr>
            <a:r>
              <a:rPr lang="en-US" sz="2000" dirty="0">
                <a:solidFill>
                  <a:srgbClr val="000000"/>
                </a:solidFill>
                <a:effectLst/>
                <a:latin typeface="Times New Roman" panose="02020603050405020304" pitchFamily="18" charset="0"/>
                <a:ea typeface="Times New Roman" panose="02020603050405020304" pitchFamily="18" charset="0"/>
              </a:rPr>
              <a:t>Design, manufacturing and distribution of solar power based fan play an important role in our country. A fan is a machine used to create flow with typically a gas such as air.</a:t>
            </a:r>
          </a:p>
          <a:p>
            <a:pPr marL="0" indent="0" algn="just">
              <a:buNone/>
            </a:pPr>
            <a:r>
              <a:rPr lang="en-US" sz="2000" dirty="0">
                <a:solidFill>
                  <a:srgbClr val="000000"/>
                </a:solidFill>
                <a:effectLst/>
                <a:latin typeface="Times New Roman" panose="02020603050405020304" pitchFamily="18" charset="0"/>
                <a:ea typeface="Times New Roman" panose="02020603050405020304" pitchFamily="18" charset="0"/>
              </a:rPr>
              <a:t>The fan consists of a rotating arrangement of vanes or blades, which act on the air. In ancient time, people use hand fans to cold them by waving materials</a:t>
            </a:r>
          </a:p>
          <a:p>
            <a:pPr marL="0" indent="0" algn="just">
              <a:buNone/>
            </a:pPr>
            <a:r>
              <a:rPr lang="en-US" sz="2000" dirty="0">
                <a:solidFill>
                  <a:srgbClr val="000000"/>
                </a:solidFill>
                <a:effectLst/>
                <a:latin typeface="Times New Roman" panose="02020603050405020304" pitchFamily="18" charset="0"/>
                <a:ea typeface="Times New Roman" panose="02020603050405020304" pitchFamily="18" charset="0"/>
              </a:rPr>
              <a:t>Fan is used by many customers in everywhere in our country. For example, universities, home, industry and many other companies. There for it is important in many parts of the country. </a:t>
            </a:r>
          </a:p>
          <a:p>
            <a:pPr marL="0" indent="0" algn="just">
              <a:buNone/>
            </a:pPr>
            <a:r>
              <a:rPr lang="en-US" sz="2000" dirty="0">
                <a:solidFill>
                  <a:srgbClr val="000000"/>
                </a:solidFill>
                <a:effectLst/>
                <a:latin typeface="Times New Roman" panose="02020603050405020304" pitchFamily="18" charset="0"/>
                <a:ea typeface="Times New Roman" panose="02020603050405020304" pitchFamily="18" charset="0"/>
              </a:rPr>
              <a:t>The goal of my business plan is to create safe environment for every people of Ethiopia, in order to stabilize best temperature condition in everywhere. </a:t>
            </a:r>
          </a:p>
          <a:p>
            <a:pPr marL="0" indent="0">
              <a:lnSpc>
                <a:spcPct val="100000"/>
              </a:lnSpc>
              <a:buNone/>
            </a:pPr>
            <a:endParaRPr lang="en-US"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Organization feasibility </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Design analysis  </a:t>
            </a:r>
          </a:p>
          <a:p>
            <a:endParaRPr lang="en-US"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8"/>
            <a:ext cx="5472000" cy="2194694"/>
          </a:xfrm>
        </p:spPr>
        <p:txBody>
          <a:bodyPr/>
          <a:lstStyle/>
          <a:p>
            <a:pPr marL="234950" marR="513715" indent="-6350" algn="just">
              <a:lnSpc>
                <a:spcPct val="148000"/>
              </a:lnSpc>
              <a:spcBef>
                <a:spcPts val="0"/>
              </a:spcBef>
              <a:spcAft>
                <a:spcPts val="1205"/>
              </a:spcAft>
            </a:pPr>
            <a:r>
              <a:rPr lang="en-US" sz="1800" dirty="0">
                <a:solidFill>
                  <a:srgbClr val="000000"/>
                </a:solidFill>
                <a:effectLst/>
                <a:latin typeface="Times New Roman" panose="02020603050405020304" pitchFamily="18" charset="0"/>
                <a:ea typeface="Times New Roman" panose="02020603050405020304" pitchFamily="18" charset="0"/>
              </a:rPr>
              <a:t>The design of this solar powered table fan consists of the following major components; the shaft, blades, electric motor, PV modules, and 12volt battery. </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pPr marL="6350" marR="0" indent="-6350">
              <a:lnSpc>
                <a:spcPct val="107000"/>
              </a:lnSpc>
              <a:spcBef>
                <a:spcPts val="0"/>
              </a:spcBef>
              <a:spcAft>
                <a:spcPts val="470"/>
              </a:spcAft>
            </a:pPr>
            <a:r>
              <a:rPr lang="en-US" sz="1800" b="1" dirty="0">
                <a:solidFill>
                  <a:srgbClr val="000000"/>
                </a:solidFill>
                <a:effectLst/>
                <a:latin typeface="Times New Roman" panose="02020603050405020304" pitchFamily="18" charset="0"/>
                <a:ea typeface="Times New Roman" panose="02020603050405020304" pitchFamily="18" charset="0"/>
              </a:rPr>
              <a:t>Design of the blade </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3251635"/>
          </a:xfrm>
        </p:spPr>
        <p:txBody>
          <a:bodyPr/>
          <a:lstStyle/>
          <a:p>
            <a:pPr marL="234950" marR="435610" indent="-6350" algn="l">
              <a:lnSpc>
                <a:spcPct val="148000"/>
              </a:lnSpc>
              <a:spcBef>
                <a:spcPts val="0"/>
              </a:spcBef>
              <a:spcAft>
                <a:spcPts val="1225"/>
              </a:spcAft>
            </a:pPr>
            <a:r>
              <a:rPr lang="en-US" sz="1800" dirty="0">
                <a:solidFill>
                  <a:srgbClr val="000000"/>
                </a:solidFill>
                <a:effectLst/>
                <a:latin typeface="Times New Roman" panose="02020603050405020304" pitchFamily="18" charset="0"/>
                <a:ea typeface="Times New Roman" panose="02020603050405020304" pitchFamily="18" charset="0"/>
              </a:rPr>
              <a:t>Taking a tip diameter D</a:t>
            </a:r>
            <a:r>
              <a:rPr lang="en-US" sz="1800" baseline="-25000" dirty="0">
                <a:solidFill>
                  <a:srgbClr val="000000"/>
                </a:solidFill>
                <a:effectLst/>
                <a:latin typeface="Times New Roman" panose="02020603050405020304" pitchFamily="18" charset="0"/>
                <a:ea typeface="Times New Roman" panose="02020603050405020304" pitchFamily="18" charset="0"/>
              </a:rPr>
              <a:t>c </a:t>
            </a:r>
            <a:r>
              <a:rPr lang="en-US" sz="1800" dirty="0">
                <a:solidFill>
                  <a:srgbClr val="000000"/>
                </a:solidFill>
                <a:effectLst/>
                <a:latin typeface="Times New Roman" panose="02020603050405020304" pitchFamily="18" charset="0"/>
                <a:ea typeface="Times New Roman" panose="02020603050405020304" pitchFamily="18" charset="0"/>
              </a:rPr>
              <a:t>=305mm=12in. Depending on the operation range of the static pressure, medium to high, the hub diameter can vary from 30 to 80% of the blade outside diameter. Taking r = 0.3. The ratio of hub radius to tip radius is given as: </a:t>
            </a:r>
          </a:p>
          <a:p>
            <a:pPr marL="234950" marR="513715" indent="-6350" algn="just">
              <a:lnSpc>
                <a:spcPct val="107000"/>
              </a:lnSpc>
              <a:spcBef>
                <a:spcPts val="0"/>
              </a:spcBef>
              <a:spcAft>
                <a:spcPts val="1680"/>
              </a:spcAft>
            </a:pPr>
            <a:r>
              <a:rPr lang="en-US" sz="1800" dirty="0">
                <a:solidFill>
                  <a:srgbClr val="000000"/>
                </a:solidFill>
                <a:effectLst/>
                <a:latin typeface="Times New Roman" panose="02020603050405020304" pitchFamily="18" charset="0"/>
                <a:ea typeface="Times New Roman" panose="02020603050405020304" pitchFamily="18" charset="0"/>
              </a:rPr>
              <a:t>r= </a:t>
            </a:r>
            <a:r>
              <a:rPr lang="en-US" sz="1800" dirty="0" err="1">
                <a:solidFill>
                  <a:srgbClr val="000000"/>
                </a:solidFill>
                <a:effectLst/>
                <a:latin typeface="Times New Roman" panose="02020603050405020304" pitchFamily="18" charset="0"/>
                <a:ea typeface="Times New Roman" panose="02020603050405020304" pitchFamily="18" charset="0"/>
              </a:rPr>
              <a:t>rH</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rc</a:t>
            </a:r>
            <a:r>
              <a:rPr lang="en-US" sz="1800" dirty="0">
                <a:solidFill>
                  <a:srgbClr val="000000"/>
                </a:solidFill>
                <a:effectLst/>
                <a:latin typeface="Times New Roman" panose="02020603050405020304" pitchFamily="18" charset="0"/>
                <a:ea typeface="Times New Roman" panose="02020603050405020304" pitchFamily="18" charset="0"/>
              </a:rPr>
              <a:t>  </a:t>
            </a:r>
          </a:p>
          <a:p>
            <a:pPr marL="234950" marR="435610" indent="-6350" algn="l">
              <a:lnSpc>
                <a:spcPct val="148000"/>
              </a:lnSpc>
              <a:spcBef>
                <a:spcPts val="0"/>
              </a:spcBef>
              <a:spcAft>
                <a:spcPts val="1225"/>
              </a:spcAft>
            </a:pPr>
            <a:endParaRPr lang="en-US" sz="100" dirty="0">
              <a:solidFill>
                <a:srgbClr val="000000"/>
              </a:solidFill>
              <a:effectLst/>
              <a:latin typeface="Times New Roman" panose="02020603050405020304" pitchFamily="18" charset="0"/>
              <a:ea typeface="Times New Roman" panose="02020603050405020304" pitchFamily="18" charset="0"/>
            </a:endParaRP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Organization feasibility </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Orthogonal views of the Fan blade </a:t>
            </a:r>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pPr marL="6350" marR="0" indent="-6350">
              <a:lnSpc>
                <a:spcPct val="107000"/>
              </a:lnSpc>
              <a:spcBef>
                <a:spcPts val="0"/>
              </a:spcBef>
              <a:spcAft>
                <a:spcPts val="470"/>
              </a:spcAft>
            </a:pPr>
            <a:r>
              <a:rPr lang="en-US" sz="1800" dirty="0">
                <a:solidFill>
                  <a:srgbClr val="000000"/>
                </a:solidFill>
                <a:effectLst/>
                <a:latin typeface="Times New Roman" panose="02020603050405020304" pitchFamily="18" charset="0"/>
                <a:ea typeface="Times New Roman" panose="02020603050405020304" pitchFamily="18" charset="0"/>
              </a:rPr>
              <a:t>Design of the solar power </a:t>
            </a:r>
            <a:endParaRPr lang="en-US" sz="1800" b="1" dirty="0">
              <a:solidFill>
                <a:srgbClr val="000000"/>
              </a:solidFill>
              <a:effectLst/>
              <a:latin typeface="Times New Roman" panose="02020603050405020304" pitchFamily="18" charset="0"/>
              <a:ea typeface="Times New Roman" panose="02020603050405020304" pitchFamily="18" charset="0"/>
            </a:endParaRP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3251635"/>
          </a:xfrm>
        </p:spPr>
        <p:txBody>
          <a:bodyPr/>
          <a:lstStyle/>
          <a:p>
            <a:pPr marL="234950" marR="513715" indent="-6350" algn="just">
              <a:lnSpc>
                <a:spcPct val="148000"/>
              </a:lnSpc>
              <a:spcBef>
                <a:spcPts val="0"/>
              </a:spcBef>
              <a:spcAft>
                <a:spcPts val="1010"/>
              </a:spcAft>
            </a:pPr>
            <a:r>
              <a:rPr lang="en-US" sz="1800" dirty="0">
                <a:solidFill>
                  <a:srgbClr val="000000"/>
                </a:solidFill>
                <a:effectLst/>
                <a:latin typeface="Times New Roman" panose="02020603050405020304" pitchFamily="18" charset="0"/>
                <a:ea typeface="Times New Roman" panose="02020603050405020304" pitchFamily="18" charset="0"/>
              </a:rPr>
              <a:t>The 25W DC table fan is expected to run the motor for 6 hours per day. Therefore, Daily Energy Consumption is calculated thus; </a:t>
            </a:r>
          </a:p>
          <a:p>
            <a:pPr marL="234950" marR="513715" indent="-6350" algn="just">
              <a:lnSpc>
                <a:spcPct val="107000"/>
              </a:lnSpc>
              <a:spcBef>
                <a:spcPts val="0"/>
              </a:spcBef>
              <a:spcAft>
                <a:spcPts val="1570"/>
              </a:spcAft>
            </a:pPr>
            <a:r>
              <a:rPr lang="en-US" sz="1800" dirty="0">
                <a:solidFill>
                  <a:srgbClr val="000000"/>
                </a:solidFill>
                <a:effectLst/>
                <a:latin typeface="Times New Roman" panose="02020603050405020304" pitchFamily="18" charset="0"/>
                <a:ea typeface="Times New Roman" panose="02020603050405020304" pitchFamily="18" charset="0"/>
              </a:rPr>
              <a:t>Daily Energy consumption = Power × Time.  </a:t>
            </a:r>
          </a:p>
          <a:p>
            <a:pPr marL="228600" marR="513715" indent="0" algn="just">
              <a:lnSpc>
                <a:spcPct val="107000"/>
              </a:lnSpc>
              <a:spcBef>
                <a:spcPts val="0"/>
              </a:spcBef>
              <a:spcAft>
                <a:spcPts val="1775"/>
              </a:spcAft>
              <a:buNone/>
            </a:pPr>
            <a:r>
              <a:rPr lang="en-US" sz="1800" dirty="0">
                <a:solidFill>
                  <a:srgbClr val="000000"/>
                </a:solidFill>
                <a:effectLst/>
                <a:latin typeface="Times New Roman" panose="02020603050405020304" pitchFamily="18" charset="0"/>
                <a:ea typeface="Times New Roman" panose="02020603050405020304" pitchFamily="18" charset="0"/>
              </a:rPr>
              <a:t>	                              = 25W × 6hrs = 150Wh </a:t>
            </a:r>
          </a:p>
          <a:p>
            <a:pPr marL="234950" marR="435610" indent="-6350" algn="l">
              <a:lnSpc>
                <a:spcPct val="148000"/>
              </a:lnSpc>
              <a:spcBef>
                <a:spcPts val="0"/>
              </a:spcBef>
              <a:spcAft>
                <a:spcPts val="1225"/>
              </a:spcAft>
            </a:pPr>
            <a:endParaRPr lang="en-US" sz="100" dirty="0">
              <a:solidFill>
                <a:srgbClr val="000000"/>
              </a:solidFill>
              <a:effectLst/>
              <a:latin typeface="Times New Roman" panose="02020603050405020304" pitchFamily="18" charset="0"/>
              <a:ea typeface="Times New Roman" panose="02020603050405020304" pitchFamily="18" charset="0"/>
            </a:endParaRP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pic>
        <p:nvPicPr>
          <p:cNvPr id="14" name="Picture 13">
            <a:extLst>
              <a:ext uri="{FF2B5EF4-FFF2-40B4-BE49-F238E27FC236}">
                <a16:creationId xmlns:a16="http://schemas.microsoft.com/office/drawing/2014/main" id="{63DB897F-0F53-5A40-F314-FDE123CF1292}"/>
              </a:ext>
            </a:extLst>
          </p:cNvPr>
          <p:cNvPicPr/>
          <p:nvPr/>
        </p:nvPicPr>
        <p:blipFill>
          <a:blip r:embed="rId2"/>
          <a:stretch>
            <a:fillRect/>
          </a:stretch>
        </p:blipFill>
        <p:spPr>
          <a:xfrm>
            <a:off x="284833" y="3121026"/>
            <a:ext cx="5389826" cy="2444750"/>
          </a:xfrm>
          <a:prstGeom prst="rect">
            <a:avLst/>
          </a:prstGeom>
        </p:spPr>
      </p:pic>
    </p:spTree>
    <p:extLst>
      <p:ext uri="{BB962C8B-B14F-4D97-AF65-F5344CB8AC3E}">
        <p14:creationId xmlns:p14="http://schemas.microsoft.com/office/powerpoint/2010/main" val="302826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Organization feasibility </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310777" y="1253153"/>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122718" y="1501639"/>
            <a:ext cx="5472000" cy="360000"/>
          </a:xfrm>
        </p:spPr>
        <p:txBody>
          <a:bodyPr/>
          <a:lstStyle/>
          <a:p>
            <a:pPr marL="234950" marR="0" indent="-6350" algn="l">
              <a:lnSpc>
                <a:spcPct val="107000"/>
              </a:lnSpc>
              <a:spcBef>
                <a:spcPts val="0"/>
              </a:spcBef>
              <a:spcAft>
                <a:spcPts val="1460"/>
              </a:spcAft>
            </a:pPr>
            <a:r>
              <a:rPr lang="en-US" sz="1800" b="1" dirty="0">
                <a:solidFill>
                  <a:srgbClr val="000000"/>
                </a:solidFill>
                <a:effectLst/>
                <a:latin typeface="Times New Roman" panose="02020603050405020304" pitchFamily="18" charset="0"/>
                <a:ea typeface="Times New Roman" panose="02020603050405020304" pitchFamily="18" charset="0"/>
              </a:rPr>
              <a:t>Battery Sizing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46099" y="11859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19318" y="1421482"/>
            <a:ext cx="5472000" cy="676259"/>
          </a:xfrm>
        </p:spPr>
        <p:txBody>
          <a:bodyPr/>
          <a:lstStyle/>
          <a:p>
            <a:pPr marL="0" marR="1271905" indent="0" algn="ctr">
              <a:lnSpc>
                <a:spcPct val="107000"/>
              </a:lnSpc>
              <a:spcBef>
                <a:spcPts val="0"/>
              </a:spcBef>
              <a:spcAft>
                <a:spcPts val="885"/>
              </a:spcAft>
            </a:pPr>
            <a:r>
              <a:rPr lang="en-US" sz="1800" dirty="0">
                <a:solidFill>
                  <a:srgbClr val="000000"/>
                </a:solidFill>
                <a:effectLst/>
                <a:latin typeface="Times New Roman" panose="02020603050405020304" pitchFamily="18" charset="0"/>
                <a:ea typeface="Times New Roman" panose="02020603050405020304" pitchFamily="18" charset="0"/>
              </a:rPr>
              <a:t>Assembly of the designed office Table Solar-Dc Powered Fan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sp>
        <p:nvSpPr>
          <p:cNvPr id="15" name="Text Placeholder 6">
            <a:extLst>
              <a:ext uri="{FF2B5EF4-FFF2-40B4-BE49-F238E27FC236}">
                <a16:creationId xmlns:a16="http://schemas.microsoft.com/office/drawing/2014/main" id="{3A748419-8850-40F9-AC12-F59AE6BECBE8}"/>
              </a:ext>
            </a:extLst>
          </p:cNvPr>
          <p:cNvSpPr txBox="1">
            <a:spLocks/>
          </p:cNvSpPr>
          <p:nvPr/>
        </p:nvSpPr>
        <p:spPr>
          <a:xfrm>
            <a:off x="360769" y="1970306"/>
            <a:ext cx="5472113" cy="4470835"/>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513715" indent="-6350" algn="just">
              <a:lnSpc>
                <a:spcPct val="107000"/>
              </a:lnSpc>
              <a:spcBef>
                <a:spcPts val="0"/>
              </a:spcBef>
              <a:spcAft>
                <a:spcPts val="1575"/>
              </a:spcAft>
            </a:pPr>
            <a:r>
              <a:rPr lang="en-US" sz="1800" dirty="0">
                <a:solidFill>
                  <a:srgbClr val="000000"/>
                </a:solidFill>
                <a:effectLst/>
                <a:latin typeface="Times New Roman" panose="02020603050405020304" pitchFamily="18" charset="0"/>
                <a:ea typeface="Times New Roman" panose="02020603050405020304" pitchFamily="18" charset="0"/>
              </a:rPr>
              <a:t>Battery is suggested as backup, </a:t>
            </a:r>
          </a:p>
          <a:p>
            <a:pPr marL="342900" marR="513715" lvl="0" indent="-342900" algn="just" fontAlgn="base">
              <a:lnSpc>
                <a:spcPct val="107000"/>
              </a:lnSpc>
              <a:spcBef>
                <a:spcPts val="0"/>
              </a:spcBef>
              <a:spcAft>
                <a:spcPts val="590"/>
              </a:spcAft>
              <a:buClr>
                <a:srgbClr val="000000"/>
              </a:buClr>
              <a:buSzPts val="1200"/>
              <a:buFont typeface="+mj-lt"/>
              <a:buAutoNum type="arabicPeriod"/>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store energy during the day, </a:t>
            </a:r>
          </a:p>
          <a:p>
            <a:pPr marL="342900" marR="513715" lvl="0" indent="-342900" algn="just" fontAlgn="base">
              <a:lnSpc>
                <a:spcPct val="107000"/>
              </a:lnSpc>
              <a:spcBef>
                <a:spcPts val="0"/>
              </a:spcBef>
              <a:spcAft>
                <a:spcPts val="580"/>
              </a:spcAft>
              <a:buClr>
                <a:srgbClr val="000000"/>
              </a:buClr>
              <a:buSzPts val="1200"/>
              <a:buFont typeface="+mj-lt"/>
              <a:buAutoNum type="arabicPeriod"/>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compensate for days of lesser peak sun hours </a:t>
            </a:r>
          </a:p>
          <a:p>
            <a:pPr marL="342900" marR="513715" lvl="0" indent="-342900" algn="just" fontAlgn="base">
              <a:lnSpc>
                <a:spcPct val="149000"/>
              </a:lnSpc>
              <a:spcBef>
                <a:spcPts val="0"/>
              </a:spcBef>
              <a:spcAft>
                <a:spcPts val="995"/>
              </a:spcAft>
              <a:buClr>
                <a:srgbClr val="000000"/>
              </a:buClr>
              <a:buSzPts val="1200"/>
              <a:buFont typeface="+mj-lt"/>
              <a:buAutoNum type="arabicPeriod"/>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If the fan is going to be used at night, there is no sun to power the fan at night, hence the need for battery input parameters. </a:t>
            </a:r>
          </a:p>
          <a:p>
            <a:pPr marL="234950" marR="513715" indent="-6350" algn="just">
              <a:lnSpc>
                <a:spcPct val="148000"/>
              </a:lnSpc>
              <a:spcBef>
                <a:spcPts val="0"/>
              </a:spcBef>
              <a:spcAft>
                <a:spcPts val="1005"/>
              </a:spcAft>
            </a:pPr>
            <a:r>
              <a:rPr lang="en-US" sz="1800" dirty="0">
                <a:solidFill>
                  <a:srgbClr val="000000"/>
                </a:solidFill>
                <a:effectLst/>
                <a:latin typeface="Times New Roman" panose="02020603050405020304" pitchFamily="18" charset="0"/>
                <a:ea typeface="Times New Roman" panose="02020603050405020304" pitchFamily="18" charset="0"/>
              </a:rPr>
              <a:t>The battery system voltage is 12V, this is because the voltage of the table fan is also 12V, this will also enable reduction of quantity and cost of components and installation. </a:t>
            </a:r>
          </a:p>
          <a:p>
            <a:pPr marL="234950" marR="435610" indent="-6350">
              <a:lnSpc>
                <a:spcPct val="148000"/>
              </a:lnSpc>
              <a:spcBef>
                <a:spcPts val="0"/>
              </a:spcBef>
              <a:spcAft>
                <a:spcPts val="1225"/>
              </a:spcAft>
            </a:pPr>
            <a:endParaRPr lang="en-US" sz="100" dirty="0">
              <a:solidFill>
                <a:srgbClr val="000000"/>
              </a:solidFill>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id="{B43F74BB-71EB-DD44-3F4B-79B44E5698C2}"/>
              </a:ext>
            </a:extLst>
          </p:cNvPr>
          <p:cNvPicPr/>
          <p:nvPr/>
        </p:nvPicPr>
        <p:blipFill>
          <a:blip r:embed="rId2"/>
          <a:stretch>
            <a:fillRect/>
          </a:stretch>
        </p:blipFill>
        <p:spPr>
          <a:xfrm>
            <a:off x="6640569" y="2247470"/>
            <a:ext cx="4639310" cy="3250565"/>
          </a:xfrm>
          <a:prstGeom prst="rect">
            <a:avLst/>
          </a:prstGeom>
        </p:spPr>
      </p:pic>
    </p:spTree>
    <p:extLst>
      <p:ext uri="{BB962C8B-B14F-4D97-AF65-F5344CB8AC3E}">
        <p14:creationId xmlns:p14="http://schemas.microsoft.com/office/powerpoint/2010/main" val="79950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Section Divider Option 2</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Lorem ipsum dolor sit amet, consectetur adipiscing elit</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11769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Chart Options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dirty="0"/>
              <a:t>Lorem ipsum dolor sit amet, consectetur adipiscing elit. </a:t>
            </a:r>
          </a:p>
        </p:txBody>
      </p:sp>
      <p:graphicFrame>
        <p:nvGraphicFramePr>
          <p:cNvPr id="4" name="Chart 3" title="Gross Revenue Placeholder Chart">
            <a:extLst>
              <a:ext uri="{FF2B5EF4-FFF2-40B4-BE49-F238E27FC236}">
                <a16:creationId xmlns:a16="http://schemas.microsoft.com/office/drawing/2014/main" id="{FFE8AFAB-AE1F-4453-8C1B-70D2EF9B1373}"/>
              </a:ext>
            </a:extLst>
          </p:cNvPr>
          <p:cNvGraphicFramePr/>
          <p:nvPr>
            <p:extLst>
              <p:ext uri="{D42A27DB-BD31-4B8C-83A1-F6EECF244321}">
                <p14:modId xmlns:p14="http://schemas.microsoft.com/office/powerpoint/2010/main" val="2007591491"/>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title="Gross Revenue Placeholder Chart">
            <a:extLst>
              <a:ext uri="{FF2B5EF4-FFF2-40B4-BE49-F238E27FC236}">
                <a16:creationId xmlns:a16="http://schemas.microsoft.com/office/drawing/2014/main" id="{9BEBE5AF-1D10-425C-8F3C-2236E52E6E67}"/>
              </a:ext>
            </a:extLst>
          </p:cNvPr>
          <p:cNvGraphicFramePr/>
          <p:nvPr>
            <p:extLst>
              <p:ext uri="{D42A27DB-BD31-4B8C-83A1-F6EECF244321}">
                <p14:modId xmlns:p14="http://schemas.microsoft.com/office/powerpoint/2010/main" val="3978817833"/>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title="Gross Revenue Placeholder Chart">
            <a:extLst>
              <a:ext uri="{FF2B5EF4-FFF2-40B4-BE49-F238E27FC236}">
                <a16:creationId xmlns:a16="http://schemas.microsoft.com/office/drawing/2014/main" id="{A8D5CDFF-2AF9-4CDE-BF8D-15F294BD5095}"/>
              </a:ext>
            </a:extLst>
          </p:cNvPr>
          <p:cNvGraphicFramePr/>
          <p:nvPr>
            <p:extLst>
              <p:ext uri="{D42A27DB-BD31-4B8C-83A1-F6EECF244321}">
                <p14:modId xmlns:p14="http://schemas.microsoft.com/office/powerpoint/2010/main" val="326506538"/>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2580070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tf16411250_win32</Template>
  <TotalTime>44</TotalTime>
  <Words>686</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Corbel</vt:lpstr>
      <vt:lpstr>Times New Roman</vt:lpstr>
      <vt:lpstr>Office Theme</vt:lpstr>
      <vt:lpstr>ST. MARY’S UNIVERSITY  DEPARTMENT OF ACCOUNTING RAD/2014/K  ENTREPRENEURSHIP   GROUP ASSIGNMENT   </vt:lpstr>
      <vt:lpstr>Presentation Title</vt:lpstr>
      <vt:lpstr>PowerPoint Presentation</vt:lpstr>
      <vt:lpstr>Executive summery </vt:lpstr>
      <vt:lpstr>Organization feasibility </vt:lpstr>
      <vt:lpstr>Organization feasibility </vt:lpstr>
      <vt:lpstr>Organization feasibility </vt:lpstr>
      <vt:lpstr>Section Divider Option 2</vt:lpstr>
      <vt:lpstr>Chart Options</vt:lpstr>
      <vt:lpstr>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MARY’S UNIVERSITY  DEPARTMENT OF ACCOUNTING RAD/2014/K  ENTREPRENEURSHIP   GROUP ASSIGNMENT   </dc:title>
  <dc:creator>nebil rahmeto</dc:creator>
  <cp:lastModifiedBy>nebil rahmeto</cp:lastModifiedBy>
  <cp:revision>1</cp:revision>
  <dcterms:created xsi:type="dcterms:W3CDTF">2022-08-08T13:54:23Z</dcterms:created>
  <dcterms:modified xsi:type="dcterms:W3CDTF">2022-08-08T14:39:07Z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