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57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5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5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61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8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5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8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9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5BAB-0668-401B-88BF-6617FDBFC77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5AB8-B904-473E-9863-E8CC4A103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ld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Linked data </a:t>
            </a:r>
            <a:r>
              <a:rPr lang="en-GB" dirty="0" err="1" smtClean="0"/>
              <a:t>platforme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Koliko su vaši podaci povezani?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754133"/>
              </p:ext>
            </p:extLst>
          </p:nvPr>
        </p:nvGraphicFramePr>
        <p:xfrm>
          <a:off x="467544" y="2780928"/>
          <a:ext cx="82296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8496"/>
                <a:gridCol w="6851104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effectLst/>
                        </a:rPr>
                        <a:t>★</a:t>
                      </a:r>
                      <a:endParaRPr lang="en-GB" sz="1800" dirty="0">
                        <a:solidFill>
                          <a:srgbClr val="FFD7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effectLst/>
                        </a:rPr>
                        <a:t>Podaci su dostupni na Web-u (u bilo</a:t>
                      </a:r>
                      <a:r>
                        <a:rPr lang="sr-Latn-RS" baseline="0" dirty="0" smtClean="0">
                          <a:effectLst/>
                        </a:rPr>
                        <a:t> kom formatu</a:t>
                      </a:r>
                      <a:r>
                        <a:rPr lang="sr-Latn-RS" dirty="0" smtClean="0">
                          <a:effectLst/>
                        </a:rPr>
                        <a:t>) ali pod</a:t>
                      </a:r>
                      <a:r>
                        <a:rPr lang="sr-Latn-RS" baseline="0" dirty="0" smtClean="0">
                          <a:effectLst/>
                        </a:rPr>
                        <a:t> </a:t>
                      </a:r>
                      <a:r>
                        <a:rPr lang="en-GB" dirty="0" smtClean="0">
                          <a:effectLst/>
                        </a:rPr>
                        <a:t>open </a:t>
                      </a:r>
                      <a:r>
                        <a:rPr lang="en-GB" dirty="0">
                          <a:effectLst/>
                        </a:rPr>
                        <a:t>licence, </a:t>
                      </a:r>
                      <a:r>
                        <a:rPr lang="sr-Latn-RS" dirty="0" smtClean="0">
                          <a:effectLst/>
                        </a:rPr>
                        <a:t>da bi bili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r>
                        <a:rPr lang="en-GB" dirty="0">
                          <a:effectLst/>
                        </a:rPr>
                        <a:t>Open Data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effectLst/>
                        </a:rPr>
                        <a:t>★★</a:t>
                      </a:r>
                      <a:endParaRPr lang="en-GB" sz="1800" dirty="0">
                        <a:solidFill>
                          <a:srgbClr val="FFD7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effectLst/>
                        </a:rPr>
                        <a:t>Podaci</a:t>
                      </a:r>
                      <a:r>
                        <a:rPr lang="sr-Latn-RS" baseline="0" dirty="0" smtClean="0">
                          <a:effectLst/>
                        </a:rPr>
                        <a:t> su dostupni u mašinski čitljivom struktuiranom formatu</a:t>
                      </a:r>
                      <a:r>
                        <a:rPr lang="en-GB" dirty="0" smtClean="0">
                          <a:effectLst/>
                        </a:rPr>
                        <a:t> (</a:t>
                      </a:r>
                      <a:r>
                        <a:rPr lang="sr-Latn-RS" dirty="0" smtClean="0">
                          <a:effectLst/>
                        </a:rPr>
                        <a:t>na primer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r>
                        <a:rPr lang="en-GB" dirty="0">
                          <a:effectLst/>
                        </a:rPr>
                        <a:t>excel </a:t>
                      </a:r>
                      <a:r>
                        <a:rPr lang="sr-Latn-RS" dirty="0" smtClean="0">
                          <a:effectLst/>
                        </a:rPr>
                        <a:t>tabela</a:t>
                      </a:r>
                      <a:r>
                        <a:rPr lang="sr-Latn-RS" baseline="0" dirty="0" smtClean="0">
                          <a:effectLst/>
                        </a:rPr>
                        <a:t> umesto skenirane slike tabele</a:t>
                      </a:r>
                      <a:r>
                        <a:rPr lang="en-GB" dirty="0" smtClean="0">
                          <a:effectLst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effectLst/>
                        </a:rPr>
                        <a:t>★★★</a:t>
                      </a:r>
                      <a:endParaRPr lang="en-GB" sz="1800" dirty="0">
                        <a:solidFill>
                          <a:srgbClr val="FFD7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effectLst/>
                        </a:rPr>
                        <a:t>Podaci su u </a:t>
                      </a:r>
                      <a:r>
                        <a:rPr lang="en-GB" dirty="0" smtClean="0">
                          <a:effectLst/>
                        </a:rPr>
                        <a:t>non-proprietary format</a:t>
                      </a:r>
                      <a:r>
                        <a:rPr lang="sr-Latn-RS" dirty="0" smtClean="0">
                          <a:effectLst/>
                        </a:rPr>
                        <a:t>u</a:t>
                      </a:r>
                      <a:r>
                        <a:rPr lang="en-GB" dirty="0" smtClean="0">
                          <a:effectLst/>
                        </a:rPr>
                        <a:t> (</a:t>
                      </a:r>
                      <a:r>
                        <a:rPr lang="sr-Latn-RS" dirty="0" smtClean="0">
                          <a:effectLst/>
                        </a:rPr>
                        <a:t>na primer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r>
                        <a:rPr lang="en-GB" dirty="0">
                          <a:effectLst/>
                        </a:rPr>
                        <a:t>CSV </a:t>
                      </a:r>
                      <a:r>
                        <a:rPr lang="sr-Latn-RS" dirty="0" smtClean="0">
                          <a:effectLst/>
                        </a:rPr>
                        <a:t>umesto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r>
                        <a:rPr lang="en-GB" dirty="0">
                          <a:effectLst/>
                        </a:rPr>
                        <a:t>excel)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effectLst/>
                        </a:rPr>
                        <a:t>★★★★</a:t>
                      </a:r>
                      <a:endParaRPr lang="en-GB" sz="1800" dirty="0">
                        <a:solidFill>
                          <a:srgbClr val="FFD7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effectLst/>
                        </a:rPr>
                        <a:t>Koriste se otvoreni</a:t>
                      </a:r>
                      <a:r>
                        <a:rPr lang="sr-Latn-RS" baseline="0" dirty="0" smtClean="0">
                          <a:effectLst/>
                        </a:rPr>
                        <a:t> W3C standardi (RDF i SPARQL) za identifikovanje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effectLst/>
                        </a:rPr>
                        <a:t>★★★★★</a:t>
                      </a:r>
                      <a:endParaRPr lang="en-GB" sz="1800" dirty="0">
                        <a:solidFill>
                          <a:srgbClr val="FFD7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effectLst/>
                        </a:rPr>
                        <a:t>Podaci su povezani sa drugim skupovima</a:t>
                      </a:r>
                      <a:r>
                        <a:rPr lang="sr-Latn-RS" baseline="0" dirty="0" smtClean="0">
                          <a:effectLst/>
                        </a:rPr>
                        <a:t> podataka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7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Data Platform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Specifikacija skupa integracionih paterna za pravljanje</a:t>
            </a:r>
            <a:r>
              <a:rPr lang="en-GB" dirty="0"/>
              <a:t> RESTful HTTP </a:t>
            </a:r>
            <a:r>
              <a:rPr lang="sr-Latn-RS" dirty="0" smtClean="0"/>
              <a:t>servisa za čitanje-pisanje linked data (RDF)</a:t>
            </a:r>
            <a:r>
              <a:rPr lang="en-GB" dirty="0" smtClean="0"/>
              <a:t>.</a:t>
            </a:r>
            <a:endParaRPr lang="sr-Latn-RS" dirty="0" smtClean="0"/>
          </a:p>
          <a:p>
            <a:pPr lvl="1"/>
            <a:r>
              <a:rPr lang="sr-Latn-RS" dirty="0" smtClean="0"/>
              <a:t>Omogućuje korišćenje </a:t>
            </a:r>
            <a:r>
              <a:rPr lang="en-GB" dirty="0" smtClean="0"/>
              <a:t>RESTful </a:t>
            </a:r>
            <a:r>
              <a:rPr lang="en-GB" dirty="0"/>
              <a:t>HTTP </a:t>
            </a:r>
            <a:r>
              <a:rPr lang="sr-Latn-RS" dirty="0" smtClean="0"/>
              <a:t>servisa za preuzimanje, kreiranje, izmenu i brisanje RDF resursa.</a:t>
            </a:r>
          </a:p>
          <a:p>
            <a:pPr lvl="1"/>
            <a:r>
              <a:rPr lang="sr-Latn-RS" dirty="0" smtClean="0"/>
              <a:t>Uvodi </a:t>
            </a:r>
            <a:r>
              <a:rPr lang="en-GB" dirty="0" smtClean="0"/>
              <a:t>Container</a:t>
            </a:r>
            <a:r>
              <a:rPr lang="sr-Latn-RS" dirty="0" smtClean="0"/>
              <a:t>-e u koje se mogu dodavati konkretni dokument</a:t>
            </a:r>
          </a:p>
          <a:p>
            <a:pPr lvl="2"/>
            <a:r>
              <a:rPr lang="sr-Latn-RS" dirty="0" smtClean="0"/>
              <a:t>Slično kao veza između bloga i posta na blogu</a:t>
            </a:r>
          </a:p>
          <a:p>
            <a:r>
              <a:rPr lang="en-GB" dirty="0"/>
              <a:t>W3C Linked Data Platform </a:t>
            </a:r>
            <a:r>
              <a:rPr lang="en-GB" dirty="0" smtClean="0"/>
              <a:t>1.0</a:t>
            </a:r>
            <a:r>
              <a:rPr lang="sr-Latn-RS" dirty="0" smtClean="0"/>
              <a:t> specifikacija</a:t>
            </a:r>
            <a:r>
              <a:rPr lang="en-GB" dirty="0" smtClean="0"/>
              <a:t> </a:t>
            </a:r>
            <a:r>
              <a:rPr lang="sr-Latn-RS" dirty="0" smtClean="0"/>
              <a:t>je prihvaćena u februaru ove godine (2015.) kao </a:t>
            </a:r>
            <a:r>
              <a:rPr lang="en-GB" dirty="0" smtClean="0"/>
              <a:t>W3C </a:t>
            </a:r>
            <a:r>
              <a:rPr lang="sr-Latn-RS" dirty="0" smtClean="0"/>
              <a:t>preporuka - </a:t>
            </a:r>
            <a:r>
              <a:rPr lang="sr-Latn-RS" dirty="0" smtClean="0">
                <a:hlinkClick r:id="rId2"/>
              </a:rPr>
              <a:t>http://www.w3.org/TR/ldp/</a:t>
            </a:r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Linked Data Platform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Linked </a:t>
            </a:r>
            <a:r>
              <a:rPr lang="en-GB" dirty="0"/>
              <a:t>Data Platform Resource (LDPR) </a:t>
            </a:r>
            <a:r>
              <a:rPr lang="en-GB" dirty="0" smtClean="0"/>
              <a:t>– </a:t>
            </a:r>
            <a:r>
              <a:rPr lang="sr-Latn-RS" dirty="0" smtClean="0"/>
              <a:t>HTTP resurs u skladu sa skupom HTTP i RDF standardnih tehnika i paterna (uz izbegavanje anti-paterna) koji se koriste pri konstrukciji klijenata i servera za čitanje i pisanje Linked Data.</a:t>
            </a:r>
            <a:r>
              <a:rPr lang="en-GB" dirty="0" smtClean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Osnovni tip resursa na kom se bazira LDP</a:t>
            </a:r>
          </a:p>
          <a:p>
            <a:r>
              <a:rPr lang="en-GB" dirty="0" smtClean="0"/>
              <a:t>Linked </a:t>
            </a:r>
            <a:r>
              <a:rPr lang="en-GB" dirty="0"/>
              <a:t>Data Platform Container (LDPC) </a:t>
            </a:r>
            <a:r>
              <a:rPr lang="en-GB" dirty="0" smtClean="0"/>
              <a:t>– </a:t>
            </a:r>
            <a:r>
              <a:rPr lang="sr-Latn-RS" dirty="0" smtClean="0"/>
              <a:t>LDP resurs koji omogućuje da se novi resursi kreiraju pomoću HTTP POST i da se postojećim resursima pristupi pomoću HTTP GET</a:t>
            </a:r>
          </a:p>
          <a:p>
            <a:pPr lvl="1"/>
            <a:r>
              <a:rPr lang="sr-Latn-RS" dirty="0" smtClean="0"/>
              <a:t>Kompozicija i agregacija LDP resursa</a:t>
            </a:r>
          </a:p>
        </p:txBody>
      </p:sp>
    </p:spTree>
    <p:extLst>
      <p:ext uri="{BB962C8B-B14F-4D97-AF65-F5344CB8AC3E}">
        <p14:creationId xmlns:p14="http://schemas.microsoft.com/office/powerpoint/2010/main" val="619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Resursi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Koje reprezentacije resursa da koristimo</a:t>
            </a:r>
            <a:r>
              <a:rPr lang="en-GB" dirty="0" smtClean="0"/>
              <a:t>?</a:t>
            </a:r>
            <a:endParaRPr lang="en-GB" dirty="0"/>
          </a:p>
          <a:p>
            <a:r>
              <a:rPr lang="sr-Latn-RS" dirty="0" smtClean="0"/>
              <a:t>Kako da se rukuje kolizijama pri update</a:t>
            </a:r>
            <a:r>
              <a:rPr lang="en-GB" dirty="0" smtClean="0"/>
              <a:t>?</a:t>
            </a:r>
            <a:endParaRPr lang="en-GB" dirty="0"/>
          </a:p>
          <a:p>
            <a:r>
              <a:rPr lang="sr-Latn-RS" dirty="0" smtClean="0"/>
              <a:t>Šta se dešava kada se menjaju povezani resursi</a:t>
            </a:r>
            <a:r>
              <a:rPr lang="en-GB" dirty="0" smtClean="0"/>
              <a:t>?</a:t>
            </a:r>
            <a:endParaRPr lang="en-GB" dirty="0"/>
          </a:p>
          <a:p>
            <a:r>
              <a:rPr lang="sr-Latn-RS" dirty="0" smtClean="0"/>
              <a:t>Kako da se jednostavno kreiraju resursi</a:t>
            </a:r>
            <a:r>
              <a:rPr lang="en-GB" dirty="0" smtClean="0"/>
              <a:t>?</a:t>
            </a:r>
            <a:endParaRPr lang="en-GB" dirty="0"/>
          </a:p>
          <a:p>
            <a:r>
              <a:rPr lang="sr-Latn-RS" dirty="0" smtClean="0"/>
              <a:t>Kako da pomoću GET dobijemo reprezentaciju velikih resursa razbijenu na stranice</a:t>
            </a:r>
            <a:r>
              <a:rPr lang="en-GB" dirty="0" smtClean="0"/>
              <a:t>?</a:t>
            </a:r>
            <a:endParaRPr lang="en-GB" dirty="0"/>
          </a:p>
          <a:p>
            <a:r>
              <a:rPr lang="sr-Latn-RS" dirty="0" smtClean="0"/>
              <a:t>Koje tipove literala da koristimo</a:t>
            </a:r>
            <a:r>
              <a:rPr lang="en-GB" dirty="0" smtClean="0"/>
              <a:t>?</a:t>
            </a:r>
            <a:endParaRPr lang="en-GB" dirty="0"/>
          </a:p>
          <a:p>
            <a:r>
              <a:rPr lang="sr-Latn-RS" dirty="0" smtClean="0"/>
              <a:t>Koje tipične vokabulare da koristimo</a:t>
            </a:r>
            <a:r>
              <a:rPr lang="en-GB" dirty="0" smtClean="0"/>
              <a:t>?</a:t>
            </a:r>
            <a:endParaRPr lang="en-GB" dirty="0"/>
          </a:p>
          <a:p>
            <a:r>
              <a:rPr lang="sr-Latn-RS" dirty="0" smtClean="0"/>
              <a:t>Kako da se koriste LDP resursi koji su ustaljni, ali nisu univerzalno prihvaćeni kao standard?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Resursi – pravila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Za kreiranje, modifikacija, brisanje i čitanje koriste se standardne HTTP metode (POST, PUT, DELETE, GET)</a:t>
            </a:r>
          </a:p>
          <a:p>
            <a:pPr marL="914400" lvl="1" indent="-514350"/>
            <a:r>
              <a:rPr lang="sr-Latn-RS" dirty="0" smtClean="0"/>
              <a:t>LDP resursi se mogu pročitati, kreirati, izmeniti i obrisati i pomoću SPARQL upita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RDF se koristi za opis stanja LDP resursa</a:t>
            </a:r>
          </a:p>
          <a:p>
            <a:pPr marL="914400" lvl="1" indent="-514350"/>
            <a:r>
              <a:rPr lang="sr-Latn-RS" dirty="0" smtClean="0"/>
              <a:t>Stanje LDP resursa opisano je skupom RDF tripleta</a:t>
            </a:r>
          </a:p>
          <a:p>
            <a:pPr marL="914400" lvl="1" indent="-514350"/>
            <a:r>
              <a:rPr lang="sr-Latn-RS" dirty="0" smtClean="0"/>
              <a:t>LDP resursi mogu da se kombinuju sa resursima koji nemaju RDF reprezentaciju stanja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2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LDP Resursi – pravila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sr-Latn-RS" dirty="0" smtClean="0"/>
              <a:t>Moguće je zahtevati određenu reprezentaciju LDP resursa</a:t>
            </a:r>
          </a:p>
          <a:p>
            <a:pPr marL="914400" lvl="1" indent="-514350"/>
            <a:r>
              <a:rPr lang="sr-Latn-RS" dirty="0"/>
              <a:t>Tipično Turtle, </a:t>
            </a:r>
            <a:r>
              <a:rPr lang="sr-Latn-RS" dirty="0" smtClean="0"/>
              <a:t>RDF/XML, </a:t>
            </a:r>
            <a:r>
              <a:rPr lang="en-GB" dirty="0" smtClean="0"/>
              <a:t>JSON-LD</a:t>
            </a:r>
            <a:r>
              <a:rPr lang="sr-Latn-RS" dirty="0" smtClean="0"/>
              <a:t>, </a:t>
            </a:r>
            <a:r>
              <a:rPr lang="en-GB" dirty="0" smtClean="0"/>
              <a:t>N3</a:t>
            </a:r>
            <a:r>
              <a:rPr lang="sr-Latn-RS" dirty="0" smtClean="0"/>
              <a:t>, </a:t>
            </a:r>
            <a:r>
              <a:rPr lang="en-GB" dirty="0" smtClean="0"/>
              <a:t>N</a:t>
            </a:r>
            <a:r>
              <a:rPr lang="sr-Latn-RS" dirty="0" smtClean="0"/>
              <a:t>T</a:t>
            </a:r>
            <a:r>
              <a:rPr lang="en-GB" dirty="0" err="1" smtClean="0"/>
              <a:t>riples</a:t>
            </a:r>
            <a:r>
              <a:rPr lang="sr-Latn-RS" dirty="0" smtClean="0"/>
              <a:t>, ali i ne RDF formati (</a:t>
            </a:r>
            <a:r>
              <a:rPr lang="en-GB" dirty="0" smtClean="0"/>
              <a:t>HTML</a:t>
            </a:r>
            <a:r>
              <a:rPr lang="sr-Latn-RS" dirty="0" smtClean="0"/>
              <a:t>, PDF)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sr-Latn-RS" dirty="0" smtClean="0"/>
              <a:t>Za Update se koristi </a:t>
            </a:r>
            <a:r>
              <a:rPr lang="en-GB" dirty="0"/>
              <a:t>Optimistic Collision </a:t>
            </a:r>
            <a:r>
              <a:rPr lang="en-GB" dirty="0" smtClean="0"/>
              <a:t>Detection</a:t>
            </a:r>
            <a:endParaRPr lang="sr-Latn-RS" dirty="0" smtClean="0"/>
          </a:p>
          <a:p>
            <a:pPr lvl="1"/>
            <a:r>
              <a:rPr lang="sr-Latn-RS" dirty="0" smtClean="0"/>
              <a:t>Update resursa uključuje sledeće korake:</a:t>
            </a:r>
          </a:p>
          <a:p>
            <a:pPr lvl="2"/>
            <a:r>
              <a:rPr lang="sr-Latn-RS" dirty="0" smtClean="0"/>
              <a:t>Preuzimanje resursa</a:t>
            </a:r>
          </a:p>
          <a:p>
            <a:pPr lvl="2"/>
            <a:r>
              <a:rPr lang="sr-Latn-RS" dirty="0" smtClean="0"/>
              <a:t>Izmena resursa</a:t>
            </a:r>
          </a:p>
          <a:p>
            <a:pPr lvl="2"/>
            <a:r>
              <a:rPr lang="sr-Latn-RS" dirty="0" smtClean="0"/>
              <a:t>Postavljanje resursa na server</a:t>
            </a:r>
          </a:p>
          <a:p>
            <a:pPr lvl="1"/>
            <a:r>
              <a:rPr lang="sr-Latn-RS" dirty="0" smtClean="0"/>
              <a:t>Postoji opsanost da će doći do konflikta</a:t>
            </a:r>
          </a:p>
          <a:p>
            <a:pPr lvl="2"/>
            <a:r>
              <a:rPr lang="sr-Latn-RS" dirty="0" smtClean="0"/>
              <a:t>Neki drugi klijent je između GET i POST izmeni resurs i postavio ga na server</a:t>
            </a:r>
          </a:p>
          <a:p>
            <a:pPr lvl="1"/>
            <a:r>
              <a:rPr lang="sr-Latn-RS" dirty="0" smtClean="0"/>
              <a:t>LDP implementacije koriste </a:t>
            </a:r>
            <a:r>
              <a:rPr lang="en-GB" dirty="0" smtClean="0"/>
              <a:t>HTTP </a:t>
            </a:r>
            <a:r>
              <a:rPr lang="en-GB" dirty="0"/>
              <a:t>If-Match </a:t>
            </a:r>
            <a:r>
              <a:rPr lang="en-GB" dirty="0" smtClean="0"/>
              <a:t>header</a:t>
            </a:r>
            <a:r>
              <a:rPr lang="sr-Latn-RS" dirty="0" smtClean="0"/>
              <a:t> i </a:t>
            </a:r>
            <a:r>
              <a:rPr lang="en-GB" dirty="0" smtClean="0"/>
              <a:t>HTTP </a:t>
            </a:r>
            <a:r>
              <a:rPr lang="en-GB" dirty="0" err="1"/>
              <a:t>ETags</a:t>
            </a:r>
            <a:r>
              <a:rPr lang="en-GB" dirty="0"/>
              <a:t> </a:t>
            </a:r>
            <a:r>
              <a:rPr lang="sr-Latn-RS" dirty="0" smtClean="0"/>
              <a:t>da detektuju koliziju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LDP Resursi – pravila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LDP</a:t>
            </a:r>
            <a:r>
              <a:rPr lang="sr-Latn-RS" dirty="0" smtClean="0"/>
              <a:t> resursi eksplicitno postavljaju svojstvo</a:t>
            </a:r>
            <a:r>
              <a:rPr lang="en-GB" dirty="0" smtClean="0"/>
              <a:t> </a:t>
            </a:r>
            <a:r>
              <a:rPr lang="en-GB" dirty="0" err="1" smtClean="0"/>
              <a:t>rdf:type</a:t>
            </a:r>
            <a:endParaRPr lang="sr-Latn-RS" dirty="0" smtClean="0"/>
          </a:p>
          <a:p>
            <a:pPr marL="914400" lvl="1" indent="-514350"/>
            <a:r>
              <a:rPr lang="sr-Latn-RS" dirty="0" smtClean="0"/>
              <a:t>Pripadnost klasi može da bude eksplicitno naglašena postavljanjem vrednost svojstva </a:t>
            </a:r>
            <a:r>
              <a:rPr lang="en-GB" dirty="0" err="1" smtClean="0"/>
              <a:t>rdf:type</a:t>
            </a:r>
            <a:r>
              <a:rPr lang="sr-Latn-RS" dirty="0" smtClean="0"/>
              <a:t> ili da se zaključi iz implicitnog znanja (iz ontologije)</a:t>
            </a:r>
          </a:p>
          <a:p>
            <a:pPr marL="914400" lvl="1" indent="-514350"/>
            <a:r>
              <a:rPr lang="sr-Latn-RS" dirty="0" smtClean="0"/>
              <a:t>Dobra praksa je da se </a:t>
            </a:r>
            <a:r>
              <a:rPr lang="en-GB" dirty="0" err="1" smtClean="0"/>
              <a:t>rdf:type</a:t>
            </a:r>
            <a:r>
              <a:rPr lang="sr-Latn-RS" dirty="0" smtClean="0"/>
              <a:t> postavi eksplicitno jer onda resurs može da se koristi i u kontekstu u kom nije omogućeno rezonovanje</a:t>
            </a:r>
          </a:p>
          <a:p>
            <a:pPr marL="914400" lvl="1" indent="-514350"/>
            <a:r>
              <a:rPr lang="sr-Latn-RS" dirty="0" smtClean="0"/>
              <a:t>Jedan resurs može da ima puno </a:t>
            </a:r>
            <a:r>
              <a:rPr lang="en-GB" dirty="0" err="1" smtClean="0"/>
              <a:t>rdf:type</a:t>
            </a:r>
            <a:r>
              <a:rPr lang="sr-Latn-RS" dirty="0" smtClean="0"/>
              <a:t> svojstava</a:t>
            </a:r>
          </a:p>
          <a:p>
            <a:pPr marL="914400" lvl="1" indent="-5143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LDP Resursi – pravila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Očekivano je da će </a:t>
            </a:r>
            <a:r>
              <a:rPr lang="en-GB" dirty="0" smtClean="0"/>
              <a:t>LDP </a:t>
            </a:r>
            <a:r>
              <a:rPr lang="sr-Latn-RS" dirty="0" smtClean="0"/>
              <a:t>klijenti dobijati resurse sa nepoznatim svojstvima i sadržajem</a:t>
            </a:r>
            <a:r>
              <a:rPr lang="en-GB" dirty="0" smtClean="0"/>
              <a:t>.</a:t>
            </a:r>
            <a:endParaRPr lang="sr-Latn-RS" dirty="0" smtClean="0"/>
          </a:p>
          <a:p>
            <a:pPr marL="914400" lvl="1" indent="-514350"/>
            <a:r>
              <a:rPr lang="sr-Latn-RS" dirty="0" smtClean="0"/>
              <a:t>LDP obezbeđuje mehanizme pomoću kojih klijenti mogu da dobave liste očekivanih svojstava za resurse, ali je za očekivati da će resursi imati i svojstva koja nisu definisana u ovim listama</a:t>
            </a:r>
          </a:p>
          <a:p>
            <a:pPr marL="914400" lvl="1" indent="-514350"/>
            <a:r>
              <a:rPr lang="sr-Latn-RS" dirty="0" smtClean="0"/>
              <a:t>Resursi istog tipa ne moraju da imaju i ista svojstva</a:t>
            </a:r>
          </a:p>
          <a:p>
            <a:pPr marL="914400" lvl="1" indent="-514350"/>
            <a:r>
              <a:rPr lang="sr-Latn-RS" dirty="0" smtClean="0"/>
              <a:t>Nije prihvatljivo da LDP klijent radi samo sa unapred definisanim i poznatim skupom svojstava</a:t>
            </a:r>
          </a:p>
          <a:p>
            <a:pPr marL="914400" lvl="1" indent="-514350"/>
            <a:r>
              <a:rPr lang="sr-Latn-RS" dirty="0" smtClean="0"/>
              <a:t>Kada se radi PUT resursa sa klijenta, moraju biti očuvana sva svojstva, uključujući i ona čiju semantiku klijent ne razume</a:t>
            </a:r>
          </a:p>
          <a:p>
            <a:pPr marL="914400" lvl="1" indent="-514350"/>
            <a:r>
              <a:rPr lang="sr-Latn-RS" dirty="0" smtClean="0"/>
              <a:t>Dobra praksa je da se koriste HTTP PATCH ili SPARQL Update umesto PUT, da bi se očuvala ova svojstva</a:t>
            </a:r>
          </a:p>
        </p:txBody>
      </p:sp>
    </p:spTree>
    <p:extLst>
      <p:ext uri="{BB962C8B-B14F-4D97-AF65-F5344CB8AC3E}">
        <p14:creationId xmlns:p14="http://schemas.microsoft.com/office/powerpoint/2010/main" val="3868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LDP Resursi – pravila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GB" dirty="0"/>
              <a:t>LDP </a:t>
            </a:r>
            <a:r>
              <a:rPr lang="sr-Latn-RS" dirty="0" smtClean="0"/>
              <a:t>klijenti ne moraju da imaju predznanje o tipu resursa na koji pokazuje link</a:t>
            </a:r>
          </a:p>
          <a:p>
            <a:pPr lvl="1"/>
            <a:r>
              <a:rPr lang="sr-Latn-RS" dirty="0" smtClean="0"/>
              <a:t>Tradicionalne aplikacije imaju „zatvoreni model“: svaka referenca iz specifikacije identifikuje resurs iz iste specifikacije.</a:t>
            </a:r>
          </a:p>
          <a:p>
            <a:pPr lvl="1"/>
            <a:r>
              <a:rPr lang="sr-Latn-RS" dirty="0" smtClean="0"/>
              <a:t>Ne dešava se da resurs referencira drugi resurs za koji ne znamo šta je </a:t>
            </a:r>
          </a:p>
          <a:p>
            <a:pPr lvl="1"/>
            <a:r>
              <a:rPr lang="sr-Latn-RS" dirty="0" smtClean="0"/>
              <a:t>Nasuprot tome, HTML &lt;a&gt; tag može da pokazuje na bilo koji HTTP URI, ne mora da bude HTML stranica</a:t>
            </a:r>
          </a:p>
          <a:p>
            <a:pPr lvl="1"/>
            <a:r>
              <a:rPr lang="sr-Latn-RS" dirty="0" smtClean="0"/>
              <a:t>Tako je i u LDP: HTTP URI u LDP resursu može da referencira bilo kakav resurs, to ne mora da bude LDP resurs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1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resurs -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HTTP zahtev:</a:t>
            </a:r>
          </a:p>
          <a:p>
            <a:pPr marL="0" indent="0">
              <a:buNone/>
            </a:pPr>
            <a:endParaRPr lang="sr-Latn-RS" dirty="0" smtClean="0"/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/container1/member1 HTTP/1.1</a:t>
            </a: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example.org</a:t>
            </a:r>
          </a:p>
          <a:p>
            <a:pPr marL="400050" lvl="1" indent="0">
              <a:buNone/>
            </a:pPr>
            <a:r>
              <a:rPr lang="en-GB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Accept: text/turtle</a:t>
            </a:r>
          </a:p>
        </p:txBody>
      </p:sp>
    </p:spTree>
    <p:extLst>
      <p:ext uri="{BB962C8B-B14F-4D97-AF65-F5344CB8AC3E}">
        <p14:creationId xmlns:p14="http://schemas.microsoft.com/office/powerpoint/2010/main" val="21338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Ontologija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ὄν</a:t>
            </a:r>
            <a:r>
              <a:rPr lang="en-GB" dirty="0"/>
              <a:t>  (gen. </a:t>
            </a:r>
            <a:r>
              <a:rPr lang="el-GR" dirty="0" smtClean="0"/>
              <a:t>ὄντος</a:t>
            </a:r>
            <a:r>
              <a:rPr lang="en-GB" dirty="0" smtClean="0"/>
              <a:t>)</a:t>
            </a:r>
            <a:r>
              <a:rPr lang="sr-Latn-RS" dirty="0" smtClean="0"/>
              <a:t> – biti</a:t>
            </a:r>
          </a:p>
          <a:p>
            <a:r>
              <a:rPr lang="en-GB" dirty="0" smtClean="0"/>
              <a:t>-</a:t>
            </a:r>
            <a:r>
              <a:rPr lang="en-GB" dirty="0" err="1"/>
              <a:t>λογί</a:t>
            </a:r>
            <a:r>
              <a:rPr lang="en-GB" dirty="0"/>
              <a:t>α, </a:t>
            </a:r>
            <a:r>
              <a:rPr lang="sr-Latn-RS" dirty="0" smtClean="0"/>
              <a:t> sufiks </a:t>
            </a:r>
            <a:r>
              <a:rPr lang="en-GB" dirty="0" smtClean="0"/>
              <a:t>„</a:t>
            </a:r>
            <a:r>
              <a:rPr lang="sr-Latn-RS" dirty="0" smtClean="0"/>
              <a:t>nauka, izučavanje, teorija“</a:t>
            </a:r>
          </a:p>
          <a:p>
            <a:r>
              <a:rPr lang="sr-Latn-RS" dirty="0" smtClean="0"/>
              <a:t>Neologizam iz 17 veka,</a:t>
            </a:r>
            <a:r>
              <a:rPr lang="en-GB" dirty="0" smtClean="0"/>
              <a:t> Jacob </a:t>
            </a:r>
            <a:r>
              <a:rPr lang="en-GB" dirty="0" err="1" smtClean="0"/>
              <a:t>Lorhard</a:t>
            </a:r>
            <a:r>
              <a:rPr lang="sr-Latn-RS" dirty="0" smtClean="0"/>
              <a:t> , </a:t>
            </a:r>
            <a:r>
              <a:rPr lang="en-GB" dirty="0" smtClean="0"/>
              <a:t>(1606)</a:t>
            </a:r>
            <a:endParaRPr lang="sr-Latn-RS" dirty="0"/>
          </a:p>
          <a:p>
            <a:r>
              <a:rPr lang="sr-Latn-RS" dirty="0" smtClean="0"/>
              <a:t>U filozofiji je sinonim za termin „metafizika“ (takođe neologizam)</a:t>
            </a:r>
          </a:p>
          <a:p>
            <a:r>
              <a:rPr lang="sr-Latn-RS" dirty="0" smtClean="0"/>
              <a:t>U CS je „formalna specifikacija deljene konceptualizacije“</a:t>
            </a:r>
          </a:p>
        </p:txBody>
      </p:sp>
    </p:spTree>
    <p:extLst>
      <p:ext uri="{BB962C8B-B14F-4D97-AF65-F5344CB8AC3E}">
        <p14:creationId xmlns:p14="http://schemas.microsoft.com/office/powerpoint/2010/main" val="39724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resurs -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sr-Latn-RS" sz="8000" dirty="0"/>
              <a:t>Odgovor</a:t>
            </a:r>
            <a:r>
              <a:rPr lang="sr-Latn-RS" sz="9800" dirty="0" smtClean="0"/>
              <a:t>:</a:t>
            </a:r>
          </a:p>
          <a:p>
            <a:pPr marL="0" indent="0">
              <a:buNone/>
            </a:pPr>
            <a:endParaRPr lang="sr-Latn-RS" sz="9800" dirty="0"/>
          </a:p>
          <a:p>
            <a:pPr marL="0" indent="0">
              <a:buNone/>
            </a:pP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r-Latn-R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Uklonjena su HTTP zaglavlja</a:t>
            </a:r>
            <a:endParaRPr lang="en-GB" sz="5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&lt;http://purl.org/dc/terms/&gt;.</a:t>
            </a:r>
          </a:p>
          <a:p>
            <a:pPr marL="0" indent="0">
              <a:buNone/>
            </a:pP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&lt;http://www.w3.org/2000/01/rdf-schema#&gt;.</a:t>
            </a:r>
          </a:p>
          <a:p>
            <a:pPr marL="0" indent="0">
              <a:buNone/>
            </a:pP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&lt;http://www.w3.org/ns/ldp#&gt;.</a:t>
            </a:r>
          </a:p>
          <a:p>
            <a:pPr marL="0" indent="0">
              <a:buNone/>
            </a:pPr>
            <a:r>
              <a:rPr lang="de-DE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bt: &lt;http://example.org/vocab/bugtracker</a:t>
            </a:r>
            <a:r>
              <a:rPr lang="de-DE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#&gt;.</a:t>
            </a:r>
            <a:endParaRPr lang="sr-Latn-R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&lt;http://example.org/product1/defects/bug1&gt;</a:t>
            </a:r>
          </a:p>
          <a:p>
            <a:pPr marL="400050" lvl="1" indent="0">
              <a:buNone/>
            </a:pPr>
            <a:r>
              <a:rPr lang="sr-Latn-R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bt:Defect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"Product crashes when shutting down.";</a:t>
            </a:r>
          </a:p>
          <a:p>
            <a:pPr marL="400050" lvl="1" indent="0">
              <a:buNone/>
            </a:pP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dcterms:creator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&lt;/app/users/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sr-Latn-RS" sz="4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dcterms:created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"2013-05-05T10:00"^^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endParaRPr lang="en-GB" sz="4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bt:isInState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bt:StateNew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0947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Kontejneri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Koncepti kompozicija-agregacija su duboko utomeljeni u Web aplikacijama:</a:t>
            </a:r>
          </a:p>
          <a:p>
            <a:pPr lvl="1"/>
            <a:r>
              <a:rPr lang="sr-Latn-RS" dirty="0" smtClean="0"/>
              <a:t>Blog-blog post, wiki stranice-wiki, product-catalog</a:t>
            </a:r>
          </a:p>
          <a:p>
            <a:r>
              <a:rPr lang="sr-Latn-RS" dirty="0" smtClean="0"/>
              <a:t>LDP kontejneri odgovaraju na pitanja:</a:t>
            </a:r>
          </a:p>
          <a:p>
            <a:pPr lvl="1"/>
            <a:r>
              <a:rPr lang="sr-Latn-RS" dirty="0" smtClean="0"/>
              <a:t>Na koji URI da se pošalje POST zahtev da bi se kreirao resurs</a:t>
            </a:r>
          </a:p>
          <a:p>
            <a:pPr lvl="1"/>
            <a:r>
              <a:rPr lang="sr-Latn-RS" dirty="0" smtClean="0"/>
              <a:t>Na koji URI da se pošalje GET da bi se dobili svi resursi neke kategorije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kontejneri - pravila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LDP</a:t>
            </a:r>
            <a:r>
              <a:rPr lang="sr-Latn-RS" dirty="0" smtClean="0"/>
              <a:t> kontejner je LDP resurs čiji je tip</a:t>
            </a:r>
            <a:r>
              <a:rPr lang="en-GB" dirty="0" smtClean="0"/>
              <a:t> </a:t>
            </a:r>
            <a:r>
              <a:rPr lang="en-GB" dirty="0" err="1" smtClean="0"/>
              <a:t>ldp:Container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Klijenti mogu da pribave listu resursa u LDP kontejneru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Novi resurs se dodaje u LDP kontejner pomoću POST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Bilo koji resurs može da se doda u LDP kontejner, to ne mora da bude LDP resurs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1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LDP kontejneri - pravila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sr-Latn-RS" dirty="0" smtClean="0"/>
              <a:t>Nakon što je postavljen novi resurs u kontejner, resur će biti u kontejneru sve dok se ne obriše.</a:t>
            </a:r>
          </a:p>
          <a:p>
            <a:pPr lvl="1"/>
            <a:r>
              <a:rPr lang="sr-Latn-RS" dirty="0" smtClean="0"/>
              <a:t>Resurs ne mora da se dodaje pomoću POST metode, može se, na primer, koristiti interfejs aplikacije koja implementira kontejner</a:t>
            </a:r>
          </a:p>
          <a:p>
            <a:pPr marL="571500" indent="-514350">
              <a:buFont typeface="+mj-lt"/>
              <a:buAutoNum type="arabicPeriod" startAt="5"/>
            </a:pPr>
            <a:r>
              <a:rPr lang="sr-Latn-RS" dirty="0" smtClean="0"/>
              <a:t>Isti resurs može da se postavi u više kontejnera</a:t>
            </a:r>
          </a:p>
          <a:p>
            <a:pPr marL="571500" indent="-514350">
              <a:buFont typeface="+mj-lt"/>
              <a:buAutoNum type="arabicPeriod" startAt="5"/>
            </a:pPr>
            <a:r>
              <a:rPr lang="sr-Latn-RS" dirty="0" smtClean="0"/>
              <a:t>Klijenti mogu da pristupe podacima o kontejneru bez da preuzmu sadržaj kontejnera</a:t>
            </a:r>
          </a:p>
          <a:p>
            <a:pPr marL="571500" indent="-514350">
              <a:buFont typeface="+mj-lt"/>
              <a:buAutoNum type="arabicPeriod" startAt="5"/>
            </a:pPr>
            <a:r>
              <a:rPr lang="sr-Latn-RS" dirty="0" smtClean="0"/>
              <a:t>LDP kontejner je u RDF reprezentovan korišćenjem svojstva rdfs:member ili drugih svojstava koja su podsvajstva svojstva </a:t>
            </a:r>
            <a:r>
              <a:rPr lang="en-GB" dirty="0" err="1" smtClean="0"/>
              <a:t>ldp:membershipPredicate</a:t>
            </a: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6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kontejneri –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HTTP zahtev:</a:t>
            </a:r>
          </a:p>
          <a:p>
            <a:pPr marL="0" indent="0">
              <a:buNone/>
            </a:pPr>
            <a:endParaRPr lang="sr-Latn-RS" dirty="0"/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/product1/defects/ HTTP/1.1</a:t>
            </a: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example.org</a:t>
            </a: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text/turtle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8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kontejner –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r-Latn-RS" sz="12800" dirty="0"/>
              <a:t>Odogovor:</a:t>
            </a:r>
          </a:p>
          <a:p>
            <a:pPr marL="0" indent="0">
              <a:buNone/>
            </a:pP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# HTTP </a:t>
            </a:r>
            <a:r>
              <a:rPr lang="sr-Latn-R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zaglavlja nisu prikazana</a:t>
            </a:r>
            <a:endParaRPr lang="en-GB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&lt;http://purl.org/dc/terms/&gt;.</a:t>
            </a:r>
          </a:p>
          <a:p>
            <a:pPr marL="0" indent="0">
              <a:buNone/>
            </a:pP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&lt;http://www.w3.org/2000/01/rdf-schema#&gt;.</a:t>
            </a:r>
          </a:p>
          <a:p>
            <a:pPr marL="0" indent="0">
              <a:buNone/>
            </a:pP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&lt;http://www.w3.org/ns/ldp#&gt;.</a:t>
            </a:r>
          </a:p>
          <a:p>
            <a:pPr marL="0" indent="0">
              <a:buNone/>
            </a:pPr>
            <a:endParaRPr lang="sr-Latn-R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&lt;http://example.org/product1/defects&gt;</a:t>
            </a:r>
          </a:p>
          <a:p>
            <a:pPr marL="0" indent="0">
              <a:buNone/>
            </a:pPr>
            <a:r>
              <a:rPr lang="sr-Latn-R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ldp:Container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ldp:membershipSubject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&lt;&gt;;</a:t>
            </a:r>
          </a:p>
          <a:p>
            <a:pPr marL="0" indent="0">
              <a:buNone/>
            </a:pP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ldp:membershipPredicate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rdfs:member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"Product1 defects";</a:t>
            </a:r>
          </a:p>
          <a:p>
            <a:pPr marL="0" indent="0">
              <a:buNone/>
            </a:pP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rdfs:member</a:t>
            </a:r>
            <a:endParaRPr lang="en-GB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&lt;http://example.org/product1/defects/bug1&gt;,</a:t>
            </a:r>
          </a:p>
          <a:p>
            <a:pPr marL="400050" lvl="1" indent="0">
              <a:buNone/>
            </a:pP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&lt;http://example.org/product1/defects/bug2&gt;,</a:t>
            </a:r>
          </a:p>
          <a:p>
            <a:pPr marL="400050" lvl="1" indent="0">
              <a:buNone/>
            </a:pP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&lt;http://example.org/product1/defects/bug3&gt;.</a:t>
            </a:r>
          </a:p>
        </p:txBody>
      </p:sp>
    </p:spTree>
    <p:extLst>
      <p:ext uri="{BB962C8B-B14F-4D97-AF65-F5344CB8AC3E}">
        <p14:creationId xmlns:p14="http://schemas.microsoft.com/office/powerpoint/2010/main" val="25362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LDP kontejneri –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kako klijent može da dobije listu svih resursa u kontejner</a:t>
            </a:r>
          </a:p>
          <a:p>
            <a:r>
              <a:rPr lang="sr-Latn-RS" dirty="0" smtClean="0"/>
              <a:t>Ali kako može da dobije listu kontejnera?</a:t>
            </a:r>
          </a:p>
          <a:p>
            <a:pPr lvl="1"/>
            <a:r>
              <a:rPr lang="sr-Latn-RS" dirty="0" smtClean="0"/>
              <a:t>Možemo da kontejnere kao LDP resurse postavimo u neki nad-kojntejner</a:t>
            </a:r>
          </a:p>
          <a:p>
            <a:pPr lvl="1"/>
            <a:r>
              <a:rPr lang="sr-Latn-RS" dirty="0" smtClean="0"/>
              <a:t>Ali kako da dobijemo listu nad-kontejnera?</a:t>
            </a:r>
          </a:p>
          <a:p>
            <a:pPr lvl="1"/>
            <a:r>
              <a:rPr lang="sr-Latn-RS" dirty="0" smtClean="0"/>
              <a:t>Kao i Web-u, možemo da se navigiramo sa stranice na stranicu, ali moramo znati odakle da počnemo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LDP kontejnera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nam treba da dobijemo opis kontejnera, a da pri tome ne preuzimamo i spisak svih resursa</a:t>
            </a:r>
          </a:p>
          <a:p>
            <a:r>
              <a:rPr lang="sr-Latn-RS" dirty="0" smtClean="0"/>
              <a:t>Kreiramo jedan resurs u kojntejneru koji sadrži samo opis kontejnera</a:t>
            </a:r>
          </a:p>
        </p:txBody>
      </p:sp>
    </p:spTree>
    <p:extLst>
      <p:ext uri="{BB962C8B-B14F-4D97-AF65-F5344CB8AC3E}">
        <p14:creationId xmlns:p14="http://schemas.microsoft.com/office/powerpoint/2010/main" val="13326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resursa u kontejner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dirty="0"/>
              <a:t>HTTP zahtev</a:t>
            </a:r>
            <a:r>
              <a:rPr lang="sr-Latn-RS" dirty="0" smtClean="0"/>
              <a:t>: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/product1/defects/ HTTP/1.1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example.org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text/turtle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227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&lt;http://purl.org/dc/terms/&gt;.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bt: &lt;http://example.org/vocab/bugtracker#&gt;.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bt:Defect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"Product stops functioning after a while.";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dcterms:creator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&lt;/app/users/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162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resursa u kontejner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Odgovor: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HTTP/1.1 201 CREATED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Content-Location: http://example.org/product1/defects/bug4</a:t>
            </a:r>
          </a:p>
        </p:txBody>
      </p:sp>
    </p:spTree>
    <p:extLst>
      <p:ext uri="{BB962C8B-B14F-4D97-AF65-F5344CB8AC3E}">
        <p14:creationId xmlns:p14="http://schemas.microsoft.com/office/powerpoint/2010/main" val="29678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Ontologija i ontologije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Ako u ranijim verzijama Word-a pokušate da napišete plural </a:t>
            </a:r>
            <a:r>
              <a:rPr lang="sr-Latn-RS" i="1" dirty="0" smtClean="0"/>
              <a:t>ontologies</a:t>
            </a:r>
            <a:r>
              <a:rPr lang="sr-Latn-RS" dirty="0" smtClean="0"/>
              <a:t> biće markiran kao štamparska greška</a:t>
            </a:r>
          </a:p>
          <a:p>
            <a:r>
              <a:rPr lang="sr-Latn-RS" dirty="0" smtClean="0"/>
              <a:t>Zašto?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7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sr-Latn-RS" sz="12800" dirty="0"/>
              <a:t>Preuzimanje informacija o resursima uz reprezentaciju LDP kontejnera</a:t>
            </a:r>
          </a:p>
          <a:p>
            <a:r>
              <a:rPr lang="sr-Latn-RS" sz="12800" dirty="0"/>
              <a:t>Odgovor:</a:t>
            </a:r>
          </a:p>
          <a:p>
            <a:pPr marL="0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&lt;http://purl.org/dc/terms/&gt;.</a:t>
            </a:r>
          </a:p>
          <a:p>
            <a:pPr marL="0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&lt;http://www.w3.org/2000/01/rdf-schema#&gt;.</a:t>
            </a:r>
          </a:p>
          <a:p>
            <a:pPr marL="0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&lt;http://www.w3.org/ns/ldp#&gt;.</a:t>
            </a:r>
          </a:p>
          <a:p>
            <a:pPr marL="0" indent="0">
              <a:buNone/>
            </a:pPr>
            <a:r>
              <a:rPr lang="de-D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bt: &lt;http://example.org/vocab/bugtracker#&gt;.</a:t>
            </a:r>
          </a:p>
          <a:p>
            <a:pPr marL="0" indent="0">
              <a:buNone/>
            </a:pPr>
            <a:endParaRPr lang="sr-Latn-R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&lt;http://example.org/product1/defects&gt;</a:t>
            </a:r>
          </a:p>
          <a:p>
            <a:pPr marL="0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ldp:Container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ldp:membershipSubject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&lt;&gt;;</a:t>
            </a:r>
          </a:p>
          <a:p>
            <a:pPr marL="0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ldp:membershipPredicate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rdfs:member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"Product1 defects";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1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rdfs:member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http://example.org/product1/defects/bug1&gt;,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http://example.org/product1/defects/bug2&gt;.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http://example.org/product1/defects/bug1&gt;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bt:Defect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"Product crashes when shutting down.";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bt:isInState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bt:StateNew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&lt;http://example.org/product1/defects/bug2&gt;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bt:Defect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 stops functioning after A while.’’;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bt:isInState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bt:StateNew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4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LDP resursa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Dva pristupa:</a:t>
            </a:r>
          </a:p>
          <a:p>
            <a:pPr lvl="1"/>
            <a:r>
              <a:rPr lang="sr-Latn-RS" dirty="0" smtClean="0"/>
              <a:t>PUT nove vrednosti izmenjenog resursa</a:t>
            </a:r>
          </a:p>
          <a:p>
            <a:pPr lvl="2"/>
            <a:r>
              <a:rPr lang="sr-Latn-RS" dirty="0" smtClean="0"/>
              <a:t>Prednosti:</a:t>
            </a:r>
          </a:p>
          <a:p>
            <a:pPr lvl="3"/>
            <a:r>
              <a:rPr lang="sr-Latn-RS" dirty="0" smtClean="0"/>
              <a:t>Jednostavno</a:t>
            </a:r>
          </a:p>
          <a:p>
            <a:pPr lvl="2"/>
            <a:r>
              <a:rPr lang="sr-Latn-RS" dirty="0" smtClean="0"/>
              <a:t>Nedostaci:</a:t>
            </a:r>
          </a:p>
          <a:p>
            <a:pPr lvl="3"/>
            <a:r>
              <a:rPr lang="sr-Latn-RS" dirty="0" smtClean="0"/>
              <a:t>Resurs može da bude veoma velik</a:t>
            </a:r>
          </a:p>
          <a:p>
            <a:pPr lvl="3"/>
            <a:r>
              <a:rPr lang="sr-Latn-RS" dirty="0" smtClean="0"/>
              <a:t>Moramo da pazimo da ne izmenimo vrednosti svojstava za koje ne znamo šta znače</a:t>
            </a:r>
          </a:p>
          <a:p>
            <a:pPr lvl="1"/>
            <a:r>
              <a:rPr lang="sr-Latn-RS" dirty="0" smtClean="0"/>
              <a:t>PATCH izmenjenih vrednosti</a:t>
            </a:r>
          </a:p>
          <a:p>
            <a:pPr lvl="2"/>
            <a:r>
              <a:rPr lang="sr-Latn-RS" dirty="0" smtClean="0"/>
              <a:t>Prednosti:</a:t>
            </a:r>
          </a:p>
          <a:p>
            <a:pPr lvl="3"/>
            <a:r>
              <a:rPr lang="sr-Latn-RS" dirty="0" smtClean="0"/>
              <a:t>Na server se šalju samo informacije o svojstvima koja treba izmeniti</a:t>
            </a:r>
          </a:p>
          <a:p>
            <a:pPr lvl="2"/>
            <a:r>
              <a:rPr lang="sr-Latn-RS" dirty="0" smtClean="0"/>
              <a:t>Nedostaci:</a:t>
            </a:r>
          </a:p>
          <a:p>
            <a:pPr lvl="3"/>
            <a:r>
              <a:rPr lang="sr-Latn-RS" dirty="0" smtClean="0"/>
              <a:t>Ne postoji standardizovan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3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LDP resursa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 DELETE metode za zadati resurs</a:t>
            </a:r>
          </a:p>
          <a:p>
            <a:r>
              <a:rPr lang="sr-Latn-RS" dirty="0" smtClean="0"/>
              <a:t>Na serveru se:</a:t>
            </a:r>
          </a:p>
          <a:p>
            <a:pPr lvl="1"/>
            <a:r>
              <a:rPr lang="sr-Latn-RS" dirty="0" smtClean="0"/>
              <a:t>Obriše resurs</a:t>
            </a:r>
          </a:p>
          <a:p>
            <a:pPr lvl="1"/>
            <a:r>
              <a:rPr lang="sr-Latn-RS" dirty="0" smtClean="0"/>
              <a:t>Izbaci resurs iz kontejnera u kojima se nalazi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novog LDP kontejnera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LDP kontejner je specijalni slučaj LDP resursa</a:t>
            </a:r>
          </a:p>
          <a:p>
            <a:r>
              <a:rPr lang="sr-Latn-RS" dirty="0" smtClean="0"/>
              <a:t>Kreira se kao i drugi LDP resursi: POST metodom</a:t>
            </a:r>
          </a:p>
          <a:p>
            <a:r>
              <a:rPr lang="sr-Latn-RS" dirty="0" smtClean="0"/>
              <a:t>Pošto se dodaje u postojeći nad-kontejner, korenski kontejner mora inicijalno da postoji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6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novog LDP kontejnera -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sz="5100" dirty="0" smtClean="0"/>
              <a:t>Zahtev:</a:t>
            </a:r>
            <a:endParaRPr lang="sr-Latn-RS" sz="5100" dirty="0"/>
          </a:p>
          <a:p>
            <a:endParaRPr lang="sr-Latn-RS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 /container HTTP/1.1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example.org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text/turtle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324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&lt;http://purl.org/dc/terms/&gt;.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&lt;http://www.w3.org/ns/ldp#&gt;.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ldp:Container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"A very simple container".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novog LDP kontejnera -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600" dirty="0"/>
              <a:t>Zahtev</a:t>
            </a:r>
            <a:r>
              <a:rPr lang="sr-Latn-RS" sz="5100" dirty="0"/>
              <a:t>: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HTTP/1.1 201 CREATED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Content-Location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http://example.org/container/newcontainer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0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LDP kontejnera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dobra praksa menjati listu resursa u kontejneru pomoću PUT metode nad reprezentacijom LDP kontejnera (Zašto?)</a:t>
            </a:r>
          </a:p>
          <a:p>
            <a:r>
              <a:rPr lang="sr-Latn-RS" dirty="0" smtClean="0"/>
              <a:t>Možemo da koristimo PUT nad LDP kontejnerom da menjamo non-member svojstva</a:t>
            </a:r>
          </a:p>
          <a:p>
            <a:r>
              <a:rPr lang="sr-Latn-RS" dirty="0" smtClean="0"/>
              <a:t>Lista resursa u kontejneru menja se pomoću POST i DELETE resursa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LDP kontejnera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Obzirom da je LDP kontejner resurs, briše se DELETE metodom</a:t>
            </a:r>
          </a:p>
          <a:p>
            <a:r>
              <a:rPr lang="sr-Latn-RS" dirty="0" smtClean="0"/>
              <a:t>Pri tome server ukloni LDP kontejner i izbaci ga iz nad-kontejnera</a:t>
            </a:r>
          </a:p>
          <a:p>
            <a:r>
              <a:rPr lang="sr-Latn-RS" dirty="0" smtClean="0"/>
              <a:t>Može se zahtevati da se, pri brisanju LDP kontejnera uklone i svi resursi iz kontejnera</a:t>
            </a:r>
          </a:p>
          <a:p>
            <a:pPr lvl="1"/>
            <a:r>
              <a:rPr lang="sr-Latn-RS" dirty="0" smtClean="0"/>
              <a:t>Ovde moramo da pazimo da li server ima kontrolu nad resursima koji su u kontejneru i da li će brisanje resursa neku drugu aplikaciju prevesti u nekonzistentno stanje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Dodavanje binarnog resursa u LDP kontejner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 LDP kontejner može da se doda bilo koji resurs, ne samo LDP resurs</a:t>
            </a:r>
          </a:p>
          <a:p>
            <a:pPr lvl="1"/>
            <a:r>
              <a:rPr lang="sr-Latn-RS" dirty="0" smtClean="0"/>
              <a:t>Na primer, možemo da dodamo jpg sliku</a:t>
            </a:r>
          </a:p>
          <a:p>
            <a:r>
              <a:rPr lang="sr-Latn-RS" dirty="0" smtClean="0"/>
              <a:t>Koristi se POST metoda za binarni resurs</a:t>
            </a:r>
          </a:p>
          <a:p>
            <a:pPr lvl="1"/>
            <a:r>
              <a:rPr lang="sr-Latn-RS" dirty="0" smtClean="0"/>
              <a:t>Na serveru se kreira fajl koji sadrži poslati binarni sadržaj</a:t>
            </a:r>
          </a:p>
          <a:p>
            <a:pPr lvl="1"/>
            <a:r>
              <a:rPr lang="sr-Latn-RS" dirty="0" smtClean="0"/>
              <a:t>Može se kreirati i LDP resurs koji sadrži metapodatke o poslatom binarnom resursu</a:t>
            </a:r>
          </a:p>
          <a:p>
            <a:pPr lvl="1"/>
            <a:r>
              <a:rPr lang="sr-Latn-RS" dirty="0" smtClean="0"/>
              <a:t>Ovaj LDP resurs je povezan sa binarnim resursom pomoću HTTP Link headera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Linked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Publikovanje struktuiranih podataka koji su međusbno povezani i nad kojima je moguće postavljati semantičke upite</a:t>
            </a:r>
          </a:p>
          <a:p>
            <a:r>
              <a:rPr lang="sr-Latn-RS" dirty="0" smtClean="0"/>
              <a:t>Bazira se na standardnim Web tehnologijama i standardima (HTTP, RDF, URI), ali, umesto da se povezivanje obavlja na nivou reprezentacije (HTML stranica sa linkovima na druge HTML stranice), povezivanje se obavlja na nivou podataka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6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Ra</a:t>
            </a:r>
            <a:r>
              <a:rPr lang="sr-Latn-RS" dirty="0" smtClean="0"/>
              <a:t>zbijanje reprezentacije velikih resursa na delove (stranice)</a:t>
            </a:r>
          </a:p>
          <a:p>
            <a:r>
              <a:rPr lang="sr-Latn-RS" dirty="0" smtClean="0"/>
              <a:t>Ralizuje se jednostavnim RDF paternom:</a:t>
            </a:r>
          </a:p>
          <a:p>
            <a:pPr lvl="1"/>
            <a:r>
              <a:rPr lang="sr-Latn-RS" dirty="0" smtClean="0"/>
              <a:t>Za resurs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resourceURL</a:t>
            </a:r>
            <a:r>
              <a:rPr lang="en-GB" dirty="0" smtClean="0"/>
              <a:t>,</a:t>
            </a:r>
            <a:r>
              <a:rPr lang="sr-Latn-RS" dirty="0" smtClean="0"/>
              <a:t> na serveru se kreira resurs sa prvom stranicom, na primer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resourceURL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?firstPage</a:t>
            </a:r>
            <a:endParaRPr lang="sr-Latn-RS" dirty="0"/>
          </a:p>
          <a:p>
            <a:pPr lvl="1"/>
            <a:r>
              <a:rPr lang="sr-Latn-RS" dirty="0" smtClean="0"/>
              <a:t>Triplet u reprezentaciji resursa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resourceURL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?firstPage</a:t>
            </a:r>
            <a:r>
              <a:rPr lang="sr-Latn-RS" dirty="0" smtClean="0"/>
              <a:t>, su podskup skupa triplete resursa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resourceURL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Ukoliko klijent zahteva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resourceURL</a:t>
            </a:r>
            <a:r>
              <a:rPr lang="sr-Latn-RS" dirty="0" smtClean="0">
                <a:cs typeface="Courier New" panose="02070309020205020404" pitchFamily="49" charset="0"/>
              </a:rPr>
              <a:t>, pošalje mu se odgovor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HTTP-303 “See Other”</a:t>
            </a:r>
            <a:r>
              <a:rPr lang="sr-Latn-RS" dirty="0" smtClean="0"/>
              <a:t> sa URL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resourceURL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?firstPage</a:t>
            </a:r>
          </a:p>
          <a:p>
            <a:pPr lvl="1"/>
            <a:r>
              <a:rPr lang="sr-Latn-RS" dirty="0"/>
              <a:t>Može se koristi za bilo koje </a:t>
            </a:r>
            <a:r>
              <a:rPr lang="sr-Latn-RS" dirty="0" smtClean="0"/>
              <a:t>resurse, a posebno je pogodan za kontejnere koji imaju mnogo member resursa</a:t>
            </a:r>
          </a:p>
          <a:p>
            <a:pPr lvl="1"/>
            <a:r>
              <a:rPr lang="sr-Latn-RS" dirty="0" smtClean="0"/>
              <a:t>LDP garantuje da će sva svojstva member resursa biti na istoj stranici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Klijent može da sortira dobijene rezultate iz kontejnera u željenom rasporedu</a:t>
            </a:r>
          </a:p>
          <a:p>
            <a:r>
              <a:rPr lang="sr-Latn-RS" dirty="0" smtClean="0"/>
              <a:t>Ali šta kada su podaci paginirani?</a:t>
            </a:r>
          </a:p>
          <a:p>
            <a:r>
              <a:rPr lang="sr-Latn-RS" dirty="0" smtClean="0"/>
              <a:t>Specifikacija LDP kontejnera uvodi predikat </a:t>
            </a:r>
            <a:r>
              <a:rPr lang="en-GB" dirty="0" smtClean="0"/>
              <a:t>–</a:t>
            </a:r>
            <a:r>
              <a:rPr lang="sr-Latn-RS" dirty="0" smtClean="0"/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ldp:containerSortPredicate</a:t>
            </a:r>
            <a:r>
              <a:rPr lang="en-GB" dirty="0" smtClean="0"/>
              <a:t> </a:t>
            </a:r>
            <a:r>
              <a:rPr lang="en-GB" dirty="0"/>
              <a:t>– </a:t>
            </a:r>
            <a:r>
              <a:rPr lang="sr-Latn-RS" dirty="0" smtClean="0"/>
              <a:t>kojim se serveru specificira kako da se sortiraju rezultati koji će biti paginirani</a:t>
            </a:r>
          </a:p>
          <a:p>
            <a:r>
              <a:rPr lang="sr-Latn-RS" dirty="0" smtClean="0"/>
              <a:t>Moguće je poslati više vrednosti ovog predikata</a:t>
            </a:r>
          </a:p>
          <a:p>
            <a:r>
              <a:rPr lang="sr-Latn-RS" dirty="0" smtClean="0"/>
              <a:t>Takođe, moguće je zadati i da li da redosled bude rastući ili opadajući, pomoću svojstva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ldp:containerSortOrder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b="1" dirty="0" smtClean="0">
                <a:cs typeface="Courier New" panose="02070309020205020404" pitchFamily="49" charset="0"/>
              </a:rPr>
              <a:t>Oprez! </a:t>
            </a:r>
            <a:r>
              <a:rPr lang="sr-Latn-RS" dirty="0" smtClean="0">
                <a:cs typeface="Courier New" panose="02070309020205020404" pitchFamily="49" charset="0"/>
              </a:rPr>
              <a:t>Podaci na jednoj stranici su RDF, a RDF je neuređen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Sortiranje podataka na jednoj stranici treba obezbediti na klijentu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Dobra osnova za pravljenje </a:t>
            </a:r>
            <a:r>
              <a:rPr lang="en-GB" dirty="0" smtClean="0"/>
              <a:t>enterprise</a:t>
            </a:r>
            <a:r>
              <a:rPr lang="sr-Latn-RS" dirty="0" smtClean="0"/>
              <a:t> aplikacija koja koriste Linked Data</a:t>
            </a:r>
          </a:p>
          <a:p>
            <a:r>
              <a:rPr lang="sr-Latn-RS" dirty="0" smtClean="0"/>
              <a:t>Specifikacija nije baš do kraja razrađena (za očekivati obzirom da je ove godine prihvaćena verzija 1.0)</a:t>
            </a:r>
          </a:p>
          <a:p>
            <a:pPr lvl="1"/>
            <a:r>
              <a:rPr lang="sr-Latn-RS" dirty="0" smtClean="0"/>
              <a:t>Na primer, nigde nismo spomenuli security i access control</a:t>
            </a:r>
          </a:p>
          <a:p>
            <a:pPr lvl="1"/>
            <a:r>
              <a:rPr lang="sr-Latn-RS" dirty="0" smtClean="0"/>
              <a:t>Puno slobode je prepušteno implementaciji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6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Implementacije LDP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LDP.js </a:t>
            </a:r>
            <a:r>
              <a:rPr lang="en-GB" dirty="0"/>
              <a:t>(Server)</a:t>
            </a:r>
          </a:p>
          <a:p>
            <a:r>
              <a:rPr lang="en-GB" dirty="0" smtClean="0"/>
              <a:t>LDP4j </a:t>
            </a:r>
            <a:r>
              <a:rPr lang="en-GB" dirty="0"/>
              <a:t>(Client and Server)</a:t>
            </a:r>
          </a:p>
          <a:p>
            <a:r>
              <a:rPr lang="en-GB" dirty="0" smtClean="0"/>
              <a:t>Apache </a:t>
            </a:r>
            <a:r>
              <a:rPr lang="en-GB" dirty="0" err="1"/>
              <a:t>Marmotta</a:t>
            </a:r>
            <a:r>
              <a:rPr lang="en-GB" dirty="0"/>
              <a:t> (Client and Server)</a:t>
            </a:r>
          </a:p>
          <a:p>
            <a:r>
              <a:rPr lang="en-GB" dirty="0" smtClean="0"/>
              <a:t>Callimachus </a:t>
            </a:r>
            <a:r>
              <a:rPr lang="en-GB" dirty="0"/>
              <a:t>(Client and Server)</a:t>
            </a:r>
          </a:p>
          <a:p>
            <a:r>
              <a:rPr lang="en-GB" dirty="0" smtClean="0"/>
              <a:t>Carbon </a:t>
            </a:r>
            <a:r>
              <a:rPr lang="en-GB" dirty="0"/>
              <a:t>LDP (Server)</a:t>
            </a:r>
          </a:p>
          <a:p>
            <a:r>
              <a:rPr lang="en-GB" dirty="0" smtClean="0"/>
              <a:t>Eclipse </a:t>
            </a:r>
            <a:r>
              <a:rPr lang="en-GB" dirty="0" err="1"/>
              <a:t>Lyo</a:t>
            </a:r>
            <a:r>
              <a:rPr lang="en-GB" dirty="0"/>
              <a:t> (Server, Software Lifecycle)</a:t>
            </a:r>
          </a:p>
          <a:p>
            <a:r>
              <a:rPr lang="en-GB" dirty="0" smtClean="0"/>
              <a:t>RWW.IO</a:t>
            </a:r>
            <a:endParaRPr lang="en-GB" dirty="0"/>
          </a:p>
          <a:p>
            <a:r>
              <a:rPr lang="en-GB" dirty="0" err="1" smtClean="0"/>
              <a:t>OpenLink</a:t>
            </a:r>
            <a:r>
              <a:rPr lang="en-GB" dirty="0" smtClean="0"/>
              <a:t> </a:t>
            </a:r>
            <a:r>
              <a:rPr lang="en-GB" dirty="0"/>
              <a:t>Data Spaces (Hosted Service; LDP Client &amp; Server)</a:t>
            </a:r>
          </a:p>
          <a:p>
            <a:r>
              <a:rPr lang="en-GB" dirty="0" err="1" smtClean="0"/>
              <a:t>OpenLink</a:t>
            </a:r>
            <a:r>
              <a:rPr lang="en-GB" dirty="0" smtClean="0"/>
              <a:t> </a:t>
            </a:r>
            <a:r>
              <a:rPr lang="en-GB" dirty="0"/>
              <a:t>Virtuoso (Data Server; LDP Client &amp; Server)</a:t>
            </a:r>
          </a:p>
          <a:p>
            <a:r>
              <a:rPr lang="en-GB" dirty="0" smtClean="0"/>
              <a:t>rdflib.js </a:t>
            </a:r>
            <a:r>
              <a:rPr lang="en-GB" dirty="0"/>
              <a:t>(Client Library)</a:t>
            </a:r>
          </a:p>
          <a:p>
            <a:r>
              <a:rPr lang="en-GB" dirty="0" smtClean="0"/>
              <a:t>rdf.sh </a:t>
            </a:r>
            <a:r>
              <a:rPr lang="en-GB" dirty="0"/>
              <a:t>(Client)</a:t>
            </a:r>
          </a:p>
          <a:p>
            <a:r>
              <a:rPr lang="en-GB" dirty="0" smtClean="0"/>
              <a:t>RWW </a:t>
            </a:r>
            <a:r>
              <a:rPr lang="en-GB" dirty="0"/>
              <a:t>Play Server</a:t>
            </a:r>
          </a:p>
          <a:p>
            <a:r>
              <a:rPr lang="en-GB" dirty="0" smtClean="0"/>
              <a:t>Tabulator </a:t>
            </a:r>
            <a:r>
              <a:rPr lang="en-GB" dirty="0"/>
              <a:t>(Client)</a:t>
            </a:r>
          </a:p>
          <a:p>
            <a:r>
              <a:rPr lang="en-GB" dirty="0" err="1" smtClean="0"/>
              <a:t>TopBraid</a:t>
            </a:r>
            <a:r>
              <a:rPr lang="en-GB" dirty="0" smtClean="0"/>
              <a:t> </a:t>
            </a:r>
            <a:r>
              <a:rPr lang="en-GB" dirty="0"/>
              <a:t>Live (Client and Server)</a:t>
            </a:r>
          </a:p>
          <a:p>
            <a:r>
              <a:rPr lang="en-GB" dirty="0" smtClean="0"/>
              <a:t>Fedora </a:t>
            </a:r>
            <a:r>
              <a:rPr lang="en-GB" dirty="0"/>
              <a:t>Commons Repository (Client and Server)</a:t>
            </a:r>
          </a:p>
          <a:p>
            <a:r>
              <a:rPr lang="en-GB" dirty="0" smtClean="0"/>
              <a:t>Glutton </a:t>
            </a:r>
            <a:r>
              <a:rPr lang="en-GB" dirty="0"/>
              <a:t>(Server)</a:t>
            </a:r>
          </a:p>
          <a:p>
            <a:r>
              <a:rPr lang="en-GB" dirty="0" smtClean="0"/>
              <a:t>gold </a:t>
            </a:r>
            <a:r>
              <a:rPr lang="en-GB" dirty="0"/>
              <a:t>(Server)</a:t>
            </a:r>
          </a:p>
          <a:p>
            <a:r>
              <a:rPr lang="en-GB" dirty="0" err="1" smtClean="0"/>
              <a:t>ldnode</a:t>
            </a:r>
            <a:r>
              <a:rPr lang="en-GB" dirty="0" smtClean="0"/>
              <a:t> </a:t>
            </a:r>
            <a:r>
              <a:rPr lang="en-GB" dirty="0"/>
              <a:t>(Server)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3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Otvorena implementacija LDP</a:t>
            </a:r>
          </a:p>
          <a:p>
            <a:r>
              <a:rPr lang="sr-Latn-RS" dirty="0" smtClean="0"/>
              <a:t>Jednostavna za korišćenje, proširivanje i puštanje u produkciju</a:t>
            </a:r>
            <a:r>
              <a:rPr lang="sr-Latn-RS" b="1" dirty="0" smtClean="0"/>
              <a:t>?</a:t>
            </a:r>
          </a:p>
          <a:p>
            <a:r>
              <a:rPr lang="sr-Latn-RS" dirty="0" smtClean="0"/>
              <a:t>Namenjena organizacijama koje žele da publikuju Linked Data ili da prave custom aplikacije koje koriste Linked Data</a:t>
            </a:r>
            <a:endParaRPr lang="en-GB" dirty="0"/>
          </a:p>
        </p:txBody>
      </p:sp>
      <p:pic>
        <p:nvPicPr>
          <p:cNvPr id="1026" name="Picture 2" descr="C:\Users\milansegedinac\Downloads\Marmotta_Logo_250x1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8640"/>
            <a:ext cx="2808312" cy="11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Apache Marmotta - karakteristike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Read-Write Linked Data server</a:t>
            </a:r>
          </a:p>
          <a:p>
            <a:r>
              <a:rPr lang="en-GB" dirty="0"/>
              <a:t>RDF triple store </a:t>
            </a:r>
            <a:r>
              <a:rPr lang="sr-Latn-RS" dirty="0" smtClean="0"/>
              <a:t>koji podržava transakcije, verzioniranje i rule-based reasoning</a:t>
            </a:r>
            <a:endParaRPr lang="en-GB" dirty="0"/>
          </a:p>
          <a:p>
            <a:r>
              <a:rPr lang="en-GB" dirty="0"/>
              <a:t>LDP, SPARQL </a:t>
            </a:r>
            <a:r>
              <a:rPr lang="sr-Latn-RS" dirty="0" smtClean="0"/>
              <a:t>i</a:t>
            </a:r>
            <a:r>
              <a:rPr lang="en-GB" dirty="0"/>
              <a:t> LDPath query</a:t>
            </a:r>
          </a:p>
          <a:p>
            <a:r>
              <a:rPr lang="sr-Latn-RS" dirty="0" smtClean="0"/>
              <a:t>Transparentno</a:t>
            </a:r>
            <a:r>
              <a:rPr lang="en-GB" dirty="0"/>
              <a:t> Linked Data </a:t>
            </a:r>
            <a:r>
              <a:rPr lang="sr-Latn-RS" dirty="0" smtClean="0"/>
              <a:t>keširanje</a:t>
            </a:r>
            <a:endParaRPr lang="en-GB" dirty="0"/>
          </a:p>
          <a:p>
            <a:r>
              <a:rPr lang="sr-Latn-RS" dirty="0" smtClean="0"/>
              <a:t>Integrisani osnovni mehanizmi bezbednosti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Apache Marmotta – arhitektura</a:t>
            </a:r>
            <a:endParaRPr lang="en-GB" dirty="0"/>
          </a:p>
        </p:txBody>
      </p:sp>
      <p:pic>
        <p:nvPicPr>
          <p:cNvPr id="2050" name="Picture 2" descr="C:\Users\milansegedinac\Downloads\architecture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445968" cy="3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Apache Marmotta – arhitektura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1600" dirty="0" smtClean="0"/>
              <a:t>Sastoji se od modula</a:t>
            </a:r>
          </a:p>
          <a:p>
            <a:r>
              <a:rPr lang="sr-Latn-RS" sz="1600" dirty="0" smtClean="0"/>
              <a:t>Svaki modul ima nekoliko slojeva</a:t>
            </a:r>
            <a:r>
              <a:rPr lang="en-GB" sz="1600" dirty="0" smtClean="0"/>
              <a:t>:</a:t>
            </a:r>
            <a:endParaRPr lang="en-GB" sz="1600" dirty="0"/>
          </a:p>
          <a:p>
            <a:pPr lvl="1"/>
            <a:r>
              <a:rPr lang="sr-Latn-RS" sz="1400" b="1" dirty="0" smtClean="0"/>
              <a:t>Korisnički interfejs</a:t>
            </a:r>
            <a:r>
              <a:rPr lang="sr-Latn-RS" sz="1400" dirty="0" smtClean="0"/>
              <a:t> – uvek implementiran u HTML5 i JavaScriptu i pristupa serveru preko REST servisa</a:t>
            </a:r>
            <a:r>
              <a:rPr lang="en-GB" sz="1400" dirty="0" smtClean="0"/>
              <a:t>;</a:t>
            </a:r>
            <a:endParaRPr lang="sr-Latn-RS" sz="1400" dirty="0" smtClean="0"/>
          </a:p>
          <a:p>
            <a:pPr lvl="2"/>
            <a:r>
              <a:rPr lang="sr-Latn-RS" sz="1200" dirty="0" smtClean="0"/>
              <a:t>Obzirom da je Marmotta serverska aplikacija, korisnički interfejs je prilagođen administratorima i developerima</a:t>
            </a:r>
            <a:endParaRPr lang="en-GB" sz="1200" dirty="0"/>
          </a:p>
          <a:p>
            <a:pPr lvl="1"/>
            <a:r>
              <a:rPr lang="sr-Latn-RS" sz="1400" b="1" dirty="0" smtClean="0"/>
              <a:t>REST servisi</a:t>
            </a:r>
            <a:r>
              <a:rPr lang="sr-Latn-RS" sz="1400" dirty="0" smtClean="0"/>
              <a:t> – nudi serverske funkcionalnosti kroz REST servise</a:t>
            </a:r>
            <a:r>
              <a:rPr lang="en-GB" sz="1400" dirty="0" smtClean="0"/>
              <a:t> </a:t>
            </a:r>
            <a:endParaRPr lang="sr-Latn-RS" sz="1400" dirty="0" smtClean="0"/>
          </a:p>
          <a:p>
            <a:pPr lvl="2"/>
            <a:r>
              <a:rPr lang="sr-Latn-RS" sz="1200" dirty="0" smtClean="0"/>
              <a:t>REST servisi konzumiraju i produkuju JSON i/ili RDF formate</a:t>
            </a:r>
          </a:p>
          <a:p>
            <a:pPr lvl="2"/>
            <a:r>
              <a:rPr lang="sr-Latn-RS" sz="1200" dirty="0" smtClean="0"/>
              <a:t>REST servisi su razvijeni upotrebom </a:t>
            </a:r>
            <a:r>
              <a:rPr lang="en-GB" sz="1200" dirty="0" err="1" smtClean="0"/>
              <a:t>RESTEasy</a:t>
            </a:r>
            <a:r>
              <a:rPr lang="en-GB" sz="1200" dirty="0" smtClean="0"/>
              <a:t> </a:t>
            </a:r>
            <a:r>
              <a:rPr lang="sr-Latn-RS" sz="1200" dirty="0" smtClean="0"/>
              <a:t>i</a:t>
            </a:r>
            <a:r>
              <a:rPr lang="en-GB" sz="1200" dirty="0" smtClean="0"/>
              <a:t> </a:t>
            </a:r>
            <a:r>
              <a:rPr lang="en-GB" sz="1200" dirty="0"/>
              <a:t>JAX-RS </a:t>
            </a:r>
            <a:endParaRPr lang="sr-Latn-RS" sz="1200" dirty="0" smtClean="0"/>
          </a:p>
          <a:p>
            <a:pPr lvl="1"/>
            <a:r>
              <a:rPr lang="sr-Latn-RS" sz="1400" b="1" dirty="0" smtClean="0"/>
              <a:t>Servisni sloj</a:t>
            </a:r>
            <a:r>
              <a:rPr lang="sr-Latn-RS" sz="1400" dirty="0" smtClean="0"/>
              <a:t> – nudi CDI servise u JAVA okruženju, koji mogu da se pozivaju direktno iz Jave</a:t>
            </a:r>
          </a:p>
          <a:p>
            <a:pPr lvl="2"/>
            <a:r>
              <a:rPr lang="sr-Latn-RS" sz="1200" dirty="0" smtClean="0"/>
              <a:t>Tipično se ne koristi, osim kada hoćemo da pravimo Java aplikaciju zasnovanu na Marmotta</a:t>
            </a:r>
          </a:p>
          <a:p>
            <a:pPr lvl="1"/>
            <a:r>
              <a:rPr lang="sr-Latn-RS" sz="1400" b="1" dirty="0" smtClean="0"/>
              <a:t>Model</a:t>
            </a:r>
            <a:r>
              <a:rPr lang="sr-Latn-RS" sz="1400" dirty="0" smtClean="0"/>
              <a:t> – sloj za perzistenciju i pristup podacima</a:t>
            </a:r>
          </a:p>
          <a:p>
            <a:pPr lvl="2"/>
            <a:r>
              <a:rPr lang="sr-Latn-RS" sz="1200" dirty="0" smtClean="0"/>
              <a:t>Tipične Java biblioteke:</a:t>
            </a:r>
          </a:p>
          <a:p>
            <a:pPr lvl="3"/>
            <a:r>
              <a:rPr lang="en-GB" sz="1100" dirty="0" smtClean="0"/>
              <a:t>kiwi</a:t>
            </a:r>
            <a:r>
              <a:rPr lang="en-GB" sz="1100" dirty="0"/>
              <a:t>, </a:t>
            </a:r>
            <a:endParaRPr lang="sr-Latn-RS" sz="1100" dirty="0" smtClean="0"/>
          </a:p>
          <a:p>
            <a:pPr lvl="3"/>
            <a:r>
              <a:rPr lang="en-GB" sz="1100" dirty="0" err="1" smtClean="0"/>
              <a:t>ldcache</a:t>
            </a:r>
            <a:r>
              <a:rPr lang="en-GB" sz="1100" dirty="0"/>
              <a:t>, </a:t>
            </a:r>
            <a:endParaRPr lang="sr-Latn-RS" sz="1100" dirty="0" smtClean="0"/>
          </a:p>
          <a:p>
            <a:pPr lvl="3"/>
            <a:r>
              <a:rPr lang="en-GB" sz="1100" dirty="0" err="1" smtClean="0"/>
              <a:t>ldclient</a:t>
            </a:r>
            <a:r>
              <a:rPr lang="en-GB" sz="1100" dirty="0"/>
              <a:t>, </a:t>
            </a:r>
            <a:endParaRPr lang="sr-Latn-RS" sz="1100" dirty="0" smtClean="0"/>
          </a:p>
          <a:p>
            <a:pPr lvl="3"/>
            <a:r>
              <a:rPr lang="en-GB" sz="1100" dirty="0" smtClean="0"/>
              <a:t>commons </a:t>
            </a:r>
            <a:r>
              <a:rPr lang="en-GB" sz="1100" dirty="0"/>
              <a:t>from </a:t>
            </a:r>
            <a:r>
              <a:rPr lang="en-GB" sz="1100" dirty="0" err="1"/>
              <a:t>Marmotta</a:t>
            </a:r>
            <a:r>
              <a:rPr lang="en-GB" sz="1100" dirty="0"/>
              <a:t>, </a:t>
            </a:r>
            <a:endParaRPr lang="sr-Latn-RS" sz="1100" dirty="0" smtClean="0"/>
          </a:p>
          <a:p>
            <a:pPr lvl="3"/>
            <a:r>
              <a:rPr lang="en-GB" sz="1100" dirty="0" smtClean="0"/>
              <a:t>Sesame </a:t>
            </a:r>
            <a:r>
              <a:rPr lang="en-GB" sz="1100" dirty="0"/>
              <a:t>Repository, </a:t>
            </a:r>
          </a:p>
          <a:p>
            <a:pPr lvl="1"/>
            <a:r>
              <a:rPr lang="sr-Latn-RS" sz="1400" b="1" dirty="0" smtClean="0"/>
              <a:t>Perzistentni sloj</a:t>
            </a:r>
            <a:r>
              <a:rPr lang="sr-Latn-RS" sz="1400" dirty="0" smtClean="0"/>
              <a:t> – izvan Apache Marmotta platforme</a:t>
            </a:r>
          </a:p>
          <a:p>
            <a:pPr lvl="2"/>
            <a:r>
              <a:rPr lang="sr-Latn-RS" sz="1200" dirty="0" smtClean="0"/>
              <a:t>Podržan je velik broj open source baza</a:t>
            </a:r>
          </a:p>
          <a:p>
            <a:pPr lvl="3"/>
            <a:r>
              <a:rPr lang="sr-Latn-RS" sz="1100" dirty="0" smtClean="0"/>
              <a:t>PostgreSQL</a:t>
            </a:r>
          </a:p>
          <a:p>
            <a:pPr lvl="3"/>
            <a:r>
              <a:rPr lang="sr-Latn-RS" sz="1100" dirty="0" smtClean="0"/>
              <a:t>MySQL</a:t>
            </a:r>
          </a:p>
          <a:p>
            <a:pPr lvl="3"/>
            <a:r>
              <a:rPr lang="sr-Latn-RS" sz="1100" dirty="0" smtClean="0"/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33004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Apache Marmotta - arhitektura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Moduli međusobno komuniciraju na različitim slojevima posredstvom različitih mehanizama </a:t>
            </a:r>
          </a:p>
          <a:p>
            <a:pPr lvl="1"/>
            <a:r>
              <a:rPr lang="sr-Latn-RS" dirty="0" smtClean="0"/>
              <a:t>Na perzistentnom sloju koriste se </a:t>
            </a:r>
            <a:r>
              <a:rPr lang="en-GB" dirty="0" err="1" smtClean="0"/>
              <a:t>KiWi</a:t>
            </a:r>
            <a:r>
              <a:rPr lang="en-GB" dirty="0" smtClean="0"/>
              <a:t> Transactions </a:t>
            </a:r>
            <a:r>
              <a:rPr lang="sr-Latn-RS" dirty="0" smtClean="0"/>
              <a:t>da se pošalju notifikacije o triple store uptade</a:t>
            </a:r>
          </a:p>
          <a:p>
            <a:pPr lvl="1"/>
            <a:r>
              <a:rPr lang="sr-Latn-RS" dirty="0" smtClean="0"/>
              <a:t>Na servisnom sloju koristi se CDI za injekciju servisa, a </a:t>
            </a:r>
            <a:r>
              <a:rPr lang="en-GB" dirty="0" smtClean="0"/>
              <a:t>event notification </a:t>
            </a:r>
            <a:r>
              <a:rPr lang="sr-Latn-RS" dirty="0" smtClean="0"/>
              <a:t>za slanje poruka</a:t>
            </a:r>
            <a:endParaRPr lang="en-GB" dirty="0"/>
          </a:p>
          <a:p>
            <a:r>
              <a:rPr lang="sr-Latn-RS" dirty="0" smtClean="0"/>
              <a:t>U osnovnoj konfiguraciji </a:t>
            </a:r>
            <a:r>
              <a:rPr lang="en-GB" dirty="0" smtClean="0"/>
              <a:t>(</a:t>
            </a:r>
            <a:r>
              <a:rPr lang="sr-Latn-RS" dirty="0" smtClean="0"/>
              <a:t>čist</a:t>
            </a:r>
            <a:r>
              <a:rPr lang="en-GB" dirty="0" smtClean="0"/>
              <a:t> </a:t>
            </a:r>
            <a:r>
              <a:rPr lang="en-GB" dirty="0"/>
              <a:t>Linked Data Server), </a:t>
            </a:r>
            <a:r>
              <a:rPr lang="sr-Latn-RS" dirty="0" smtClean="0"/>
              <a:t>potreban je samo Core modul</a:t>
            </a:r>
          </a:p>
          <a:p>
            <a:r>
              <a:rPr lang="sr-Latn-RS" dirty="0" smtClean="0"/>
              <a:t>Dodavanje modula se svodi na dodavanje jar fajla u </a:t>
            </a:r>
            <a:r>
              <a:rPr lang="en-GB" dirty="0" err="1" smtClean="0"/>
              <a:t>classpath</a:t>
            </a:r>
            <a:r>
              <a:rPr lang="en-GB" dirty="0" smtClean="0"/>
              <a:t> web </a:t>
            </a:r>
            <a:r>
              <a:rPr lang="sr-Latn-RS" dirty="0" smtClean="0"/>
              <a:t>aplikacije</a:t>
            </a:r>
            <a:r>
              <a:rPr lang="en-GB" dirty="0" smtClean="0"/>
              <a:t> </a:t>
            </a:r>
            <a:r>
              <a:rPr lang="en-GB" dirty="0"/>
              <a:t>(in WEB-INF/lib).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3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Nisu podržani RDFS ni OWL!</a:t>
            </a:r>
          </a:p>
          <a:p>
            <a:r>
              <a:rPr lang="sr-Latn-RS" dirty="0" smtClean="0"/>
              <a:t>Za zadavanje semantike koristi se KiWi ugrađeni rule-based rezoner</a:t>
            </a:r>
          </a:p>
        </p:txBody>
      </p:sp>
    </p:spTree>
    <p:extLst>
      <p:ext uri="{BB962C8B-B14F-4D97-AF65-F5344CB8AC3E}">
        <p14:creationId xmlns:p14="http://schemas.microsoft.com/office/powerpoint/2010/main" val="39196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Linked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 Berners-L</a:t>
            </a:r>
            <a:r>
              <a:rPr lang="sr-Latn-RS" dirty="0" smtClean="0"/>
              <a:t>i (</a:t>
            </a:r>
            <a:r>
              <a:rPr lang="en-GB" dirty="0" smtClean="0"/>
              <a:t>2006</a:t>
            </a:r>
            <a:r>
              <a:rPr lang="sr-Latn-RS" dirty="0" smtClean="0"/>
              <a:t>, Linked Data) daje sledeće odrednice:</a:t>
            </a:r>
          </a:p>
          <a:p>
            <a:pPr lvl="1"/>
            <a:r>
              <a:rPr lang="sr-Latn-RS" dirty="0" smtClean="0"/>
              <a:t>Koristite URI da imenujete stvari</a:t>
            </a:r>
            <a:endParaRPr lang="en-GB" dirty="0"/>
          </a:p>
          <a:p>
            <a:pPr lvl="1"/>
            <a:r>
              <a:rPr lang="sr-Latn-RS" dirty="0" smtClean="0"/>
              <a:t>Koristite HTTP URI tako da ljudi mogu da pogledaju koje su to imenovane stvari</a:t>
            </a:r>
            <a:endParaRPr lang="en-GB" dirty="0"/>
          </a:p>
          <a:p>
            <a:pPr lvl="1"/>
            <a:r>
              <a:rPr lang="sr-Latn-RS" dirty="0" smtClean="0"/>
              <a:t>Kada neko dereferencira URI, obezbedite korisne informacije, pomoću standarda (RDF*, </a:t>
            </a:r>
            <a:r>
              <a:rPr lang="sr-Latn-RS" dirty="0" smtClean="0"/>
              <a:t>SPARQL</a:t>
            </a:r>
            <a:r>
              <a:rPr lang="en-GB" smtClean="0"/>
              <a:t>)</a:t>
            </a:r>
            <a:endParaRPr lang="en-GB" dirty="0"/>
          </a:p>
          <a:p>
            <a:pPr lvl="1"/>
            <a:r>
              <a:rPr lang="sr-Latn-RS" dirty="0" smtClean="0"/>
              <a:t>Uključite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sr-Latn-RS" dirty="0" smtClean="0"/>
              <a:t> druge </a:t>
            </a:r>
            <a:r>
              <a:rPr lang="sr-Latn-RS" dirty="0" smtClean="0"/>
              <a:t>URI, tako </a:t>
            </a:r>
            <a:r>
              <a:rPr lang="sr-Latn-RS" dirty="0" smtClean="0"/>
              <a:t>da</a:t>
            </a:r>
            <a:r>
              <a:rPr lang="en-GB" dirty="0" smtClean="0"/>
              <a:t> </a:t>
            </a:r>
            <a:r>
              <a:rPr lang="sr-Latn-RS" dirty="0"/>
              <a:t>[korisnici] </a:t>
            </a:r>
            <a:r>
              <a:rPr lang="sr-Latn-RS" dirty="0" smtClean="0"/>
              <a:t>mogu da </a:t>
            </a:r>
            <a:r>
              <a:rPr lang="sr-Latn-RS" dirty="0" smtClean="0"/>
              <a:t>otkriju </a:t>
            </a:r>
            <a:r>
              <a:rPr lang="sr-Latn-RS" dirty="0" smtClean="0"/>
              <a:t>i druge [srodne] stvari</a:t>
            </a:r>
            <a:endParaRPr lang="en-GB" dirty="0"/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Prvo pravilo (</a:t>
            </a:r>
            <a:r>
              <a:rPr lang="sr-Latn-RS" i="1" dirty="0" smtClean="0"/>
              <a:t>Koristite URI da imenujete stvari</a:t>
            </a:r>
            <a:r>
              <a:rPr lang="sr-Latn-RS" dirty="0" smtClean="0"/>
              <a:t>) je opšte prihvaćeno u SW zajednici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„</a:t>
            </a:r>
            <a:r>
              <a:rPr lang="en-GB" dirty="0"/>
              <a:t>If it doesn't use the universal </a:t>
            </a:r>
            <a:r>
              <a:rPr lang="en-GB" dirty="0" smtClean="0"/>
              <a:t>URI</a:t>
            </a:r>
            <a:r>
              <a:rPr lang="en-GB" dirty="0"/>
              <a:t> set of symbols, we don't call it Semantic Web </a:t>
            </a:r>
            <a:r>
              <a:rPr lang="sr-Latn-RS" dirty="0" smtClean="0"/>
              <a:t>“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2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URI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Takođe masovno prihvaćeno</a:t>
            </a:r>
          </a:p>
          <a:p>
            <a:r>
              <a:rPr lang="sr-Latn-RS" dirty="0" smtClean="0"/>
              <a:t>Odstupanje: tendencija da se uvode nove URI sheme</a:t>
            </a:r>
          </a:p>
          <a:p>
            <a:pPr lvl="1"/>
            <a:r>
              <a:rPr lang="en-GB" dirty="0" smtClean="0"/>
              <a:t>LSID</a:t>
            </a:r>
            <a:r>
              <a:rPr lang="sr-Latn-RS" dirty="0" smtClean="0"/>
              <a:t> - Life Science Identifiers</a:t>
            </a:r>
          </a:p>
          <a:p>
            <a:pPr lvl="1"/>
            <a:r>
              <a:rPr lang="en-GB" dirty="0" smtClean="0"/>
              <a:t>XRI</a:t>
            </a:r>
            <a:r>
              <a:rPr lang="sr-Latn-RS" dirty="0" smtClean="0"/>
              <a:t> - Extensible Resource Identifier</a:t>
            </a:r>
          </a:p>
          <a:p>
            <a:pPr lvl="1"/>
            <a:r>
              <a:rPr lang="sr-Latn-RS" dirty="0" smtClean="0"/>
              <a:t>DOI - </a:t>
            </a:r>
            <a:r>
              <a:rPr lang="en-GB" dirty="0" smtClean="0"/>
              <a:t>Digital Object Identifier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7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Dereferenciranje URI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se dereferencira URI, trebalo bi da se dobuju korisne informacije</a:t>
            </a:r>
          </a:p>
          <a:p>
            <a:r>
              <a:rPr lang="sr-Latn-RS" dirty="0" smtClean="0"/>
              <a:t>Pri treba koristiti standarde (SPARQL za pristup, RDF* za podatke)</a:t>
            </a:r>
          </a:p>
          <a:p>
            <a:r>
              <a:rPr lang="sr-Latn-RS" dirty="0" smtClean="0"/>
              <a:t>Velik broj ontologija ne omogućuje dereferenciranje imena</a:t>
            </a:r>
          </a:p>
          <a:p>
            <a:pPr lvl="1"/>
            <a:r>
              <a:rPr lang="sr-Latn-RS" dirty="0" smtClean="0"/>
              <a:t>Često zbog nedovoljne energije uložene u razvoj ontologije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3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Linkovi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Pravljenje linkova na druge URI</a:t>
            </a:r>
          </a:p>
          <a:p>
            <a:r>
              <a:rPr lang="sr-Latn-RS" dirty="0" smtClean="0"/>
              <a:t>Time se omogućuje kreiranje Web-a 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8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2571</Words>
  <Application>Microsoft Office PowerPoint</Application>
  <PresentationFormat>On-screen Show (4:3)</PresentationFormat>
  <Paragraphs>355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Linked data platforme</vt:lpstr>
      <vt:lpstr>Ontologija</vt:lpstr>
      <vt:lpstr>Ontologija i ontologije</vt:lpstr>
      <vt:lpstr>Linked data</vt:lpstr>
      <vt:lpstr>Linked data</vt:lpstr>
      <vt:lpstr>URI</vt:lpstr>
      <vt:lpstr>HTTP URI</vt:lpstr>
      <vt:lpstr>Dereferenciranje URI</vt:lpstr>
      <vt:lpstr>Linkovi</vt:lpstr>
      <vt:lpstr>Koliko su vaši podaci povezani?</vt:lpstr>
      <vt:lpstr>Linked Data Platform</vt:lpstr>
      <vt:lpstr>Linked Data Platform</vt:lpstr>
      <vt:lpstr>LDP Resursi</vt:lpstr>
      <vt:lpstr>LDP Resursi – pravila</vt:lpstr>
      <vt:lpstr>LDP Resursi – pravila</vt:lpstr>
      <vt:lpstr>LDP Resursi – pravila</vt:lpstr>
      <vt:lpstr>LDP Resursi – pravila</vt:lpstr>
      <vt:lpstr>LDP Resursi – pravila</vt:lpstr>
      <vt:lpstr>LDP resurs - primer</vt:lpstr>
      <vt:lpstr>LDP resurs - primer</vt:lpstr>
      <vt:lpstr>LDP Kontejneri</vt:lpstr>
      <vt:lpstr>LDP kontejneri - pravila</vt:lpstr>
      <vt:lpstr>LDP kontejneri - pravila</vt:lpstr>
      <vt:lpstr>LDP kontejneri – primer</vt:lpstr>
      <vt:lpstr>LDP kontejner – primer</vt:lpstr>
      <vt:lpstr>LDP kontejneri – primer</vt:lpstr>
      <vt:lpstr>Opis LDP kontejnera</vt:lpstr>
      <vt:lpstr>Dodavanje resursa u kontejner</vt:lpstr>
      <vt:lpstr>Dodavanje resursa u kontejner</vt:lpstr>
      <vt:lpstr>Inlining</vt:lpstr>
      <vt:lpstr>Inlining</vt:lpstr>
      <vt:lpstr>Izmena LDP resursa</vt:lpstr>
      <vt:lpstr>Brisanje LDP resursa</vt:lpstr>
      <vt:lpstr>Kreiranje novog LDP kontejnera</vt:lpstr>
      <vt:lpstr>Kreiranje novog LDP kontejnera - primer</vt:lpstr>
      <vt:lpstr>Kreiranje novog LDP kontejnera - primer</vt:lpstr>
      <vt:lpstr>Izmena LDP kontejnera</vt:lpstr>
      <vt:lpstr>Brisanje LDP kontejnera</vt:lpstr>
      <vt:lpstr>Dodavanje binarnog resursa u LDP kontejner</vt:lpstr>
      <vt:lpstr>Paging</vt:lpstr>
      <vt:lpstr>Ordering</vt:lpstr>
      <vt:lpstr>Zaključci</vt:lpstr>
      <vt:lpstr>Implementacije LDP</vt:lpstr>
      <vt:lpstr>PowerPoint Presentation</vt:lpstr>
      <vt:lpstr>Apache Marmotta - karakteristike</vt:lpstr>
      <vt:lpstr>Apache Marmotta – arhitektura</vt:lpstr>
      <vt:lpstr>Apache Marmotta – arhitektura</vt:lpstr>
      <vt:lpstr>Apache Marmotta - arhitektura</vt:lpstr>
      <vt:lpstr>Ograničenja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 platforme</dc:title>
  <dc:creator>milansegedinac</dc:creator>
  <cp:lastModifiedBy>milansegedinac</cp:lastModifiedBy>
  <cp:revision>89</cp:revision>
  <dcterms:created xsi:type="dcterms:W3CDTF">2015-10-31T19:47:33Z</dcterms:created>
  <dcterms:modified xsi:type="dcterms:W3CDTF">2015-11-02T18:37:30Z</dcterms:modified>
</cp:coreProperties>
</file>