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2"/>
  </p:notesMasterIdLst>
  <p:sldIdLst>
    <p:sldId id="261" r:id="rId2"/>
    <p:sldId id="352" r:id="rId3"/>
    <p:sldId id="263" r:id="rId4"/>
    <p:sldId id="326" r:id="rId5"/>
    <p:sldId id="403" r:id="rId6"/>
    <p:sldId id="404" r:id="rId7"/>
    <p:sldId id="408" r:id="rId8"/>
    <p:sldId id="409" r:id="rId9"/>
    <p:sldId id="327" r:id="rId10"/>
    <p:sldId id="410" r:id="rId11"/>
    <p:sldId id="328" r:id="rId12"/>
    <p:sldId id="329" r:id="rId13"/>
    <p:sldId id="332" r:id="rId14"/>
    <p:sldId id="330" r:id="rId15"/>
    <p:sldId id="331" r:id="rId16"/>
    <p:sldId id="333" r:id="rId17"/>
    <p:sldId id="334" r:id="rId18"/>
    <p:sldId id="405" r:id="rId19"/>
    <p:sldId id="412" r:id="rId20"/>
    <p:sldId id="336" r:id="rId21"/>
    <p:sldId id="338" r:id="rId22"/>
    <p:sldId id="335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7" r:id="rId31"/>
    <p:sldId id="348" r:id="rId32"/>
    <p:sldId id="349" r:id="rId33"/>
    <p:sldId id="350" r:id="rId34"/>
    <p:sldId id="351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4" r:id="rId46"/>
    <p:sldId id="363" r:id="rId47"/>
    <p:sldId id="365" r:id="rId48"/>
    <p:sldId id="366" r:id="rId49"/>
    <p:sldId id="367" r:id="rId50"/>
    <p:sldId id="406" r:id="rId51"/>
    <p:sldId id="413" r:id="rId52"/>
    <p:sldId id="368" r:id="rId53"/>
    <p:sldId id="369" r:id="rId54"/>
    <p:sldId id="414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7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1E16F9-C5E2-43CB-A465-50EDD6519C95}">
          <p14:sldIdLst>
            <p14:sldId id="261"/>
            <p14:sldId id="352"/>
            <p14:sldId id="263"/>
            <p14:sldId id="326"/>
            <p14:sldId id="403"/>
            <p14:sldId id="404"/>
            <p14:sldId id="408"/>
            <p14:sldId id="409"/>
            <p14:sldId id="327"/>
            <p14:sldId id="410"/>
            <p14:sldId id="328"/>
            <p14:sldId id="329"/>
            <p14:sldId id="332"/>
            <p14:sldId id="330"/>
            <p14:sldId id="331"/>
            <p14:sldId id="333"/>
            <p14:sldId id="334"/>
            <p14:sldId id="405"/>
            <p14:sldId id="412"/>
            <p14:sldId id="336"/>
            <p14:sldId id="338"/>
            <p14:sldId id="335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4"/>
            <p14:sldId id="363"/>
            <p14:sldId id="365"/>
            <p14:sldId id="366"/>
            <p14:sldId id="367"/>
            <p14:sldId id="406"/>
            <p14:sldId id="413"/>
            <p14:sldId id="368"/>
            <p14:sldId id="369"/>
            <p14:sldId id="414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1A68A-5160-4D22-A07D-704CE8A2CFF1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AE83-47C5-4507-B8DA-C06947CA7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11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AE83-47C5-4507-B8DA-C06947CA7B3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6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167DC9A-013C-4F73-9F3F-CB63B551E8EF}" type="datetimeFigureOut">
              <a:rPr lang="en-GB" smtClean="0"/>
              <a:t>07/11/2023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49A4C0B-9CBB-4A48-9CAF-B83782596AB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dG3o4Cwk8J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youtube.com/watch?v=svw3eylPTv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16personalities.com/sr/besplatan-test-licnost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Obrazovne</a:t>
            </a:r>
            <a:r>
              <a:rPr lang="en-US" sz="3200" dirty="0"/>
              <a:t> </a:t>
            </a:r>
            <a:r>
              <a:rPr lang="en-US" sz="3200" dirty="0" err="1"/>
              <a:t>tehnologije</a:t>
            </a:r>
            <a:endParaRPr lang="en-GB" sz="3200" dirty="0"/>
          </a:p>
        </p:txBody>
      </p:sp>
      <p:sp>
        <p:nvSpPr>
          <p:cNvPr id="2" name="AutoShape 2" descr="Image result for instructional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 descr="educational technology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286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388" y="6096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/>
              <a:t>Slajdovi su napravljeni na osnovu knjige Spector, J., Foundations of Educational Technology – Integrative Approaches and Interdisciplinary perspectives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0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9"/>
    </mc:Choice>
    <mc:Fallback xmlns="">
      <p:transition spd="slow" advTm="55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sr-Latn-RS" dirty="0"/>
              <a:t>Diskusija – tip obrazovanja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98766" y="3200400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2415" y="2133600"/>
            <a:ext cx="2820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Klasično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482" y="4267200"/>
            <a:ext cx="7519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Zasnovano na ishodima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95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Obrazovna tehnologija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Tehnologija koja nekome pomaže da nešto nauči</a:t>
            </a:r>
          </a:p>
          <a:p>
            <a:r>
              <a:rPr lang="sr-Latn-RS" dirty="0"/>
              <a:t>Obrazovna tehnologija predstavlja doslednu primenu znanja u svrhu unapređenja učenja, podučavanja i/ili učinka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00400"/>
            <a:ext cx="5181600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Obrazovna tehnologija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Primeri</a:t>
            </a:r>
          </a:p>
          <a:p>
            <a:pPr lvl="1"/>
            <a:r>
              <a:rPr lang="sr-Latn-RS" dirty="0"/>
              <a:t>Uputstvo za korišćenje računarskog programa</a:t>
            </a:r>
          </a:p>
          <a:p>
            <a:pPr lvl="1"/>
            <a:r>
              <a:rPr lang="sr-Latn-RS" dirty="0"/>
              <a:t>Interaktivna „pametna“ tabla</a:t>
            </a:r>
          </a:p>
          <a:p>
            <a:pPr lvl="1"/>
            <a:r>
              <a:rPr lang="sr-Latn-RS" dirty="0"/>
              <a:t>Forum za diskusije u sistemu za elektronsku nastavu</a:t>
            </a:r>
          </a:p>
          <a:p>
            <a:pPr lvl="1"/>
            <a:r>
              <a:rPr lang="sr-Latn-RS" dirty="0"/>
              <a:t>Digitron</a:t>
            </a:r>
          </a:p>
          <a:p>
            <a:pPr lvl="1"/>
            <a:r>
              <a:rPr lang="sr-Latn-RS" dirty="0"/>
              <a:t>Inteligentni interaktivni tutor za učenje</a:t>
            </a:r>
          </a:p>
          <a:p>
            <a:r>
              <a:rPr lang="sr-Latn-RS" dirty="0"/>
              <a:t>To je disciplina koja se zasniva na principima teoriji, iskustvu, empirijskim uvidima</a:t>
            </a:r>
          </a:p>
          <a:p>
            <a:r>
              <a:rPr lang="sr-Latn-RS" dirty="0"/>
              <a:t>Principi se izvode iz interdisciplinarnog pristupa: metodika nastave, psihologija, informacione tehnologije, teorija učenja,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4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Etika</a:t>
            </a:r>
          </a:p>
          <a:p>
            <a:pPr lvl="1"/>
            <a:r>
              <a:rPr lang="sr-Latn-RS" dirty="0"/>
              <a:t>Obrazovna tehnologija se mora voditi etičkim principima</a:t>
            </a:r>
          </a:p>
          <a:p>
            <a:pPr lvl="1"/>
            <a:r>
              <a:rPr lang="sr-Latn-RS" dirty="0"/>
              <a:t>Mora se koristiti za dobrobit učenika</a:t>
            </a:r>
          </a:p>
          <a:p>
            <a:pPr lvl="1"/>
            <a:r>
              <a:rPr lang="sr-Latn-RS" dirty="0"/>
              <a:t>Ne sme se obrazovnom tehnologijom nauditi učeniku ili stvarati prednost za određenu grupu učenika istovremeno stvarajući poteškoće drugoj grupi</a:t>
            </a:r>
          </a:p>
          <a:p>
            <a:pPr lvl="1"/>
            <a:endParaRPr lang="sr-Latn-RS" dirty="0"/>
          </a:p>
          <a:p>
            <a:r>
              <a:rPr lang="sr-Latn-RS" dirty="0"/>
              <a:t>Skepticizam</a:t>
            </a:r>
          </a:p>
          <a:p>
            <a:pPr lvl="1"/>
            <a:r>
              <a:rPr lang="sr-Latn-RS" dirty="0"/>
              <a:t>Nijedna obrazovna tehnologija nije čarobni štapić koja u učenika može da ubrizga znanje</a:t>
            </a:r>
          </a:p>
          <a:p>
            <a:pPr lvl="1"/>
            <a:r>
              <a:rPr lang="sr-Latn-RS" dirty="0"/>
              <a:t>Prema mogućnostima i korisnosti svake obrazovne tehnologije treba imati dozu skepticizma</a:t>
            </a:r>
          </a:p>
          <a:p>
            <a:pPr lvl="1"/>
            <a:r>
              <a:rPr lang="sr-Latn-RS" dirty="0"/>
              <a:t>Dovoljno veliku da se ne bi nekritički usvajale neodgovarajuće tehnologije</a:t>
            </a:r>
          </a:p>
          <a:p>
            <a:pPr lvl="1"/>
            <a:r>
              <a:rPr lang="sr-Latn-RS" dirty="0"/>
              <a:t>Dovoljno malu da ne bismo propustili odgovarajuću tehnologiju	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endParaRPr lang="sr-Latn-RS" dirty="0"/>
          </a:p>
          <a:p>
            <a:endParaRPr 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6067425" cy="427810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sr-Latn-RS" dirty="0"/>
              <a:t>Na čemu gradimo obrazovnu tehnologiju</a:t>
            </a:r>
          </a:p>
        </p:txBody>
      </p:sp>
    </p:spTree>
    <p:extLst>
      <p:ext uri="{BB962C8B-B14F-4D97-AF65-F5344CB8AC3E}">
        <p14:creationId xmlns:p14="http://schemas.microsoft.com/office/powerpoint/2010/main" val="364686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 - komunikacija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Odgovarajuća obrazovna tehnologija stoji na  komunikaciji zainteresovanih strana</a:t>
            </a:r>
          </a:p>
          <a:p>
            <a:pPr lvl="1"/>
            <a:r>
              <a:rPr lang="sr-Latn-RS" dirty="0"/>
              <a:t>Učenici, nastavnici, osobe koje upravljaju obrazovnim procesom, autori nastavnih materijala, ...</a:t>
            </a:r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dirty="0"/>
              <a:t>Potrebna je jasna i fokusirana komunikacija</a:t>
            </a:r>
          </a:p>
          <a:p>
            <a:pPr lvl="1"/>
            <a:r>
              <a:rPr lang="sr-Latn-RS" dirty="0"/>
              <a:t>Nije je lako ostvariti obzirom da uključene strane imaju različite ciljeve, pristupe, terminologiju, ...</a:t>
            </a:r>
            <a:endParaRPr lang="en-US" dirty="0"/>
          </a:p>
        </p:txBody>
      </p:sp>
      <p:sp>
        <p:nvSpPr>
          <p:cNvPr id="5" name="Horizontal Scroll 4"/>
          <p:cNvSpPr/>
          <p:nvPr/>
        </p:nvSpPr>
        <p:spPr>
          <a:xfrm>
            <a:off x="1228344" y="4800600"/>
            <a:ext cx="3352800" cy="1325563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i="1" dirty="0"/>
              <a:t>U početku beše reč</a:t>
            </a:r>
            <a:endParaRPr lang="en-US" i="1" dirty="0"/>
          </a:p>
        </p:txBody>
      </p:sp>
      <p:pic>
        <p:nvPicPr>
          <p:cNvPr id="7170" name="Picture 2" descr="The mystery of the Word, the words of God and Jesus! • Deshen Daily  Devotio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43" y="4343400"/>
            <a:ext cx="3143573" cy="22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2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 - interakcija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Čovek uči ono što radi</a:t>
            </a:r>
            <a:r>
              <a:rPr lang="sr-Latn-RS" dirty="0"/>
              <a:t> (David Merril) </a:t>
            </a:r>
          </a:p>
          <a:p>
            <a:r>
              <a:rPr lang="sr-Latn-RS" dirty="0"/>
              <a:t>Kroz interakciju dobija se povratna informacija o uspešnosti</a:t>
            </a:r>
          </a:p>
          <a:p>
            <a:pPr lvl="1"/>
            <a:r>
              <a:rPr lang="sr-Latn-RS" dirty="0"/>
              <a:t>Ovim se učenje prilagođava okolnostima</a:t>
            </a:r>
          </a:p>
          <a:p>
            <a:pPr lvl="1"/>
            <a:r>
              <a:rPr lang="sr-Latn-RS" dirty="0"/>
              <a:t>Pravovremena povratna informacija je ključan faktor za unapređenje uspešnosti</a:t>
            </a:r>
          </a:p>
          <a:p>
            <a:r>
              <a:rPr lang="sr-Latn-RS" dirty="0"/>
              <a:t>Za računarske obrazovne tehnologije, korisnički interfejs je najvažniji za interakciju</a:t>
            </a:r>
            <a:endParaRPr lang="en-US" dirty="0"/>
          </a:p>
        </p:txBody>
      </p:sp>
      <p:sp>
        <p:nvSpPr>
          <p:cNvPr id="4" name="Horizontal Scroll 3"/>
          <p:cNvSpPr/>
          <p:nvPr/>
        </p:nvSpPr>
        <p:spPr>
          <a:xfrm>
            <a:off x="4267200" y="4800600"/>
            <a:ext cx="3733800" cy="1325563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i="1" dirty="0"/>
              <a:t>Svaki ekser u čizmi mojoj strašniji je od svega što smisli Gete</a:t>
            </a:r>
          </a:p>
          <a:p>
            <a:r>
              <a:rPr lang="sr-Latn-RS" i="1" dirty="0"/>
              <a:t>V. Majakovski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4202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 - okruženje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Okruženje uključuje fizički, društveni i psihološki kontekst u kojem se učenje i podučavanje odvijaju</a:t>
            </a:r>
          </a:p>
          <a:p>
            <a:pPr lvl="1"/>
            <a:r>
              <a:rPr lang="sr-Latn-RS" dirty="0"/>
              <a:t>Primer: nastava u učionici naspram nastave na daljinu</a:t>
            </a:r>
          </a:p>
          <a:p>
            <a:pPr lvl="1"/>
            <a:r>
              <a:rPr lang="sr-Latn-RS" dirty="0"/>
              <a:t>Ovo uključuje i organizaciono uređenje, ekonomske faktore, tehnološke životne cikluse, nastavničke kapacitete, ...</a:t>
            </a:r>
          </a:p>
          <a:p>
            <a:r>
              <a:rPr lang="sr-Latn-RS" dirty="0"/>
              <a:t>Da bi se razumelo okruženje i njegov uticaj na nastavu potreban je sveobuhvatan pristup</a:t>
            </a:r>
          </a:p>
          <a:p>
            <a:pPr lvl="1"/>
            <a:r>
              <a:rPr lang="sr-Latn-RS" dirty="0"/>
              <a:t>Mnogo faktora koji međusobno intereaguju</a:t>
            </a:r>
          </a:p>
          <a:p>
            <a:pPr lvl="1"/>
            <a:r>
              <a:rPr lang="sr-Latn-RS" dirty="0"/>
              <a:t>Neophodno sistemsko razmišljanje koje uključuje domenske veštine, mentalni model sposoban za rešavanje kompleksnih problema, sposobnost razumevanja i razmene ideja, saradnje sa ljudima iz drugih domena, holistički pogled na okruženje koje uzima u obzir raznorodne faktore koji su međusobno povezani i mogu da budu dinamički</a:t>
            </a:r>
          </a:p>
        </p:txBody>
      </p:sp>
    </p:spTree>
    <p:extLst>
      <p:ext uri="{BB962C8B-B14F-4D97-AF65-F5344CB8AC3E}">
        <p14:creationId xmlns:p14="http://schemas.microsoft.com/office/powerpoint/2010/main" val="230272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različitih okruženja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Homeschooling – pros and cons</a:t>
            </a:r>
            <a:endParaRPr lang="sr-Latn-R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https://www.youtube.com/watch?v=dG3o4Cwk8JE</a:t>
            </a:r>
            <a:endParaRPr lang="en-US" dirty="0"/>
          </a:p>
        </p:txBody>
      </p:sp>
      <p:pic>
        <p:nvPicPr>
          <p:cNvPr id="3074" name="Picture 2" descr="Is Homeschooling Right For You? | Pros and Cons of Homeschooling? | Should  I homeschool my child?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74899"/>
            <a:ext cx="571500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3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sr-Latn-RS" dirty="0"/>
              <a:t>Diskusija – okruženje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98766" y="3200400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9584" y="2133600"/>
            <a:ext cx="4565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Klasična škola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1756" y="4267200"/>
            <a:ext cx="3940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Kućna škola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45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5711824" cy="895350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 - kultura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Može se smatrati delom okruženja</a:t>
            </a:r>
          </a:p>
          <a:p>
            <a:r>
              <a:rPr lang="sr-Latn-RS" dirty="0"/>
              <a:t>Ovde izdvojeno zbog važnosti kulturnih razlika u eri globalizovanog obrazovanja koje ima tendenciju da takve razlike ignoriše</a:t>
            </a:r>
          </a:p>
          <a:p>
            <a:r>
              <a:rPr lang="sr-Latn-RS" dirty="0"/>
              <a:t>Određena obrazovna tehnologija može biti odgovarajuća u jednom kulturnom ambijentu, ali neodgovarajuća u drugom</a:t>
            </a:r>
          </a:p>
          <a:p>
            <a:pPr lvl="1"/>
            <a:r>
              <a:rPr lang="sr-Latn-RS" dirty="0"/>
              <a:t>Npr. u hijerarhijskoj kulturi diskusija koja predviđa kritikovanje nastavnikovih stavova ne bi bila efektna</a:t>
            </a:r>
          </a:p>
        </p:txBody>
      </p:sp>
    </p:spTree>
    <p:extLst>
      <p:ext uri="{BB962C8B-B14F-4D97-AF65-F5344CB8AC3E}">
        <p14:creationId xmlns:p14="http://schemas.microsoft.com/office/powerpoint/2010/main" val="387549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 - podučavanje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Podučavanje (instrukcija) je ono što treba da olakša učenje i poboljša učinak</a:t>
            </a:r>
          </a:p>
          <a:p>
            <a:r>
              <a:rPr lang="sr-Latn-RS" dirty="0"/>
              <a:t>Različiti instrukcioni pristupi, modeli, strategije</a:t>
            </a:r>
          </a:p>
          <a:p>
            <a:pPr lvl="1"/>
            <a:r>
              <a:rPr lang="sr-Latn-RS" dirty="0"/>
              <a:t>Npr. učenje kroz primere, učenje kroz igru</a:t>
            </a:r>
            <a:endParaRPr lang="en-US" dirty="0"/>
          </a:p>
          <a:p>
            <a:r>
              <a:rPr lang="en-US" dirty="0" err="1"/>
              <a:t>Defini</a:t>
            </a:r>
            <a:r>
              <a:rPr lang="sr-Latn-RS" dirty="0"/>
              <a:t>še se na različitim nivoima planiranja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55327"/>
              </p:ext>
            </p:extLst>
          </p:nvPr>
        </p:nvGraphicFramePr>
        <p:xfrm>
          <a:off x="533400" y="3657600"/>
          <a:ext cx="8298976" cy="2525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34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Nivo planiranja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Klju</a:t>
                      </a:r>
                      <a:r>
                        <a:rPr lang="sr-Latn-RS" dirty="0">
                          <a:latin typeface="+mj-lt"/>
                        </a:rPr>
                        <a:t>čna razmatranja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77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Globalni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Kulturni, ekonomski, politički ciljevi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77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Institucionalni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Slediti misiju institucije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77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Studijski program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Obrazovni profil, akreditacioni uslovi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77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Predmet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Nastavni ciljevi i ishodi predmeta, evaluacija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Nastavna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jedinica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Kontekst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jedinice</a:t>
                      </a:r>
                      <a:r>
                        <a:rPr lang="en-US" dirty="0">
                          <a:latin typeface="+mj-lt"/>
                        </a:rPr>
                        <a:t>, </a:t>
                      </a:r>
                      <a:r>
                        <a:rPr lang="en-US" dirty="0" err="1">
                          <a:latin typeface="+mj-lt"/>
                        </a:rPr>
                        <a:t>ciljevi</a:t>
                      </a:r>
                      <a:r>
                        <a:rPr lang="en-US" dirty="0">
                          <a:latin typeface="+mj-lt"/>
                        </a:rPr>
                        <a:t> u </a:t>
                      </a:r>
                      <a:r>
                        <a:rPr lang="en-US" dirty="0" err="1">
                          <a:latin typeface="+mj-lt"/>
                        </a:rPr>
                        <a:t>odnosu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na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predmet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druge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jedinice</a:t>
                      </a:r>
                      <a:r>
                        <a:rPr lang="en-US" dirty="0">
                          <a:latin typeface="+mj-lt"/>
                        </a:rPr>
                        <a:t>, </a:t>
                      </a:r>
                      <a:r>
                        <a:rPr lang="en-US" dirty="0" err="1">
                          <a:latin typeface="+mj-lt"/>
                        </a:rPr>
                        <a:t>redosled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jedinica</a:t>
                      </a:r>
                      <a:r>
                        <a:rPr lang="en-US" dirty="0">
                          <a:latin typeface="+mj-lt"/>
                        </a:rPr>
                        <a:t>, </a:t>
                      </a:r>
                      <a:r>
                        <a:rPr lang="en-US" dirty="0" err="1">
                          <a:latin typeface="+mj-lt"/>
                        </a:rPr>
                        <a:t>evaluacija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99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 - podučavanje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Instrukcioni</a:t>
            </a:r>
            <a:r>
              <a:rPr lang="en-GB" dirty="0"/>
              <a:t> </a:t>
            </a:r>
            <a:r>
              <a:rPr lang="en-GB" dirty="0" err="1"/>
              <a:t>dizajn</a:t>
            </a:r>
            <a:r>
              <a:rPr lang="en-GB" dirty="0"/>
              <a:t> se </a:t>
            </a:r>
            <a:r>
              <a:rPr lang="en-GB" dirty="0" err="1"/>
              <a:t>bavi</a:t>
            </a:r>
            <a:r>
              <a:rPr lang="en-GB" dirty="0"/>
              <a:t> </a:t>
            </a:r>
            <a:r>
              <a:rPr lang="en-GB" dirty="0" err="1"/>
              <a:t>identifikacijom</a:t>
            </a:r>
            <a:r>
              <a:rPr lang="en-GB" dirty="0"/>
              <a:t> </a:t>
            </a:r>
            <a:r>
              <a:rPr lang="en-GB" dirty="0" err="1"/>
              <a:t>uslova</a:t>
            </a:r>
            <a:r>
              <a:rPr lang="en-GB" dirty="0"/>
              <a:t>  (</a:t>
            </a:r>
            <a:r>
              <a:rPr lang="en-GB" dirty="0" err="1"/>
              <a:t>tehnologije</a:t>
            </a:r>
            <a:r>
              <a:rPr lang="en-GB" dirty="0"/>
              <a:t>, </a:t>
            </a:r>
            <a:r>
              <a:rPr lang="en-GB" dirty="0" err="1"/>
              <a:t>nastavno</a:t>
            </a:r>
            <a:r>
              <a:rPr lang="en-GB" dirty="0"/>
              <a:t> </a:t>
            </a:r>
            <a:r>
              <a:rPr lang="en-GB" dirty="0" err="1"/>
              <a:t>okru</a:t>
            </a:r>
            <a:r>
              <a:rPr lang="sr-Latn-RS" dirty="0"/>
              <a:t>ženje) i metoda (instrukcioni pristupi i strategije) koji će optimizovati ishode učenja za učenika</a:t>
            </a:r>
          </a:p>
          <a:p>
            <a:r>
              <a:rPr lang="sr-Latn-RS" dirty="0"/>
              <a:t>Pokriva kompleksne aspekte </a:t>
            </a:r>
          </a:p>
          <a:p>
            <a:r>
              <a:rPr lang="sr-Latn-RS" dirty="0"/>
              <a:t>ISD4 - Model četvrte generacije dizajna instrukcionog sistema (Tennyson, 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4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 - podučavanje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6288206" cy="47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1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Temeljni stubovi - 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Učenje je kontinuirana, održiva promena u nečijim sposobnostima, stavovima, znanju i veštinama</a:t>
            </a:r>
          </a:p>
          <a:p>
            <a:r>
              <a:rPr lang="sr-Latn-RS" dirty="0"/>
              <a:t>Cilj obrazovne tehnologije je da unapredi učenje i učinak</a:t>
            </a:r>
          </a:p>
          <a:p>
            <a:r>
              <a:rPr lang="sr-Latn-RS" dirty="0"/>
              <a:t>Učinak se može uočiti spolja, ali proces učenja se odvija interno</a:t>
            </a:r>
          </a:p>
          <a:p>
            <a:r>
              <a:rPr lang="sr-Latn-RS" dirty="0"/>
              <a:t>Teorija učenja se bavi </a:t>
            </a:r>
            <a:r>
              <a:rPr lang="sr-Latn-RS"/>
              <a:t>identifikacijom i </a:t>
            </a:r>
            <a:r>
              <a:rPr lang="sr-Latn-RS" dirty="0"/>
              <a:t>opisom internih mehanizama učenja</a:t>
            </a:r>
          </a:p>
          <a:p>
            <a:pPr lvl="1"/>
            <a:r>
              <a:rPr lang="sr-Latn-RS" dirty="0"/>
              <a:t>Na primer, biheviorizam, kognitivizam,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9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Učenje i učinak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Učenje dovodi do promene u učeniku</a:t>
            </a:r>
          </a:p>
          <a:p>
            <a:r>
              <a:rPr lang="sr-Latn-RS" dirty="0"/>
              <a:t>Relevantne promene se mogu direktno ili indirektno uočiti kao pokazatelj da je došlo do učenja</a:t>
            </a:r>
          </a:p>
          <a:p>
            <a:r>
              <a:rPr lang="sr-Latn-RS" dirty="0"/>
              <a:t>Učenje uključuje kognitivne (</a:t>
            </a:r>
            <a:r>
              <a:rPr lang="en-US" dirty="0"/>
              <a:t>pam</a:t>
            </a:r>
            <a:r>
              <a:rPr lang="sr-Latn-RS" dirty="0"/>
              <a:t>ćenje, mentalne konstrukcije, ..) i nekognitivne (emocionalna stanja,  </a:t>
            </a:r>
            <a:r>
              <a:rPr lang="en-US" dirty="0" err="1"/>
              <a:t>pogledi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, …</a:t>
            </a:r>
            <a:r>
              <a:rPr lang="sr-Latn-RS" dirty="0"/>
              <a:t>) aspekte</a:t>
            </a:r>
            <a:endParaRPr lang="en-US" dirty="0"/>
          </a:p>
          <a:p>
            <a:r>
              <a:rPr lang="sr-Latn-RS" dirty="0"/>
              <a:t>Potrebno je izmeriti koliko je učenik naučio</a:t>
            </a:r>
          </a:p>
          <a:p>
            <a:pPr lvl="1"/>
            <a:r>
              <a:rPr lang="sr-Latn-RS" dirty="0"/>
              <a:t>Vrši se analizom indikatora promene (pre,  u toku, nakon, i dugo nakon učenja)</a:t>
            </a:r>
          </a:p>
          <a:p>
            <a:r>
              <a:rPr lang="sr-Latn-RS" dirty="0"/>
              <a:t>Utvrđivanje kako i zašto se desilo učenje je mnogo teže</a:t>
            </a:r>
          </a:p>
          <a:p>
            <a:pPr lvl="1"/>
            <a:r>
              <a:rPr lang="sr-Latn-RS" dirty="0"/>
              <a:t>Znanje o kognitivnom, emotivnom i društvenom razvoju je ograničeno</a:t>
            </a:r>
          </a:p>
          <a:p>
            <a:pPr lvl="1"/>
            <a:r>
              <a:rPr lang="sr-Latn-RS" dirty="0"/>
              <a:t>Dosta faktora utiče na učenje – mnogi dolaze neplanski iz okruženja i teško ih je prepoznati ili izmeriti njihov uticaj (npr. kako na učenje utiče činjenica da se nastava odvija grupno u odeljenju)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1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Učenje i učinak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sr-Latn-RS" dirty="0"/>
              <a:t>Učinak predstavlja ishod učenja</a:t>
            </a:r>
          </a:p>
          <a:p>
            <a:pPr lvl="1"/>
            <a:r>
              <a:rPr lang="sr-Latn-RS" dirty="0"/>
              <a:t>odnosi se na uočljivu i merljivu učenikovu aktivnost koju sprovodi kao odgovor na neku problemsku situaciju, pitanje na testu, zadatak itd.</a:t>
            </a:r>
          </a:p>
          <a:p>
            <a:r>
              <a:rPr lang="sr-Latn-RS" dirty="0"/>
              <a:t>Učinak treba da je u vezi sa željenim nastavnim ishodima</a:t>
            </a:r>
          </a:p>
          <a:p>
            <a:r>
              <a:rPr lang="sr-Latn-RS" dirty="0"/>
              <a:t>Bez utvrđivanja znanja (pre i posle učenja) ne možemo znati da li se i u kojoj meri učenje desilo</a:t>
            </a:r>
          </a:p>
          <a:p>
            <a:r>
              <a:rPr lang="sr-Latn-RS" dirty="0"/>
              <a:t>Kontinuirano utvrđivanje znanja pomaže u učenju da se pravovremeno utvrdi napredak i problematični delovi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5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Učenje i učinak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sr-Latn-RS" dirty="0"/>
              <a:t>Utvrđivanje znanja određuje i šta će biti naučeno</a:t>
            </a:r>
          </a:p>
          <a:p>
            <a:pPr lvl="1"/>
            <a:r>
              <a:rPr lang="sr-Latn-RS" dirty="0"/>
              <a:t>Ono što se meri kao ishod, biće i dobijeno kao rezultat učenja</a:t>
            </a:r>
          </a:p>
          <a:p>
            <a:pPr lvl="1"/>
            <a:r>
              <a:rPr lang="sr-Latn-RS" dirty="0"/>
              <a:t>Učenici će se fokusirati da nauče ono što se od njih očekuje (jer imaju i druge nastavne obaveze i što ljudi uglavnom racionalno nastoje da ispune onoliko koliko je traženo)</a:t>
            </a:r>
          </a:p>
          <a:p>
            <a:r>
              <a:rPr lang="sr-Latn-RS" dirty="0"/>
              <a:t>Zato mora biti jasno šta se od učenika očekuje da zna ili uradi</a:t>
            </a:r>
          </a:p>
          <a:p>
            <a:r>
              <a:rPr lang="sr-Latn-RS" dirty="0"/>
              <a:t>Takođe, mora učenik znati koliko je od očekivanog ispunio</a:t>
            </a:r>
          </a:p>
          <a:p>
            <a:pPr lvl="1"/>
            <a:r>
              <a:rPr lang="sr-Latn-RS" dirty="0"/>
              <a:t>pravovremena i informativna povratna informacija će usmeriti učenje</a:t>
            </a:r>
          </a:p>
          <a:p>
            <a:endParaRPr lang="sr-Latn-RS" dirty="0"/>
          </a:p>
          <a:p>
            <a:endParaRPr lang="sr-Latn-RS" dirty="0"/>
          </a:p>
          <a:p>
            <a:pPr lvl="1"/>
            <a:endParaRPr lang="sr-Latn-R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Učenje i učinak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sr-Latn-RS" dirty="0"/>
              <a:t>Znanje se može savladati na različitim nivoima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Najčešće se ne mogu svi nivoi usvojiti kroz formalno obrazovanje</a:t>
            </a:r>
          </a:p>
          <a:p>
            <a:pPr lvl="1"/>
            <a:r>
              <a:rPr lang="sr-Latn-RS" dirty="0"/>
              <a:t>Napredno poznavanje se stiče kroz praksu i realne scenarije</a:t>
            </a:r>
          </a:p>
          <a:p>
            <a:endParaRPr lang="sr-Latn-RS" dirty="0"/>
          </a:p>
          <a:p>
            <a:endParaRPr lang="sr-Latn-RS" dirty="0"/>
          </a:p>
          <a:p>
            <a:pPr lvl="1"/>
            <a:endParaRPr lang="sr-Latn-R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58102"/>
              </p:ext>
            </p:extLst>
          </p:nvPr>
        </p:nvGraphicFramePr>
        <p:xfrm>
          <a:off x="609600" y="2209800"/>
          <a:ext cx="7772400" cy="32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244"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Nivo stručnosti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Karakteristike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271"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Početnik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Na početku je učenja i nema znanja o osnovnim pojmovima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271"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Napredni početnik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Poznaje</a:t>
                      </a:r>
                      <a:r>
                        <a:rPr lang="sr-Latn-RS" sz="1600" baseline="0" dirty="0">
                          <a:latin typeface="+mj-lt"/>
                        </a:rPr>
                        <a:t> osnovne pojmove i može da prati osnovne procedure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271"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Kompetentan poznavalac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Može da radi samostalno uz minimalno vođenje i nadgledanje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271"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Vešt poznavalac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Konzistentno i tačno</a:t>
                      </a:r>
                      <a:r>
                        <a:rPr lang="sr-Latn-RS" sz="1600" baseline="0" dirty="0">
                          <a:latin typeface="+mj-lt"/>
                        </a:rPr>
                        <a:t> </a:t>
                      </a:r>
                      <a:r>
                        <a:rPr lang="sr-Latn-RS" sz="1600" dirty="0">
                          <a:latin typeface="+mj-lt"/>
                        </a:rPr>
                        <a:t>može da primenjuje znanje. U stanju da sagleda problem kao</a:t>
                      </a:r>
                      <a:r>
                        <a:rPr lang="sr-Latn-RS" sz="1600" baseline="0" dirty="0">
                          <a:latin typeface="+mj-lt"/>
                        </a:rPr>
                        <a:t> celinu.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271"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Intiutivni</a:t>
                      </a:r>
                      <a:r>
                        <a:rPr lang="sr-Latn-RS" sz="1600" baseline="0" dirty="0">
                          <a:latin typeface="+mj-lt"/>
                        </a:rPr>
                        <a:t> stručnjak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dirty="0">
                          <a:latin typeface="+mj-lt"/>
                        </a:rPr>
                        <a:t>Može odmah da razume problemsku situaciju i da lako ponudi rešenje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1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Nastava i obuka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 nastavom se obično smatra podučavanje u formalnom obrazovnom okruženju</a:t>
            </a:r>
          </a:p>
          <a:p>
            <a:pPr lvl="1"/>
            <a:r>
              <a:rPr lang="sr-Latn-RS" dirty="0"/>
              <a:t>Škola, fakultet, ...</a:t>
            </a:r>
          </a:p>
          <a:p>
            <a:r>
              <a:rPr lang="sr-Latn-RS" dirty="0"/>
              <a:t>Obuka (trening) je uže fokusirana na ovladavanje konkretnom profesionalnom kompetencijom kod odraslih</a:t>
            </a:r>
          </a:p>
          <a:p>
            <a:r>
              <a:rPr lang="sr-Latn-RS" dirty="0"/>
              <a:t>Nije striktno razdvojeno jer često formalno obrazovanje uključuje i konkretne zadatke za koje se učenik mora obučiti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 τέχνη (</a:t>
            </a:r>
            <a:r>
              <a:rPr lang="sr-Latn-RS" dirty="0"/>
              <a:t>tékhnē, „</a:t>
            </a:r>
            <a:r>
              <a:rPr lang="en-US" dirty="0" err="1"/>
              <a:t>umetnost</a:t>
            </a:r>
            <a:r>
              <a:rPr lang="sr-Latn-RS" dirty="0"/>
              <a:t>“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sr-Latn-RS" dirty="0"/>
              <a:t>ština”, „zanatstvo“) +  </a:t>
            </a:r>
            <a:r>
              <a:rPr lang="el-GR" dirty="0"/>
              <a:t>λογία (</a:t>
            </a:r>
            <a:r>
              <a:rPr lang="sr-Latn-RS" dirty="0"/>
              <a:t>logía, “reči”, „znanje“, „nauka“)</a:t>
            </a:r>
          </a:p>
          <a:p>
            <a:endParaRPr lang="sr-Latn-RS" dirty="0"/>
          </a:p>
          <a:p>
            <a:r>
              <a:rPr lang="sr-Latn-RS" dirty="0"/>
              <a:t>Tehnologija podrazumeva praktičnu primenu znanja u određenu svrhu</a:t>
            </a:r>
          </a:p>
          <a:p>
            <a:endParaRPr lang="sr-Latn-RS" dirty="0"/>
          </a:p>
          <a:p>
            <a:r>
              <a:rPr lang="sr-Latn-RS" dirty="0"/>
              <a:t>Kako ovaj pojam možemo posmatrati u kontekstu obrazovanja?</a:t>
            </a:r>
          </a:p>
          <a:p>
            <a:pPr lvl="1"/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8020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800" dirty="0"/>
              <a:t>Tehnološka podrška za učenje, podučavanje i učinak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Tehnologija ne treba da poučava učenika, nego je treba koristiti kao instrument konstrukcije znanja sa kojom, a ne iz koje učenik uči (Jonassen, 1998)</a:t>
            </a:r>
          </a:p>
          <a:p>
            <a:r>
              <a:rPr lang="sr-Latn-RS" dirty="0"/>
              <a:t>Tehnološka podrška zavisi od konteksta</a:t>
            </a:r>
          </a:p>
          <a:p>
            <a:pPr lvl="1"/>
            <a:r>
              <a:rPr lang="sr-Latn-RS" dirty="0"/>
              <a:t>Mnogo vrsta tehnologije </a:t>
            </a:r>
          </a:p>
          <a:p>
            <a:pPr lvl="1"/>
            <a:r>
              <a:rPr lang="sr-Latn-RS" dirty="0"/>
              <a:t>Mnogo obrazovnih aspekata u kojima se primenjuje – priprema materijala, distribucija znanja, komunikacija, interaktivnost u učenju, ...</a:t>
            </a:r>
          </a:p>
          <a:p>
            <a:r>
              <a:rPr lang="sr-Latn-RS" dirty="0"/>
              <a:t>Tehnologiju možemo uključiti u svaku obrazovnu aktivnost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1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Obrazovne aktivnosti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680360"/>
              </p:ext>
            </p:extLst>
          </p:nvPr>
        </p:nvGraphicFramePr>
        <p:xfrm>
          <a:off x="457200" y="1600200"/>
          <a:ext cx="82296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Uloga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Aktivnosti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Nastavnik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Realizuje lekcije</a:t>
                      </a:r>
                      <a:r>
                        <a:rPr lang="sr-Latn-RS" baseline="0" dirty="0">
                          <a:latin typeface="+mj-lt"/>
                        </a:rPr>
                        <a:t> i nastavne aktivnosti, prezentuje glavne i povratne informacije, upravlja testovima, vrši ocenjivanje, izveštava o rezultatima nastave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Instrukcioni dizajner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Dizajnira lekcije i nastavne aktivnosti,</a:t>
                      </a:r>
                      <a:r>
                        <a:rPr lang="sr-Latn-RS" baseline="0" dirty="0">
                          <a:latin typeface="+mj-lt"/>
                        </a:rPr>
                        <a:t> identifikuje relevantne materijale i tehnologije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Menadžer</a:t>
                      </a:r>
                      <a:r>
                        <a:rPr lang="sr-Latn-RS" baseline="0" dirty="0">
                          <a:latin typeface="+mj-lt"/>
                        </a:rPr>
                        <a:t> nastave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Bira i vodi instrukcione dizajnere</a:t>
                      </a:r>
                      <a:r>
                        <a:rPr lang="sr-Latn-RS" baseline="0" dirty="0">
                          <a:latin typeface="+mj-lt"/>
                        </a:rPr>
                        <a:t> i kreatore nastave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Tehnolo</a:t>
                      </a:r>
                      <a:r>
                        <a:rPr lang="sr-Latn-RS" dirty="0">
                          <a:latin typeface="+mj-lt"/>
                        </a:rPr>
                        <a:t>ški stručnjak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Bira tehnologiju,</a:t>
                      </a:r>
                      <a:r>
                        <a:rPr lang="sr-Latn-RS" baseline="0" dirty="0">
                          <a:latin typeface="+mj-lt"/>
                        </a:rPr>
                        <a:t> pruža tehnološku obuku, uvodi tehnologiju u nastavni proces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Kreator nastave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Kreira nastavni materijal, lekcije i kurseve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Stručnjak za ocenjivanje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Daje smernice za ocenjivanje, pomaže u realizaciji ocenjivanja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Evaluator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Evaluira planove za kurikulume i programe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Stručnjak za opremu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Obezbeđuje da je</a:t>
                      </a:r>
                      <a:r>
                        <a:rPr lang="sr-Latn-RS" baseline="0" dirty="0">
                          <a:latin typeface="+mj-lt"/>
                        </a:rPr>
                        <a:t> oprema koja se koristi u nastavi ispravna i rešava druge tehničke zadatke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430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800" dirty="0"/>
              <a:t>Reprezentativne tehnologije u obrazovnim aktivnostima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722135"/>
              </p:ext>
            </p:extLst>
          </p:nvPr>
        </p:nvGraphicFramePr>
        <p:xfrm>
          <a:off x="457200" y="1600200"/>
          <a:ext cx="8229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Aktivnost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Reprezentativne tehnologije i alati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Realizacija</a:t>
                      </a:r>
                      <a:r>
                        <a:rPr lang="sr-Latn-RS" baseline="0" dirty="0"/>
                        <a:t> lekcija i aktivnosti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Sistem za elektronsku nastavu (LMS) – Moodle, Canvas, BlackBoard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Upravljanje</a:t>
                      </a:r>
                      <a:r>
                        <a:rPr lang="sr-Latn-RS" baseline="0" dirty="0"/>
                        <a:t> procesom dizajna obrazovanja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Softveri</a:t>
                      </a:r>
                      <a:r>
                        <a:rPr lang="sr-Latn-RS" baseline="0" dirty="0"/>
                        <a:t> za upravljanje projektom – Basecamp, Github, Microsoft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Razvoj obrazovnih</a:t>
                      </a:r>
                      <a:r>
                        <a:rPr lang="sr-Latn-RS" baseline="0" dirty="0"/>
                        <a:t> aplikacija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ZebraZapps, GoMo, IMS</a:t>
                      </a:r>
                      <a:r>
                        <a:rPr lang="sr-Latn-RS" baseline="0" dirty="0"/>
                        <a:t> LTI, programski jezici opšte namene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Razvoj medijskih sadržaja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Audacity, PhotoShop, Prezi, PowerPoint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Razvoj video ili</a:t>
                      </a:r>
                      <a:r>
                        <a:rPr lang="sr-Latn-RS" baseline="0" dirty="0"/>
                        <a:t> veb uputstava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OpenShot Video Editor, Camtasia, 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Komunikacija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Microsoft Teams, Discord, Zoom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Ocenjivanje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IMS QTI, eWebTest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330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Integracija tehnologije u obrazovanje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Nešto je dobro integrisano kada se na to ne obraća pažnja</a:t>
            </a:r>
          </a:p>
          <a:p>
            <a:pPr lvl="1"/>
            <a:r>
              <a:rPr lang="sr-Latn-RS" dirty="0"/>
              <a:t>Sudija u fudbalu</a:t>
            </a:r>
          </a:p>
          <a:p>
            <a:pPr lvl="1"/>
            <a:r>
              <a:rPr lang="sr-Latn-RS" dirty="0"/>
              <a:t>Operativni sistem u radu na računaru</a:t>
            </a:r>
          </a:p>
          <a:p>
            <a:r>
              <a:rPr lang="sr-Latn-RS" dirty="0"/>
              <a:t>Treba vremena i veštine da se učesnici u nastavi naviknu na tehnologiju da bi ona ispala iz fokusa i bavili se sadržajem</a:t>
            </a:r>
          </a:p>
          <a:p>
            <a:pPr lvl="1"/>
            <a:r>
              <a:rPr lang="sr-Latn-RS" dirty="0"/>
              <a:t>Prvi gledaoci u bioskopu nisu gledali film kao sadržaj nego film kao tehnologiju</a:t>
            </a:r>
          </a:p>
          <a:p>
            <a:r>
              <a:rPr lang="sr-Latn-RS" dirty="0"/>
              <a:t>Pogrešno se očekuje da nova tehnologija odmah rezultuje vidljivim značajnim efektima</a:t>
            </a:r>
          </a:p>
          <a:p>
            <a:pPr lvl="1"/>
            <a:r>
              <a:rPr lang="sr-Latn-RS" dirty="0"/>
              <a:t>Realnost je da vidljivi efekti dolaze naknadno (ili nikad)</a:t>
            </a:r>
          </a:p>
          <a:p>
            <a:pPr lvl="1"/>
            <a:r>
              <a:rPr lang="sr-Latn-RS" dirty="0"/>
              <a:t>Potrebno je vreme da se učesnici naviknu da bi postala korisna</a:t>
            </a:r>
          </a:p>
          <a:p>
            <a:pPr lvl="1"/>
            <a:r>
              <a:rPr lang="sr-Latn-RS" dirty="0"/>
              <a:t>Potrebno da se razvije dodatna podrška – npr. personalizovano učenje daje rezultat tek kad se razvije dovoljan broj personalizovanih nastavnih resursa</a:t>
            </a:r>
          </a:p>
          <a:p>
            <a:pPr lvl="1"/>
            <a:endParaRPr lang="sr-Latn-R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6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Integracija tehnologije u obrazovanje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 odluci o integraciji potreban je sistemski pristup</a:t>
            </a:r>
          </a:p>
          <a:p>
            <a:pPr lvl="1"/>
            <a:r>
              <a:rPr lang="sr-Latn-RS" dirty="0"/>
              <a:t>Treba sagledati sve aspekte, koristi i štetu</a:t>
            </a:r>
          </a:p>
          <a:p>
            <a:pPr lvl="1"/>
            <a:r>
              <a:rPr lang="sr-Latn-RS" dirty="0"/>
              <a:t>Mnogo komponenti koje međusobno intereaguju – učenici, nastavnici, infrastruktura, društvo</a:t>
            </a:r>
          </a:p>
          <a:p>
            <a:pPr lvl="1"/>
            <a:r>
              <a:rPr lang="sr-Latn-RS" dirty="0"/>
              <a:t>Dosta efekata se manifestuje odloženo – formalno obrazovanje je visoko inertan sistem</a:t>
            </a:r>
          </a:p>
          <a:p>
            <a:r>
              <a:rPr lang="sr-Latn-RS" dirty="0"/>
              <a:t>Treba razmišljati i o reakciji na tehnologiju</a:t>
            </a:r>
          </a:p>
          <a:p>
            <a:pPr lvl="1"/>
            <a:r>
              <a:rPr lang="sr-Latn-RS" dirty="0"/>
              <a:t>Tehnologija može biti disruptivna i da menja dotadašnje procedure, navike, odnose moći, ...</a:t>
            </a:r>
          </a:p>
          <a:p>
            <a:pPr lvl="1"/>
            <a:r>
              <a:rPr lang="sr-Latn-RS" dirty="0"/>
              <a:t>Kritiku ozbiljno razmotriti da bi se utvrdilo da li dolazi iz iracionalnih i ličnih razloga ili je zaista neprimerena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4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5711824" cy="895350"/>
          </a:xfrm>
        </p:spPr>
        <p:txBody>
          <a:bodyPr/>
          <a:lstStyle/>
          <a:p>
            <a:r>
              <a:rPr lang="sr-Latn-RS" dirty="0"/>
              <a:t>TEORETSKA PERSPEKTIVA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5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Teorije ljudskog razvoja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Poznavanje teorija ljudskog razvoja treba da pomogne da se tehnologija efektivnije primeni i unapredi učenje i podučavanje</a:t>
            </a:r>
          </a:p>
          <a:p>
            <a:r>
              <a:rPr lang="sr-Latn-RS" dirty="0"/>
              <a:t>Čovek se razvija fiziološki, psihološki, kognitivno, društveno, kulturno</a:t>
            </a:r>
          </a:p>
          <a:p>
            <a:pPr lvl="1"/>
            <a:r>
              <a:rPr lang="sr-Latn-RS" dirty="0"/>
              <a:t>Ove oblasti razvoja su međusobno zavisne</a:t>
            </a:r>
          </a:p>
          <a:p>
            <a:r>
              <a:rPr lang="sr-Latn-RS" dirty="0"/>
              <a:t>Makro promene – prolazi ih svaki čovek u određenoj fazi razvoja</a:t>
            </a:r>
          </a:p>
          <a:p>
            <a:pPr lvl="1"/>
            <a:r>
              <a:rPr lang="sr-Latn-RS" dirty="0"/>
              <a:t>Trogodišnjak može da priča</a:t>
            </a:r>
          </a:p>
          <a:p>
            <a:r>
              <a:rPr lang="sr-Latn-RS" dirty="0"/>
              <a:t>Mikro promene – vrlo su individualne i uzrokovane ličnim okolnostima</a:t>
            </a:r>
          </a:p>
          <a:p>
            <a:pPr lvl="1"/>
            <a:r>
              <a:rPr lang="sr-Latn-RS" dirty="0"/>
              <a:t>Trogodišnjak koji je propričao engleski gledajući crtane filmove</a:t>
            </a:r>
          </a:p>
          <a:p>
            <a:r>
              <a:rPr lang="sr-Latn-RS" dirty="0"/>
              <a:t>Grupna nastava se ravna prema makro promenama, a personalizovana uzima u obzir i mikro promene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91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7"/>
            <a:ext cx="8229600" cy="1600200"/>
          </a:xfrm>
        </p:spPr>
        <p:txBody>
          <a:bodyPr/>
          <a:lstStyle/>
          <a:p>
            <a:pPr algn="l"/>
            <a:r>
              <a:rPr lang="sr-Latn-RS" dirty="0"/>
              <a:t>Teorija kognitivnog razvoja (Piaget)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713"/>
            <a:ext cx="8229600" cy="4525963"/>
          </a:xfrm>
        </p:spPr>
        <p:txBody>
          <a:bodyPr/>
          <a:lstStyle/>
          <a:p>
            <a:r>
              <a:rPr lang="sr-Latn-RS" dirty="0"/>
              <a:t>Žan Pijaže – kako čovek odrasta, tako prirodno prolazi kroz različite stadijume kognitivnog razvoja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62331"/>
              </p:ext>
            </p:extLst>
          </p:nvPr>
        </p:nvGraphicFramePr>
        <p:xfrm>
          <a:off x="571123" y="3200399"/>
          <a:ext cx="8153400" cy="33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758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Stadijum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</a:t>
                      </a:r>
                      <a:r>
                        <a:rPr lang="sr-Latn-RS" dirty="0">
                          <a:latin typeface="+mj-lt"/>
                        </a:rPr>
                        <a:t>tarost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Primer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Senzomotorni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&lt; </a:t>
                      </a:r>
                      <a:r>
                        <a:rPr lang="sr-Latn-RS" dirty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Telesna</a:t>
                      </a:r>
                      <a:r>
                        <a:rPr lang="sr-Latn-RS" baseline="0" dirty="0">
                          <a:latin typeface="+mj-lt"/>
                        </a:rPr>
                        <a:t> interakcija sa objektima - </a:t>
                      </a:r>
                      <a:r>
                        <a:rPr lang="sr-Latn-RS" dirty="0">
                          <a:latin typeface="+mj-lt"/>
                        </a:rPr>
                        <a:t>uzimanje igračke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595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Preoperacioni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3 </a:t>
                      </a:r>
                      <a:r>
                        <a:rPr lang="en-US" dirty="0">
                          <a:latin typeface="+mj-lt"/>
                        </a:rPr>
                        <a:t>– </a:t>
                      </a:r>
                      <a:r>
                        <a:rPr lang="sr-Latn-RS" baseline="0" dirty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Razvoj</a:t>
                      </a:r>
                      <a:r>
                        <a:rPr lang="sr-Latn-RS" baseline="0" dirty="0">
                          <a:latin typeface="+mj-lt"/>
                        </a:rPr>
                        <a:t> govora – simbolizacija predmeta kroz govor i priču o iskustvu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Konkretne operacije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7</a:t>
                      </a:r>
                      <a:r>
                        <a:rPr lang="sr-Latn-RS" baseline="0" dirty="0">
                          <a:latin typeface="+mj-lt"/>
                        </a:rPr>
                        <a:t> </a:t>
                      </a:r>
                      <a:r>
                        <a:rPr lang="en-US" baseline="0" dirty="0">
                          <a:latin typeface="+mj-lt"/>
                        </a:rPr>
                        <a:t>-</a:t>
                      </a:r>
                      <a:r>
                        <a:rPr lang="sr-Latn-RS" baseline="0" dirty="0">
                          <a:latin typeface="+mj-lt"/>
                        </a:rPr>
                        <a:t>11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Logičko rešavanje problema – klasifikacija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Formalne operacije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+mj-lt"/>
                        </a:rPr>
                        <a:t>&gt; 11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Rezonovanje o stvarima koje nije direktno iskusilo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Piaget's Four Stages: Modern Therap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1" r="11927"/>
          <a:stretch/>
        </p:blipFill>
        <p:spPr bwMode="auto">
          <a:xfrm>
            <a:off x="6781800" y="152400"/>
            <a:ext cx="2223436" cy="201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290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Teorija kognitivnog razvoja (Piaget)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Osnovni princip je da se odrastanjem individua prilagođava svetu oko sebe</a:t>
            </a:r>
          </a:p>
          <a:p>
            <a:r>
              <a:rPr lang="sr-Latn-RS" dirty="0"/>
              <a:t>Dva osnovna mehanizma prilagođavanja</a:t>
            </a:r>
          </a:p>
          <a:p>
            <a:pPr lvl="1"/>
            <a:r>
              <a:rPr lang="sr-Latn-RS" dirty="0"/>
              <a:t>Asimilacija i</a:t>
            </a:r>
          </a:p>
          <a:p>
            <a:pPr lvl="1"/>
            <a:r>
              <a:rPr lang="sr-Latn-RS" dirty="0"/>
              <a:t>Akomodacija</a:t>
            </a:r>
          </a:p>
          <a:p>
            <a:r>
              <a:rPr lang="sr-Latn-RS" dirty="0"/>
              <a:t>Asimilacija – kreiranje interne reprezentacije percipiranog i ugrađivanje u postojeće reprezentacije</a:t>
            </a:r>
          </a:p>
          <a:p>
            <a:pPr lvl="1"/>
            <a:r>
              <a:rPr lang="sr-Latn-RS" dirty="0"/>
              <a:t>Ono što iskusimo interno reprezentujemo tako da se uklopi u postojeće strukture znanja</a:t>
            </a:r>
          </a:p>
          <a:p>
            <a:pPr lvl="1"/>
            <a:r>
              <a:rPr lang="sr-Latn-RS" dirty="0"/>
              <a:t>Npr. kada vidimo novi automobil to se uklapa u postojeće poznavanje pojma automobila</a:t>
            </a:r>
          </a:p>
          <a:p>
            <a:r>
              <a:rPr lang="sr-Latn-RS" dirty="0"/>
              <a:t>Akomodacija – izmena internih struktura kako bi se novo iskustvo usvojilo</a:t>
            </a:r>
          </a:p>
        </p:txBody>
      </p:sp>
    </p:spTree>
    <p:extLst>
      <p:ext uri="{BB962C8B-B14F-4D97-AF65-F5344CB8AC3E}">
        <p14:creationId xmlns:p14="http://schemas.microsoft.com/office/powerpoint/2010/main" val="895032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Teorija kognitivnog razvoja (Piaget)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Akomodacija je povezana sa </a:t>
            </a:r>
            <a:r>
              <a:rPr lang="sr-Latn-RS" i="1" dirty="0"/>
              <a:t>kognitivnom disonancom </a:t>
            </a:r>
            <a:r>
              <a:rPr lang="sr-Latn-RS" dirty="0"/>
              <a:t>(Festinger, 1957)</a:t>
            </a:r>
          </a:p>
          <a:p>
            <a:pPr lvl="1"/>
            <a:r>
              <a:rPr lang="sr-Latn-RS" dirty="0"/>
              <a:t>Mentalno stanje u kojem osoba doživljava iskustvo više međusobno neusaglašenih informacija</a:t>
            </a:r>
          </a:p>
          <a:p>
            <a:pPr lvl="1"/>
            <a:r>
              <a:rPr lang="sr-Latn-RS" dirty="0"/>
              <a:t>Dovodi do psihičke nelagodnosti, koja traje dok se konflikt ne reši promenom stava ili razumevanja</a:t>
            </a:r>
          </a:p>
          <a:p>
            <a:pPr lvl="1"/>
            <a:r>
              <a:rPr lang="sr-Latn-RS" dirty="0"/>
              <a:t>Festinger objašnjava da su ljudi skloni da izbegavaju kognitivnu disonancu i da zato tipično odbacuju ili modifikuju strukture koje uzrokuju neusaglašenost</a:t>
            </a:r>
          </a:p>
          <a:p>
            <a:r>
              <a:rPr lang="sr-Latn-RS" dirty="0"/>
              <a:t>Ljudi teže da imaju konzistentnost u stavovima (Quine i Ulian, 1978)</a:t>
            </a:r>
          </a:p>
          <a:p>
            <a:pPr lvl="1"/>
            <a:r>
              <a:rPr lang="sr-Latn-RS" dirty="0"/>
              <a:t>Kada novo iskustvo unosi nekonzistentnost vrše se mala prilagođavanja da bi se ono uskladilo sa postojećim iskustvom</a:t>
            </a:r>
          </a:p>
          <a:p>
            <a:r>
              <a:rPr lang="sr-Latn-RS" dirty="0"/>
              <a:t>Dakle prvo se pokuša asimilacija, pa ako nije moguća nastupi akomodacija</a:t>
            </a:r>
          </a:p>
          <a:p>
            <a:pPr marL="0" indent="0">
              <a:buNone/>
            </a:pPr>
            <a:r>
              <a:rPr lang="sr-Latn-R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1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Obrazovanje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Obrazovanjem se smatra sticanje znanja i veština kroz učenje</a:t>
            </a:r>
          </a:p>
          <a:p>
            <a:r>
              <a:rPr lang="sr-Latn-RS" dirty="0"/>
              <a:t>Učenje podrazumeva promenu onoga što osoba zna, smatra ili može da uradi</a:t>
            </a:r>
          </a:p>
          <a:p>
            <a:r>
              <a:rPr lang="sr-Latn-RS" dirty="0"/>
              <a:t>Ishod je indikator da li se obrazovanje desilo</a:t>
            </a:r>
          </a:p>
          <a:p>
            <a:r>
              <a:rPr lang="sr-Latn-RS" dirty="0"/>
              <a:t>Ovo je široka definicija obrazovanja koja ne ulazi u detalje razlika između učenja, prosvećivanja i obuke</a:t>
            </a:r>
          </a:p>
          <a:p>
            <a:r>
              <a:rPr lang="sr-Latn-RS" dirty="0"/>
              <a:t>Možemo reći da je obrazovanje proces unapređenja nečijeg znanja, učinka i razumevanja kroz sistematičan i kontinuiran</a:t>
            </a:r>
            <a:r>
              <a:rPr lang="en-GB" dirty="0"/>
              <a:t> </a:t>
            </a:r>
            <a:r>
              <a:rPr lang="sr-Latn-RS" dirty="0"/>
              <a:t>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07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Teorija kognitivnog razvoja (Piaget)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Interne mentalne strukture (Johnson-Laird, 1983)</a:t>
            </a:r>
          </a:p>
          <a:p>
            <a:pPr lvl="1"/>
            <a:r>
              <a:rPr lang="sr-Latn-RS" dirty="0"/>
              <a:t>Mentalni modeli – kratkoročnije strukture koje nastaju u toku objašnjavanja ili razmišljanja</a:t>
            </a:r>
          </a:p>
          <a:p>
            <a:pPr lvl="1"/>
            <a:r>
              <a:rPr lang="sr-Latn-RS" dirty="0"/>
              <a:t>Mentalna šema – dugoročnija čvrsto ustanovljena struktura trenutnih stavova i shvatanja na koje se oslanjamo automatski i često nesvesno</a:t>
            </a:r>
          </a:p>
          <a:p>
            <a:r>
              <a:rPr lang="sr-Latn-RS" dirty="0"/>
              <a:t>Mentalni model se može prevesti u šemu kada se formira često u sličnim okolnostima</a:t>
            </a:r>
          </a:p>
          <a:p>
            <a:pPr lvl="1"/>
            <a:r>
              <a:rPr lang="sr-Latn-RS" dirty="0"/>
              <a:t>Cilj treninga automatizacije (npr. vožnja auta) je da se mentalni model prevede u šemu - od toga da shvatamo da ćemo pritiskom na kočnicu usporiti auto do toga da to automatski uradimo kada se približavamo drugom autu</a:t>
            </a:r>
          </a:p>
          <a:p>
            <a:r>
              <a:rPr lang="sr-Latn-RS" dirty="0"/>
              <a:t>Odučavanje  - izbacivanje nečega iz mentalne šeme u mentalni model koji se onda može modifikovati</a:t>
            </a:r>
          </a:p>
          <a:p>
            <a:pPr lvl="1"/>
            <a:r>
              <a:rPr lang="sr-Latn-RS" dirty="0"/>
              <a:t>Teško je promeniti način na koji nešto radimo ako nam je to prešlo u automatsku aktivnost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7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4483"/>
            <a:ext cx="6248400" cy="1600200"/>
          </a:xfrm>
        </p:spPr>
        <p:txBody>
          <a:bodyPr/>
          <a:lstStyle/>
          <a:p>
            <a:pPr algn="l"/>
            <a:r>
              <a:rPr lang="en-US" sz="4800" dirty="0" err="1"/>
              <a:t>Kulturno-istorijska</a:t>
            </a:r>
            <a:r>
              <a:rPr lang="sr-Latn-RS" sz="4800" dirty="0"/>
              <a:t> kognitivna teorija</a:t>
            </a:r>
            <a:r>
              <a:rPr lang="en-US" sz="4800" dirty="0"/>
              <a:t> (Vygotsky)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37" y="2286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Teorija</a:t>
            </a:r>
            <a:r>
              <a:rPr lang="en-US" dirty="0"/>
              <a:t> </a:t>
            </a:r>
            <a:r>
              <a:rPr lang="en-US" dirty="0" err="1"/>
              <a:t>kognitivnog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je </a:t>
            </a:r>
            <a:r>
              <a:rPr lang="en-US" dirty="0" err="1"/>
              <a:t>fokusirana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individualne</a:t>
            </a:r>
            <a:r>
              <a:rPr lang="en-US" dirty="0"/>
              <a:t> </a:t>
            </a:r>
            <a:r>
              <a:rPr lang="en-US" dirty="0" err="1"/>
              <a:t>strukture</a:t>
            </a:r>
            <a:endParaRPr lang="en-US" dirty="0"/>
          </a:p>
          <a:p>
            <a:r>
              <a:rPr lang="sr-Latn-RS" dirty="0"/>
              <a:t>Vigotski je fokusiran na kulturno-istorijski kontekst u kojem se razvoj dešava</a:t>
            </a:r>
          </a:p>
          <a:p>
            <a:pPr lvl="1"/>
            <a:r>
              <a:rPr lang="sr-Latn-RS" dirty="0"/>
              <a:t>Teorija tvrdi da je lični razvoj umnogome određen društvenim kontekstom u kojem se osoba razvija</a:t>
            </a:r>
          </a:p>
          <a:p>
            <a:pPr lvl="1"/>
            <a:r>
              <a:rPr lang="sr-Latn-RS" dirty="0"/>
              <a:t>Na razvoj utiču vršnjaci, nastavnici, roditelji, običaji, ...</a:t>
            </a:r>
          </a:p>
          <a:p>
            <a:r>
              <a:rPr lang="sr-Latn-RS" dirty="0"/>
              <a:t>Teorija stavlja fokus na jezik</a:t>
            </a:r>
          </a:p>
          <a:p>
            <a:pPr lvl="1"/>
            <a:r>
              <a:rPr lang="sr-Latn-RS" dirty="0"/>
              <a:t>Učenje je posredovano jezikom</a:t>
            </a:r>
          </a:p>
          <a:p>
            <a:pPr lvl="1"/>
            <a:r>
              <a:rPr lang="sr-Latn-RS" dirty="0"/>
              <a:t>Jezik oblikuje iskustvo</a:t>
            </a:r>
          </a:p>
          <a:p>
            <a:r>
              <a:rPr lang="sr-Latn-RS" dirty="0"/>
              <a:t>Još dve važne ideje u teoriji Vigotskog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Učenija osoba ima presudan uticaj – roditelj ili nastavnik servira detetu ideju u određenom kontekstu i time oblikuje kako će je dete internalizovati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Zona proksimalnog razvoja - postoji zona razvoja dobijena rastojanjem između onoga što učenik može da nauči sam i onoga što može da nauči ako ga neko pouči</a:t>
            </a:r>
          </a:p>
        </p:txBody>
      </p:sp>
      <p:pic>
        <p:nvPicPr>
          <p:cNvPr id="2054" name="Picture 6" descr="Instructional Design Models and Theories: The Sociocultural Learning Theory  - eLearning Indust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378"/>
            <a:ext cx="15452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5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Kulturno-istorijska</a:t>
            </a:r>
            <a:r>
              <a:rPr lang="sr-Latn-RS" sz="4800" dirty="0"/>
              <a:t> kognitivna teorija</a:t>
            </a:r>
            <a:r>
              <a:rPr lang="en-US" sz="4800" dirty="0"/>
              <a:t> (Vygotsky)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 nastavi se treba fokusirati na zonu proksimalnog razvoja</a:t>
            </a:r>
          </a:p>
          <a:p>
            <a:pPr lvl="1"/>
            <a:r>
              <a:rPr lang="sr-Latn-RS" dirty="0"/>
              <a:t>Tu se napredak dešava – osvajanjem te zone, stvara se nova zona koja se osvaja daljim učenjem i tako redom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71800"/>
            <a:ext cx="5181600" cy="37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4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60" y="963259"/>
            <a:ext cx="5638800" cy="1600200"/>
          </a:xfrm>
        </p:spPr>
        <p:txBody>
          <a:bodyPr/>
          <a:lstStyle/>
          <a:p>
            <a:pPr algn="l"/>
            <a:r>
              <a:rPr lang="sr-Latn-RS" dirty="0"/>
              <a:t>Teorija psihosocijalnog razvoja (Erikson)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4525963"/>
          </a:xfrm>
        </p:spPr>
        <p:txBody>
          <a:bodyPr/>
          <a:lstStyle/>
          <a:p>
            <a:r>
              <a:rPr lang="sr-Latn-RS" dirty="0"/>
              <a:t>Erikson je fokusiran na formiranje identiteta i postavio je 8 stadijuma razvoja koji se protežu kroz ceo čovekov životni vek</a:t>
            </a:r>
          </a:p>
          <a:p>
            <a:pPr lvl="1"/>
            <a:r>
              <a:rPr lang="sr-Latn-RS" dirty="0"/>
              <a:t>Osnovna ideja je da u svakom stadijumu postoje krize koje formiraju identitet</a:t>
            </a:r>
          </a:p>
          <a:p>
            <a:pPr lvl="1"/>
            <a:r>
              <a:rPr lang="sr-Latn-RS" dirty="0"/>
              <a:t>Ne bavi se samo decom nego i učenjem i razvojem u starijoj dobi</a:t>
            </a:r>
          </a:p>
          <a:p>
            <a:endParaRPr lang="en-US" dirty="0"/>
          </a:p>
        </p:txBody>
      </p:sp>
      <p:sp>
        <p:nvSpPr>
          <p:cNvPr id="5" name="AutoShape 4" descr="Psychosocial Theory | Theory Analys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37" y="160337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75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Teorija psihosocijalnog razvoja (Erikson)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08449"/>
              </p:ext>
            </p:extLst>
          </p:nvPr>
        </p:nvGraphicFramePr>
        <p:xfrm>
          <a:off x="533400" y="1828800"/>
          <a:ext cx="8153400" cy="43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Starost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Krize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0-1.5 rođenje d</a:t>
                      </a:r>
                      <a:r>
                        <a:rPr lang="sr-Latn-RS" sz="1600" b="0" baseline="0" dirty="0">
                          <a:latin typeface="Century Gothic (Headings)"/>
                        </a:rPr>
                        <a:t>o prohodavanja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Poverenje - nepoverenje (Da li je društvo</a:t>
                      </a:r>
                      <a:r>
                        <a:rPr lang="sr-Latn-RS" sz="1600" b="0" baseline="0" dirty="0">
                          <a:latin typeface="Century Gothic (Headings)"/>
                        </a:rPr>
                        <a:t> pouzdano?)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1-3 govor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Autonomija - stid i sumnja</a:t>
                      </a:r>
                      <a:r>
                        <a:rPr lang="sr-Latn-RS" sz="1600" b="0" baseline="0" dirty="0">
                          <a:latin typeface="Century Gothic (Headings)"/>
                        </a:rPr>
                        <a:t> (Da li mi treba pomoć drugih?)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3-6 predškolsko, čitanje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Inicijativa - krivica (Koliko sam moralan?)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5-12 osnovna škola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Marljivost – inferiornost (Da li sam dobar u onome što radim?)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9-18 pubertet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Identitet – konfuzija identiteta (Šta je</a:t>
                      </a:r>
                      <a:r>
                        <a:rPr lang="sr-Latn-RS" sz="1600" b="0" baseline="0" dirty="0">
                          <a:latin typeface="Century Gothic (Headings)"/>
                        </a:rPr>
                        <a:t> moj cilj u životu?)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18-40 partnerstvo, roditeljstvo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Bliskost – izolacija (stabilne veze, rađanje dece, rad)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30-65 zrelo</a:t>
                      </a:r>
                      <a:r>
                        <a:rPr lang="sr-Latn-RS" sz="1600" b="0" baseline="0" dirty="0">
                          <a:latin typeface="Century Gothic (Headings)"/>
                        </a:rPr>
                        <a:t> doba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Plodotvornost</a:t>
                      </a:r>
                      <a:r>
                        <a:rPr lang="sr-Latn-RS" sz="1600" b="0" baseline="0" dirty="0">
                          <a:latin typeface="Century Gothic (Headings)"/>
                        </a:rPr>
                        <a:t> – stagnacija (Da li ću ikad uraditi nešto korisno?)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50+ starost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600" b="0" dirty="0">
                          <a:latin typeface="Century Gothic (Headings)"/>
                        </a:rPr>
                        <a:t>Integritet – beznadežnost (individuacija, formiranje filozofskog stava)</a:t>
                      </a:r>
                      <a:endParaRPr lang="en-US" sz="1600" b="0" dirty="0">
                        <a:latin typeface="Century Gothic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194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89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Teorije učenja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Opisuju kako ljudi uče i razumevaju svet</a:t>
            </a:r>
          </a:p>
          <a:p>
            <a:pPr lvl="1"/>
            <a:r>
              <a:rPr lang="sr-Latn-RS" dirty="0"/>
              <a:t>Koja je mera učenja i zadržavanja znanja, ograničenja memorije, smetnje u učenju,</a:t>
            </a:r>
          </a:p>
          <a:p>
            <a:pPr lvl="1"/>
            <a:r>
              <a:rPr lang="sr-Latn-RS" dirty="0"/>
              <a:t>Fokus je na procesu koji bi objasnio i predvideo učenje</a:t>
            </a:r>
          </a:p>
          <a:p>
            <a:r>
              <a:rPr lang="sr-Latn-RS" dirty="0"/>
              <a:t>Teorije učenja ne mogu odrediti kako da dizajniramo instrukciju ili realizujemo nastavne aktivnosti</a:t>
            </a:r>
          </a:p>
          <a:p>
            <a:pPr lvl="1"/>
            <a:r>
              <a:rPr lang="sr-Latn-RS" dirty="0"/>
              <a:t>Ali nam daje okvir - nastavu dizajniramo tako da se uklopi u određenu teoriju učenja </a:t>
            </a:r>
          </a:p>
          <a:p>
            <a:r>
              <a:rPr lang="sr-Latn-RS" dirty="0"/>
              <a:t>Više različitih perspektiva u kojima se teorije učenja formiraju</a:t>
            </a:r>
          </a:p>
          <a:p>
            <a:pPr lvl="1"/>
            <a:r>
              <a:rPr lang="sr-Latn-RS" dirty="0"/>
              <a:t>Biheviorizam, kognitivizam, konstruktivizam, konektivizam, humanizam,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51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Biheviorizam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Fokusira se na direktno uočljive pojave da bi objasnio učenje</a:t>
            </a:r>
          </a:p>
          <a:p>
            <a:r>
              <a:rPr lang="sr-Latn-RS" dirty="0"/>
              <a:t>Učenik dobija stimulus na koji uzvraća reakcijom</a:t>
            </a:r>
          </a:p>
          <a:p>
            <a:pPr lvl="1"/>
            <a:r>
              <a:rPr lang="sr-Latn-RS" dirty="0"/>
              <a:t>I jedno i drugo je podložno posmatranju, tj. uočljivo</a:t>
            </a:r>
          </a:p>
          <a:p>
            <a:r>
              <a:rPr lang="sr-Latn-RS" dirty="0"/>
              <a:t>Sekvenca stimulus-odgovor se iterativno ponavlja, pri čemu se u cilju boljeg učenja</a:t>
            </a:r>
          </a:p>
          <a:p>
            <a:pPr lvl="1"/>
            <a:r>
              <a:rPr lang="sr-Latn-RS" dirty="0"/>
              <a:t>Menja stimulus</a:t>
            </a:r>
          </a:p>
          <a:p>
            <a:pPr lvl="1"/>
            <a:r>
              <a:rPr lang="sr-Latn-RS" dirty="0"/>
              <a:t>Ispravlja učenikov odgovor</a:t>
            </a:r>
          </a:p>
          <a:p>
            <a:r>
              <a:rPr lang="sr-Latn-RS" dirty="0"/>
              <a:t>Kritikovan da ignoriše šire ljudske aspekte i da čoveka posmatra kao robota ili životinju</a:t>
            </a:r>
          </a:p>
          <a:p>
            <a:pPr lvl="1"/>
            <a:r>
              <a:rPr lang="sr-Latn-RS" dirty="0"/>
              <a:t>Liči na teoriju dresure umesto učenja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85616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Kognitivizam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Biheviorizam nije mogao da opiše kompleksnije modele učenja, kao npr. učenje jezika</a:t>
            </a:r>
          </a:p>
          <a:p>
            <a:pPr lvl="1"/>
            <a:r>
              <a:rPr lang="sr-Latn-RS" dirty="0"/>
              <a:t>Neka ponašanja se ne mogu opisati kroz direktno uočljiv par stimulus-reakcija</a:t>
            </a:r>
          </a:p>
          <a:p>
            <a:pPr lvl="1"/>
            <a:r>
              <a:rPr lang="sr-Latn-RS" dirty="0"/>
              <a:t>Biheviorizam se fokusira na ulaz-izlaz, a um kao unutrašnji proces je posmatran kao crna kutija</a:t>
            </a:r>
          </a:p>
          <a:p>
            <a:r>
              <a:rPr lang="sr-Latn-RS" dirty="0"/>
              <a:t>Kognitivizam je fokusiran na um i procese kojima on postiže učenje</a:t>
            </a:r>
          </a:p>
          <a:p>
            <a:pPr lvl="1"/>
            <a:r>
              <a:rPr lang="sr-Latn-RS" dirty="0"/>
              <a:t>Um više nije crna kutija, nego se njegova struktura modeluje</a:t>
            </a:r>
          </a:p>
          <a:p>
            <a:pPr lvl="1"/>
            <a:r>
              <a:rPr lang="sr-Latn-RS" dirty="0"/>
              <a:t>Cilj je da učenik dođe do željene strukture znanja (prolaskom kroz među-strukture)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34202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Konstruktivizam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Biheviorizam i kognitivizam polaze od premise da je svet stvaran, eksteran za učenika</a:t>
            </a:r>
          </a:p>
          <a:p>
            <a:pPr lvl="1"/>
            <a:r>
              <a:rPr lang="sr-Latn-RS" dirty="0"/>
              <a:t>Cilj instrukcije tu je mapiranje strukture sveta u učenika</a:t>
            </a:r>
          </a:p>
          <a:p>
            <a:r>
              <a:rPr lang="sr-Latn-RS" dirty="0"/>
              <a:t>Osnovna teza konstruktivizma je da individue aktivno konstruišu svoju internu reprezentaciju kako bi opisali svoja iskustva</a:t>
            </a:r>
          </a:p>
          <a:p>
            <a:pPr lvl="1"/>
            <a:r>
              <a:rPr lang="sr-Latn-RS" dirty="0"/>
              <a:t>Može se smatrati proširenjem kognitivizma jer takođe koristi direktno neuočlijive stvari da opiše uočljivi ishod</a:t>
            </a:r>
          </a:p>
          <a:p>
            <a:r>
              <a:rPr lang="sr-Latn-RS" dirty="0"/>
              <a:t>Ljudi prirodno formiraju interne reprezentacije (mentalne modele)</a:t>
            </a:r>
          </a:p>
          <a:p>
            <a:r>
              <a:rPr lang="sr-Latn-RS" dirty="0"/>
              <a:t>Nije svaka interna prezentacija jednako produktivna ili odgovarajuća stvarnim fenomenima</a:t>
            </a:r>
          </a:p>
          <a:p>
            <a:r>
              <a:rPr lang="sr-Latn-RS" dirty="0"/>
              <a:t>Proces je posredovan jezikom i zavisi i od pređašnjeg iskustva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obrazovanja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i="1" dirty="0" err="1">
                <a:latin typeface="+mn-lt"/>
              </a:rPr>
              <a:t>Blago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celome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narodu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serbskomu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ako</a:t>
            </a:r>
            <a:r>
              <a:rPr lang="en-US" i="1" dirty="0">
                <a:latin typeface="+mn-lt"/>
              </a:rPr>
              <a:t> vi </a:t>
            </a:r>
            <a:r>
              <a:rPr lang="en-US" i="1" dirty="0" err="1">
                <a:latin typeface="+mn-lt"/>
              </a:rPr>
              <a:t>postanete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budete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bogoljubivi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pravdoljubivi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prosvešteni</a:t>
            </a:r>
            <a:r>
              <a:rPr lang="en-US" i="1" dirty="0">
                <a:latin typeface="+mn-lt"/>
              </a:rPr>
              <a:t>! </a:t>
            </a:r>
            <a:endParaRPr lang="sr-Latn-RS" i="1" dirty="0">
              <a:latin typeface="+mn-lt"/>
            </a:endParaRPr>
          </a:p>
          <a:p>
            <a:pPr marL="0" indent="0" algn="just">
              <a:buNone/>
            </a:pPr>
            <a:r>
              <a:rPr lang="en-US" i="1" dirty="0">
                <a:latin typeface="+mn-lt"/>
              </a:rPr>
              <a:t>Od vas </a:t>
            </a:r>
            <a:r>
              <a:rPr lang="en-US" i="1" dirty="0" err="1">
                <a:latin typeface="+mn-lt"/>
              </a:rPr>
              <a:t>će</a:t>
            </a:r>
            <a:r>
              <a:rPr lang="en-US" i="1" dirty="0">
                <a:latin typeface="+mn-lt"/>
              </a:rPr>
              <a:t> se ova </a:t>
            </a:r>
            <a:r>
              <a:rPr lang="en-US" i="1" dirty="0" err="1">
                <a:latin typeface="+mn-lt"/>
              </a:rPr>
              <a:t>nacija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naša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prosvetiti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svako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dobro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nastaviti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zašto</a:t>
            </a:r>
            <a:r>
              <a:rPr lang="en-US" i="1" dirty="0">
                <a:latin typeface="+mn-lt"/>
              </a:rPr>
              <a:t> vi </a:t>
            </a:r>
            <a:r>
              <a:rPr lang="en-US" i="1" dirty="0" err="1">
                <a:latin typeface="+mn-lt"/>
              </a:rPr>
              <a:t>ćete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biti</a:t>
            </a:r>
            <a:r>
              <a:rPr lang="en-US" i="1" dirty="0">
                <a:latin typeface="+mn-lt"/>
              </a:rPr>
              <a:t> s </a:t>
            </a:r>
            <a:r>
              <a:rPr lang="en-US" i="1" dirty="0" err="1">
                <a:latin typeface="+mn-lt"/>
              </a:rPr>
              <a:t>vremenom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narodni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poglavari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sudije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upravitelji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od vas </a:t>
            </a:r>
            <a:r>
              <a:rPr lang="en-US" i="1" dirty="0" err="1">
                <a:latin typeface="+mn-lt"/>
              </a:rPr>
              <a:t>će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zavisiti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sve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opšte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narodno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blagopolučenije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čest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slava</a:t>
            </a:r>
            <a:r>
              <a:rPr lang="en-US" i="1" dirty="0">
                <a:latin typeface="+mn-lt"/>
              </a:rPr>
              <a:t>. </a:t>
            </a:r>
            <a:r>
              <a:rPr lang="en-US" i="1" dirty="0" err="1">
                <a:latin typeface="+mn-lt"/>
              </a:rPr>
              <a:t>Ako</a:t>
            </a:r>
            <a:r>
              <a:rPr lang="en-US" i="1" dirty="0">
                <a:latin typeface="+mn-lt"/>
              </a:rPr>
              <a:t> li vi </a:t>
            </a:r>
            <a:r>
              <a:rPr lang="en-US" i="1" dirty="0" err="1">
                <a:latin typeface="+mn-lt"/>
              </a:rPr>
              <a:t>budete</a:t>
            </a:r>
            <a:r>
              <a:rPr lang="en-US" i="1" dirty="0">
                <a:latin typeface="+mn-lt"/>
              </a:rPr>
              <a:t> (</a:t>
            </a:r>
            <a:r>
              <a:rPr lang="en-US" i="1" dirty="0" err="1">
                <a:latin typeface="+mn-lt"/>
              </a:rPr>
              <a:t>sačuvaj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Bože</a:t>
            </a:r>
            <a:r>
              <a:rPr lang="en-US" i="1" dirty="0">
                <a:latin typeface="+mn-lt"/>
              </a:rPr>
              <a:t>!) </a:t>
            </a:r>
            <a:r>
              <a:rPr lang="en-US" i="1" dirty="0" err="1">
                <a:latin typeface="+mn-lt"/>
              </a:rPr>
              <a:t>zli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nepravedni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grabitelji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mučitelji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teško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narodu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 s </a:t>
            </a:r>
            <a:r>
              <a:rPr lang="en-US" i="1" dirty="0" err="1">
                <a:latin typeface="+mn-lt"/>
              </a:rPr>
              <a:t>vami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zajedno</a:t>
            </a:r>
            <a:r>
              <a:rPr lang="en-US" i="1" dirty="0">
                <a:latin typeface="+mn-lt"/>
              </a:rPr>
              <a:t>.</a:t>
            </a:r>
            <a:endParaRPr lang="sr-Latn-RS" i="1" dirty="0">
              <a:latin typeface="+mn-lt"/>
            </a:endParaRPr>
          </a:p>
          <a:p>
            <a:pPr marL="457200" lvl="1" indent="0" algn="r">
              <a:buNone/>
            </a:pPr>
            <a:r>
              <a:rPr lang="sr-Latn-RS" i="1" dirty="0">
                <a:latin typeface="+mn-lt"/>
              </a:rPr>
              <a:t>	</a:t>
            </a:r>
            <a:r>
              <a:rPr lang="sr-Latn-RS" dirty="0">
                <a:latin typeface="+mn-lt"/>
              </a:rPr>
              <a:t>Dositej Obradović, 1808. povodom otvaranja Velike škole</a:t>
            </a:r>
            <a:endParaRPr lang="en-US" dirty="0">
              <a:latin typeface="+mn-lt"/>
            </a:endParaRPr>
          </a:p>
        </p:txBody>
      </p:sp>
      <p:pic>
        <p:nvPicPr>
          <p:cNvPr id="1028" name="Picture 4" descr="Dositej Obradović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9337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85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Poređenje biheviorizam vs kognitivizam vs konstruktivizam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https://www.youtube.com/watch?v=svw3eylPTvY</a:t>
            </a:r>
            <a:endParaRPr lang="en-US" dirty="0"/>
          </a:p>
        </p:txBody>
      </p:sp>
      <p:pic>
        <p:nvPicPr>
          <p:cNvPr id="4098" name="Picture 2" descr="Behaviorism, Cognitivism, Constructivism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17973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10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365"/>
            <a:ext cx="8229600" cy="1600200"/>
          </a:xfrm>
        </p:spPr>
        <p:txBody>
          <a:bodyPr/>
          <a:lstStyle/>
          <a:p>
            <a:r>
              <a:rPr lang="sr-Latn-RS" dirty="0"/>
              <a:t>Diskusija – paradigma u školskom sistemu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0365" y="3962400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4161" y="2895600"/>
            <a:ext cx="4379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Kognitivizam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5029200"/>
            <a:ext cx="5389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Konstruktivizam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240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Kritička 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Nastala u Frankfurtu kao šira ideja koja nije vezana samo za obrazovanje</a:t>
            </a:r>
          </a:p>
          <a:p>
            <a:r>
              <a:rPr lang="sr-Latn-RS" dirty="0"/>
              <a:t>Oslanja se na filozofsku perspektivu koja preispituje znanja i stavove koje drugi nameću</a:t>
            </a:r>
          </a:p>
          <a:p>
            <a:pPr lvl="1"/>
            <a:r>
              <a:rPr lang="sr-Latn-RS" dirty="0"/>
              <a:t>Polazi od vrednosti u kojima se obrazovanje odvija, koje ne smeju biti dehumanizirajuće ili opresivne</a:t>
            </a:r>
          </a:p>
          <a:p>
            <a:r>
              <a:rPr lang="sr-Latn-RS" dirty="0"/>
              <a:t>U smislu obrazovanja, cilj je kroz kritičko propitivanje i samostalno promišljanje znanje stvoriti, umesto direktno od drugih usvojiti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5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Humanizam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Perspektiva koja se fokusira na lične slobode</a:t>
            </a:r>
          </a:p>
          <a:p>
            <a:r>
              <a:rPr lang="sr-Latn-RS" dirty="0"/>
              <a:t>Stavlja obrazovanje u kontekst ljudskih prava pojedinca</a:t>
            </a:r>
          </a:p>
          <a:p>
            <a:r>
              <a:rPr lang="sr-Latn-RS" dirty="0"/>
              <a:t>Ako je kritička teorija protivljenje opresiji, humanizam je afirmacija slobode i samorealizacije</a:t>
            </a:r>
          </a:p>
          <a:p>
            <a:pPr lvl="1"/>
            <a:r>
              <a:rPr lang="sr-Latn-RS" dirty="0"/>
              <a:t>U kritičkoj teoriji učenje se dešava kroz otpor nametnutom mišljenju</a:t>
            </a:r>
          </a:p>
          <a:p>
            <a:pPr lvl="1"/>
            <a:r>
              <a:rPr lang="sr-Latn-RS" dirty="0"/>
              <a:t>U humanizmu učenje se dešava u ambijentu koji unapred prepoznaje čovekovu potrebu za individualnim iskustvom</a:t>
            </a:r>
          </a:p>
        </p:txBody>
      </p:sp>
    </p:spTree>
    <p:extLst>
      <p:ext uri="{BB962C8B-B14F-4D97-AF65-F5344CB8AC3E}">
        <p14:creationId xmlns:p14="http://schemas.microsoft.com/office/powerpoint/2010/main" val="10833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365"/>
            <a:ext cx="8229600" cy="1600200"/>
          </a:xfrm>
        </p:spPr>
        <p:txBody>
          <a:bodyPr/>
          <a:lstStyle/>
          <a:p>
            <a:r>
              <a:rPr lang="sr-Latn-RS" dirty="0"/>
              <a:t>Diskusija – selekcija u obrazovanju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0365" y="3962400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7138" y="2895600"/>
            <a:ext cx="4193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Meritokratija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19889" y="5029200"/>
            <a:ext cx="3807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Raznolikost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166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Teorije učenja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Instrumentalno uslovljavanje (Skinner, 1954)</a:t>
            </a:r>
          </a:p>
          <a:p>
            <a:r>
              <a:rPr lang="sr-Latn-RS" dirty="0"/>
              <a:t>Teorija socijalnog učenja (Bandura, 1977)</a:t>
            </a:r>
          </a:p>
          <a:p>
            <a:r>
              <a:rPr lang="sr-Latn-RS" dirty="0"/>
              <a:t>Situacijsko učenje (Lave, 1988)</a:t>
            </a:r>
          </a:p>
          <a:p>
            <a:r>
              <a:rPr lang="sr-Latn-RS" dirty="0"/>
              <a:t>Iskustveno učenje (Kolb, 1984)</a:t>
            </a:r>
          </a:p>
          <a:p>
            <a:r>
              <a:rPr lang="sr-Latn-RS" dirty="0"/>
              <a:t>Teorija kognitivnog opterećenja (Sweller, 1988)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52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Instrumentalno uslovljavanje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Bihevioristička teorija učenja</a:t>
            </a:r>
          </a:p>
          <a:p>
            <a:r>
              <a:rPr lang="sr-Latn-RS" dirty="0"/>
              <a:t>Zasniva se na pojačanom učenju (eng. </a:t>
            </a:r>
            <a:r>
              <a:rPr lang="sr-Latn-RS" i="1" dirty="0"/>
              <a:t>reinforcement learning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Učenje pokušajima i pogreškama</a:t>
            </a:r>
          </a:p>
          <a:p>
            <a:r>
              <a:rPr lang="sr-Latn-RS" dirty="0"/>
              <a:t>U iterativnom ponavljanju sekvenci stimulus-reakcija, podstiču se reakcije koje dovode do željenog ishoda</a:t>
            </a:r>
          </a:p>
          <a:p>
            <a:pPr lvl="1"/>
            <a:r>
              <a:rPr lang="sr-Latn-RS" dirty="0"/>
              <a:t>Važna pravovremena povratna informacija</a:t>
            </a:r>
          </a:p>
          <a:p>
            <a:pPr lvl="1"/>
            <a:r>
              <a:rPr lang="sr-Latn-RS" dirty="0"/>
              <a:t>Nagrađuju se ispravne reakcije, kažnjavaju pogrešne</a:t>
            </a:r>
          </a:p>
          <a:p>
            <a:pPr lvl="1"/>
            <a:r>
              <a:rPr lang="sr-Latn-RS" dirty="0"/>
              <a:t>Tako se pojačavaju akcije dovode do željenog ishoda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3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Teorija socijalnog učenja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Oslanja se na Vigotskog i fokusira na to da ljudi uče jedni od drugih kroz posmatranje i oponašanje</a:t>
            </a:r>
          </a:p>
          <a:p>
            <a:r>
              <a:rPr lang="sr-Latn-RS" dirty="0"/>
              <a:t>Most između biheviorizma i kognitivizma</a:t>
            </a:r>
          </a:p>
          <a:p>
            <a:pPr lvl="1"/>
            <a:r>
              <a:rPr lang="sr-Latn-RS" dirty="0"/>
              <a:t>Fokusira se na uočljive procese kod onog od koga učimo</a:t>
            </a:r>
          </a:p>
          <a:p>
            <a:pPr lvl="1"/>
            <a:r>
              <a:rPr lang="sr-Latn-RS" dirty="0"/>
              <a:t>Učenik mora da od onog što uoči formira internu kognitivnu strukturu kako bi mogao da reprodukuje akciju, kao i da znanje očuva</a:t>
            </a:r>
          </a:p>
          <a:p>
            <a:r>
              <a:rPr lang="sr-Latn-RS" dirty="0"/>
              <a:t>Grupna i praktična nastava se oslanjaju na ovu teoriju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17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Situacijsko 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Stavlja naglasak na to da se značajan deo učenja dešava nenameravano </a:t>
            </a:r>
          </a:p>
          <a:p>
            <a:pPr lvl="1"/>
            <a:r>
              <a:rPr lang="sr-Latn-RS" dirty="0"/>
              <a:t>U svakodnevnim aktivnostima u nestrukturiranom okruženju izvan učionice </a:t>
            </a:r>
          </a:p>
          <a:p>
            <a:r>
              <a:rPr lang="sr-Latn-RS" dirty="0"/>
              <a:t>U takvim situacijama učenik od pasivnog posmatrača prelazi u aktivnog sudeonika (uz pomoć drugih)</a:t>
            </a:r>
          </a:p>
          <a:p>
            <a:r>
              <a:rPr lang="sr-Latn-RS" dirty="0"/>
              <a:t>Ideja situacijskog učenja je da se u obrazovnom okruženju ovo namerno replicira slično odnosu majstor-šegrt</a:t>
            </a:r>
          </a:p>
          <a:p>
            <a:pPr lvl="1"/>
            <a:r>
              <a:rPr lang="sr-Latn-RS" dirty="0"/>
              <a:t>Učenik posmatra, pa preuzima sve aktivniju ulogu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63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Iskustveno 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Četverofazna ciklična teorija učenja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Prvo dolazi iskustvo</a:t>
            </a:r>
          </a:p>
          <a:p>
            <a:pPr marL="1200150" lvl="2" indent="-342900"/>
            <a:r>
              <a:rPr lang="sr-Latn-RS" dirty="0"/>
              <a:t>Dete se opeklo na ringlu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Osvrt na iskustvo</a:t>
            </a:r>
          </a:p>
          <a:p>
            <a:pPr marL="1200150" lvl="2" indent="-342900"/>
            <a:r>
              <a:rPr lang="sr-Latn-RS" dirty="0"/>
              <a:t>Ovo boli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Formira koncepte i pravila na osnovu tog iskustva</a:t>
            </a:r>
          </a:p>
          <a:p>
            <a:pPr marL="1200150" lvl="2" indent="-342900"/>
            <a:r>
              <a:rPr lang="sr-Latn-RS" dirty="0"/>
              <a:t>Vrela ringla peče – ne dirati vrelu ringlu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Primena naučenog u novom iskustvu</a:t>
            </a:r>
          </a:p>
          <a:p>
            <a:pPr marL="1200150" lvl="2" indent="-342900"/>
            <a:r>
              <a:rPr lang="sr-Latn-RS" dirty="0"/>
              <a:t>Ubuduće stavlja ruku iznad ringle da proveri da li je vrela</a:t>
            </a:r>
          </a:p>
          <a:p>
            <a:pPr marL="400050"/>
            <a:r>
              <a:rPr lang="sr-Latn-RS" dirty="0"/>
              <a:t>Teorija se bazira na tome da se najbolje nauči ono što potpuno iskusimo</a:t>
            </a:r>
          </a:p>
          <a:p>
            <a:pPr marL="800100" lvl="1"/>
            <a:r>
              <a:rPr lang="sr-Latn-RS" dirty="0"/>
              <a:t>Programeri najređe ponavljaju greške koje su im napravile bagove koje su najteže i najduže rešavali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obrazovanja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i="1" dirty="0" err="1">
                <a:latin typeface="+mn-lt"/>
              </a:rPr>
              <a:t>Vidite</a:t>
            </a:r>
            <a:r>
              <a:rPr lang="en-US" i="1" dirty="0">
                <a:latin typeface="+mn-lt"/>
              </a:rPr>
              <a:t>, mi </a:t>
            </a:r>
            <a:r>
              <a:rPr lang="en-US" i="1" dirty="0" err="1">
                <a:latin typeface="+mn-lt"/>
              </a:rPr>
              <a:t>imamo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dovoljno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mišica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za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odbranu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Srbije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ali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nemamo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dovoljno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veštih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ljudi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za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upravljanje</a:t>
            </a:r>
            <a:r>
              <a:rPr lang="en-US" i="1" dirty="0">
                <a:latin typeface="+mn-lt"/>
              </a:rPr>
              <a:t>. Da mi </a:t>
            </a:r>
            <a:r>
              <a:rPr lang="en-US" i="1" dirty="0" err="1">
                <a:latin typeface="+mn-lt"/>
              </a:rPr>
              <a:t>znamo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državu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voditi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onako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kako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znamo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voditi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vojsku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drugojačije</a:t>
            </a:r>
            <a:r>
              <a:rPr lang="en-US" i="1" dirty="0">
                <a:latin typeface="+mn-lt"/>
              </a:rPr>
              <a:t> bi </a:t>
            </a:r>
            <a:r>
              <a:rPr lang="en-US" i="1" dirty="0" err="1">
                <a:latin typeface="+mn-lt"/>
              </a:rPr>
              <a:t>sada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stajali</a:t>
            </a:r>
            <a:r>
              <a:rPr lang="en-US" i="1" dirty="0">
                <a:latin typeface="+mn-lt"/>
              </a:rPr>
              <a:t>. </a:t>
            </a:r>
            <a:r>
              <a:rPr lang="en-US" i="1" dirty="0" err="1">
                <a:latin typeface="+mn-lt"/>
              </a:rPr>
              <a:t>Učite</a:t>
            </a:r>
            <a:r>
              <a:rPr lang="en-US" i="1" dirty="0">
                <a:latin typeface="+mn-lt"/>
              </a:rPr>
              <a:t> se vi, </a:t>
            </a:r>
            <a:r>
              <a:rPr lang="en-US" i="1" dirty="0" err="1">
                <a:latin typeface="+mn-lt"/>
              </a:rPr>
              <a:t>dakle</a:t>
            </a:r>
            <a:r>
              <a:rPr lang="en-US" i="1" dirty="0">
                <a:latin typeface="+mn-lt"/>
              </a:rPr>
              <a:t>, da </a:t>
            </a:r>
            <a:r>
              <a:rPr lang="en-US" i="1" dirty="0" err="1">
                <a:latin typeface="+mn-lt"/>
              </a:rPr>
              <a:t>nastavite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naše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srećno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započeto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delo</a:t>
            </a:r>
            <a:r>
              <a:rPr lang="en-US" i="1" dirty="0">
                <a:latin typeface="+mn-lt"/>
              </a:rPr>
              <a:t>. U </a:t>
            </a:r>
            <a:r>
              <a:rPr lang="en-US" i="1" dirty="0" err="1">
                <a:latin typeface="+mn-lt"/>
              </a:rPr>
              <a:t>vama</a:t>
            </a:r>
            <a:r>
              <a:rPr lang="en-US" i="1" dirty="0">
                <a:latin typeface="+mn-lt"/>
              </a:rPr>
              <a:t> je </a:t>
            </a:r>
            <a:r>
              <a:rPr lang="en-US" i="1" dirty="0" err="1">
                <a:latin typeface="+mn-lt"/>
              </a:rPr>
              <a:t>sva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nadežda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naša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strane</a:t>
            </a:r>
            <a:r>
              <a:rPr lang="en-US" i="1" dirty="0">
                <a:latin typeface="+mn-lt"/>
              </a:rPr>
              <a:t>.</a:t>
            </a:r>
            <a:endParaRPr lang="sr-Latn-RS" i="1" dirty="0">
              <a:latin typeface="+mn-lt"/>
            </a:endParaRPr>
          </a:p>
          <a:p>
            <a:pPr marL="457200" lvl="1" indent="0" algn="r">
              <a:buNone/>
            </a:pPr>
            <a:r>
              <a:rPr lang="sr-Latn-RS" dirty="0">
                <a:latin typeface="+mn-lt"/>
              </a:rPr>
              <a:t>Karađorđe, 1808. povodom otvaranja Velike škole</a:t>
            </a:r>
            <a:endParaRPr lang="en-US" dirty="0">
              <a:latin typeface="+mn-lt"/>
            </a:endParaRPr>
          </a:p>
        </p:txBody>
      </p:sp>
      <p:pic>
        <p:nvPicPr>
          <p:cNvPr id="2050" name="Picture 2" descr="Карађорђе Петровић — Википедиј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816225" cy="39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741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Teorija kognitivnog opterećenja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Osnovna premisa je da ljudska kognitivna struktura ima karakteristike i ograničenja koja određuju da li će se učenje desiti u određenoj situaciji</a:t>
            </a:r>
          </a:p>
          <a:p>
            <a:r>
              <a:rPr lang="sr-Latn-RS" dirty="0"/>
              <a:t>Glavno ograničenje je kratkoročna memorija</a:t>
            </a:r>
          </a:p>
          <a:p>
            <a:pPr lvl="1"/>
            <a:r>
              <a:rPr lang="sr-Latn-RS" dirty="0"/>
              <a:t>7 (±2) stvari istovremeno može učenik da drži</a:t>
            </a:r>
          </a:p>
          <a:p>
            <a:r>
              <a:rPr lang="sr-Latn-RS" dirty="0"/>
              <a:t>Unutrašnje opterećenje – sadržano u samom problemu</a:t>
            </a:r>
          </a:p>
          <a:p>
            <a:pPr lvl="1"/>
            <a:r>
              <a:rPr lang="sr-Latn-RS" dirty="0"/>
              <a:t>Ne može se značajno redukovati</a:t>
            </a:r>
          </a:p>
          <a:p>
            <a:pPr lvl="1"/>
            <a:r>
              <a:rPr lang="sr-Latn-RS" dirty="0"/>
              <a:t>Jednačine sa dve nepoznate ne mogu imati jednu nepoznatu</a:t>
            </a:r>
          </a:p>
          <a:p>
            <a:r>
              <a:rPr lang="sr-Latn-RS" dirty="0"/>
              <a:t>Spoljno opterećenje – uvedeno od strane konteksta u kojem se učenje odvija</a:t>
            </a:r>
          </a:p>
          <a:p>
            <a:pPr lvl="1"/>
            <a:r>
              <a:rPr lang="sr-Latn-RS" dirty="0"/>
              <a:t>Može se optimizovati</a:t>
            </a:r>
          </a:p>
          <a:p>
            <a:pPr lvl="1"/>
            <a:r>
              <a:rPr lang="sr-Latn-RS" dirty="0"/>
              <a:t>Ne tražiti da učenik piše jednačine naliv perom, jer mora da vodi računa i o pisanju i o samoj jednačini</a:t>
            </a:r>
          </a:p>
          <a:p>
            <a:r>
              <a:rPr lang="sr-Latn-RS" dirty="0"/>
              <a:t>Selekcija kratkoročnog opterećenja – cilj je fokusirati se na srž problema i time ne uvesti u kratkoročnu memoriju stvari koje povećavaju opterećenje, a ne doprinose razumevanju problema</a:t>
            </a:r>
          </a:p>
          <a:p>
            <a:pPr lvl="1"/>
            <a:r>
              <a:rPr lang="sr-Latn-RS" dirty="0"/>
              <a:t>Tu je razlika u učinkovitosti eksperta i početnika</a:t>
            </a:r>
          </a:p>
        </p:txBody>
      </p:sp>
    </p:spTree>
    <p:extLst>
      <p:ext uri="{BB962C8B-B14F-4D97-AF65-F5344CB8AC3E}">
        <p14:creationId xmlns:p14="http://schemas.microsoft.com/office/powerpoint/2010/main" val="2289472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Teorija kognitivnog opterećenja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Nastava koja se oslanja na ovu teoriju vodi računa o obimu informacija koje se isporučuju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sr-Latn-RS" dirty="0"/>
              <a:t>Minimizovati spoljno opterećenje </a:t>
            </a:r>
          </a:p>
          <a:p>
            <a:pPr marL="800100" lvl="1" indent="-342900">
              <a:buFont typeface="+mj-lt"/>
              <a:buAutoNum type="alphaLcParenR"/>
            </a:pPr>
            <a:r>
              <a:rPr lang="sr-Latn-RS" dirty="0"/>
              <a:t>Pomoći učenicima da se fokusiraju </a:t>
            </a:r>
            <a:r>
              <a:rPr lang="sr-Latn-RS"/>
              <a:t>na esencijalne </a:t>
            </a:r>
            <a:r>
              <a:rPr lang="sr-Latn-RS" dirty="0"/>
              <a:t>stvari bez generisanja dodatnog opterećenja</a:t>
            </a:r>
          </a:p>
        </p:txBody>
      </p:sp>
    </p:spTree>
    <p:extLst>
      <p:ext uri="{BB962C8B-B14F-4D97-AF65-F5344CB8AC3E}">
        <p14:creationId xmlns:p14="http://schemas.microsoft.com/office/powerpoint/2010/main" val="2327766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27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Instrukcione teorije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sr-Latn-RS" dirty="0"/>
              <a:t>Instrukcija je usmerena na optimalnu sekvencu koja pomaže učeniku da savlada određeni cilj i osposobi se da samostalno rešava probleme u ciljnoj oblasti</a:t>
            </a:r>
          </a:p>
          <a:p>
            <a:r>
              <a:rPr lang="sr-Latn-RS" dirty="0"/>
              <a:t>Teorije instrukcionog dizajna se bave kreiranjem takvih optimalnih sekvenci</a:t>
            </a:r>
          </a:p>
          <a:p>
            <a:r>
              <a:rPr lang="en-US" dirty="0" err="1"/>
              <a:t>Teorija</a:t>
            </a:r>
            <a:r>
              <a:rPr lang="en-US" dirty="0"/>
              <a:t> je </a:t>
            </a:r>
            <a:r>
              <a:rPr lang="en-US" dirty="0" err="1"/>
              <a:t>osnov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instrukcionih</a:t>
            </a:r>
            <a:r>
              <a:rPr lang="en-US" dirty="0"/>
              <a:t> </a:t>
            </a:r>
            <a:r>
              <a:rPr lang="en-US" dirty="0" err="1"/>
              <a:t>principa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757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Instrukcione teorije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Instrukciona teorija treba da obezbedi tok od učenikovog stanja u kojem nešto ne zna ili ne može da uradi do stanja u kojem to zna ili može</a:t>
            </a:r>
          </a:p>
          <a:p>
            <a:r>
              <a:rPr lang="sr-Latn-RS" dirty="0"/>
              <a:t>Koristeći znanja iz kognitivnih nauka i psihologije učenja, instrukciona teorija treba da osmisli instrukcione principe koji će podržati ovaj 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65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Instrukcione teorije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752600"/>
            <a:ext cx="6019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498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instrukcionih principa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sr-Latn-RS" dirty="0"/>
              <a:t>Primeri instrukcionih principa: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Uzeti u obzir ograničenja kratkotrajne memorije i razdeliti informacije u manje jedinice prilagođene učenikovom stepenu razumevanja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U objašnjavanju koncepta predočiti definiciju, primere, kontraprimere i primenu kroz vežbanje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Pružiti pravovremenu i smislenu povratnu informaciju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Pomoći učeniku da se fokusira na svrhu i sadržaj aktivnosti i resursa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Potruditi se da  učenik bude motivisan da uči i da se uključi u nastavne aktivnosti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Pomoći učeniku da postane samostalan u realizaciji ciljnih zadataka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Uskladiti ocenjivanje sa nastavnim ciljevima, ishodima i aktivnostima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43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Pet generalnih instrukcionih principa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Pet generalnih instrukcionih principa (Merrill, 2002, 2013):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Uključiti učenike da rešavaju smislene probleme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Aktivirati učenikovo prethodno znanje pri rešavanju novog problema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Novo znanje i veštine demonstrirati u odgovarajućem kontekstu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Dati priliku da učenici primene novo znanje i veštine i dobiju povratnu informaciju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Ohrabriti učenike da koriste stečena znanja i veštine u svakodnevnom životu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99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52" y="762000"/>
            <a:ext cx="6172200" cy="1600200"/>
          </a:xfrm>
        </p:spPr>
        <p:txBody>
          <a:bodyPr/>
          <a:lstStyle/>
          <a:p>
            <a:pPr algn="l"/>
            <a:r>
              <a:rPr lang="sr-Latn-RS" dirty="0"/>
              <a:t>Spektorovi instrukcioni principi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733800"/>
          </a:xfrm>
        </p:spPr>
        <p:txBody>
          <a:bodyPr/>
          <a:lstStyle/>
          <a:p>
            <a:r>
              <a:rPr lang="sr-Latn-RS" dirty="0"/>
              <a:t>Spector (2001) donosi ovih pet principa, organizovanih u obliku razlog-akcija: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Učenje se tiče promene, pa instrukcija treba da obezbedi željene promene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Iskustvo je početna tačka za razumevanje, pa iskustvo treba da bude kritična komponenta instrukcije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Kontekst određuje značenje, pa instrukcija treba biti sprovedena u smislenom kontekstu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Relevantni konteksti su obično složeni i višeslojni, pa i instrukcija treba postepeno da uvodi kompleksnost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Ljudi znaju manje nego što misle da znaju, pa instrukcija treba da cilja ono što učenik ne zna, ali i ono što (misli da) zna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108" name="Picture 12" descr="Michael Spector, Regents Professor | Department of Learning 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8999"/>
            <a:ext cx="1749425" cy="218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13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Instrukcione strategije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 instrukcionih principa se izvode instrukcione strategije</a:t>
            </a:r>
          </a:p>
          <a:p>
            <a:r>
              <a:rPr lang="sr-Latn-RS" dirty="0"/>
              <a:t>Instrukciona strategija je opis konkretnog pristupa određenoj nastavnoj aktivnosti</a:t>
            </a:r>
          </a:p>
          <a:p>
            <a:r>
              <a:rPr lang="sr-Latn-RS" dirty="0"/>
              <a:t>Na primer, ako je princip Pomoći učeniku da se fokusira, možemo izvesti dve moguće strategije </a:t>
            </a:r>
          </a:p>
          <a:p>
            <a:pPr lvl="1"/>
            <a:r>
              <a:rPr lang="sr-Latn-RS" dirty="0"/>
              <a:t>Kroz objašnjavanje – predstaviti svrhu lekcije učeniku</a:t>
            </a:r>
          </a:p>
          <a:p>
            <a:pPr lvl="1"/>
            <a:r>
              <a:rPr lang="sr-Latn-RS" dirty="0"/>
              <a:t>Kroz istraživanje – pitati učenika šta bi se iz ove nastavne teme moglo korisno naučiti</a:t>
            </a:r>
          </a:p>
          <a:p>
            <a:endParaRPr lang="sr-Latn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4719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klasičnog obrazovanja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r-Latn-RS" i="1" dirty="0">
                <a:latin typeface="+mn-lt"/>
              </a:rPr>
              <a:t>T</a:t>
            </a:r>
            <a:r>
              <a:rPr lang="en-GB" i="1" dirty="0">
                <a:latin typeface="+mn-lt"/>
              </a:rPr>
              <a:t>he ultimate aim of education is nothing other than the creation of human beings in the fullness of their capacities</a:t>
            </a:r>
            <a:r>
              <a:rPr lang="sr-Latn-RS" i="1" dirty="0">
                <a:latin typeface="+mn-lt"/>
              </a:rPr>
              <a:t> </a:t>
            </a:r>
          </a:p>
          <a:p>
            <a:pPr marL="0" indent="0" algn="r">
              <a:buNone/>
            </a:pPr>
            <a:r>
              <a:rPr lang="sr-Latn-RS" sz="2000" dirty="0">
                <a:latin typeface="+mn-lt"/>
              </a:rPr>
              <a:t>(John Dewey, 1930)</a:t>
            </a:r>
          </a:p>
          <a:p>
            <a:pPr marL="457200" lvl="1" indent="0" algn="r">
              <a:buNone/>
            </a:pPr>
            <a:endParaRPr lang="sr-Latn-RS" dirty="0"/>
          </a:p>
          <a:p>
            <a:pPr marL="57150" indent="0" algn="just">
              <a:buNone/>
            </a:pPr>
            <a:r>
              <a:rPr lang="sr-Latn-RS" i="1" dirty="0">
                <a:latin typeface="+mn-lt"/>
              </a:rPr>
              <a:t>T</a:t>
            </a:r>
            <a:r>
              <a:rPr lang="en-GB" i="1" dirty="0">
                <a:latin typeface="+mn-lt"/>
              </a:rPr>
              <a:t>he aim of education is to enable individuals to continue their education… the object and reward of learning is continued capacity for growth</a:t>
            </a:r>
            <a:endParaRPr lang="sr-Latn-RS" i="1" dirty="0">
              <a:latin typeface="+mn-lt"/>
            </a:endParaRPr>
          </a:p>
          <a:p>
            <a:pPr marL="57150" indent="0" algn="r">
              <a:buNone/>
            </a:pPr>
            <a:r>
              <a:rPr lang="sr-Latn-RS" sz="2000" dirty="0">
                <a:latin typeface="+mn-lt"/>
              </a:rPr>
              <a:t>(John Dewey, 1916)</a:t>
            </a:r>
          </a:p>
          <a:p>
            <a:pPr marL="57150" indent="0" algn="just">
              <a:buNone/>
            </a:pPr>
            <a:endParaRPr lang="sr-Latn-RS" i="1" dirty="0">
              <a:latin typeface="+mn-lt"/>
            </a:endParaRPr>
          </a:p>
        </p:txBody>
      </p:sp>
      <p:pic>
        <p:nvPicPr>
          <p:cNvPr id="5122" name="Picture 2" descr="John Dewe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61001"/>
            <a:ext cx="3226637" cy="44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301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instrukcionih strategija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Neki primeri instrukcionih strategija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Vežbanje i ponavljanje – primereno za učenje verbalnih informacija koje treba upamtiti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Instrukcija kroz uputstvo – primereno za učenje jednostavnijih procedura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Instrukcija kroz istraživanje – primereno za pomoć u razumevanju fenomena koji su novi za učenika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Interaktivna simulacija – primereno za upoznavanje dinamičkih kompleksnih sistema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Sokratovski dijalog – primereno za pomoć učeniku da poveže nešto s čim nije familijaran sa nečim što već zna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Predavanje – primereno za uvođenje novih tema, razvoj motivacije i osnova za dalje učenje te teme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75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Teorije instrukcionog dizajna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Teorije instrukcionog dizajna se bave time kako koristiti instrukcione principe i strategije u različitim okolnostima</a:t>
            </a:r>
          </a:p>
          <a:p>
            <a:pPr lvl="1"/>
            <a:r>
              <a:rPr lang="sr-Latn-RS" dirty="0"/>
              <a:t>Specificiraju kako sekvencionirati materijal i aktivnosti da bi se postigao zadati nastavni cilj za određenu grupu učenika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6785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Teorije učenja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2063" y="367851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Instrukcione teorije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3678515"/>
            <a:ext cx="34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Teorije instrukcionog dizajna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33600" y="3678515"/>
            <a:ext cx="533400" cy="369332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95247" y="3678515"/>
            <a:ext cx="533400" cy="369332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047847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Deskriptivne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Opisuju kako ljudi uče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5710" y="4047847"/>
            <a:ext cx="2273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Most između teorija učenja i teorija instrukcionog dizajna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Uključuju cilj i ishod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2518" y="4047847"/>
            <a:ext cx="22734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Preskriptivne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Kojim tačno postupkom doći do ishoda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Povezuje instrukcioni metod zasnovan na instrukcionoj teoriji sa nastavnim ciljem na efikasan način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8945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Ključne instrukcione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Tipovi učenja</a:t>
            </a:r>
          </a:p>
          <a:p>
            <a:r>
              <a:rPr lang="sr-Latn-RS" dirty="0"/>
              <a:t>Tipovi učenika</a:t>
            </a:r>
          </a:p>
          <a:p>
            <a:r>
              <a:rPr lang="sr-Latn-RS" dirty="0"/>
              <a:t>Tipovi nastavnog okruženja</a:t>
            </a:r>
          </a:p>
          <a:p>
            <a:r>
              <a:rPr lang="sr-Latn-RS" dirty="0"/>
              <a:t>Tipovi nastavnih metoda/modela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294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učenja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Tip onoga što treba naučiti određuje koji je instrukcioni metod optimalan</a:t>
            </a:r>
          </a:p>
          <a:p>
            <a:pPr lvl="1"/>
            <a:r>
              <a:rPr lang="sr-Latn-RS" dirty="0"/>
              <a:t>Vožnja automobila i stoicizam se ne mogu učiti istim metodom</a:t>
            </a:r>
          </a:p>
          <a:p>
            <a:pPr lvl="1"/>
            <a:endParaRPr lang="sr-Latn-RS" dirty="0"/>
          </a:p>
          <a:p>
            <a:r>
              <a:rPr lang="sr-Latn-RS" dirty="0"/>
              <a:t>ADDIE model dizajniranja instrukcije</a:t>
            </a:r>
          </a:p>
          <a:p>
            <a:pPr lvl="1"/>
            <a:r>
              <a:rPr lang="sr-Latn-RS" dirty="0"/>
              <a:t>Analiza -</a:t>
            </a:r>
            <a:r>
              <a:rPr lang="en-US" dirty="0"/>
              <a:t>&gt;</a:t>
            </a:r>
            <a:r>
              <a:rPr lang="sr-Latn-RS" dirty="0"/>
              <a:t> </a:t>
            </a:r>
            <a:r>
              <a:rPr lang="en-US" dirty="0"/>
              <a:t>D</a:t>
            </a:r>
            <a:r>
              <a:rPr lang="sr-Latn-RS" dirty="0"/>
              <a:t>izajn</a:t>
            </a:r>
            <a:r>
              <a:rPr lang="en-US" dirty="0"/>
              <a:t> -&gt; </a:t>
            </a:r>
            <a:r>
              <a:rPr lang="en-US" dirty="0" err="1"/>
              <a:t>Razvoj</a:t>
            </a:r>
            <a:r>
              <a:rPr lang="en-US" dirty="0"/>
              <a:t> -&gt; </a:t>
            </a:r>
            <a:r>
              <a:rPr lang="en-US" dirty="0" err="1"/>
              <a:t>Implementacija</a:t>
            </a:r>
            <a:r>
              <a:rPr lang="en-US" dirty="0"/>
              <a:t> -&gt; </a:t>
            </a:r>
            <a:r>
              <a:rPr lang="en-US" dirty="0" err="1"/>
              <a:t>Evaluacija</a:t>
            </a:r>
            <a:endParaRPr lang="en-US" dirty="0"/>
          </a:p>
          <a:p>
            <a:pPr lvl="1"/>
            <a:endParaRPr lang="sr-Latn-RS" dirty="0"/>
          </a:p>
          <a:p>
            <a:r>
              <a:rPr lang="en-US" dirty="0"/>
              <a:t>U </a:t>
            </a:r>
            <a:r>
              <a:rPr lang="en-US" dirty="0" err="1"/>
              <a:t>fazi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analizira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tip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sr-Latn-RS" dirty="0"/>
              <a:t>što treba naučiti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7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400800" cy="1600200"/>
          </a:xfrm>
        </p:spPr>
        <p:txBody>
          <a:bodyPr/>
          <a:lstStyle/>
          <a:p>
            <a:pPr algn="l"/>
            <a:r>
              <a:rPr lang="sr-Latn-RS" dirty="0"/>
              <a:t>Žaneovi tipovi učenja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845361"/>
              </p:ext>
            </p:extLst>
          </p:nvPr>
        </p:nvGraphicFramePr>
        <p:xfrm>
          <a:off x="457200" y="23622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latin typeface="+mj-lt"/>
                        </a:rPr>
                        <a:t>Tip učenja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latin typeface="+mj-lt"/>
                        </a:rPr>
                        <a:t>Moguće strategije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Motoričke veštine (npr. vožnja bicikla)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Vežbanje i ponavljanje,</a:t>
                      </a:r>
                      <a:r>
                        <a:rPr lang="sr-Latn-RS" baseline="0" dirty="0">
                          <a:latin typeface="+mj-lt"/>
                        </a:rPr>
                        <a:t> igre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Stavovi (npr. odnos prema obrazovanju)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Igranje uloga, simulacije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Verbalne informacije (fakti)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Vežbanje i ponavljanje, upustva,</a:t>
                      </a:r>
                      <a:r>
                        <a:rPr lang="sr-Latn-RS" sz="18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igre, predavanja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Kognitivne strategije (izbor pristupa</a:t>
                      </a:r>
                      <a:r>
                        <a:rPr lang="sr-Latn-RS" baseline="0" dirty="0">
                          <a:latin typeface="+mj-lt"/>
                        </a:rPr>
                        <a:t> problemskoj situaciji)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Istraživačko učenje, simulacije,</a:t>
                      </a:r>
                      <a:r>
                        <a:rPr lang="sr-Latn-RS" baseline="0" dirty="0">
                          <a:latin typeface="+mj-lt"/>
                        </a:rPr>
                        <a:t> sokratovski dijalog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Intelektualne veštine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>
                          <a:latin typeface="+mj-lt"/>
                        </a:rPr>
                        <a:t>Uputstvo,</a:t>
                      </a:r>
                      <a:r>
                        <a:rPr lang="sr-Latn-RS" baseline="0" dirty="0">
                          <a:latin typeface="+mj-lt"/>
                        </a:rPr>
                        <a:t> istraživačko učenje, simulacije, studija slučaja, igre, predavanja, sokratovski dijalog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2" name="Picture 2" descr="Robert Gagné's Taxonomy of Learning - Educational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6200"/>
            <a:ext cx="14382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226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Tipovi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1062"/>
            <a:ext cx="8229600" cy="4525963"/>
          </a:xfrm>
        </p:spPr>
        <p:txBody>
          <a:bodyPr/>
          <a:lstStyle/>
          <a:p>
            <a:r>
              <a:rPr lang="sr-Latn-RS" dirty="0"/>
              <a:t>Merrill (2002) – dizajnirati instrukciju u skladu sa tipom problema koji se rešava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95600"/>
            <a:ext cx="5057775" cy="3781425"/>
          </a:xfrm>
          <a:prstGeom prst="rect">
            <a:avLst/>
          </a:prstGeom>
        </p:spPr>
      </p:pic>
      <p:pic>
        <p:nvPicPr>
          <p:cNvPr id="6146" name="Picture 2" descr="Great YouTube Video of David Merrill on Instructional Design | EPPIC -  Pursuing Perform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3966"/>
            <a:ext cx="1520322" cy="202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58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učenika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Nastavne aktivnosti treba da zavise od ciljne grupe</a:t>
            </a:r>
          </a:p>
          <a:p>
            <a:pPr lvl="1"/>
            <a:r>
              <a:rPr lang="sr-Latn-RS" dirty="0"/>
              <a:t>Starost – deca, tinejdžeri, studenti, odrasle osobe?</a:t>
            </a:r>
          </a:p>
          <a:p>
            <a:pPr lvl="1"/>
            <a:r>
              <a:rPr lang="sr-Latn-RS" dirty="0"/>
              <a:t>Raznolikost – koliko se razlikuju po predznanju, motivaciji, sposobnostima, kulturološkom okviru, ...</a:t>
            </a:r>
          </a:p>
          <a:p>
            <a:pPr lvl="1"/>
            <a:r>
              <a:rPr lang="sr-Latn-RS" dirty="0"/>
              <a:t>Da li plaćaju pohađanje</a:t>
            </a:r>
          </a:p>
          <a:p>
            <a:pPr lvl="1"/>
            <a:r>
              <a:rPr lang="sr-Latn-RS" dirty="0"/>
              <a:t>Da li ima formalno testiranje i da li dobijaju diplome, sertifikate na kraju</a:t>
            </a:r>
          </a:p>
          <a:p>
            <a:r>
              <a:rPr lang="sr-Latn-RS" dirty="0"/>
              <a:t>Nastavnik je tu zbog učenika, a ne obrnuto</a:t>
            </a:r>
          </a:p>
          <a:p>
            <a:pPr lvl="1"/>
            <a:r>
              <a:rPr lang="sr-Latn-RS" dirty="0"/>
              <a:t>Potrebno je poznavati ciljnu grupu da bi se instrukcija tome prilagodila</a:t>
            </a:r>
          </a:p>
          <a:p>
            <a:r>
              <a:rPr lang="sr-Latn-RS" dirty="0"/>
              <a:t>Postoje različiti načini klasifikacije tipova učenika</a:t>
            </a:r>
          </a:p>
        </p:txBody>
      </p:sp>
    </p:spTree>
    <p:extLst>
      <p:ext uri="{BB962C8B-B14F-4D97-AF65-F5344CB8AC3E}">
        <p14:creationId xmlns:p14="http://schemas.microsoft.com/office/powerpoint/2010/main" val="25779385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629400" cy="1600200"/>
          </a:xfrm>
        </p:spPr>
        <p:txBody>
          <a:bodyPr/>
          <a:lstStyle/>
          <a:p>
            <a:pPr algn="l"/>
            <a:r>
              <a:rPr lang="sr-Latn-RS" dirty="0"/>
              <a:t>Kolbovi stilovi učenja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73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Prema Kolbu (1984) učenik prolazi četiri faze razvoja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Konkretno iskustvo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Posmatranje i refleksija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Formiranje apstraktnih koncepata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Prenos na nove situacije</a:t>
            </a:r>
          </a:p>
          <a:p>
            <a:pPr marL="457200" lvl="1" indent="0">
              <a:buNone/>
            </a:pPr>
            <a:r>
              <a:rPr lang="sr-Latn-RS" dirty="0"/>
              <a:t>	</a:t>
            </a:r>
          </a:p>
          <a:p>
            <a:pPr marL="400050"/>
            <a:r>
              <a:rPr lang="sr-Latn-RS" dirty="0"/>
              <a:t>U skladu sa tim, identifikuje četiri stila učenja</a:t>
            </a:r>
          </a:p>
          <a:p>
            <a:pPr marL="857250" lvl="1" indent="-342900">
              <a:buFont typeface="+mj-lt"/>
              <a:buAutoNum type="arabicPeriod"/>
            </a:pPr>
            <a:r>
              <a:rPr lang="sr-Latn-RS" dirty="0"/>
              <a:t>Akomodatori („Šta ako“) – ljudi sa ovim stilom učenja se najbolje snalaze u sferi direktnog iskustva. Oni su izvršioci, vole da primenjuju znanje i veštine i rade sa ljudima. Primer su lekari, ljudi u marketingu, ...</a:t>
            </a:r>
          </a:p>
          <a:p>
            <a:pPr marL="857250" lvl="1" indent="-342900">
              <a:buFont typeface="+mj-lt"/>
              <a:buAutoNum type="arabicPeriod"/>
            </a:pPr>
            <a:r>
              <a:rPr lang="sr-Latn-RS" dirty="0"/>
              <a:t>Divergeri („Zašto“) – vole da prikupljaju informacije i posmatraju ih i analiziraju. Teže da „divergiraju“ ka široj slici. Primer su umetnici, novinari, ... </a:t>
            </a:r>
          </a:p>
          <a:p>
            <a:pPr marL="857250" lvl="1" indent="-342900">
              <a:buFont typeface="+mj-lt"/>
              <a:buAutoNum type="arabicPeriod"/>
            </a:pPr>
            <a:r>
              <a:rPr lang="sr-Latn-RS" dirty="0"/>
              <a:t>Asimilatori („Šta se tu može saznati“)– vole pristup koji se oslanja na logičke koncepte i teorije. Fokusirani na stvaranje apstraktnih modela i ideje. Primer su matematičari, filozofi, ... </a:t>
            </a:r>
          </a:p>
          <a:p>
            <a:pPr marL="857250" lvl="1" indent="-342900">
              <a:buFont typeface="+mj-lt"/>
              <a:buAutoNum type="arabicPeriod"/>
            </a:pPr>
            <a:r>
              <a:rPr lang="sr-Latn-RS" dirty="0"/>
              <a:t>Konverger („Kako“) – vole da vide praktičnu primenu koncepata. Kako se ideje i teorije praktično primenjuju. Primer su inženjeri</a:t>
            </a:r>
          </a:p>
          <a:p>
            <a:pPr marL="857250" lvl="1" indent="-342900">
              <a:buFont typeface="+mj-lt"/>
              <a:buAutoNum type="arabicPeriod"/>
            </a:pPr>
            <a:endParaRPr lang="sr-Latn-RS" dirty="0"/>
          </a:p>
          <a:p>
            <a:pPr marL="85725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0" name="Picture 2" descr="Kolb's Experiential Learning Theory &amp; Learning Styles - Educational  Technolo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6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684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943600" cy="1600200"/>
          </a:xfrm>
        </p:spPr>
        <p:txBody>
          <a:bodyPr/>
          <a:lstStyle/>
          <a:p>
            <a:pPr algn="l"/>
            <a:r>
              <a:rPr lang="sr-Latn-RS" dirty="0"/>
              <a:t>Flemingovi VARK stilovi učenja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34" y="2209800"/>
            <a:ext cx="8229600" cy="4525963"/>
          </a:xfrm>
        </p:spPr>
        <p:txBody>
          <a:bodyPr>
            <a:normAutofit/>
          </a:bodyPr>
          <a:lstStyle/>
          <a:p>
            <a:r>
              <a:rPr lang="sr-Latn-RS" dirty="0"/>
              <a:t>Fleming (1995) deli stilove učenja u četiri kategorije: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Vizuelni učenici</a:t>
            </a:r>
          </a:p>
          <a:p>
            <a:pPr marL="1200150" lvl="2" indent="-342900"/>
            <a:r>
              <a:rPr lang="sr-Latn-RS" dirty="0"/>
              <a:t>Preferiraju slike, video, grafike i uče iz vizuelnih informacija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Auditorni učenici</a:t>
            </a:r>
          </a:p>
          <a:p>
            <a:pPr marL="1200150" lvl="2" indent="-342900"/>
            <a:r>
              <a:rPr lang="sr-Latn-RS" dirty="0"/>
              <a:t>Preferiraju učenje kroz komunikaciju i diskusiju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Kinestetički (taktilni) učenici</a:t>
            </a:r>
          </a:p>
          <a:p>
            <a:pPr marL="1200150" lvl="2" indent="-342900"/>
            <a:r>
              <a:rPr lang="sr-Latn-RS" dirty="0"/>
              <a:t>Uče kroz manipulaciju objektima i uvid u direktne efekte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Piši/čitaj učenici</a:t>
            </a:r>
          </a:p>
          <a:p>
            <a:pPr marL="1200150" lvl="2" indent="-342900"/>
            <a:r>
              <a:rPr lang="sr-Latn-RS" dirty="0"/>
              <a:t>Uče kroz tekst – putem čitanja ili pisanja </a:t>
            </a:r>
          </a:p>
          <a:p>
            <a:pPr marL="400050"/>
            <a:r>
              <a:rPr lang="sr-Latn-RS" dirty="0"/>
              <a:t>Flemingove stilove je lakše prevesti u konkretan instrukcioni dizajn jer daju smernice u kom obliku da se učeniku prezentuju informacije i koji tip nastavnih aktivnosti da se sprovodi</a:t>
            </a:r>
          </a:p>
        </p:txBody>
      </p:sp>
      <p:pic>
        <p:nvPicPr>
          <p:cNvPr id="8194" name="Picture 2" descr="Neil Flemin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1"/>
            <a:ext cx="1828800" cy="20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868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629400" cy="1600200"/>
          </a:xfrm>
        </p:spPr>
        <p:txBody>
          <a:bodyPr/>
          <a:lstStyle/>
          <a:p>
            <a:pPr algn="l"/>
            <a:r>
              <a:rPr lang="sr-Latn-RS" dirty="0"/>
              <a:t>Jungovi tipovi ličnosti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83" y="2057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Klasifikuje tip ličnosti po četiri dimenzije </a:t>
            </a:r>
            <a:endParaRPr lang="sr-Latn-RS" b="1" dirty="0"/>
          </a:p>
          <a:p>
            <a:pPr lvl="1"/>
            <a:r>
              <a:rPr lang="sr-Latn-RS" dirty="0"/>
              <a:t>Spoljno ponašanje - Ekstroverzija vs. </a:t>
            </a:r>
            <a:r>
              <a:rPr lang="en-US" dirty="0" err="1"/>
              <a:t>Introverzija</a:t>
            </a:r>
            <a:endParaRPr lang="en-US" dirty="0"/>
          </a:p>
          <a:p>
            <a:pPr lvl="2"/>
            <a:r>
              <a:rPr lang="en-US" dirty="0" err="1"/>
              <a:t>Ekstroverti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okrenuti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en-US" dirty="0"/>
              <a:t>, </a:t>
            </a:r>
            <a:r>
              <a:rPr lang="en-US" dirty="0" err="1"/>
              <a:t>orijentisani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akciju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</a:t>
            </a:r>
            <a:r>
              <a:rPr lang="sr-Latn-RS" dirty="0"/>
              <a:t>štvenu interakciju</a:t>
            </a:r>
          </a:p>
          <a:p>
            <a:pPr lvl="2"/>
            <a:r>
              <a:rPr lang="sr-Latn-RS" dirty="0"/>
              <a:t>Introverti su okrenuti ka unutra, skloni samorefleksiji</a:t>
            </a:r>
          </a:p>
          <a:p>
            <a:pPr lvl="1"/>
            <a:r>
              <a:rPr lang="sr-Latn-RS" dirty="0"/>
              <a:t>Unutrašnji procesi - Čulno vs. Intuitivno</a:t>
            </a:r>
          </a:p>
          <a:p>
            <a:pPr lvl="2"/>
            <a:r>
              <a:rPr lang="sr-Latn-RS" dirty="0"/>
              <a:t>Čulni su usmereni na fizičko okruženje, realistični, praktični, oslonjeni na iskustvo, „na zemlji“</a:t>
            </a:r>
          </a:p>
          <a:p>
            <a:pPr lvl="2"/>
            <a:r>
              <a:rPr lang="sr-Latn-RS" dirty="0"/>
              <a:t>Intuitivni su skloni imaginaciji, idejama, razmišljanju out-of-the-box</a:t>
            </a:r>
          </a:p>
          <a:p>
            <a:pPr lvl="1"/>
            <a:r>
              <a:rPr lang="sr-Latn-RS" dirty="0"/>
              <a:t>Unutrašnje stanje - Razmišljanje vs. Osećanje</a:t>
            </a:r>
          </a:p>
          <a:p>
            <a:pPr lvl="2"/>
            <a:r>
              <a:rPr lang="sr-Latn-RS" dirty="0"/>
              <a:t>Učenici skloni razmišljanju se fokusiraju na razum i logiku u donošenju odluka. Fokusirani na strukturu i funkciju informacija i stvari</a:t>
            </a:r>
          </a:p>
          <a:p>
            <a:pPr lvl="2"/>
            <a:r>
              <a:rPr lang="sr-Latn-RS" dirty="0"/>
              <a:t>Učenici skloni osećanju odluke donose oslanjajući se na emotivnu funkciju uz manje promišljanja. Uzimaju u obzir tuđa osećanja.</a:t>
            </a:r>
          </a:p>
          <a:p>
            <a:pPr lvl="1"/>
            <a:r>
              <a:rPr lang="sr-Latn-RS" dirty="0"/>
              <a:t>Odnos prema spoljnjem svetu - Rasuđivanje vs. Percepcija</a:t>
            </a:r>
          </a:p>
          <a:p>
            <a:pPr lvl="2"/>
            <a:r>
              <a:rPr lang="sr-Latn-RS" dirty="0"/>
              <a:t>Oni skloni rasuđivanju donose jasne i čvrste odluke. Obično su vrlo organizovani, imaju tvrde stavove i prate pravila</a:t>
            </a:r>
          </a:p>
          <a:p>
            <a:pPr lvl="2"/>
            <a:r>
              <a:rPr lang="sr-Latn-RS" dirty="0"/>
              <a:t>Oni skloni percepciji su više fokusirani na istraživanje nego na krajnju odluku. Fleksibilniji su, prilagodljiviji, teže donose odluke, a kada donose rade to često impulsivno</a:t>
            </a:r>
          </a:p>
        </p:txBody>
      </p:sp>
      <p:pic>
        <p:nvPicPr>
          <p:cNvPr id="9218" name="Picture 2" descr="Forever Mysterious, Forever Jung: Biography of Carl J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969"/>
            <a:ext cx="1898805" cy="24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6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Ciljevi obrazovanja zasnovanog na ishodima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4525963"/>
          </a:xfrm>
        </p:spPr>
        <p:txBody>
          <a:bodyPr>
            <a:normAutofit/>
          </a:bodyPr>
          <a:lstStyle/>
          <a:p>
            <a:r>
              <a:rPr lang="sr-Latn-RS" dirty="0"/>
              <a:t>William Spady (1988) – Outcome based education</a:t>
            </a:r>
          </a:p>
          <a:p>
            <a:r>
              <a:rPr lang="sr-Latn-RS" dirty="0"/>
              <a:t>Na početku se utvrdi šta </a:t>
            </a:r>
            <a:r>
              <a:rPr lang="sr-Latn-RS"/>
              <a:t>učenik treba moći </a:t>
            </a:r>
            <a:r>
              <a:rPr lang="sr-Latn-RS" dirty="0"/>
              <a:t>nakon obrazovnog iskustva (to je ishod)</a:t>
            </a:r>
          </a:p>
          <a:p>
            <a:r>
              <a:rPr lang="sr-Latn-RS" dirty="0"/>
              <a:t>Zatim se nastava i ocenjivanje dizajniraju tako da dovedu do tog ishoda, odnosno izmere njegovu ispunjenost</a:t>
            </a:r>
          </a:p>
          <a:p>
            <a:endParaRPr lang="sr-Latn-RS" dirty="0"/>
          </a:p>
        </p:txBody>
      </p:sp>
      <p:pic>
        <p:nvPicPr>
          <p:cNvPr id="6146" name="Picture 2" descr="Dr. William Spady - NOR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2763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226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749" y="754470"/>
            <a:ext cx="5562600" cy="1600200"/>
          </a:xfrm>
        </p:spPr>
        <p:txBody>
          <a:bodyPr/>
          <a:lstStyle/>
          <a:p>
            <a:pPr algn="l"/>
            <a:r>
              <a:rPr lang="sr-Latn-RS" dirty="0"/>
              <a:t>Myers-Briggs indikator tipa ličnosti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598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Majka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sr-Latn-RS" dirty="0"/>
              <a:t>ć</a:t>
            </a:r>
            <a:r>
              <a:rPr lang="en-US" dirty="0" err="1"/>
              <a:t>erka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Ketrin</a:t>
            </a:r>
            <a:r>
              <a:rPr lang="en-US" dirty="0"/>
              <a:t> Brigs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Izabel</a:t>
            </a:r>
            <a:r>
              <a:rPr lang="en-US" dirty="0"/>
              <a:t> </a:t>
            </a:r>
            <a:r>
              <a:rPr lang="en-US" dirty="0" err="1"/>
              <a:t>Majers</a:t>
            </a:r>
            <a:r>
              <a:rPr lang="en-US" dirty="0"/>
              <a:t>, 1942</a:t>
            </a:r>
            <a:r>
              <a:rPr lang="sr-Latn-RS" dirty="0"/>
              <a:t>. su formirale test tipa ličnosti zasnovan na Jungovoj teoriji tipova ličnosti</a:t>
            </a:r>
          </a:p>
          <a:p>
            <a:r>
              <a:rPr lang="sr-Latn-RS" dirty="0"/>
              <a:t>Klasifikuje ličnost po svakoj dimenziji</a:t>
            </a:r>
          </a:p>
          <a:p>
            <a:pPr lvl="1"/>
            <a:r>
              <a:rPr lang="sr-Latn-RS" dirty="0"/>
              <a:t>Extraversion (E) – Introversion (I)</a:t>
            </a:r>
          </a:p>
          <a:p>
            <a:pPr lvl="1"/>
            <a:r>
              <a:rPr lang="en-US" dirty="0"/>
              <a:t>Sensing (S) – Intuition (N)</a:t>
            </a:r>
          </a:p>
          <a:p>
            <a:pPr lvl="1"/>
            <a:r>
              <a:rPr lang="en-US" dirty="0"/>
              <a:t>Thinking (T) – Feeling (F)</a:t>
            </a:r>
          </a:p>
          <a:p>
            <a:pPr lvl="1"/>
            <a:r>
              <a:rPr lang="en-US" dirty="0"/>
              <a:t>Judging (J) – Perceiving (P)</a:t>
            </a:r>
          </a:p>
          <a:p>
            <a:r>
              <a:rPr lang="sr-Latn-RS" dirty="0"/>
              <a:t>Rezultat se može izraziti kao 4 slova (po 1 za svaku dimenziju)</a:t>
            </a:r>
          </a:p>
          <a:p>
            <a:pPr lvl="1"/>
            <a:r>
              <a:rPr lang="sr-Latn-RS" dirty="0"/>
              <a:t>Npr. ISFP - umetnici najčešće pripadaju ovom tipu ličnosti</a:t>
            </a:r>
          </a:p>
          <a:p>
            <a:r>
              <a:rPr lang="sr-Latn-RS" dirty="0">
                <a:hlinkClick r:id="rId2"/>
              </a:rPr>
              <a:t>https://www.16personalities.com/sr/besplatan-test-licnosti</a:t>
            </a:r>
            <a:endParaRPr lang="sr-Latn-RS" dirty="0"/>
          </a:p>
          <a:p>
            <a:r>
              <a:rPr lang="sr-Latn-RS" dirty="0"/>
              <a:t>Za svaku od teorija tipova ličnosti, kao i za prateće testove postoje utemeljene kritike</a:t>
            </a:r>
          </a:p>
        </p:txBody>
      </p:sp>
      <p:pic>
        <p:nvPicPr>
          <p:cNvPr id="10242" name="Picture 2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26" y="76200"/>
            <a:ext cx="1486541" cy="212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obrazovanja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Izgradnja produktivne radne snage kroz sticanje kvalifikacija</a:t>
            </a:r>
          </a:p>
          <a:p>
            <a:r>
              <a:rPr lang="sr-Latn-RS" dirty="0"/>
              <a:t>Stvaranje radnika koji mogu da rešavaju probleme</a:t>
            </a:r>
          </a:p>
          <a:p>
            <a:r>
              <a:rPr lang="sr-Latn-RS" dirty="0"/>
              <a:t>Stvaranje osoba koje mogu analitički i kritički da razmišljaju</a:t>
            </a:r>
          </a:p>
          <a:p>
            <a:r>
              <a:rPr lang="sr-Latn-RS" dirty="0"/>
              <a:t>Stvaranje odgovornih građana</a:t>
            </a:r>
          </a:p>
          <a:p>
            <a:r>
              <a:rPr lang="sr-Latn-RS" dirty="0"/>
              <a:t>Stvaranje građana sa svešću i sposobnošću celoživotnog usavršavanja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8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60733</TotalTime>
  <Words>5134</Words>
  <Application>Microsoft Office PowerPoint</Application>
  <PresentationFormat>On-screen Show (4:3)</PresentationFormat>
  <Paragraphs>589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Century Gothic</vt:lpstr>
      <vt:lpstr>Century Gothic (Headings)</vt:lpstr>
      <vt:lpstr>Courier New</vt:lpstr>
      <vt:lpstr>Palatino Linotype</vt:lpstr>
      <vt:lpstr>Executive</vt:lpstr>
      <vt:lpstr>Obrazovne tehnologije</vt:lpstr>
      <vt:lpstr>UVOD</vt:lpstr>
      <vt:lpstr>Tehnologija</vt:lpstr>
      <vt:lpstr>Obrazovanje</vt:lpstr>
      <vt:lpstr>Ciljevi obrazovanja</vt:lpstr>
      <vt:lpstr>Ciljevi obrazovanja</vt:lpstr>
      <vt:lpstr>Ciljevi klasičnog obrazovanja</vt:lpstr>
      <vt:lpstr>Ciljevi obrazovanja zasnovanog na ishodima</vt:lpstr>
      <vt:lpstr>Ciljevi obrazovanja</vt:lpstr>
      <vt:lpstr>Diskusija – tip obrazovanja</vt:lpstr>
      <vt:lpstr>Obrazovna tehnologija</vt:lpstr>
      <vt:lpstr>Obrazovna tehnologija</vt:lpstr>
      <vt:lpstr>Temeljne vrednosti</vt:lpstr>
      <vt:lpstr>Temeljni stubovi</vt:lpstr>
      <vt:lpstr>Temeljni stubovi - komunikacija</vt:lpstr>
      <vt:lpstr>Temeljni stubovi - interakcija</vt:lpstr>
      <vt:lpstr>Temeljni stubovi - okruženje</vt:lpstr>
      <vt:lpstr>Primer različitih okruženja</vt:lpstr>
      <vt:lpstr>Diskusija – okruženje</vt:lpstr>
      <vt:lpstr>Temeljni stubovi - kultura</vt:lpstr>
      <vt:lpstr>Temeljni stubovi - podučavanje</vt:lpstr>
      <vt:lpstr>Temeljni stubovi - podučavanje</vt:lpstr>
      <vt:lpstr>Temeljni stubovi - podučavanje</vt:lpstr>
      <vt:lpstr>Temeljni stubovi - učenje</vt:lpstr>
      <vt:lpstr>Učenje i učinak</vt:lpstr>
      <vt:lpstr>Učenje i učinak</vt:lpstr>
      <vt:lpstr>Učenje i učinak</vt:lpstr>
      <vt:lpstr>Učenje i učinak</vt:lpstr>
      <vt:lpstr>Nastava i obuka</vt:lpstr>
      <vt:lpstr>Tehnološka podrška za učenje, podučavanje i učinak</vt:lpstr>
      <vt:lpstr>Obrazovne aktivnosti</vt:lpstr>
      <vt:lpstr>Reprezentativne tehnologije u obrazovnim aktivnostima</vt:lpstr>
      <vt:lpstr>Integracija tehnologije u obrazovanje</vt:lpstr>
      <vt:lpstr>Integracija tehnologije u obrazovanje</vt:lpstr>
      <vt:lpstr>TEORETSKA PERSPEKTIVA</vt:lpstr>
      <vt:lpstr>Teorije ljudskog razvoja</vt:lpstr>
      <vt:lpstr>Teorija kognitivnog razvoja (Piaget)</vt:lpstr>
      <vt:lpstr>Teorija kognitivnog razvoja (Piaget)</vt:lpstr>
      <vt:lpstr>Teorija kognitivnog razvoja (Piaget)</vt:lpstr>
      <vt:lpstr>Teorija kognitivnog razvoja (Piaget)</vt:lpstr>
      <vt:lpstr>Kulturno-istorijska kognitivna teorija (Vygotsky)</vt:lpstr>
      <vt:lpstr>Kulturno-istorijska kognitivna teorija (Vygotsky)</vt:lpstr>
      <vt:lpstr>Teorija psihosocijalnog razvoja (Erikson)</vt:lpstr>
      <vt:lpstr>Teorija psihosocijalnog razvoja (Erikson)</vt:lpstr>
      <vt:lpstr>PowerPoint Presentation</vt:lpstr>
      <vt:lpstr>Teorije učenja</vt:lpstr>
      <vt:lpstr>Biheviorizam</vt:lpstr>
      <vt:lpstr>Kognitivizam</vt:lpstr>
      <vt:lpstr>Konstruktivizam</vt:lpstr>
      <vt:lpstr>Poređenje biheviorizam vs kognitivizam vs konstruktivizam</vt:lpstr>
      <vt:lpstr>Diskusija – paradigma u školskom sistemu</vt:lpstr>
      <vt:lpstr>Kritička teorija</vt:lpstr>
      <vt:lpstr>Humanizam</vt:lpstr>
      <vt:lpstr>Diskusija – selekcija u obrazovanju</vt:lpstr>
      <vt:lpstr>Teorije učenja</vt:lpstr>
      <vt:lpstr>Instrumentalno uslovljavanje</vt:lpstr>
      <vt:lpstr>Teorija socijalnog učenja</vt:lpstr>
      <vt:lpstr>Situacijsko učenje</vt:lpstr>
      <vt:lpstr>Iskustveno učenje</vt:lpstr>
      <vt:lpstr>Teorija kognitivnog opterećenja</vt:lpstr>
      <vt:lpstr>Teorija kognitivnog opterećenja</vt:lpstr>
      <vt:lpstr>PowerPoint Presentation</vt:lpstr>
      <vt:lpstr>Instrukcione teorije</vt:lpstr>
      <vt:lpstr>Instrukcione teorije</vt:lpstr>
      <vt:lpstr>Instrukcione teorije</vt:lpstr>
      <vt:lpstr>Primeri instrukcionih principa</vt:lpstr>
      <vt:lpstr>Pet generalnih instrukcionih principa</vt:lpstr>
      <vt:lpstr>Spektorovi instrukcioni principi</vt:lpstr>
      <vt:lpstr>Instrukcione strategije</vt:lpstr>
      <vt:lpstr>Primeri instrukcionih strategija</vt:lpstr>
      <vt:lpstr>Teorije instrukcionog dizajna</vt:lpstr>
      <vt:lpstr>Ključne instrukcione komponente</vt:lpstr>
      <vt:lpstr>Tipovi učenja</vt:lpstr>
      <vt:lpstr>Žaneovi tipovi učenja</vt:lpstr>
      <vt:lpstr>Tipovi problema</vt:lpstr>
      <vt:lpstr>Tipovi učenika</vt:lpstr>
      <vt:lpstr>Kolbovi stilovi učenja</vt:lpstr>
      <vt:lpstr>Flemingovi VARK stilovi učenja</vt:lpstr>
      <vt:lpstr>Jungovi tipovi ličnosti</vt:lpstr>
      <vt:lpstr>Myers-Briggs indikator tipa ličnosti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Goran</dc:creator>
  <cp:lastModifiedBy>Goran</cp:lastModifiedBy>
  <cp:revision>971</cp:revision>
  <cp:lastPrinted>2016-10-06T10:01:39Z</cp:lastPrinted>
  <dcterms:created xsi:type="dcterms:W3CDTF">2016-05-23T11:32:46Z</dcterms:created>
  <dcterms:modified xsi:type="dcterms:W3CDTF">2023-11-07T14:02:57Z</dcterms:modified>
</cp:coreProperties>
</file>