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9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299C3-BE48-493A-7CF0-9099D351B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5F293-E3FE-561D-498E-2DC0DE4D2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596F7-DB64-D7A0-8DFD-035EBAA12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2B34-8525-4A20-80DC-AD7A91EC4AF3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7B435-5ABE-44B5-8672-FE4CA4910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829F8-3037-D4FD-6F4B-79286A556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DC9E-DFF7-48DA-A361-541F19C56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491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294E3-40DA-0DD2-1537-DB8557A5A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DD5715-ADD1-6F66-E4CE-DE41AD524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BCC7B-66C0-7954-2827-A8F68E775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2B34-8525-4A20-80DC-AD7A91EC4AF3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ADCDA-6CAE-F8B5-85C3-5E2720C3B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C2FA1-FB47-FA9D-F3EA-8A761794E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DC9E-DFF7-48DA-A361-541F19C56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352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4E89A6-402C-BE0C-139F-9A53920344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7C97B6-A2D6-3BC0-FB82-B00D435C1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CEDA5-C8F7-755F-94FC-1D7D7B31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2B34-8525-4A20-80DC-AD7A91EC4AF3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71199-F5D7-329E-8C28-7FF86C7A7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08D96-E62F-5DA9-6C76-BB377D10B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DC9E-DFF7-48DA-A361-541F19C56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069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21037-AFAC-8C6A-81A2-B404322A1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4D263-AB3F-5A4F-9087-40DD82BF9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AF14A-74C0-360D-77E3-A83F97BE4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2B34-8525-4A20-80DC-AD7A91EC4AF3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2E90B-5D15-A4B6-460E-81141E902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71F00-1A57-5FD8-6C26-A1C82DBD4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DC9E-DFF7-48DA-A361-541F19C56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90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7D879-9DFE-7B6A-E663-AC2E901C6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87DA4-2DD0-E991-624D-D8B44E41D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2F15B-8912-0B58-6F51-7D373E5F3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2B34-8525-4A20-80DC-AD7A91EC4AF3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B15E2-C21C-AACC-F17F-6FF673CB6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CBF55-6A04-A76F-045D-C018B0DA4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DC9E-DFF7-48DA-A361-541F19C56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34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058E5-9A7E-1B14-7597-EAB58565F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479EB-838F-E516-A245-4FF30F45DC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82E88A-64DC-C0FB-A602-E77E426E5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E15E7-1F7F-55F8-91A5-76857F26C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2B34-8525-4A20-80DC-AD7A91EC4AF3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97936-6B93-8AC1-3F5C-DFD2F8404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CF5124-88DB-4A0C-E220-9C2037E5F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DC9E-DFF7-48DA-A361-541F19C56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5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3A54F-B8C6-9E2F-7D84-D3F6D1EC9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CB766-DEED-3DE2-EFF0-CD6C9048E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E42E6-7278-186B-78B7-FB87F9811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C3147D-86A4-AE80-E660-42C22B6ADB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5CA79D-F033-BD8A-F809-4179FB4D8E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40748A-FD87-4B39-437E-2DF886910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2B34-8525-4A20-80DC-AD7A91EC4AF3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ED439-8B99-0CDA-C1F6-DF5DDED5E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711A5E-93A5-5927-D3CB-4C076862D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DC9E-DFF7-48DA-A361-541F19C56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22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DF35F-18E3-0FBF-F14F-165EAEB8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E5AA6E-A8A0-353E-9BCE-C9D7BFBC0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2B34-8525-4A20-80DC-AD7A91EC4AF3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15001-33FA-FB00-9CED-004799179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22FBEA-A2E5-C57A-3FB2-67477094C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DC9E-DFF7-48DA-A361-541F19C56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52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AAF5D1-E2F8-837D-EF7E-55710B4D7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2B34-8525-4A20-80DC-AD7A91EC4AF3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317CF5-5A7A-9D44-AFE4-F48DE2316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4ADFF-A5AC-93AE-E687-51B7E453F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DC9E-DFF7-48DA-A361-541F19C56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75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7BBBF-8BF1-D64A-E40A-FB6F56B8D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D4D6D-27B3-AD98-F440-9539C39BA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C4C843-5DDC-30C4-0114-8ECB9853A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A5B15-2875-83C6-077A-04C092C93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2B34-8525-4A20-80DC-AD7A91EC4AF3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17FFB-B796-81F7-6B86-1DD17A8DE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B7F66-558F-4B08-2FBD-6AC2BBC2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DC9E-DFF7-48DA-A361-541F19C56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518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E0815-6BD5-25DF-0779-1A10D4F89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4FBF04-233F-9454-3267-FEA1131F0A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77D517-A2E2-25A4-3FEF-D99C66F51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EF060-B3B5-2754-0032-B4331DEB7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2B34-8525-4A20-80DC-AD7A91EC4AF3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23CAD-9DB4-1E5E-DE55-C918212EC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E7BA8-BF1D-FFAC-CA52-7A6534758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DC9E-DFF7-48DA-A361-541F19C56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849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4AFABC-458A-0193-D10F-8A2851605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D8982-2131-1B04-A280-30FC2FD81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D3121-D94F-6ADE-E6AA-39D05D9987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A2B34-8525-4A20-80DC-AD7A91EC4AF3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DEEA8-3C9D-F9E1-C442-2938E40C1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6F8D0-D6E2-1401-79E8-1AC2365D7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9DC9E-DFF7-48DA-A361-541F19C56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665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A9E8B-DC01-32D8-EB23-E18971C1A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Neuroevolutivna metoda razvoja prostora znanja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FC9FE-8137-3CCD-700A-5823439C74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/>
              <a:t>Predavanje u okviru predmeta Savremene obrazovne tehnologije i standardi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0521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5EB83-0DE8-8B58-C4B7-74791EBEA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Genetička reprezentacija stanja znanja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5A6D1-4538-3DF0-B720-5DEBA268C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Stanje znanja je niz bitova od kojih je svaki po jedan problem iz domena</a:t>
            </a:r>
          </a:p>
          <a:p>
            <a:r>
              <a:rPr lang="sr-Latn-RS" dirty="0"/>
              <a:t>Ako je student savladao i-ti, onda je i-ti bit 1, inače je 0</a:t>
            </a:r>
          </a:p>
          <a:p>
            <a:r>
              <a:rPr lang="sr-Latn-RS" dirty="0"/>
              <a:t>Primer:</a:t>
            </a:r>
          </a:p>
          <a:p>
            <a:r>
              <a:rPr lang="sr-Latn-RS" dirty="0"/>
              <a:t>Za domen</a:t>
            </a:r>
            <a:r>
              <a:rPr lang="en-GB" dirty="0"/>
              <a:t> ={ </a:t>
            </a:r>
            <a:r>
              <a:rPr lang="sr-Latn-RS" dirty="0"/>
              <a:t>a</a:t>
            </a:r>
            <a:r>
              <a:rPr lang="en-GB" dirty="0"/>
              <a:t>, </a:t>
            </a:r>
            <a:r>
              <a:rPr lang="sr-Latn-RS" dirty="0"/>
              <a:t>b</a:t>
            </a:r>
            <a:r>
              <a:rPr lang="en-GB" dirty="0"/>
              <a:t>, </a:t>
            </a:r>
            <a:r>
              <a:rPr lang="sr-Latn-RS" dirty="0"/>
              <a:t>c</a:t>
            </a:r>
            <a:r>
              <a:rPr lang="en-GB" dirty="0"/>
              <a:t>} </a:t>
            </a:r>
            <a:r>
              <a:rPr lang="sr-Latn-RS" dirty="0"/>
              <a:t>i stanja znanja</a:t>
            </a:r>
            <a:r>
              <a:rPr lang="en-GB" dirty="0"/>
              <a:t> {{</a:t>
            </a:r>
            <a:r>
              <a:rPr lang="sr-Latn-RS" dirty="0"/>
              <a:t>a</a:t>
            </a:r>
            <a:r>
              <a:rPr lang="en-GB" dirty="0"/>
              <a:t>},{</a:t>
            </a:r>
            <a:r>
              <a:rPr lang="sr-Latn-RS" dirty="0"/>
              <a:t>b</a:t>
            </a:r>
            <a:r>
              <a:rPr lang="en-GB" dirty="0"/>
              <a:t>},{</a:t>
            </a:r>
            <a:r>
              <a:rPr lang="sr-Latn-RS" dirty="0"/>
              <a:t>a</a:t>
            </a:r>
            <a:r>
              <a:rPr lang="en-GB" dirty="0"/>
              <a:t>,</a:t>
            </a:r>
            <a:r>
              <a:rPr lang="sr-Latn-RS" dirty="0"/>
              <a:t>c</a:t>
            </a:r>
            <a:r>
              <a:rPr lang="en-GB" dirty="0"/>
              <a:t>},{</a:t>
            </a:r>
            <a:r>
              <a:rPr lang="sr-Latn-RS" dirty="0"/>
              <a:t>a</a:t>
            </a:r>
            <a:r>
              <a:rPr lang="en-GB" dirty="0"/>
              <a:t>,</a:t>
            </a:r>
            <a:r>
              <a:rPr lang="sr-Latn-RS" dirty="0"/>
              <a:t>b</a:t>
            </a:r>
            <a:r>
              <a:rPr lang="en-GB" dirty="0"/>
              <a:t>,</a:t>
            </a:r>
            <a:r>
              <a:rPr lang="sr-Latn-RS" dirty="0"/>
              <a:t>c</a:t>
            </a:r>
            <a:r>
              <a:rPr lang="en-GB" dirty="0"/>
              <a:t>}} </a:t>
            </a:r>
            <a:r>
              <a:rPr lang="sr-Latn-RS" dirty="0"/>
              <a:t>reprezentacije će biti</a:t>
            </a:r>
            <a:r>
              <a:rPr lang="en-GB" dirty="0"/>
              <a:t>: {</a:t>
            </a:r>
            <a:r>
              <a:rPr lang="sr-Latn-RS" dirty="0"/>
              <a:t>a</a:t>
            </a:r>
            <a:r>
              <a:rPr lang="en-GB" dirty="0"/>
              <a:t>}⇒100 {</a:t>
            </a:r>
            <a:r>
              <a:rPr lang="sr-Latn-RS" dirty="0"/>
              <a:t>b</a:t>
            </a:r>
            <a:r>
              <a:rPr lang="en-GB" dirty="0"/>
              <a:t>}⇒010 {</a:t>
            </a:r>
            <a:r>
              <a:rPr lang="sr-Latn-RS" dirty="0"/>
              <a:t>a</a:t>
            </a:r>
            <a:r>
              <a:rPr lang="en-GB" dirty="0"/>
              <a:t>,</a:t>
            </a:r>
            <a:r>
              <a:rPr lang="sr-Latn-RS" dirty="0"/>
              <a:t>b</a:t>
            </a:r>
            <a:r>
              <a:rPr lang="en-GB" dirty="0"/>
              <a:t>}⇒110 {</a:t>
            </a:r>
            <a:r>
              <a:rPr lang="sr-Latn-RS" dirty="0"/>
              <a:t>a</a:t>
            </a:r>
            <a:r>
              <a:rPr lang="en-GB" dirty="0"/>
              <a:t>,</a:t>
            </a:r>
            <a:r>
              <a:rPr lang="sr-Latn-RS" dirty="0"/>
              <a:t>b</a:t>
            </a:r>
            <a:r>
              <a:rPr lang="en-GB" dirty="0"/>
              <a:t>,</a:t>
            </a:r>
            <a:r>
              <a:rPr lang="sr-Latn-RS" dirty="0"/>
              <a:t>c</a:t>
            </a:r>
            <a:r>
              <a:rPr lang="en-GB" dirty="0"/>
              <a:t>}⇒111. </a:t>
            </a:r>
          </a:p>
        </p:txBody>
      </p:sp>
    </p:spTree>
    <p:extLst>
      <p:ext uri="{BB962C8B-B14F-4D97-AF65-F5344CB8AC3E}">
        <p14:creationId xmlns:p14="http://schemas.microsoft.com/office/powerpoint/2010/main" val="2637807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F1E7B-5A42-333E-BC82-8BB8C6CE7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Fitness funkcija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24221-5D4C-68D8-2927-4EF192A63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Odabir fitness funkcije je od ključnog značaja za uspešnost evolutivnih algoritama</a:t>
            </a:r>
          </a:p>
          <a:p>
            <a:r>
              <a:rPr lang="sr-Latn-RS" dirty="0"/>
              <a:t>Treba dobro da meri koliko je jedinka prilagođena, a i da bude brza za evaluaciju</a:t>
            </a:r>
          </a:p>
          <a:p>
            <a:r>
              <a:rPr lang="sr-Latn-RS" dirty="0"/>
              <a:t>Za svaku jedinku u populaciji (za svaki kandidatski prostor znanja) kaže koliko je udaljena od podataka na osnovu broja kontraprimera</a:t>
            </a:r>
          </a:p>
          <a:p>
            <a:r>
              <a:rPr lang="sr-Latn-RS" dirty="0"/>
              <a:t>Mi smo koristili discrepancy measure – opisano u radu</a:t>
            </a:r>
          </a:p>
        </p:txBody>
      </p:sp>
    </p:spTree>
    <p:extLst>
      <p:ext uri="{BB962C8B-B14F-4D97-AF65-F5344CB8AC3E}">
        <p14:creationId xmlns:p14="http://schemas.microsoft.com/office/powerpoint/2010/main" val="1534950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A3440-FB50-F82D-4072-DB61F1DBD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Selekcija i crossover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F28F6-75A1-76AC-A443-50EE2085B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/>
              <a:t>Koristimo selekciju i crossover iz NEAT algoritma</a:t>
            </a:r>
          </a:p>
          <a:p>
            <a:r>
              <a:rPr lang="sr-Latn-RS" dirty="0"/>
              <a:t>Za razliku od tradicionalnih genetskih algoritama, NEAT deli prostor znanja na vrste (specijacija)</a:t>
            </a:r>
          </a:p>
          <a:p>
            <a:r>
              <a:rPr lang="sr-Latn-RS" dirty="0"/>
              <a:t>Za svaku vrstu se računa ukupan fitness, kao srednja vrednost fitness funkcije za sve jedinke u njoj</a:t>
            </a:r>
          </a:p>
          <a:p>
            <a:r>
              <a:rPr lang="sr-Latn-RS" dirty="0"/>
              <a:t>Zatim se, na osnovu toga, za svaku vrstu odredi koliko će potomaka dati</a:t>
            </a:r>
          </a:p>
          <a:p>
            <a:r>
              <a:rPr lang="sr-Latn-RS" dirty="0"/>
              <a:t>Zatim se za svaku vrstu uzmu po dva roditelja i generišu se potomci</a:t>
            </a:r>
          </a:p>
          <a:p>
            <a:r>
              <a:rPr lang="sr-Latn-RS" dirty="0"/>
              <a:t>Nakon toga se radi crossover</a:t>
            </a:r>
          </a:p>
          <a:p>
            <a:r>
              <a:rPr lang="sr-Latn-RS" dirty="0"/>
              <a:t>I dobiju jedinke koje čine vrstu u sledećoj generaciji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0016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C3F6B-E433-BD65-2CFE-62DB28B2F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Mutacija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2BA59-3149-3A4E-8E78-587EAEBED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U svakoj etapi dobijene jedinke mogu da mutiraju</a:t>
            </a:r>
          </a:p>
          <a:p>
            <a:r>
              <a:rPr lang="sr-Latn-RS" dirty="0"/>
              <a:t>Mutacija se vrši tako što se dobijena jedinka razlikuje za tačno jedno stanje znanja (da bi se sačuvala glatkost prostora znanja)</a:t>
            </a:r>
          </a:p>
          <a:p>
            <a:r>
              <a:rPr lang="sr-Latn-RS" dirty="0"/>
              <a:t>Verovatnoća mutacije je fiksna i, u našem rešenju, konstantna tokom čitavog procesa i svako stanje znanja ima istu verovatnoću mutacije</a:t>
            </a:r>
          </a:p>
        </p:txBody>
      </p:sp>
    </p:spTree>
    <p:extLst>
      <p:ext uri="{BB962C8B-B14F-4D97-AF65-F5344CB8AC3E}">
        <p14:creationId xmlns:p14="http://schemas.microsoft.com/office/powerpoint/2010/main" val="229963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C68F3-AD4B-0F82-301F-0ECA56A1C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Specijacija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E3912-6AE7-23F8-EC4F-62B626BCE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Originalna ideja iz NEAT algoritma</a:t>
            </a:r>
          </a:p>
          <a:p>
            <a:r>
              <a:rPr lang="sr-Latn-RS" dirty="0"/>
              <a:t>Neće svaka mutacija odmah ispoljiti pozitivne efekte, nekada su potrebne generacije da se pozitivni efekti ispolje</a:t>
            </a:r>
          </a:p>
          <a:p>
            <a:r>
              <a:rPr lang="sr-Latn-RS" dirty="0"/>
              <a:t>Jedinke se okupe u vrste i čuvaju u vrsti dok ne evoluiraju do svog punog potencijala</a:t>
            </a:r>
          </a:p>
          <a:p>
            <a:r>
              <a:rPr lang="sr-Latn-RS" dirty="0"/>
              <a:t>Detalji su opisani u radu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00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FD010-6802-CD2B-470D-13419222C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Problem konstrukcije prostora znanja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B5BD8-DA54-AB86-0D7C-9CE475DE3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Postoje dve klase metoda za konstrukciju prostora znanja:</a:t>
            </a:r>
          </a:p>
          <a:p>
            <a:pPr marL="914400" lvl="1" indent="-457200">
              <a:buFont typeface="+mj-lt"/>
              <a:buAutoNum type="arabicPeriod"/>
            </a:pPr>
            <a:r>
              <a:rPr lang="sr-Latn-RS" dirty="0"/>
              <a:t>Metoda zasnovane na teoriji – prostor znanja se konstruiše na osnovu teoriskih znanja eksperata o domenu</a:t>
            </a:r>
          </a:p>
          <a:p>
            <a:pPr marL="914400" lvl="1" indent="-457200">
              <a:buFont typeface="+mj-lt"/>
              <a:buAutoNum type="arabicPeriod"/>
            </a:pPr>
            <a:r>
              <a:rPr lang="sr-Latn-RS" dirty="0"/>
              <a:t>Metoda zasnovane na analizi rezultata studentskih testova – prostor znanja se konstruiše iz rezultata studentskih testova</a:t>
            </a:r>
          </a:p>
          <a:p>
            <a:r>
              <a:rPr lang="sr-Latn-RS" dirty="0"/>
              <a:t>Generalno, klasa 1 je vrlo korisna u ranim fazama, ali klasa 2 daje superiorne prostore znanja</a:t>
            </a:r>
          </a:p>
          <a:p>
            <a:r>
              <a:rPr lang="sr-Latn-RS" dirty="0"/>
              <a:t>Čak se klasa 2 koristi da identifikuje miskonceptcije koje su eksperti (nastavnici) imali o načinu na koji studenti uče ili o samom domenu</a:t>
            </a:r>
          </a:p>
        </p:txBody>
      </p:sp>
    </p:spTree>
    <p:extLst>
      <p:ext uri="{BB962C8B-B14F-4D97-AF65-F5344CB8AC3E}">
        <p14:creationId xmlns:p14="http://schemas.microsoft.com/office/powerpoint/2010/main" val="985459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3657F-CB05-D0A6-F482-7DFA048ED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IITA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84A70-D503-C182-D6D9-391EF5F59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U svetu metoda zasnovanih na analizi rezultata studentkih testova uglavnom dominiraju varijacije IITA algoritma</a:t>
            </a:r>
          </a:p>
          <a:p>
            <a:pPr lvl="1"/>
            <a:r>
              <a:rPr lang="sr-Latn-RS" dirty="0"/>
              <a:t>Ugrubo, metode koje traže prostor znanja koji minimizuje broj kontraprimera uz određena ograničenja</a:t>
            </a:r>
          </a:p>
          <a:p>
            <a:r>
              <a:rPr lang="sr-Latn-RS" dirty="0"/>
              <a:t>Ove metode su pogodne za konstrukciju malih prostora znanja (desetak problema u domenu), ...</a:t>
            </a:r>
          </a:p>
          <a:p>
            <a:r>
              <a:rPr lang="sr-Latn-RS" dirty="0"/>
              <a:t>..., ali u većim prostorima znanja postaju neadekvatne</a:t>
            </a:r>
          </a:p>
          <a:p>
            <a:pPr lvl="1"/>
            <a:r>
              <a:rPr lang="sr-Latn-RS" dirty="0"/>
              <a:t>Zbog svoje algoritamske složenosti, prespori su</a:t>
            </a:r>
          </a:p>
          <a:p>
            <a:pPr lvl="1"/>
            <a:r>
              <a:rPr lang="sr-Latn-RS" dirty="0"/>
              <a:t>Zobg rezultata, traže lokalni minimum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6642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26507-BDDB-BFD1-D1B1-016D6DC9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Neuroevolutivni pristup konstrkukciji prostora znanja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8D44C-0A68-D496-8AC9-9240033DC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Metod koji je originalno nastao u okviru ovog predmeta (Savremene obrazovne tehnologije i standardi) i publikovan u radu [</a:t>
            </a:r>
            <a:r>
              <a:rPr lang="en-GB" dirty="0"/>
              <a:t>Segedinac, M., </a:t>
            </a:r>
            <a:r>
              <a:rPr lang="en-GB" dirty="0" err="1"/>
              <a:t>Milićević</a:t>
            </a:r>
            <a:r>
              <a:rPr lang="en-GB" dirty="0"/>
              <a:t>, N., </a:t>
            </a:r>
            <a:r>
              <a:rPr lang="en-GB" dirty="0" err="1"/>
              <a:t>Čeliković</a:t>
            </a:r>
            <a:r>
              <a:rPr lang="en-GB" dirty="0"/>
              <a:t>, M., &amp; </a:t>
            </a:r>
            <a:r>
              <a:rPr lang="en-GB" dirty="0" err="1"/>
              <a:t>Savić</a:t>
            </a:r>
            <a:r>
              <a:rPr lang="en-GB" dirty="0"/>
              <a:t>, G. (2022). A neuroevolutionary method for knowledge space construction. Computer Science and Information Systems, (00), 4-4.</a:t>
            </a:r>
            <a:r>
              <a:rPr lang="sr-Latn-RS" dirty="0"/>
              <a:t>] </a:t>
            </a:r>
          </a:p>
          <a:p>
            <a:r>
              <a:rPr lang="sr-Latn-RS" dirty="0"/>
              <a:t>Osnovna ideja je bila da se koristi neka od standardnih metoda optimizacije koja traži globalni minimum, na primer evolutivni algoritmi</a:t>
            </a:r>
          </a:p>
          <a:p>
            <a:r>
              <a:rPr lang="sr-Latn-RS" dirty="0"/>
              <a:t>I dobijeni su odlični rezultati</a:t>
            </a:r>
          </a:p>
          <a:p>
            <a:pPr lvl="1"/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817775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BF8C4-F461-6A9C-FA91-C16D28EDA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Rezultati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3802AB-D805-1D23-9908-7BAF9DC03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107" y="1874157"/>
            <a:ext cx="8085260" cy="445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924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EDCCE-A0A2-2D5F-8BD2-3E972AD66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Osnovna ideja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3A208-0BE1-4B45-8498-87C19AB38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Pronaći skup analogija između prostora znanja i nekog domena koji je dobro razrađen, na primer feed-forward neuronskih mreža</a:t>
            </a:r>
          </a:p>
          <a:p>
            <a:r>
              <a:rPr lang="sr-Latn-RS" dirty="0"/>
              <a:t>Predstaviti prostor znanja kao neuronsku mrežu</a:t>
            </a:r>
          </a:p>
          <a:p>
            <a:r>
              <a:rPr lang="sr-Latn-RS" dirty="0"/>
              <a:t>Iskoristiti gotov algoritam za optimizaciju topologije neuronske mreže</a:t>
            </a:r>
          </a:p>
          <a:p>
            <a:r>
              <a:rPr lang="sr-Latn-RS" dirty="0"/>
              <a:t>Dobijena neuronska mreža će biti konstruisani prostor znanja</a:t>
            </a:r>
          </a:p>
          <a:p>
            <a:r>
              <a:rPr lang="sr-Latn-RS" dirty="0"/>
              <a:t>Varijacija NEAT algoritma</a:t>
            </a:r>
          </a:p>
          <a:p>
            <a:pPr lvl="1"/>
            <a:r>
              <a:rPr lang="sr-Latn-RS" dirty="0"/>
              <a:t>Optimizuje topologiju neuronske mreže i istovremeno trenira mrežu, a po performansi ne zaostaje za backpropagation algoritmom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8513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982A7-9EE0-681F-EAA3-B98C22B84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Analogije KST i ANN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A0D003-C3A4-DAD3-85E0-7EA45D629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19929"/>
            <a:ext cx="5486400" cy="53307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D9B1F5-E735-7A93-7A1F-80D3BBC6C657}"/>
              </a:ext>
            </a:extLst>
          </p:cNvPr>
          <p:cNvSpPr txBox="1"/>
          <p:nvPr/>
        </p:nvSpPr>
        <p:spPr>
          <a:xfrm>
            <a:off x="586154" y="1690688"/>
            <a:ext cx="5281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Postoje sličnosti između prostora znanja i neuronskih mreža</a:t>
            </a:r>
            <a:endParaRPr lang="en-GB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7251396E-D2F8-0C23-5C29-1C69AE7F1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197479"/>
              </p:ext>
            </p:extLst>
          </p:nvPr>
        </p:nvGraphicFramePr>
        <p:xfrm>
          <a:off x="609600" y="2337019"/>
          <a:ext cx="5257800" cy="323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06630424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97892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r-Latn-RS" b="1" dirty="0"/>
                        <a:t>ANN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b="1" dirty="0"/>
                        <a:t>KST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370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Neuron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Stanje znanja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85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Neuron u ulaznom sloju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Prazno stanje znanja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138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Neuron u izlaznom sloju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Čitav domen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40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Sinapsa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Relacija pretpostavljanja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072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Težina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-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228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Optimizacija topologije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Konstrukcija prostora znanja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070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Treniranje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-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960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6610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09FCE-2955-D3DC-FA0D-FE70DF970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Algoritam – varijacija NEAT algoritma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752F3F-6862-D3DC-D4A8-1919582301EC}"/>
              </a:ext>
            </a:extLst>
          </p:cNvPr>
          <p:cNvSpPr txBox="1"/>
          <p:nvPr/>
        </p:nvSpPr>
        <p:spPr>
          <a:xfrm>
            <a:off x="838200" y="1414562"/>
            <a:ext cx="9144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population =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population_size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of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empty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_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knowledge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_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spaces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generation_number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0 to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number_of_generations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sr-Latn-R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calculate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_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fitness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for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all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_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knowledge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_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spaces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in population </a:t>
            </a:r>
          </a:p>
          <a:p>
            <a:r>
              <a:rPr lang="sr-Latn-R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if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best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_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fitness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&gt;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fitness_treshold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then </a:t>
            </a:r>
          </a:p>
          <a:p>
            <a:r>
              <a:rPr lang="sr-Latn-R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return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knowledge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_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space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_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with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_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best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_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fitness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sr-Latn-R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end if </a:t>
            </a:r>
          </a:p>
          <a:p>
            <a:r>
              <a:rPr lang="sr-Latn-R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if (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best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_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fitness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_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does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_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not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_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improve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in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max_generations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 then </a:t>
            </a:r>
          </a:p>
          <a:p>
            <a:r>
              <a:rPr lang="sr-Latn-R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return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knowledge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_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space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_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with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_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best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_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fitness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sr-Latn-R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end if </a:t>
            </a:r>
          </a:p>
          <a:p>
            <a:r>
              <a:rPr lang="sr-Latn-R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new_population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top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_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k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_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best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_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knowledge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_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spaces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sr-Latn-R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while size(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new_population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 &lt; size(population) do </a:t>
            </a:r>
          </a:p>
          <a:p>
            <a:r>
              <a:rPr lang="sr-Latn-R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parent_1, parent_2 =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select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_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knowledge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_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space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_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parents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sr-Latn-R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child_knowledge_space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crossing_over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(parent_1, parent_2) </a:t>
            </a:r>
          </a:p>
          <a:p>
            <a:r>
              <a:rPr lang="sr-Latn-R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child_knowledge_space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mutate(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child_knowledge_space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sr-Latn-R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new_population.append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child_knowledge_space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sr-Latn-R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end while </a:t>
            </a:r>
          </a:p>
          <a:p>
            <a:r>
              <a:rPr lang="sr-Latn-R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population =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form_species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new_population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GB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end for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7394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7F435-AE6C-ABDD-C6A5-A777337B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Genetička reprezentacija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7971E-FE09-D323-C172-1B608D578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U neuroevolutivnim algoritmima, jedinka je neuronska mreža</a:t>
            </a:r>
          </a:p>
          <a:p>
            <a:r>
              <a:rPr lang="sr-Latn-RS" dirty="0"/>
              <a:t>Genotip ima dva dela:</a:t>
            </a:r>
          </a:p>
          <a:p>
            <a:pPr lvl="1"/>
            <a:r>
              <a:rPr lang="sr-Latn-RS" dirty="0"/>
              <a:t>Neuroni – podaci kao što su aktivaciona funkcija, tip neurona (ulazni, skriveni, izlazni), ...</a:t>
            </a:r>
          </a:p>
          <a:p>
            <a:pPr lvl="1"/>
            <a:r>
              <a:rPr lang="sr-Latn-RS" dirty="0"/>
              <a:t>Sinapse – težina, polazišni i odredišni neuron, da li je sinapsa aktivna, ...</a:t>
            </a:r>
          </a:p>
          <a:p>
            <a:r>
              <a:rPr lang="sr-Latn-RS" dirty="0"/>
              <a:t>Za prostor znanja</a:t>
            </a:r>
          </a:p>
          <a:p>
            <a:pPr lvl="1"/>
            <a:r>
              <a:rPr lang="sr-Latn-RS" dirty="0"/>
              <a:t>Stanje znanja – kao neuron, samo ne moramo čuvati informaciju o aktivacionoj funkciji</a:t>
            </a:r>
          </a:p>
          <a:p>
            <a:pPr lvl="1"/>
            <a:r>
              <a:rPr lang="sr-Latn-RS" dirty="0"/>
              <a:t>Relacija pretpostavljanja – kao sinapsa, samo ne čuvamo težine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634220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982</Words>
  <Application>Microsoft Office PowerPoint</Application>
  <PresentationFormat>Widescreen</PresentationFormat>
  <Paragraphs>99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Neuroevolutivna metoda razvoja prostora znanja</vt:lpstr>
      <vt:lpstr>Problem konstrukcije prostora znanja</vt:lpstr>
      <vt:lpstr>IITA</vt:lpstr>
      <vt:lpstr>Neuroevolutivni pristup konstrkukciji prostora znanja</vt:lpstr>
      <vt:lpstr>Rezultati</vt:lpstr>
      <vt:lpstr>Osnovna ideja</vt:lpstr>
      <vt:lpstr>Analogije KST i ANN</vt:lpstr>
      <vt:lpstr>Algoritam – varijacija NEAT algoritma</vt:lpstr>
      <vt:lpstr>Genetička reprezentacija</vt:lpstr>
      <vt:lpstr>Genetička reprezentacija stanja znanja</vt:lpstr>
      <vt:lpstr>Fitness funkcija</vt:lpstr>
      <vt:lpstr>Selekcija i crossover</vt:lpstr>
      <vt:lpstr>Mutacija</vt:lpstr>
      <vt:lpstr>Specijacija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Neuroevolutivna metoda razvoja prostora znanja</dc:title>
  <dc:creator>Milan</dc:creator>
  <cp:lastModifiedBy>Milan</cp:lastModifiedBy>
  <cp:revision>13</cp:revision>
  <dcterms:created xsi:type="dcterms:W3CDTF">2022-12-05T12:03:14Z</dcterms:created>
  <dcterms:modified xsi:type="dcterms:W3CDTF">2022-12-05T13:15:41Z</dcterms:modified>
</cp:coreProperties>
</file>