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045" autoAdjust="0"/>
  </p:normalViewPr>
  <p:slideViewPr>
    <p:cSldViewPr>
      <p:cViewPr varScale="1">
        <p:scale>
          <a:sx n="108" d="100"/>
          <a:sy n="108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B052D-942A-43B1-B03D-98DABF560727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35B6A-F462-457D-BD33-C336FFEE87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42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902A7-F5C6-4EF2-B0C4-C1B86353366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1A902A7-F5C6-4EF2-B0C4-C1B86353366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A902A7-F5C6-4EF2-B0C4-C1B863533661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91D7EB3-2F46-4A1D-BEF0-F03F001460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Pojam eObrazovanja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r-Latn-CS" dirty="0" smtClean="0"/>
              <a:t>Katedra za informatiku</a:t>
            </a:r>
          </a:p>
          <a:p>
            <a:r>
              <a:rPr lang="en-US" dirty="0" err="1" smtClean="0"/>
              <a:t>Univerzitet</a:t>
            </a:r>
            <a:r>
              <a:rPr lang="en-US" dirty="0" smtClean="0"/>
              <a:t> u </a:t>
            </a:r>
            <a:r>
              <a:rPr lang="en-US" dirty="0" err="1" smtClean="0"/>
              <a:t>Novom</a:t>
            </a:r>
            <a:r>
              <a:rPr lang="en-US" dirty="0" smtClean="0"/>
              <a:t> </a:t>
            </a:r>
            <a:r>
              <a:rPr lang="en-US" dirty="0" err="1" smtClean="0"/>
              <a:t>Sadu</a:t>
            </a:r>
            <a:endParaRPr lang="en-US" dirty="0" smtClean="0"/>
          </a:p>
          <a:p>
            <a:r>
              <a:rPr lang="en-US" dirty="0" err="1" smtClean="0"/>
              <a:t>Fakultet</a:t>
            </a:r>
            <a:r>
              <a:rPr lang="en-US" dirty="0" smtClean="0"/>
              <a:t> </a:t>
            </a:r>
            <a:r>
              <a:rPr lang="en-US" dirty="0" err="1" smtClean="0"/>
              <a:t>tehni</a:t>
            </a:r>
            <a:r>
              <a:rPr lang="sr-Latn-CS" dirty="0" smtClean="0"/>
              <a:t>čkih nauka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CS" dirty="0" smtClean="0"/>
              <a:t>Razlozi uvođenja eObrazovanja u obrazovnu instituciju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err="1"/>
              <a:t>Podrška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kolaboraciju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studenata</a:t>
            </a:r>
            <a:r>
              <a:rPr lang="en-US" dirty="0"/>
              <a:t>, </a:t>
            </a:r>
            <a:r>
              <a:rPr lang="en-US" dirty="0" err="1"/>
              <a:t>obrazovnih</a:t>
            </a:r>
            <a:r>
              <a:rPr lang="en-US" dirty="0"/>
              <a:t> </a:t>
            </a:r>
            <a:r>
              <a:rPr lang="en-US" dirty="0" err="1"/>
              <a:t>institucija</a:t>
            </a:r>
            <a:r>
              <a:rPr lang="en-US" dirty="0"/>
              <a:t>, </a:t>
            </a:r>
            <a:r>
              <a:rPr lang="en-US" dirty="0" err="1"/>
              <a:t>institucija</a:t>
            </a:r>
            <a:r>
              <a:rPr lang="en-US" dirty="0"/>
              <a:t> </a:t>
            </a:r>
            <a:r>
              <a:rPr lang="en-US" dirty="0" err="1"/>
              <a:t>javne</a:t>
            </a:r>
            <a:r>
              <a:rPr lang="en-US" dirty="0"/>
              <a:t> </a:t>
            </a:r>
            <a:r>
              <a:rPr lang="en-US" dirty="0" err="1"/>
              <a:t>uprave</a:t>
            </a:r>
            <a:r>
              <a:rPr lang="en-US" dirty="0"/>
              <a:t>, </a:t>
            </a:r>
            <a:r>
              <a:rPr lang="en-US" dirty="0" err="1" smtClean="0"/>
              <a:t>privrede</a:t>
            </a:r>
            <a:r>
              <a:rPr lang="sr-Latn-C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ostalih</a:t>
            </a:r>
            <a:r>
              <a:rPr lang="en-US" dirty="0"/>
              <a:t> </a:t>
            </a:r>
            <a:r>
              <a:rPr lang="en-US" dirty="0" err="1"/>
              <a:t>učesnika</a:t>
            </a:r>
            <a:r>
              <a:rPr lang="en-US" dirty="0"/>
              <a:t> u </a:t>
            </a:r>
            <a:r>
              <a:rPr lang="en-US" dirty="0" err="1" smtClean="0"/>
              <a:t>obrazovnom</a:t>
            </a:r>
            <a:r>
              <a:rPr lang="en-US" dirty="0" smtClean="0"/>
              <a:t> </a:t>
            </a:r>
            <a:r>
              <a:rPr lang="en-US" dirty="0" err="1" smtClean="0"/>
              <a:t>sistemu</a:t>
            </a:r>
            <a:r>
              <a:rPr lang="sr-Latn-CS" dirty="0" smtClean="0"/>
              <a:t>:</a:t>
            </a:r>
            <a:endParaRPr lang="en-US" dirty="0"/>
          </a:p>
          <a:p>
            <a:pPr lvl="1"/>
            <a:r>
              <a:rPr lang="en-US" dirty="0" err="1"/>
              <a:t>deljenje</a:t>
            </a:r>
            <a:r>
              <a:rPr lang="en-US" dirty="0"/>
              <a:t> </a:t>
            </a:r>
            <a:r>
              <a:rPr lang="en-US" dirty="0" err="1"/>
              <a:t>sadržaja</a:t>
            </a:r>
            <a:endParaRPr lang="en-US" dirty="0"/>
          </a:p>
          <a:p>
            <a:pPr lvl="1"/>
            <a:r>
              <a:rPr lang="en-US" dirty="0" err="1"/>
              <a:t>uvođenje</a:t>
            </a:r>
            <a:r>
              <a:rPr lang="en-US" dirty="0"/>
              <a:t> </a:t>
            </a:r>
            <a:r>
              <a:rPr lang="en-US" dirty="0" err="1"/>
              <a:t>novih</a:t>
            </a:r>
            <a:r>
              <a:rPr lang="en-US" dirty="0"/>
              <a:t> </a:t>
            </a:r>
            <a:r>
              <a:rPr lang="en-US" dirty="0" err="1"/>
              <a:t>grupa</a:t>
            </a:r>
            <a:r>
              <a:rPr lang="en-US" dirty="0"/>
              <a:t> </a:t>
            </a:r>
            <a:r>
              <a:rPr lang="en-US" dirty="0" err="1"/>
              <a:t>učesnika</a:t>
            </a:r>
            <a:r>
              <a:rPr lang="en-US" dirty="0"/>
              <a:t> </a:t>
            </a:r>
            <a:r>
              <a:rPr lang="en-US" dirty="0" smtClean="0"/>
              <a:t>u</a:t>
            </a:r>
            <a:r>
              <a:rPr lang="sr-Latn-CS" dirty="0" smtClean="0"/>
              <a:t> </a:t>
            </a:r>
            <a:r>
              <a:rPr lang="en-US" dirty="0" err="1" smtClean="0"/>
              <a:t>obrazovne</a:t>
            </a:r>
            <a:r>
              <a:rPr lang="en-US" dirty="0" smtClean="0"/>
              <a:t> </a:t>
            </a:r>
            <a:r>
              <a:rPr lang="en-US" dirty="0" err="1"/>
              <a:t>prilike</a:t>
            </a:r>
            <a:r>
              <a:rPr lang="en-US" dirty="0"/>
              <a:t> (</a:t>
            </a:r>
            <a:r>
              <a:rPr lang="en-US" dirty="0" err="1"/>
              <a:t>osobe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nisu</a:t>
            </a:r>
            <a:r>
              <a:rPr lang="en-US" dirty="0"/>
              <a:t> </a:t>
            </a:r>
            <a:r>
              <a:rPr lang="en-US" dirty="0" err="1"/>
              <a:t>predavači</a:t>
            </a:r>
            <a:r>
              <a:rPr lang="en-US" dirty="0"/>
              <a:t> </a:t>
            </a:r>
            <a:r>
              <a:rPr lang="en-US" dirty="0" err="1"/>
              <a:t>kursa</a:t>
            </a:r>
            <a:r>
              <a:rPr lang="en-US" dirty="0"/>
              <a:t>, </a:t>
            </a:r>
            <a:r>
              <a:rPr lang="en-US" dirty="0" err="1"/>
              <a:t>niti</a:t>
            </a:r>
            <a:r>
              <a:rPr lang="en-US" dirty="0"/>
              <a:t> </a:t>
            </a:r>
            <a:r>
              <a:rPr lang="en-US" dirty="0" err="1"/>
              <a:t>studenti</a:t>
            </a:r>
            <a:r>
              <a:rPr lang="en-US" dirty="0"/>
              <a:t> </a:t>
            </a:r>
            <a:r>
              <a:rPr lang="en-US" dirty="0" err="1"/>
              <a:t>upisani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kurs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komunikacija</a:t>
            </a:r>
            <a:r>
              <a:rPr lang="en-US" dirty="0"/>
              <a:t>(</a:t>
            </a:r>
            <a:r>
              <a:rPr lang="en-US" dirty="0" err="1"/>
              <a:t>npr</a:t>
            </a:r>
            <a:r>
              <a:rPr lang="en-US" dirty="0"/>
              <a:t>. </a:t>
            </a:r>
            <a:r>
              <a:rPr lang="en-US" dirty="0" err="1"/>
              <a:t>pozivna</a:t>
            </a:r>
            <a:r>
              <a:rPr lang="en-US" dirty="0"/>
              <a:t> </a:t>
            </a:r>
            <a:r>
              <a:rPr lang="en-US" dirty="0" err="1"/>
              <a:t>predavanja</a:t>
            </a:r>
            <a:r>
              <a:rPr lang="en-US" dirty="0"/>
              <a:t> </a:t>
            </a:r>
            <a:r>
              <a:rPr lang="sr-Latn-CS" dirty="0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telekonferencij</a:t>
            </a:r>
            <a:r>
              <a:rPr lang="sr-Latn-CS" dirty="0" smtClean="0"/>
              <a:t>a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/>
              <a:t>celoživotno</a:t>
            </a:r>
            <a:r>
              <a:rPr lang="en-US" dirty="0"/>
              <a:t> </a:t>
            </a:r>
            <a:r>
              <a:rPr lang="en-US" dirty="0" err="1" smtClean="0"/>
              <a:t>učenje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CS" dirty="0" smtClean="0"/>
              <a:t>Standardizacija u eObrazovanju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CS" dirty="0" smtClean="0"/>
              <a:t>Definisanje elemenata nastave na uniforman način</a:t>
            </a:r>
          </a:p>
          <a:p>
            <a:r>
              <a:rPr lang="sr-Latn-CS" dirty="0" smtClean="0"/>
              <a:t>Šta se dobija standardizacijom?</a:t>
            </a:r>
          </a:p>
          <a:p>
            <a:pPr lvl="1"/>
            <a:r>
              <a:rPr lang="pl-PL" dirty="0" smtClean="0"/>
              <a:t>višekratno korišćenje nastavnih sadržaja</a:t>
            </a:r>
          </a:p>
          <a:p>
            <a:pPr lvl="1"/>
            <a:r>
              <a:rPr lang="pl-PL" dirty="0" smtClean="0"/>
              <a:t>nezavisnost sadržaja </a:t>
            </a:r>
            <a:r>
              <a:rPr lang="pl-PL" dirty="0"/>
              <a:t>u odnosu na konkretan sistem za elektronsku </a:t>
            </a:r>
            <a:r>
              <a:rPr lang="pl-PL" dirty="0" smtClean="0"/>
              <a:t>nastavu</a:t>
            </a:r>
          </a:p>
          <a:p>
            <a:pPr lvl="1"/>
            <a:r>
              <a:rPr lang="pl-PL" dirty="0" smtClean="0"/>
              <a:t>komponente </a:t>
            </a:r>
            <a:r>
              <a:rPr lang="pl-PL" dirty="0"/>
              <a:t>elektronske nastave slede korisne principe utvrđene u </a:t>
            </a:r>
            <a:r>
              <a:rPr lang="pl-PL" dirty="0" smtClean="0"/>
              <a:t>standardu</a:t>
            </a:r>
          </a:p>
          <a:p>
            <a:pPr lvl="1"/>
            <a:r>
              <a:rPr lang="pl-PL" dirty="0" smtClean="0"/>
              <a:t>jednostavnija </a:t>
            </a:r>
            <a:r>
              <a:rPr lang="pl-PL" dirty="0"/>
              <a:t>razmena </a:t>
            </a:r>
            <a:r>
              <a:rPr lang="pl-PL" dirty="0" smtClean="0"/>
              <a:t>sadržaja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Pitanja pri razvoju kurikuluma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CS" dirty="0" smtClean="0"/>
              <a:t>Ralf Tajler (1949):</a:t>
            </a:r>
          </a:p>
          <a:p>
            <a:pPr lvl="1"/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nastavne</a:t>
            </a:r>
            <a:r>
              <a:rPr lang="en-US" dirty="0"/>
              <a:t> </a:t>
            </a:r>
            <a:r>
              <a:rPr lang="en-US" dirty="0" err="1"/>
              <a:t>ciljeve</a:t>
            </a:r>
            <a:r>
              <a:rPr lang="en-US" dirty="0"/>
              <a:t> </a:t>
            </a:r>
            <a:r>
              <a:rPr lang="en-US" dirty="0" err="1"/>
              <a:t>obrazovna</a:t>
            </a:r>
            <a:r>
              <a:rPr lang="en-US" dirty="0"/>
              <a:t> </a:t>
            </a:r>
            <a:r>
              <a:rPr lang="en-US" dirty="0" err="1"/>
              <a:t>institucija</a:t>
            </a:r>
            <a:r>
              <a:rPr lang="en-US" dirty="0"/>
              <a:t> </a:t>
            </a:r>
            <a:r>
              <a:rPr lang="en-US" dirty="0" err="1"/>
              <a:t>namerava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postigne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Kakva</a:t>
            </a:r>
            <a:r>
              <a:rPr lang="en-US" dirty="0"/>
              <a:t> </a:t>
            </a:r>
            <a:r>
              <a:rPr lang="en-US" dirty="0" err="1"/>
              <a:t>nastavna</a:t>
            </a:r>
            <a:r>
              <a:rPr lang="en-US" dirty="0"/>
              <a:t> </a:t>
            </a:r>
            <a:r>
              <a:rPr lang="en-US" dirty="0" err="1"/>
              <a:t>iskustva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pružena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bi se </a:t>
            </a:r>
            <a:r>
              <a:rPr lang="en-US" dirty="0" err="1"/>
              <a:t>ostvarili</a:t>
            </a:r>
            <a:r>
              <a:rPr lang="en-US" dirty="0"/>
              <a:t> </a:t>
            </a:r>
            <a:r>
              <a:rPr lang="en-US" dirty="0" err="1"/>
              <a:t>ovi</a:t>
            </a:r>
            <a:r>
              <a:rPr lang="en-US" dirty="0"/>
              <a:t> </a:t>
            </a:r>
            <a:r>
              <a:rPr lang="en-US" dirty="0" err="1"/>
              <a:t>ciljevi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nastavna</a:t>
            </a:r>
            <a:r>
              <a:rPr lang="en-US" dirty="0"/>
              <a:t> </a:t>
            </a:r>
            <a:r>
              <a:rPr lang="en-US" dirty="0" err="1"/>
              <a:t>iskustva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organizovana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možemo</a:t>
            </a:r>
            <a:r>
              <a:rPr lang="en-US" dirty="0"/>
              <a:t> </a:t>
            </a:r>
            <a:r>
              <a:rPr lang="en-US" dirty="0" err="1"/>
              <a:t>utvrditi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li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nastavni</a:t>
            </a:r>
            <a:r>
              <a:rPr lang="en-US" dirty="0"/>
              <a:t> </a:t>
            </a:r>
            <a:r>
              <a:rPr lang="en-US" dirty="0" err="1"/>
              <a:t>ciljevi</a:t>
            </a:r>
            <a:r>
              <a:rPr lang="en-US" dirty="0"/>
              <a:t> </a:t>
            </a:r>
            <a:r>
              <a:rPr lang="en-US" dirty="0" err="1"/>
              <a:t>ostvareni</a:t>
            </a:r>
            <a:r>
              <a:rPr lang="en-US" dirty="0"/>
              <a:t>?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CS" dirty="0" smtClean="0"/>
              <a:t>Životni ciklus elektronske nastave</a:t>
            </a:r>
            <a:endParaRPr lang="en-US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57400"/>
            <a:ext cx="8964128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Pojam eObrazovanja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svaka</a:t>
            </a:r>
            <a:r>
              <a:rPr lang="en-US" dirty="0"/>
              <a:t> </a:t>
            </a:r>
            <a:r>
              <a:rPr lang="en-US" dirty="0" err="1"/>
              <a:t>organizovana</a:t>
            </a:r>
            <a:r>
              <a:rPr lang="en-US" dirty="0"/>
              <a:t> </a:t>
            </a:r>
            <a:r>
              <a:rPr lang="en-US" dirty="0" err="1"/>
              <a:t>nastavna</a:t>
            </a:r>
            <a:r>
              <a:rPr lang="en-US" dirty="0"/>
              <a:t> </a:t>
            </a:r>
            <a:r>
              <a:rPr lang="en-US" dirty="0" err="1"/>
              <a:t>aktivnost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obavlja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pomoć</a:t>
            </a:r>
            <a:r>
              <a:rPr lang="en-US" dirty="0"/>
              <a:t> </a:t>
            </a:r>
            <a:r>
              <a:rPr lang="en-US" dirty="0" err="1" smtClean="0"/>
              <a:t>informaciono</a:t>
            </a:r>
            <a:r>
              <a:rPr lang="en-US" dirty="0" smtClean="0"/>
              <a:t>-</a:t>
            </a:r>
            <a:r>
              <a:rPr lang="sr-Latn-CS" dirty="0" smtClean="0"/>
              <a:t>k</a:t>
            </a:r>
            <a:r>
              <a:rPr lang="en-US" dirty="0" err="1" smtClean="0"/>
              <a:t>omunikacionih</a:t>
            </a:r>
            <a:r>
              <a:rPr lang="en-US" dirty="0" smtClean="0"/>
              <a:t> </a:t>
            </a:r>
            <a:r>
              <a:rPr lang="en-US" dirty="0" err="1" smtClean="0"/>
              <a:t>tehnologija</a:t>
            </a:r>
            <a:endParaRPr lang="sr-Latn-CS" dirty="0" smtClean="0"/>
          </a:p>
          <a:p>
            <a:r>
              <a:rPr lang="sr-Latn-CS" dirty="0" smtClean="0"/>
              <a:t>Drugi termini - elektronska nastava (eng. </a:t>
            </a:r>
            <a:r>
              <a:rPr lang="sr-Latn-CS" i="1" dirty="0" smtClean="0"/>
              <a:t>e-learning)</a:t>
            </a:r>
            <a:r>
              <a:rPr lang="sr-Latn-CS" dirty="0" smtClean="0"/>
              <a:t>, internet-bazirana nastava, veb-bazirana nastava, </a:t>
            </a:r>
            <a:r>
              <a:rPr lang="sr-Latn-CS" i="1" dirty="0" smtClean="0"/>
              <a:t>online</a:t>
            </a:r>
            <a:r>
              <a:rPr lang="sr-Latn-CS" dirty="0" smtClean="0"/>
              <a:t> nastava</a:t>
            </a:r>
          </a:p>
          <a:p>
            <a:r>
              <a:rPr lang="sr-Latn-CS" dirty="0" smtClean="0"/>
              <a:t>Kombinovana nastava (eng. </a:t>
            </a:r>
            <a:r>
              <a:rPr lang="sr-Latn-CS" i="1" dirty="0" smtClean="0"/>
              <a:t>blended-learning</a:t>
            </a:r>
            <a:r>
              <a:rPr lang="sr-Latn-CS" dirty="0" smtClean="0"/>
              <a:t>) - klasična nastava u kojoj se deo nastavnih aktivnosti vrši u računarskom okruženju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CS" dirty="0" smtClean="0"/>
              <a:t>Prednosti eObrazovanja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CS" dirty="0" smtClean="0"/>
              <a:t>U pogledu administracije nastave :</a:t>
            </a:r>
          </a:p>
          <a:p>
            <a:pPr lvl="1"/>
            <a:r>
              <a:rPr lang="sr-Latn-CS" dirty="0" smtClean="0"/>
              <a:t>softverska podrška za organizaciju nastave, što podrazumeva administraciju:</a:t>
            </a:r>
          </a:p>
          <a:p>
            <a:pPr lvl="2"/>
            <a:r>
              <a:rPr lang="sr-Latn-CS" dirty="0" smtClean="0"/>
              <a:t>kurseva	</a:t>
            </a:r>
          </a:p>
          <a:p>
            <a:pPr lvl="2"/>
            <a:r>
              <a:rPr lang="sr-Latn-CS" dirty="0" smtClean="0"/>
              <a:t>nastavnog materijala</a:t>
            </a:r>
          </a:p>
          <a:p>
            <a:pPr lvl="2"/>
            <a:r>
              <a:rPr lang="sr-Latn-CS" dirty="0" smtClean="0"/>
              <a:t>učenika</a:t>
            </a:r>
          </a:p>
          <a:p>
            <a:pPr lvl="2"/>
            <a:r>
              <a:rPr lang="sr-Latn-CS" dirty="0" smtClean="0"/>
              <a:t>testova</a:t>
            </a:r>
          </a:p>
          <a:p>
            <a:pPr lvl="2"/>
            <a:r>
              <a:rPr lang="sr-Latn-CS" dirty="0" smtClean="0"/>
              <a:t>ocenjivanja</a:t>
            </a:r>
            <a:endParaRPr lang="sr-Latn-C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Prednosti eObrazovanja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CS" dirty="0" smtClean="0"/>
              <a:t>U pogledu izvođenja nastave:</a:t>
            </a:r>
          </a:p>
          <a:p>
            <a:pPr lvl="1"/>
            <a:r>
              <a:rPr lang="sr-Latn-CS" dirty="0" smtClean="0"/>
              <a:t>učestvovanje u nastavi ne zavisi od lokacije</a:t>
            </a:r>
            <a:endParaRPr lang="en-US" dirty="0"/>
          </a:p>
          <a:p>
            <a:pPr lvl="1"/>
            <a:r>
              <a:rPr lang="sr-Latn-CS" dirty="0" smtClean="0"/>
              <a:t>u</a:t>
            </a:r>
            <a:r>
              <a:rPr lang="en-US" dirty="0" err="1" smtClean="0"/>
              <a:t>čenici</a:t>
            </a:r>
            <a:r>
              <a:rPr lang="en-US" dirty="0" smtClean="0"/>
              <a:t> u </a:t>
            </a:r>
            <a:r>
              <a:rPr lang="sr-Latn-CS" dirty="0" smtClean="0"/>
              <a:t>značajnom delu</a:t>
            </a:r>
            <a:r>
              <a:rPr lang="en-US" dirty="0" smtClean="0"/>
              <a:t> </a:t>
            </a:r>
            <a:r>
              <a:rPr lang="en-US" dirty="0" err="1" smtClean="0"/>
              <a:t>nastavni</a:t>
            </a:r>
            <a:r>
              <a:rPr lang="sr-Latn-CS" dirty="0" smtClean="0"/>
              <a:t>h</a:t>
            </a:r>
            <a:r>
              <a:rPr lang="en-US" dirty="0" smtClean="0"/>
              <a:t> </a:t>
            </a:r>
            <a:r>
              <a:rPr lang="en-US" dirty="0" err="1" smtClean="0"/>
              <a:t>aktivnosti</a:t>
            </a:r>
            <a:r>
              <a:rPr lang="en-US" dirty="0" smtClean="0"/>
              <a:t> </a:t>
            </a:r>
            <a:r>
              <a:rPr lang="en-US" dirty="0" err="1" smtClean="0"/>
              <a:t>mogu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učestvuju</a:t>
            </a:r>
            <a:r>
              <a:rPr lang="en-US" dirty="0" smtClean="0"/>
              <a:t> u </a:t>
            </a:r>
            <a:r>
              <a:rPr lang="en-US" dirty="0" err="1" smtClean="0"/>
              <a:t>trenutku</a:t>
            </a:r>
            <a:r>
              <a:rPr lang="en-US" dirty="0" smtClean="0"/>
              <a:t> </a:t>
            </a:r>
            <a:r>
              <a:rPr lang="en-US" dirty="0" err="1" smtClean="0"/>
              <a:t>kada</a:t>
            </a:r>
            <a:r>
              <a:rPr lang="en-US" dirty="0" smtClean="0"/>
              <a:t> to </a:t>
            </a:r>
            <a:r>
              <a:rPr lang="en-US" dirty="0" err="1" smtClean="0"/>
              <a:t>njima</a:t>
            </a:r>
            <a:r>
              <a:rPr lang="en-US" dirty="0" smtClean="0"/>
              <a:t> </a:t>
            </a:r>
            <a:r>
              <a:rPr lang="en-US" dirty="0" err="1" smtClean="0"/>
              <a:t>odgovara</a:t>
            </a:r>
            <a:endParaRPr lang="en-US" dirty="0"/>
          </a:p>
          <a:p>
            <a:pPr lvl="1"/>
            <a:r>
              <a:rPr lang="en-US" dirty="0" err="1"/>
              <a:t>saradnja</a:t>
            </a:r>
            <a:r>
              <a:rPr lang="en-US" dirty="0"/>
              <a:t> </a:t>
            </a:r>
            <a:r>
              <a:rPr lang="sr-Latn-CS" dirty="0" smtClean="0"/>
              <a:t>s</a:t>
            </a:r>
            <a:r>
              <a:rPr lang="en-US" dirty="0" smtClean="0"/>
              <a:t>e </a:t>
            </a:r>
            <a:r>
              <a:rPr lang="en-US" dirty="0" err="1" smtClean="0"/>
              <a:t>intenziv</a:t>
            </a:r>
            <a:r>
              <a:rPr lang="sr-Latn-CS" dirty="0" smtClean="0"/>
              <a:t>ira jer učesnici</a:t>
            </a:r>
            <a:r>
              <a:rPr lang="en-US" dirty="0" smtClean="0"/>
              <a:t> </a:t>
            </a:r>
            <a:r>
              <a:rPr lang="sr-Latn-CS" dirty="0" smtClean="0"/>
              <a:t>n</a:t>
            </a:r>
            <a:r>
              <a:rPr lang="en-US" dirty="0" smtClean="0"/>
              <a:t>e </a:t>
            </a:r>
            <a:r>
              <a:rPr lang="sr-Latn-CS" dirty="0" smtClean="0"/>
              <a:t>moraju da</a:t>
            </a:r>
            <a:r>
              <a:rPr lang="en-US" dirty="0" smtClean="0"/>
              <a:t>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/>
              <a:t>istom</a:t>
            </a:r>
            <a:r>
              <a:rPr lang="en-US" dirty="0"/>
              <a:t> </a:t>
            </a:r>
            <a:r>
              <a:rPr lang="en-US" dirty="0" err="1"/>
              <a:t>mestu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u </a:t>
            </a:r>
            <a:r>
              <a:rPr lang="en-US" dirty="0" err="1"/>
              <a:t>isto</a:t>
            </a:r>
            <a:r>
              <a:rPr lang="en-US" dirty="0"/>
              <a:t> </a:t>
            </a:r>
            <a:r>
              <a:rPr lang="en-US" dirty="0" err="1" smtClean="0"/>
              <a:t>vreme</a:t>
            </a:r>
            <a:endParaRPr lang="sr-Latn-CS" dirty="0" smtClean="0"/>
          </a:p>
          <a:p>
            <a:pPr lvl="1"/>
            <a:r>
              <a:rPr lang="sr-Latn-CS" dirty="0" smtClean="0"/>
              <a:t>personalizacija nastave prema učenikovim potrebama, nivou znanja, stilu učenja i ličnim karakteristikama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Tipovi elektronske nastave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 smtClean="0"/>
              <a:t>Prema broju učesnika:</a:t>
            </a:r>
          </a:p>
          <a:p>
            <a:pPr lvl="1"/>
            <a:r>
              <a:rPr lang="sr-Latn-CS" dirty="0" smtClean="0"/>
              <a:t>Individualna </a:t>
            </a:r>
          </a:p>
          <a:p>
            <a:pPr lvl="2"/>
            <a:r>
              <a:rPr lang="sr-Latn-CS" dirty="0" smtClean="0"/>
              <a:t>samostalno učenje bez saradnje sa drugim učesnicima </a:t>
            </a:r>
          </a:p>
          <a:p>
            <a:pPr lvl="1"/>
            <a:r>
              <a:rPr lang="sr-Latn-CS" dirty="0" smtClean="0"/>
              <a:t>Grupna	 </a:t>
            </a:r>
          </a:p>
          <a:p>
            <a:pPr lvl="2"/>
            <a:r>
              <a:rPr lang="sr-Latn-CS" dirty="0" smtClean="0"/>
              <a:t>zajedničko obavljanje dela nastavnih aktivnosti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Tipovi elektronske nastave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 smtClean="0"/>
              <a:t>Prema vremenskoj usklađenosti učesnika:</a:t>
            </a:r>
          </a:p>
          <a:p>
            <a:pPr lvl="1"/>
            <a:r>
              <a:rPr lang="sr-Latn-CS" dirty="0" smtClean="0"/>
              <a:t>Sinhrona</a:t>
            </a:r>
          </a:p>
          <a:p>
            <a:pPr lvl="2"/>
            <a:r>
              <a:rPr lang="sr-Latn-CS" dirty="0" smtClean="0"/>
              <a:t>obavlja se u realnom vremenu i zahteva istovremeno prisustvo učesnika (termin “prisustvo” predstavlja učešće u nastavi putem IKT tehnologija, bez obzira na fizičku lokaciju), npr. daljinska audio/video predavanja</a:t>
            </a:r>
          </a:p>
          <a:p>
            <a:pPr lvl="1"/>
            <a:r>
              <a:rPr lang="sr-Latn-CS" dirty="0" smtClean="0"/>
              <a:t>Asinhrona </a:t>
            </a:r>
          </a:p>
          <a:p>
            <a:pPr lvl="2"/>
            <a:r>
              <a:rPr lang="sr-Latn-CS" dirty="0" smtClean="0"/>
              <a:t>učesnici obavljaju nastavne aktivnosti u različito vreme (npr. konsultacije elektronskom poštom)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 smtClean="0"/>
              <a:t>Elektronski nastavni kurs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 smtClean="0"/>
              <a:t>Nastavni kurs u kojem se nastavne aktivnosti jednim delom ili u potpunosti obavljaju u računarskom okruženju</a:t>
            </a:r>
          </a:p>
          <a:p>
            <a:r>
              <a:rPr lang="sr-Latn-CS" dirty="0" smtClean="0"/>
              <a:t>Tipovi elektronskih kurseva:</a:t>
            </a:r>
          </a:p>
          <a:p>
            <a:pPr lvl="1"/>
            <a:r>
              <a:rPr lang="sr-Latn-CS" dirty="0" smtClean="0"/>
              <a:t>tradicionalni tekst-bazirani kursevi sa proširenjima za računarsko okruženje (npr. digitalizovani udžbenik)</a:t>
            </a:r>
          </a:p>
          <a:p>
            <a:pPr lvl="1"/>
            <a:r>
              <a:rPr lang="sr-Latn-CS" dirty="0" smtClean="0"/>
              <a:t>kursevi posebno dizajnirani za računarsko okruženje (npr. multimedijalne lekcije)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CS" dirty="0" smtClean="0"/>
              <a:t>Razlozi uvođenja eObrazovanja u obrazovnu instituciju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CS" dirty="0" smtClean="0"/>
              <a:t>Kombinovana nastava u klasičnim kursevima:</a:t>
            </a:r>
          </a:p>
          <a:p>
            <a:pPr lvl="1"/>
            <a:r>
              <a:rPr lang="sr-Latn-CS" dirty="0" smtClean="0"/>
              <a:t>unap</a:t>
            </a:r>
            <a:r>
              <a:rPr lang="vi-VN" dirty="0" smtClean="0"/>
              <a:t>ređenje postojećih obrazovnih praksi - online testovi, automatsko ocenjivanje, deljenje resursa, …</a:t>
            </a:r>
            <a:endParaRPr lang="sr-Latn-CS" dirty="0" smtClean="0"/>
          </a:p>
          <a:p>
            <a:pPr lvl="1"/>
            <a:r>
              <a:rPr lang="vi-VN" dirty="0" smtClean="0"/>
              <a:t>uvođenje novih obrazovnih praksi – daljinske konsultacije, zajedničko kreiranje nastavnog materijala,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CS" dirty="0" smtClean="0"/>
              <a:t>Razlozi uvođenja eObrazovanja u obrazovnu instituciju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Izvođenje</a:t>
            </a:r>
            <a:r>
              <a:rPr lang="en-US" dirty="0"/>
              <a:t> </a:t>
            </a:r>
            <a:r>
              <a:rPr lang="en-US" dirty="0" err="1"/>
              <a:t>daljinskih</a:t>
            </a:r>
            <a:r>
              <a:rPr lang="en-US" dirty="0"/>
              <a:t> </a:t>
            </a:r>
            <a:r>
              <a:rPr lang="en-US" dirty="0" err="1" smtClean="0"/>
              <a:t>kurseva</a:t>
            </a:r>
            <a:endParaRPr lang="sr-Latn-CS" dirty="0" smtClean="0"/>
          </a:p>
          <a:p>
            <a:pPr lvl="1"/>
            <a:r>
              <a:rPr lang="en-US" dirty="0" err="1" smtClean="0"/>
              <a:t>nastavna</a:t>
            </a:r>
            <a:r>
              <a:rPr lang="en-US" dirty="0" smtClean="0"/>
              <a:t> </a:t>
            </a:r>
            <a:r>
              <a:rPr lang="en-US" dirty="0" err="1"/>
              <a:t>praksa</a:t>
            </a:r>
            <a:r>
              <a:rPr lang="en-US" dirty="0"/>
              <a:t> u </a:t>
            </a:r>
            <a:r>
              <a:rPr lang="en-US" dirty="0" err="1"/>
              <a:t>daljinskim</a:t>
            </a:r>
            <a:r>
              <a:rPr lang="en-US" dirty="0"/>
              <a:t> </a:t>
            </a:r>
            <a:r>
              <a:rPr lang="en-US" dirty="0" err="1" smtClean="0"/>
              <a:t>kursevima</a:t>
            </a:r>
            <a:r>
              <a:rPr lang="sr-Latn-CS" dirty="0" smtClean="0"/>
              <a:t> </a:t>
            </a:r>
            <a:r>
              <a:rPr lang="en-US" dirty="0" smtClean="0"/>
              <a:t>ne </a:t>
            </a:r>
            <a:r>
              <a:rPr lang="en-US" dirty="0" err="1"/>
              <a:t>sme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zaostaje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praksom</a:t>
            </a:r>
            <a:r>
              <a:rPr lang="en-US" dirty="0"/>
              <a:t> u </a:t>
            </a:r>
            <a:r>
              <a:rPr lang="en-US" dirty="0" err="1"/>
              <a:t>klasičnim</a:t>
            </a:r>
            <a:r>
              <a:rPr lang="en-US" dirty="0"/>
              <a:t> </a:t>
            </a:r>
            <a:r>
              <a:rPr lang="en-US" dirty="0" err="1"/>
              <a:t>kursevima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1505</TotalTime>
  <Words>489</Words>
  <Application>Microsoft Office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Module</vt:lpstr>
      <vt:lpstr>Pojam eObrazovanja</vt:lpstr>
      <vt:lpstr>Pojam eObrazovanja</vt:lpstr>
      <vt:lpstr>Prednosti eObrazovanja</vt:lpstr>
      <vt:lpstr>Prednosti eObrazovanja</vt:lpstr>
      <vt:lpstr>Tipovi elektronske nastave</vt:lpstr>
      <vt:lpstr>Tipovi elektronske nastave</vt:lpstr>
      <vt:lpstr>Elektronski nastavni kurs</vt:lpstr>
      <vt:lpstr>Razlozi uvođenja eObrazovanja u obrazovnu instituciju</vt:lpstr>
      <vt:lpstr>Razlozi uvođenja eObrazovanja u obrazovnu instituciju</vt:lpstr>
      <vt:lpstr>Razlozi uvođenja eObrazovanja u obrazovnu instituciju</vt:lpstr>
      <vt:lpstr>Standardizacija u eObrazovanju</vt:lpstr>
      <vt:lpstr>Pitanja pri razvoju kurikuluma</vt:lpstr>
      <vt:lpstr>Životni ciklus elektronske nastave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Tehnologije i sistemi eObrazovanja</dc:title>
  <dc:creator>Goran</dc:creator>
  <cp:lastModifiedBy>Goran</cp:lastModifiedBy>
  <cp:revision>236</cp:revision>
  <dcterms:created xsi:type="dcterms:W3CDTF">2014-02-13T18:10:47Z</dcterms:created>
  <dcterms:modified xsi:type="dcterms:W3CDTF">2016-10-18T09:12:53Z</dcterms:modified>
</cp:coreProperties>
</file>