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5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5B6A-F462-457D-BD33-C336FFEE87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Primeri/RDCEO%20-%20databases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Nastavni ciljevi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Katedra za informatiku</a:t>
            </a:r>
          </a:p>
          <a:p>
            <a:r>
              <a:rPr lang="en-US" dirty="0" err="1" smtClean="0"/>
              <a:t>Univerzitet</a:t>
            </a:r>
            <a:r>
              <a:rPr lang="en-US" dirty="0" smtClean="0"/>
              <a:t> u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Sadu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CS" dirty="0" smtClean="0"/>
              <a:t>čkih nauka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Revidirana Blumova taksonomija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Dimenzija kognitivnog procesa</a:t>
            </a:r>
          </a:p>
          <a:p>
            <a:pPr lvl="1"/>
            <a:r>
              <a:rPr lang="sr-Latn-CS" dirty="0" smtClean="0"/>
              <a:t>Kategorije odgovoraraju onim u originalnoj Blumovoj taksonomiji</a:t>
            </a:r>
          </a:p>
          <a:p>
            <a:pPr lvl="1"/>
            <a:r>
              <a:rPr lang="sr-Latn-CS" dirty="0" smtClean="0"/>
              <a:t>Nazivi su donekle drugačiji: </a:t>
            </a:r>
            <a:r>
              <a:rPr lang="en-US" i="1" dirty="0" err="1" smtClean="0"/>
              <a:t>dosetiti</a:t>
            </a:r>
            <a:r>
              <a:rPr lang="en-US" i="1" dirty="0" smtClean="0"/>
              <a:t> </a:t>
            </a:r>
            <a:r>
              <a:rPr lang="en-US" i="1" dirty="0"/>
              <a:t>se</a:t>
            </a:r>
            <a:r>
              <a:rPr lang="en-US" dirty="0"/>
              <a:t>, </a:t>
            </a:r>
            <a:r>
              <a:rPr lang="en-US" i="1" dirty="0" err="1"/>
              <a:t>shvatiti</a:t>
            </a:r>
            <a:r>
              <a:rPr lang="en-US" dirty="0"/>
              <a:t>, </a:t>
            </a:r>
            <a:r>
              <a:rPr lang="en-US" i="1" dirty="0" err="1" smtClean="0"/>
              <a:t>primeniti</a:t>
            </a:r>
            <a:r>
              <a:rPr lang="en-US" dirty="0"/>
              <a:t>, </a:t>
            </a:r>
            <a:r>
              <a:rPr lang="en-US" i="1" dirty="0" err="1"/>
              <a:t>analizirati</a:t>
            </a:r>
            <a:r>
              <a:rPr lang="en-US" dirty="0"/>
              <a:t>, </a:t>
            </a:r>
            <a:r>
              <a:rPr lang="en-US" i="1" dirty="0" err="1"/>
              <a:t>proceniti</a:t>
            </a:r>
            <a:r>
              <a:rPr lang="en-US" dirty="0"/>
              <a:t> i </a:t>
            </a:r>
            <a:r>
              <a:rPr lang="en-US" i="1" dirty="0" err="1" smtClean="0"/>
              <a:t>stvarati</a:t>
            </a:r>
            <a:endParaRPr lang="sr-Latn-CS" i="1" dirty="0" smtClean="0"/>
          </a:p>
          <a:p>
            <a:pPr lvl="1"/>
            <a:r>
              <a:rPr lang="sr-Latn-CS" dirty="0" smtClean="0"/>
              <a:t>Ovi kognitivni </a:t>
            </a:r>
            <a:r>
              <a:rPr lang="sr-Latn-CS" dirty="0"/>
              <a:t>procesi </a:t>
            </a:r>
            <a:r>
              <a:rPr lang="sr-Latn-CS" dirty="0" smtClean="0"/>
              <a:t>su </a:t>
            </a:r>
            <a:r>
              <a:rPr lang="sr-Latn-CS" dirty="0"/>
              <a:t>rezultat interakcije sa nastavnim sadržajima </a:t>
            </a:r>
            <a:r>
              <a:rPr lang="sr-Latn-CS" dirty="0" smtClean="0"/>
              <a:t>koji pripada jednoj kategorija iz dimenzije znanja</a:t>
            </a:r>
            <a:endParaRPr lang="sr-Latn-CS" i="1" dirty="0" smtClean="0"/>
          </a:p>
        </p:txBody>
      </p:sp>
    </p:spTree>
    <p:extLst>
      <p:ext uri="{BB962C8B-B14F-4D97-AF65-F5344CB8AC3E}">
        <p14:creationId xmlns:p14="http://schemas.microsoft.com/office/powerpoint/2010/main" val="38096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Revidirana Blumova taksonomija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dirty="0"/>
              <a:t>Dimenzija znanja</a:t>
            </a:r>
          </a:p>
          <a:p>
            <a:pPr lvl="1"/>
            <a:r>
              <a:rPr lang="sr-Latn-CS" dirty="0"/>
              <a:t> </a:t>
            </a:r>
            <a:r>
              <a:rPr lang="sr-Latn-CS" i="1" dirty="0"/>
              <a:t>činjenično </a:t>
            </a:r>
            <a:r>
              <a:rPr lang="sr-Latn-CS" i="1" dirty="0" smtClean="0"/>
              <a:t>znanje - </a:t>
            </a:r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sr-Latn-CS" dirty="0" smtClean="0"/>
              <a:t>proučavanog domena</a:t>
            </a:r>
            <a:endParaRPr lang="sr-Latn-CS" i="1" dirty="0" smtClean="0"/>
          </a:p>
          <a:p>
            <a:pPr lvl="1"/>
            <a:r>
              <a:rPr lang="sr-Latn-CS" i="1" dirty="0" smtClean="0"/>
              <a:t>konceptualno znanje – </a:t>
            </a:r>
            <a:r>
              <a:rPr lang="sr-Latn-CS" dirty="0" smtClean="0"/>
              <a:t>organizacija domenskih pojmova, njihova klasifikacija i kategorizacija</a:t>
            </a:r>
          </a:p>
          <a:p>
            <a:pPr lvl="1"/>
            <a:r>
              <a:rPr lang="sr-Latn-CS" i="1" dirty="0" smtClean="0"/>
              <a:t>proceduralno znanje - </a:t>
            </a:r>
            <a:r>
              <a:rPr lang="en-US" dirty="0" err="1" smtClean="0"/>
              <a:t>algoritm</a:t>
            </a:r>
            <a:r>
              <a:rPr lang="sr-Latn-CS" dirty="0" smtClean="0"/>
              <a:t>i</a:t>
            </a:r>
            <a:r>
              <a:rPr lang="en-US" dirty="0" smtClean="0"/>
              <a:t>, </a:t>
            </a:r>
            <a:r>
              <a:rPr lang="en-US" dirty="0" err="1"/>
              <a:t>tehnike</a:t>
            </a:r>
            <a:r>
              <a:rPr lang="en-US" dirty="0"/>
              <a:t> i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sr-Latn-CS" dirty="0" smtClean="0"/>
              <a:t>funkcionisanja</a:t>
            </a:r>
            <a:r>
              <a:rPr lang="en-US" dirty="0" smtClean="0"/>
              <a:t> </a:t>
            </a:r>
            <a:r>
              <a:rPr lang="en-US" dirty="0" err="1" smtClean="0"/>
              <a:t>domenskih</a:t>
            </a:r>
            <a:r>
              <a:rPr lang="en-US" dirty="0" smtClean="0"/>
              <a:t> </a:t>
            </a:r>
            <a:r>
              <a:rPr lang="en-US" dirty="0" err="1"/>
              <a:t>problema</a:t>
            </a:r>
            <a:endParaRPr lang="sr-Latn-CS" i="1" dirty="0" smtClean="0"/>
          </a:p>
          <a:p>
            <a:pPr lvl="1"/>
            <a:r>
              <a:rPr lang="sr-Latn-CS" i="1" dirty="0" smtClean="0"/>
              <a:t>metakognitivno znanje - </a:t>
            </a:r>
            <a:r>
              <a:rPr lang="en-US" dirty="0" err="1"/>
              <a:t>učenikovo</a:t>
            </a:r>
            <a:r>
              <a:rPr lang="en-US" dirty="0"/>
              <a:t> </a:t>
            </a:r>
            <a:r>
              <a:rPr lang="en-US" dirty="0" err="1"/>
              <a:t>generalno</a:t>
            </a:r>
            <a:r>
              <a:rPr lang="en-US" dirty="0"/>
              <a:t> </a:t>
            </a:r>
            <a:r>
              <a:rPr lang="en-US" dirty="0" err="1"/>
              <a:t>poznavanje</a:t>
            </a:r>
            <a:r>
              <a:rPr lang="en-US" dirty="0"/>
              <a:t> </a:t>
            </a:r>
            <a:r>
              <a:rPr lang="en-US" dirty="0" err="1"/>
              <a:t>kognitivnih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i </a:t>
            </a:r>
            <a:r>
              <a:rPr lang="en-US" dirty="0" err="1"/>
              <a:t>sopstvenog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usvajanja</a:t>
            </a:r>
            <a:r>
              <a:rPr lang="en-US" dirty="0"/>
              <a:t> </a:t>
            </a:r>
            <a:r>
              <a:rPr lang="en-US" dirty="0" err="1"/>
              <a:t>znanja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Organizacija nastavnih ciljeva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U</a:t>
            </a:r>
            <a:r>
              <a:rPr lang="en-US" dirty="0" err="1" smtClean="0"/>
              <a:t>spostavljanje</a:t>
            </a:r>
            <a:r>
              <a:rPr lang="en-US" dirty="0" smtClean="0"/>
              <a:t> </a:t>
            </a:r>
            <a:r>
              <a:rPr lang="en-US" dirty="0" err="1"/>
              <a:t>relacija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skupom</a:t>
            </a:r>
            <a:r>
              <a:rPr lang="en-US" dirty="0"/>
              <a:t> </a:t>
            </a:r>
            <a:r>
              <a:rPr lang="en-US" dirty="0" err="1"/>
              <a:t>nastavnih</a:t>
            </a:r>
            <a:r>
              <a:rPr lang="en-US" dirty="0"/>
              <a:t> </a:t>
            </a:r>
            <a:r>
              <a:rPr lang="en-US" dirty="0" err="1" smtClean="0"/>
              <a:t>ciljeva</a:t>
            </a:r>
            <a:endParaRPr lang="sr-Latn-CS" dirty="0" smtClean="0"/>
          </a:p>
          <a:p>
            <a:r>
              <a:rPr lang="sr-Latn-CS" dirty="0" smtClean="0"/>
              <a:t>N</a:t>
            </a:r>
            <a:r>
              <a:rPr lang="en-US" dirty="0" err="1" smtClean="0"/>
              <a:t>astavni</a:t>
            </a:r>
            <a:r>
              <a:rPr lang="en-US" dirty="0" smtClean="0"/>
              <a:t> </a:t>
            </a:r>
            <a:r>
              <a:rPr lang="en-US" dirty="0" err="1"/>
              <a:t>ciljevi</a:t>
            </a:r>
            <a:r>
              <a:rPr lang="en-US" dirty="0"/>
              <a:t> </a:t>
            </a:r>
            <a:r>
              <a:rPr lang="sr-Latn-CS" dirty="0" smtClean="0"/>
              <a:t>su </a:t>
            </a:r>
            <a:r>
              <a:rPr lang="en-US" dirty="0" err="1" smtClean="0"/>
              <a:t>hijerarhijski</a:t>
            </a:r>
            <a:r>
              <a:rPr lang="en-US" dirty="0" smtClean="0"/>
              <a:t> </a:t>
            </a:r>
            <a:r>
              <a:rPr lang="en-US" dirty="0" err="1" smtClean="0"/>
              <a:t>organizovani</a:t>
            </a:r>
            <a:endParaRPr lang="sr-Latn-CS" dirty="0" smtClean="0"/>
          </a:p>
          <a:p>
            <a:r>
              <a:rPr lang="sr-Latn-CS" dirty="0" smtClean="0"/>
              <a:t>Postoji</a:t>
            </a:r>
            <a:r>
              <a:rPr lang="en-US" dirty="0" smtClean="0"/>
              <a:t> </a:t>
            </a:r>
            <a:r>
              <a:rPr lang="en-US" dirty="0" err="1"/>
              <a:t>redosled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nastavni</a:t>
            </a:r>
            <a:r>
              <a:rPr lang="en-US" dirty="0"/>
              <a:t> </a:t>
            </a:r>
            <a:r>
              <a:rPr lang="en-US" dirty="0" err="1"/>
              <a:t>ciljevi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 smtClean="0"/>
              <a:t>ostvarivani</a:t>
            </a:r>
            <a:endParaRPr lang="sr-Latn-CS" dirty="0" smtClean="0"/>
          </a:p>
          <a:p>
            <a:r>
              <a:rPr lang="en-US" dirty="0" err="1" smtClean="0"/>
              <a:t>Nekada</a:t>
            </a:r>
            <a:r>
              <a:rPr lang="en-US" dirty="0" smtClean="0"/>
              <a:t> </a:t>
            </a:r>
            <a:r>
              <a:rPr lang="en-US" dirty="0" err="1"/>
              <a:t>savladavanje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nastavnog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preduslov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 </a:t>
            </a:r>
            <a:r>
              <a:rPr lang="en-US" dirty="0" err="1"/>
              <a:t>savladavanje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 smtClean="0"/>
              <a:t>cilja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Kompetencije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CS" dirty="0" smtClean="0"/>
              <a:t>Nastavni ciljevi se formalno mogu definisati standardima za opis kompetencija</a:t>
            </a:r>
          </a:p>
          <a:p>
            <a:r>
              <a:rPr lang="sr-Latn-CS" dirty="0" smtClean="0"/>
              <a:t>Kompetencije -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/>
              <a:t>veština</a:t>
            </a:r>
            <a:r>
              <a:rPr lang="en-US" dirty="0"/>
              <a:t>, </a:t>
            </a:r>
            <a:r>
              <a:rPr lang="en-US" dirty="0" err="1"/>
              <a:t>znanja</a:t>
            </a:r>
            <a:r>
              <a:rPr lang="en-US" dirty="0"/>
              <a:t> i 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učenja</a:t>
            </a:r>
            <a:endParaRPr lang="sr-Latn-CS" dirty="0" smtClean="0"/>
          </a:p>
          <a:p>
            <a:r>
              <a:rPr lang="sr-Latn-CS" dirty="0" smtClean="0"/>
              <a:t>Globalno najzastupljeniji je IMS R</a:t>
            </a:r>
            <a:r>
              <a:rPr lang="en-US" dirty="0" err="1" smtClean="0"/>
              <a:t>eusable</a:t>
            </a:r>
            <a:r>
              <a:rPr lang="en-US" dirty="0" smtClean="0"/>
              <a:t> </a:t>
            </a:r>
            <a:r>
              <a:rPr lang="en-US" dirty="0"/>
              <a:t>Definition of Competency or Educational </a:t>
            </a:r>
            <a:r>
              <a:rPr lang="en-US" dirty="0" smtClean="0"/>
              <a:t>Objective</a:t>
            </a:r>
            <a:r>
              <a:rPr lang="sr-Latn-CS" dirty="0" smtClean="0"/>
              <a:t> (IMS RDCEO) (2002)</a:t>
            </a:r>
          </a:p>
          <a:p>
            <a:r>
              <a:rPr lang="en-US" dirty="0" err="1"/>
              <a:t>Specifikacija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razmenu</a:t>
            </a:r>
            <a:r>
              <a:rPr lang="en-US" dirty="0"/>
              <a:t> </a:t>
            </a:r>
            <a:r>
              <a:rPr lang="sr-Latn-CS" dirty="0" smtClean="0"/>
              <a:t>kompetencija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elektronsku</a:t>
            </a:r>
            <a:r>
              <a:rPr lang="en-US" dirty="0"/>
              <a:t> </a:t>
            </a:r>
            <a:r>
              <a:rPr lang="en-US" dirty="0" err="1"/>
              <a:t>nastavu</a:t>
            </a:r>
            <a:r>
              <a:rPr lang="en-US" dirty="0"/>
              <a:t>, </a:t>
            </a:r>
            <a:r>
              <a:rPr lang="en-US" dirty="0" err="1"/>
              <a:t>repozitorijuma</a:t>
            </a:r>
            <a:r>
              <a:rPr lang="en-US" dirty="0"/>
              <a:t> </a:t>
            </a:r>
            <a:r>
              <a:rPr lang="en-US" dirty="0" err="1"/>
              <a:t>kompetencija</a:t>
            </a:r>
            <a:r>
              <a:rPr lang="en-US" dirty="0"/>
              <a:t>,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evidenciju</a:t>
            </a:r>
            <a:r>
              <a:rPr lang="en-US" dirty="0"/>
              <a:t> </a:t>
            </a:r>
            <a:r>
              <a:rPr lang="en-US" dirty="0" err="1"/>
              <a:t>ljudskih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i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relevantnih</a:t>
            </a:r>
            <a:r>
              <a:rPr lang="en-US" dirty="0"/>
              <a:t> </a:t>
            </a:r>
            <a:r>
              <a:rPr lang="en-US" dirty="0" err="1" smtClean="0"/>
              <a:t>sistema</a:t>
            </a:r>
            <a:endParaRPr lang="sr-Latn-CS" dirty="0" smtClean="0"/>
          </a:p>
          <a:p>
            <a:r>
              <a:rPr lang="en-US" dirty="0" err="1" smtClean="0"/>
              <a:t>Informacije</a:t>
            </a:r>
            <a:r>
              <a:rPr lang="en-US" dirty="0" smtClean="0"/>
              <a:t> se </a:t>
            </a:r>
            <a:r>
              <a:rPr lang="en-US" dirty="0" err="1" smtClean="0"/>
              <a:t>čuvaju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formi</a:t>
            </a:r>
            <a:r>
              <a:rPr lang="en-US" dirty="0"/>
              <a:t> </a:t>
            </a:r>
            <a:r>
              <a:rPr lang="en-US" dirty="0" err="1"/>
              <a:t>nestruktuiranog</a:t>
            </a:r>
            <a:r>
              <a:rPr lang="en-US" dirty="0"/>
              <a:t> </a:t>
            </a:r>
            <a:r>
              <a:rPr lang="en-US" dirty="0" err="1"/>
              <a:t>tekstualnog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 </a:t>
            </a:r>
            <a:r>
              <a:rPr lang="en-US" dirty="0" err="1" smtClean="0"/>
              <a:t>kompetencije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RDCEO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Koristi se</a:t>
            </a:r>
            <a:r>
              <a:rPr lang="en-US" dirty="0" smtClean="0"/>
              <a:t> </a:t>
            </a:r>
            <a:r>
              <a:rPr lang="en-US" dirty="0"/>
              <a:t>XML </a:t>
            </a:r>
            <a:r>
              <a:rPr lang="en-US" dirty="0" err="1" smtClean="0"/>
              <a:t>notacij</a:t>
            </a:r>
            <a:r>
              <a:rPr lang="sr-Latn-CS" dirty="0" smtClean="0"/>
              <a:t>a </a:t>
            </a:r>
            <a:endParaRPr lang="en-US" dirty="0"/>
          </a:p>
        </p:txBody>
      </p:sp>
      <p:pic>
        <p:nvPicPr>
          <p:cNvPr id="3074" name="Picture 2" descr="rdc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8" b="66579"/>
          <a:stretch>
            <a:fillRect/>
          </a:stretch>
        </p:blipFill>
        <p:spPr bwMode="auto">
          <a:xfrm>
            <a:off x="1143000" y="2438400"/>
            <a:ext cx="667482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8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RDCEO – elementi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sz="3000" dirty="0" smtClean="0">
                <a:latin typeface="Courier New" pitchFamily="49" charset="0"/>
                <a:cs typeface="Courier New" pitchFamily="49" charset="0"/>
              </a:rPr>
              <a:t>rdceo</a:t>
            </a:r>
            <a:r>
              <a:rPr lang="sr-Latn-CS" dirty="0" smtClean="0"/>
              <a:t> – jedna kompetencija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identifier</a:t>
            </a:r>
            <a:r>
              <a:rPr lang="sr-Latn-CS" dirty="0" smtClean="0"/>
              <a:t> – identifikator kompetencije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r-Latn-CS" dirty="0" smtClean="0"/>
              <a:t> – naslov kompetencije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sr-Latn-CS" dirty="0" smtClean="0"/>
              <a:t> – opis kompetencije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sr-Latn-CS" dirty="0" smtClean="0"/>
              <a:t> – detalji kompetencije</a:t>
            </a:r>
          </a:p>
          <a:p>
            <a:r>
              <a:rPr lang="sr-Latn-CS" sz="3000" dirty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sr-Latn-CS" dirty="0" smtClean="0"/>
              <a:t> – metapodaci za kompetenciju. Preporučuje se IEEE LOM specifikacija za metapodatke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RDCEO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IMS RDCEO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standardan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kompetencija</a:t>
            </a:r>
            <a:r>
              <a:rPr lang="en-US" dirty="0"/>
              <a:t> </a:t>
            </a:r>
            <a:r>
              <a:rPr lang="en-US" dirty="0" err="1"/>
              <a:t>nezavisno</a:t>
            </a:r>
            <a:r>
              <a:rPr lang="en-US" dirty="0"/>
              <a:t> od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se </a:t>
            </a:r>
            <a:r>
              <a:rPr lang="en-US" dirty="0" err="1"/>
              <a:t>kompetencije</a:t>
            </a:r>
            <a:r>
              <a:rPr lang="en-US" dirty="0"/>
              <a:t> </a:t>
            </a:r>
            <a:r>
              <a:rPr lang="en-US" dirty="0" err="1"/>
              <a:t>odnose</a:t>
            </a:r>
            <a:endParaRPr lang="sr-Latn-CS" dirty="0"/>
          </a:p>
          <a:p>
            <a:r>
              <a:rPr lang="sr-Latn-CS" dirty="0"/>
              <a:t>Zato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generičke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primenljive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smtClean="0"/>
              <a:t>oblast</a:t>
            </a:r>
            <a:endParaRPr lang="sr-Latn-CS" dirty="0" smtClean="0"/>
          </a:p>
          <a:p>
            <a:r>
              <a:rPr lang="sr-Latn-CS" dirty="0" smtClean="0"/>
              <a:t>Opis kompetencije je u formi slobodnog teksta, što nije pogodno za mašinsku obradu</a:t>
            </a:r>
          </a:p>
        </p:txBody>
      </p:sp>
    </p:spTree>
    <p:extLst>
      <p:ext uri="{BB962C8B-B14F-4D97-AF65-F5344CB8AC3E}">
        <p14:creationId xmlns:p14="http://schemas.microsoft.com/office/powerpoint/2010/main" val="40632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RDCEO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pres?slideindex=1&amp;slidetitle="/>
              </a:rPr>
              <a:t>Primeri</a:t>
            </a:r>
            <a:r>
              <a:rPr lang="en-US" dirty="0" smtClean="0">
                <a:hlinkClick r:id="rId2" action="ppaction://hlinkpres?slideindex=1&amp;slidetitle="/>
              </a:rPr>
              <a:t>\RDCEO - databases.xml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Nastavni ciljevi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“</a:t>
            </a:r>
            <a:r>
              <a:rPr lang="sr-Latn-CS" i="1" dirty="0" smtClean="0"/>
              <a:t>eksplicitna </a:t>
            </a:r>
            <a:r>
              <a:rPr lang="sr-Latn-CS" i="1" dirty="0"/>
              <a:t>formulacija očekivane promene učenika pod uticajem nastavnog </a:t>
            </a:r>
            <a:r>
              <a:rPr lang="sr-Latn-CS" i="1" dirty="0" smtClean="0"/>
              <a:t>procesa</a:t>
            </a:r>
            <a:r>
              <a:rPr lang="sr-Latn-CS" dirty="0" smtClean="0"/>
              <a:t>”</a:t>
            </a:r>
          </a:p>
          <a:p>
            <a:r>
              <a:rPr lang="en-US" dirty="0"/>
              <a:t>I</a:t>
            </a:r>
            <a:r>
              <a:rPr lang="sr-Latn-CS" dirty="0"/>
              <a:t>zbor nastavnih ciljeva </a:t>
            </a:r>
            <a:r>
              <a:rPr lang="sr-Latn-CS" dirty="0" smtClean="0"/>
              <a:t>podrazumeva</a:t>
            </a:r>
          </a:p>
          <a:p>
            <a:pPr lvl="1"/>
            <a:r>
              <a:rPr lang="sr-Latn-CS" dirty="0" smtClean="0"/>
              <a:t>specifikaciju,</a:t>
            </a:r>
          </a:p>
          <a:p>
            <a:pPr lvl="1"/>
            <a:r>
              <a:rPr lang="sr-Latn-CS" dirty="0" smtClean="0"/>
              <a:t>klasifikaciju </a:t>
            </a:r>
            <a:r>
              <a:rPr lang="sr-Latn-CS" dirty="0"/>
              <a:t>i </a:t>
            </a:r>
            <a:endParaRPr lang="sr-Latn-CS" dirty="0" smtClean="0"/>
          </a:p>
          <a:p>
            <a:pPr lvl="1"/>
            <a:r>
              <a:rPr lang="sr-Latn-CS" dirty="0" smtClean="0"/>
              <a:t>organizaciju </a:t>
            </a:r>
            <a:r>
              <a:rPr lang="sr-Latn-CS" dirty="0"/>
              <a:t>nastavnih ciljeva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Specifikacija nastavnih ciljeva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šta učenik treba da nauči</a:t>
            </a:r>
          </a:p>
          <a:p>
            <a:r>
              <a:rPr lang="sr-Latn-CS" dirty="0" smtClean="0"/>
              <a:t>“</a:t>
            </a:r>
            <a:r>
              <a:rPr lang="sr-Latn-CS" i="1" dirty="0" smtClean="0"/>
              <a:t>r</a:t>
            </a:r>
            <a:r>
              <a:rPr lang="en-US" i="1" dirty="0" err="1" smtClean="0"/>
              <a:t>eprezentacij</a:t>
            </a:r>
            <a:r>
              <a:rPr lang="sr-Latn-CS" i="1" dirty="0" smtClean="0"/>
              <a:t>a</a:t>
            </a:r>
            <a:r>
              <a:rPr lang="en-US" i="1" dirty="0" smtClean="0"/>
              <a:t> </a:t>
            </a:r>
            <a:r>
              <a:rPr lang="en-US" i="1" dirty="0" err="1"/>
              <a:t>domenskog</a:t>
            </a:r>
            <a:r>
              <a:rPr lang="en-US" i="1" dirty="0"/>
              <a:t> </a:t>
            </a:r>
            <a:r>
              <a:rPr lang="en-US" i="1" dirty="0" err="1"/>
              <a:t>znanja</a:t>
            </a:r>
            <a:r>
              <a:rPr lang="en-US" i="1" dirty="0"/>
              <a:t> </a:t>
            </a:r>
            <a:r>
              <a:rPr lang="en-US" i="1" dirty="0" err="1"/>
              <a:t>koje</a:t>
            </a:r>
            <a:r>
              <a:rPr lang="en-US" i="1" dirty="0"/>
              <a:t> </a:t>
            </a:r>
            <a:r>
              <a:rPr lang="en-US" i="1" dirty="0" err="1"/>
              <a:t>učenik</a:t>
            </a:r>
            <a:r>
              <a:rPr lang="en-US" i="1" dirty="0"/>
              <a:t> </a:t>
            </a:r>
            <a:r>
              <a:rPr lang="en-US" i="1" dirty="0" err="1"/>
              <a:t>treba</a:t>
            </a:r>
            <a:r>
              <a:rPr lang="en-US" i="1" dirty="0"/>
              <a:t> </a:t>
            </a:r>
            <a:r>
              <a:rPr lang="en-US" i="1" dirty="0" err="1"/>
              <a:t>da</a:t>
            </a:r>
            <a:r>
              <a:rPr lang="en-US" i="1" dirty="0"/>
              <a:t> </a:t>
            </a:r>
            <a:r>
              <a:rPr lang="en-US" i="1" dirty="0" err="1"/>
              <a:t>stekne</a:t>
            </a:r>
            <a:r>
              <a:rPr lang="en-US" i="1" dirty="0"/>
              <a:t> u </a:t>
            </a:r>
            <a:r>
              <a:rPr lang="en-US" i="1" dirty="0" err="1"/>
              <a:t>okviru</a:t>
            </a:r>
            <a:r>
              <a:rPr lang="en-US" i="1" dirty="0"/>
              <a:t> </a:t>
            </a:r>
            <a:r>
              <a:rPr lang="en-US" i="1" dirty="0" err="1" smtClean="0"/>
              <a:t>kursa</a:t>
            </a:r>
            <a:r>
              <a:rPr lang="sr-Latn-C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Klasifikacija nastavnih ciljeva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grupisanje nastavnih ciljeva u odgovarajuće kategorije na osnovu njihovih </a:t>
            </a:r>
            <a:r>
              <a:rPr lang="sr-Latn-CS" dirty="0" smtClean="0"/>
              <a:t>osobina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Klasifikacija nastavnih ciljeva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Prema nivou detaljnosti:</a:t>
            </a:r>
          </a:p>
          <a:p>
            <a:pPr lvl="1"/>
            <a:r>
              <a:rPr lang="sr-Latn-CS" dirty="0" smtClean="0"/>
              <a:t>globalni – znanja širokog obima, potrebno jedna ili više godina </a:t>
            </a:r>
          </a:p>
          <a:p>
            <a:pPr lvl="1"/>
            <a:r>
              <a:rPr lang="sr-Latn-CS" dirty="0" smtClean="0"/>
              <a:t>obrazovni – specifičniji, zahtevaju nedelje ili mesece</a:t>
            </a:r>
          </a:p>
          <a:p>
            <a:pPr lvl="1"/>
            <a:r>
              <a:rPr lang="sr-Latn-CS" dirty="0" smtClean="0"/>
              <a:t>instrukcioni – napredak u učenju na dnevnom nivou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Klasifikacija nastavnih ciljeva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Prema području delovanja:</a:t>
            </a:r>
          </a:p>
          <a:p>
            <a:pPr lvl="1"/>
            <a:r>
              <a:rPr lang="sr-Latn-CS" dirty="0" smtClean="0"/>
              <a:t>kognitivni - ciljevi vezani </a:t>
            </a:r>
            <a:r>
              <a:rPr lang="sr-Latn-CS" dirty="0"/>
              <a:t>sa reprodukcijom ili prepoznavanjem znanja i razvojem intelektualnih sposobnosti i </a:t>
            </a:r>
            <a:r>
              <a:rPr lang="sr-Latn-CS" dirty="0" smtClean="0"/>
              <a:t>veština </a:t>
            </a:r>
          </a:p>
          <a:p>
            <a:pPr lvl="1"/>
            <a:r>
              <a:rPr lang="sr-Latn-CS" dirty="0" smtClean="0"/>
              <a:t>afektivni - </a:t>
            </a:r>
            <a:r>
              <a:rPr lang="sr-Latn-CS" dirty="0"/>
              <a:t>vezani za promene učenikovih interesovanja i stavova, kao i za formiranje vrednosnog suda</a:t>
            </a:r>
            <a:endParaRPr lang="sr-Latn-CS" dirty="0" smtClean="0"/>
          </a:p>
          <a:p>
            <a:pPr lvl="1"/>
            <a:r>
              <a:rPr lang="sr-Latn-CS" dirty="0" smtClean="0"/>
              <a:t>psihomotorni – odnose se na razvoj motoričkih </a:t>
            </a:r>
            <a:r>
              <a:rPr lang="sr-Latn-CS" dirty="0"/>
              <a:t>veština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ciljeva</a:t>
            </a:r>
            <a:r>
              <a:rPr lang="en-US" dirty="0" smtClean="0"/>
              <a:t> u </a:t>
            </a:r>
            <a:r>
              <a:rPr lang="en-US" dirty="0" err="1" smtClean="0"/>
              <a:t>kognitivnom</a:t>
            </a:r>
            <a:r>
              <a:rPr lang="en-US" dirty="0" smtClean="0"/>
              <a:t> </a:t>
            </a:r>
            <a:r>
              <a:rPr lang="en-US" dirty="0" err="1" smtClean="0"/>
              <a:t>podru</a:t>
            </a:r>
            <a:r>
              <a:rPr lang="sr-Latn-CS" dirty="0" smtClean="0"/>
              <a:t>č</a:t>
            </a:r>
            <a:r>
              <a:rPr lang="en-US" dirty="0" smtClean="0"/>
              <a:t>j</a:t>
            </a:r>
            <a:r>
              <a:rPr lang="sr-Latn-CS" dirty="0" smtClean="0"/>
              <a:t>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Blumova taksonomija (1956)</a:t>
            </a:r>
          </a:p>
          <a:p>
            <a:r>
              <a:rPr lang="sr-Latn-CS" dirty="0" smtClean="0"/>
              <a:t>Šest nivoa na kojima učenik može da savlada gradivo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4472381" cy="38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Blumova taksonomija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CS" i="1" dirty="0" smtClean="0"/>
              <a:t>Znanje</a:t>
            </a:r>
            <a:r>
              <a:rPr lang="sr-Latn-CS" dirty="0" smtClean="0"/>
              <a:t> – pamćenje informacija, sposobnost učenika da se seti naučenih podataka</a:t>
            </a:r>
          </a:p>
          <a:p>
            <a:r>
              <a:rPr lang="sr-Latn-CS" i="1" dirty="0" smtClean="0"/>
              <a:t>Razumevanje</a:t>
            </a:r>
            <a:r>
              <a:rPr lang="sr-Latn-CS" dirty="0" smtClean="0"/>
              <a:t> – razumevanje naučenog</a:t>
            </a:r>
          </a:p>
          <a:p>
            <a:r>
              <a:rPr lang="sr-Latn-CS" i="1" dirty="0" smtClean="0"/>
              <a:t>Primena</a:t>
            </a:r>
            <a:r>
              <a:rPr lang="sr-Latn-CS" dirty="0" smtClean="0"/>
              <a:t> – primena naučenog u konkretnom scenariju</a:t>
            </a:r>
          </a:p>
          <a:p>
            <a:r>
              <a:rPr lang="sr-Latn-CS" i="1" dirty="0" smtClean="0"/>
              <a:t>Analiza</a:t>
            </a:r>
            <a:r>
              <a:rPr lang="sr-Latn-CS" dirty="0" smtClean="0"/>
              <a:t> – raščlanivanje pojmova, struktura koncepata i međusobna povezanost</a:t>
            </a:r>
          </a:p>
          <a:p>
            <a:r>
              <a:rPr lang="sr-Latn-CS" i="1" dirty="0" smtClean="0"/>
              <a:t>Sinteza</a:t>
            </a:r>
            <a:r>
              <a:rPr lang="sr-Latn-CS" dirty="0" smtClean="0"/>
              <a:t> – sposobnost formiranja sveobuhvatnog pogleda na domen</a:t>
            </a:r>
          </a:p>
          <a:p>
            <a:r>
              <a:rPr lang="sr-Latn-CS" i="1" dirty="0" smtClean="0"/>
              <a:t>Evaluacija</a:t>
            </a:r>
            <a:r>
              <a:rPr lang="sr-Latn-CS" dirty="0" smtClean="0"/>
              <a:t> - sposobnost </a:t>
            </a:r>
            <a:r>
              <a:rPr lang="sr-Latn-CS" dirty="0"/>
              <a:t>kritičkog osvrta, davanja vrednosnog suda i zaključaka vezanih za izučavani domen</a:t>
            </a:r>
            <a:endParaRPr lang="sr-Latn-CS" dirty="0" smtClean="0"/>
          </a:p>
          <a:p>
            <a:endParaRPr lang="sr-Latn-CS" dirty="0" smtClean="0"/>
          </a:p>
          <a:p>
            <a:endParaRPr lang="sr-Latn-C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Revidirana Blumova taksonomija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Anderson i Kratvol (2001)</a:t>
            </a:r>
          </a:p>
        </p:txBody>
      </p:sp>
      <p:pic>
        <p:nvPicPr>
          <p:cNvPr id="2050" name="Picture 2" descr="RB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4" y="2514600"/>
            <a:ext cx="7178040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1503</TotalTime>
  <Words>539</Words>
  <Application>Microsoft Office PowerPoint</Application>
  <PresentationFormat>On-screen Show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Nastavni ciljevi</vt:lpstr>
      <vt:lpstr>Nastavni ciljevi</vt:lpstr>
      <vt:lpstr>Specifikacija nastavnih ciljeva</vt:lpstr>
      <vt:lpstr>Klasifikacija nastavnih ciljeva</vt:lpstr>
      <vt:lpstr>Klasifikacija nastavnih ciljeva</vt:lpstr>
      <vt:lpstr>Klasifikacija nastavnih ciljeva</vt:lpstr>
      <vt:lpstr>Klasifikacija ciljeva u kognitivnom području</vt:lpstr>
      <vt:lpstr>Blumova taksonomija</vt:lpstr>
      <vt:lpstr>Revidirana Blumova taksonomija</vt:lpstr>
      <vt:lpstr>Revidirana Blumova taksonomija</vt:lpstr>
      <vt:lpstr>Revidirana Blumova taksonomija</vt:lpstr>
      <vt:lpstr>Organizacija nastavnih ciljeva</vt:lpstr>
      <vt:lpstr>Kompetencije</vt:lpstr>
      <vt:lpstr>IMS RDCEO</vt:lpstr>
      <vt:lpstr>IMS RDCEO – elementi modela</vt:lpstr>
      <vt:lpstr>IMS RDCEO</vt:lpstr>
      <vt:lpstr>IMS RDCEO primer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</cp:lastModifiedBy>
  <cp:revision>233</cp:revision>
  <dcterms:created xsi:type="dcterms:W3CDTF">2014-02-13T18:10:47Z</dcterms:created>
  <dcterms:modified xsi:type="dcterms:W3CDTF">2016-10-18T09:13:32Z</dcterms:modified>
</cp:coreProperties>
</file>