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45" autoAdjust="0"/>
  </p:normalViewPr>
  <p:slideViewPr>
    <p:cSldViewPr>
      <p:cViewPr varScale="1">
        <p:scale>
          <a:sx n="66" d="100"/>
          <a:sy n="66" d="100"/>
        </p:scale>
        <p:origin x="19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rimeri/IEEE%20PAPI%20Learner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rimeri/IMS%20LIP%20-%20identification.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/>
              <a:t>eObrazovanje – profil učenika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Katedra za informatiku</a:t>
            </a:r>
          </a:p>
          <a:p>
            <a:r>
              <a:rPr lang="en-US" dirty="0" err="1"/>
              <a:t>Univerzitet</a:t>
            </a:r>
            <a:r>
              <a:rPr lang="en-US" dirty="0"/>
              <a:t> u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Sadu</a:t>
            </a:r>
            <a:endParaRPr lang="en-US" dirty="0"/>
          </a:p>
          <a:p>
            <a:r>
              <a:rPr lang="en-US" dirty="0" err="1"/>
              <a:t>Fakultet</a:t>
            </a:r>
            <a:r>
              <a:rPr lang="en-US" dirty="0"/>
              <a:t> </a:t>
            </a:r>
            <a:r>
              <a:rPr lang="en-US" dirty="0" err="1"/>
              <a:t>tehni</a:t>
            </a:r>
            <a:r>
              <a:rPr lang="sr-Latn-CS" dirty="0"/>
              <a:t>čkih nauka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IEEE PAPI Learner specifikacija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67960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IEEE PAPI Learner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i="1" dirty="0"/>
              <a:t>Learner Personal - </a:t>
            </a:r>
            <a:r>
              <a:rPr lang="pl-PL" dirty="0"/>
              <a:t>biografski podaci</a:t>
            </a:r>
          </a:p>
          <a:p>
            <a:r>
              <a:rPr lang="pl-PL" i="1" dirty="0"/>
              <a:t>Learner Relations -</a:t>
            </a:r>
            <a:r>
              <a:rPr lang="pl-PL" dirty="0"/>
              <a:t> veze učenika sa učesnicima </a:t>
            </a:r>
          </a:p>
          <a:p>
            <a:r>
              <a:rPr lang="pl-PL" i="1" dirty="0"/>
              <a:t>Learner Security Info – </a:t>
            </a:r>
            <a:r>
              <a:rPr lang="pl-PL" dirty="0"/>
              <a:t>bezbednosni ključevi</a:t>
            </a:r>
          </a:p>
          <a:p>
            <a:r>
              <a:rPr lang="pl-PL" i="1" dirty="0"/>
              <a:t>Learner Preference - </a:t>
            </a:r>
            <a:r>
              <a:rPr lang="pl-PL" dirty="0"/>
              <a:t>učenikove preferencije</a:t>
            </a:r>
          </a:p>
          <a:p>
            <a:r>
              <a:rPr lang="pl-PL" i="1" dirty="0"/>
              <a:t>Learner Performance - </a:t>
            </a:r>
            <a:r>
              <a:rPr lang="pl-PL" dirty="0"/>
              <a:t>učenikova istorija, trenutno </a:t>
            </a:r>
            <a:r>
              <a:rPr lang="en-US" dirty="0" err="1"/>
              <a:t>znanje</a:t>
            </a:r>
            <a:r>
              <a:rPr lang="en-US" dirty="0"/>
              <a:t>, </a:t>
            </a:r>
            <a:r>
              <a:rPr lang="en-US" dirty="0" err="1"/>
              <a:t>nastavn</a:t>
            </a:r>
            <a:r>
              <a:rPr lang="sr-Latn-CS" dirty="0"/>
              <a:t>i</a:t>
            </a:r>
            <a:r>
              <a:rPr lang="en-US" dirty="0"/>
              <a:t> </a:t>
            </a:r>
            <a:r>
              <a:rPr lang="en-US" dirty="0" err="1"/>
              <a:t>ciljev</a:t>
            </a:r>
            <a:r>
              <a:rPr lang="sr-Latn-CS" dirty="0"/>
              <a:t>i</a:t>
            </a:r>
          </a:p>
          <a:p>
            <a:r>
              <a:rPr lang="en-US" i="1" dirty="0"/>
              <a:t>Learner Portfolio</a:t>
            </a:r>
            <a:r>
              <a:rPr lang="en-US" dirty="0"/>
              <a:t> </a:t>
            </a:r>
            <a:r>
              <a:rPr lang="sr-Latn-CS" dirty="0"/>
              <a:t>-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reprezentativnih</a:t>
            </a:r>
            <a:r>
              <a:rPr lang="en-US" dirty="0"/>
              <a:t> </a:t>
            </a:r>
            <a:r>
              <a:rPr lang="en-US" dirty="0" err="1"/>
              <a:t>učenikovih</a:t>
            </a:r>
            <a:r>
              <a:rPr lang="en-US" dirty="0"/>
              <a:t> </a:t>
            </a:r>
            <a:r>
              <a:rPr lang="en-US" dirty="0" err="1"/>
              <a:t>radova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prezentacija</a:t>
            </a:r>
            <a:r>
              <a:rPr lang="en-US" dirty="0"/>
              <a:t>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radio u </a:t>
            </a:r>
            <a:r>
              <a:rPr lang="en-US" dirty="0" err="1"/>
              <a:t>nastavi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njegovog</a:t>
            </a:r>
            <a:r>
              <a:rPr lang="en-US" dirty="0"/>
              <a:t> </a:t>
            </a:r>
            <a:r>
              <a:rPr lang="en-US" dirty="0" err="1"/>
              <a:t>obrazovnog</a:t>
            </a:r>
            <a:r>
              <a:rPr lang="en-US" dirty="0"/>
              <a:t> </a:t>
            </a:r>
            <a:r>
              <a:rPr lang="en-US" dirty="0" err="1"/>
              <a:t>nivoa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IEEE Papi Learner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XML notacija se koristi za formalnu reprezentaciju podataka iz specifikacije</a:t>
            </a:r>
          </a:p>
          <a:p>
            <a:r>
              <a:rPr lang="en-US" dirty="0" err="1">
                <a:hlinkClick r:id="rId2" action="ppaction://hlinkpres?slideindex=1&amp;slidetitle="/>
              </a:rPr>
              <a:t>Primeri</a:t>
            </a:r>
            <a:r>
              <a:rPr lang="en-US" dirty="0">
                <a:hlinkClick r:id="rId2" action="ppaction://hlinkpres?slideindex=1&amp;slidetitle="/>
              </a:rPr>
              <a:t>\IEEE PAPI Learner.xml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u</a:t>
            </a:r>
            <a:r>
              <a:rPr lang="sr-Latn-CS" dirty="0"/>
              <a:t>čenika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Lični podaci o učeniku koji se evidentiraju u sistemu za elektronsku nastavu</a:t>
            </a:r>
          </a:p>
          <a:p>
            <a:r>
              <a:rPr lang="sr-Latn-CS" dirty="0"/>
              <a:t>Za formalan opis široko su prihvaćena dva standarda:</a:t>
            </a:r>
          </a:p>
          <a:p>
            <a:pPr lvl="1"/>
            <a:r>
              <a:rPr lang="sr-Latn-CS" dirty="0"/>
              <a:t>IMS Learner Information package (IMS LIP)</a:t>
            </a:r>
          </a:p>
          <a:p>
            <a:pPr lvl="1"/>
            <a:r>
              <a:rPr lang="en-US" dirty="0"/>
              <a:t>IEEE Public and Private Information for Learners</a:t>
            </a:r>
            <a:r>
              <a:rPr lang="sr-Latn-CS" dirty="0"/>
              <a:t> </a:t>
            </a:r>
            <a:r>
              <a:rPr lang="en-US" dirty="0"/>
              <a:t>(PAPI</a:t>
            </a:r>
            <a:r>
              <a:rPr lang="sr-Latn-CS" dirty="0"/>
              <a:t> Learner</a:t>
            </a:r>
            <a:r>
              <a:rPr lang="en-US" dirty="0"/>
              <a:t>)</a:t>
            </a:r>
            <a:r>
              <a:rPr lang="sr-Latn-CS" dirty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Skup podataka o učenicima, nastavnicima i drugim učesnicima u </a:t>
            </a:r>
            <a:r>
              <a:rPr lang="en-US" dirty="0" err="1"/>
              <a:t>nastavi</a:t>
            </a:r>
            <a:endParaRPr lang="sr-Latn-CS" dirty="0"/>
          </a:p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je </a:t>
            </a:r>
            <a:r>
              <a:rPr lang="en-US" dirty="0" err="1"/>
              <a:t>međusobno</a:t>
            </a:r>
            <a:r>
              <a:rPr lang="en-US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CS" dirty="0"/>
              <a:t>evidentiraju</a:t>
            </a:r>
            <a:r>
              <a:rPr lang="en-US" dirty="0"/>
              <a:t> </a:t>
            </a:r>
            <a:r>
              <a:rPr lang="en-US" dirty="0" err="1"/>
              <a:t>učenik</a:t>
            </a:r>
            <a:r>
              <a:rPr lang="sr-Latn-CS" dirty="0"/>
              <a:t>e</a:t>
            </a:r>
          </a:p>
          <a:p>
            <a:r>
              <a:rPr lang="sr-Latn-CS" dirty="0"/>
              <a:t>Model podataka kreiran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CS" dirty="0"/>
              <a:t>ći:</a:t>
            </a:r>
          </a:p>
          <a:p>
            <a:pPr lvl="1"/>
            <a:r>
              <a:rPr lang="pl-PL" dirty="0"/>
              <a:t>Evidentiranje istorije učenja, ciljeva i rezultata učenja</a:t>
            </a:r>
          </a:p>
          <a:p>
            <a:pPr lvl="1"/>
            <a:r>
              <a:rPr lang="pl-PL" dirty="0"/>
              <a:t>uključivanje učenika u nastavni proces</a:t>
            </a:r>
          </a:p>
          <a:p>
            <a:pPr lvl="1"/>
            <a:r>
              <a:rPr lang="pl-PL" dirty="0"/>
              <a:t>istraživanje novih mogućnosti u nastavi za konkretnog učenika </a:t>
            </a:r>
          </a:p>
          <a:p>
            <a:pPr lvl="1"/>
            <a:endParaRPr lang="pl-PL" dirty="0"/>
          </a:p>
          <a:p>
            <a:pPr lvl="1"/>
            <a:endParaRPr lang="sr-Latn-C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model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Koristi se XML notacija</a:t>
            </a:r>
          </a:p>
          <a:p>
            <a:r>
              <a:rPr lang="pl-PL" dirty="0"/>
              <a:t>Opis sadrži podatke i metapodatke</a:t>
            </a:r>
          </a:p>
          <a:p>
            <a:r>
              <a:rPr lang="pl-PL" dirty="0"/>
              <a:t>Podaci opisuju ime učenika, završene kurseve, spisak kompetencija, preferencije vezane za određeni tip nastave, itd.</a:t>
            </a:r>
          </a:p>
          <a:p>
            <a:r>
              <a:rPr lang="pl-PL" dirty="0"/>
              <a:t>Svaki od pomenutih tipova podataka sadrži i metapodatke (npr. prava pristupa)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XML šema</a:t>
            </a:r>
            <a:endParaRPr lang="en-US" dirty="0"/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425564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elementi XML šeme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000" dirty="0">
                <a:latin typeface="Courier New" pitchFamily="49" charset="0"/>
                <a:cs typeface="Courier New" pitchFamily="49" charset="0"/>
              </a:rPr>
              <a:t>identification</a:t>
            </a:r>
            <a:r>
              <a:rPr lang="pl-PL" dirty="0"/>
              <a:t> – biografski podaci o učeniku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goal</a:t>
            </a:r>
            <a:r>
              <a:rPr lang="pl-PL" dirty="0"/>
              <a:t> – učenikovi obrazovni ciljevi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qcl</a:t>
            </a:r>
            <a:r>
              <a:rPr lang="pl-PL" dirty="0"/>
              <a:t> – formalne kvalifikacije, sertifikati i licence koje učenik ima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activity</a:t>
            </a:r>
            <a:r>
              <a:rPr lang="pl-PL" dirty="0"/>
              <a:t> – sve učenikove obrazovne aktivnosti (formalno i neformalno obrazovanje, kursevi, obuke, radno iskustvo)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competency</a:t>
            </a:r>
            <a:r>
              <a:rPr lang="pl-PL" dirty="0"/>
              <a:t> -  učenikove veštine, znanja</a:t>
            </a:r>
            <a:r>
              <a:rPr lang="pl-PL"/>
              <a:t>, sposobnosti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elementi XML šeme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000" dirty="0">
                <a:latin typeface="Courier New" pitchFamily="49" charset="0"/>
                <a:cs typeface="Courier New" pitchFamily="49" charset="0"/>
              </a:rPr>
              <a:t>transcript</a:t>
            </a:r>
            <a:r>
              <a:rPr lang="pl-PL" dirty="0"/>
              <a:t> – formalan opis učenikovog obrazovnog nivoa (onako kako ga definiše institucija koju pohađa)</a:t>
            </a:r>
          </a:p>
          <a:p>
            <a:r>
              <a:rPr lang="pl-PL" sz="3000" dirty="0">
                <a:latin typeface="Courier New" pitchFamily="49" charset="0"/>
                <a:cs typeface="Courier New" pitchFamily="49" charset="0"/>
              </a:rPr>
              <a:t>accessibility</a:t>
            </a:r>
            <a:r>
              <a:rPr lang="pl-PL" dirty="0"/>
              <a:t> – jezici koje učenik govori, da li je osoba sa posebnim potrebama, generalne kognitivne, fizičke i tehnološke preferencije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interest</a:t>
            </a:r>
            <a:r>
              <a:rPr lang="pl-PL" dirty="0"/>
              <a:t> – učenikova vannastavna interesovanja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affiliation</a:t>
            </a:r>
            <a:r>
              <a:rPr lang="pl-PL" dirty="0"/>
              <a:t> – članstvo u institucijama, studentskim organizacijama, ...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elementi XML šeme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securitykey</a:t>
            </a:r>
            <a:r>
              <a:rPr lang="sr-Latn-CS" dirty="0"/>
              <a:t> – podaci za pristup studentskim servisima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relationship</a:t>
            </a:r>
            <a:r>
              <a:rPr lang="sr-Latn-CS" dirty="0"/>
              <a:t> – veze između ranije opisanih elemenata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extension</a:t>
            </a:r>
            <a:r>
              <a:rPr lang="sr-Latn-CS" dirty="0"/>
              <a:t> – dodatni elementi koji predstavljaju proširenje modela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sr-Latn-CS" dirty="0"/>
              <a:t> – tip podatka za svaki od pomenutih elemenata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sr-Latn-CS" dirty="0"/>
              <a:t> – komentar uz svaki pomenuti element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IMS LIP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>
                <a:solidFill>
                  <a:srgbClr val="FF0000"/>
                </a:solidFill>
                <a:hlinkClick r:id="rId2" action="ppaction://hlinkpres?slideindex=1&amp;slidetitle="/>
              </a:rPr>
              <a:t>\IMS LIP - identification.xml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1598</TotalTime>
  <Words>415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Wingdings</vt:lpstr>
      <vt:lpstr>Wingdings 2</vt:lpstr>
      <vt:lpstr>Wingdings 3</vt:lpstr>
      <vt:lpstr>Module</vt:lpstr>
      <vt:lpstr>eObrazovanje – profil učenika</vt:lpstr>
      <vt:lpstr>Profil učenika</vt:lpstr>
      <vt:lpstr>IMS LIP specifikacija</vt:lpstr>
      <vt:lpstr>IMS LIP model podataka</vt:lpstr>
      <vt:lpstr>IMS LIP XML šema</vt:lpstr>
      <vt:lpstr>IMS LIP elementi XML šeme</vt:lpstr>
      <vt:lpstr>IMS LIP elementi XML šeme</vt:lpstr>
      <vt:lpstr>IMS LIP elementi XML šeme</vt:lpstr>
      <vt:lpstr>IMS LIP Primer</vt:lpstr>
      <vt:lpstr>IEEE PAPI Learner specifikacija</vt:lpstr>
      <vt:lpstr>IEEE PAPI Learner elementi</vt:lpstr>
      <vt:lpstr>IEEE Papi Learner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</cp:lastModifiedBy>
  <cp:revision>238</cp:revision>
  <dcterms:created xsi:type="dcterms:W3CDTF">2014-02-13T18:10:47Z</dcterms:created>
  <dcterms:modified xsi:type="dcterms:W3CDTF">2023-12-13T10:34:03Z</dcterms:modified>
</cp:coreProperties>
</file>