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7"/>
  </p:notesMasterIdLst>
  <p:sldIdLst>
    <p:sldId id="256" r:id="rId2"/>
    <p:sldId id="347" r:id="rId3"/>
    <p:sldId id="348" r:id="rId4"/>
    <p:sldId id="349" r:id="rId5"/>
    <p:sldId id="350" r:id="rId6"/>
    <p:sldId id="346" r:id="rId7"/>
    <p:sldId id="352" r:id="rId8"/>
    <p:sldId id="353" r:id="rId9"/>
    <p:sldId id="354" r:id="rId10"/>
    <p:sldId id="351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7" r:id="rId22"/>
    <p:sldId id="366" r:id="rId23"/>
    <p:sldId id="365" r:id="rId24"/>
    <p:sldId id="368" r:id="rId25"/>
    <p:sldId id="369" r:id="rId26"/>
    <p:sldId id="370" r:id="rId27"/>
    <p:sldId id="371" r:id="rId28"/>
    <p:sldId id="372" r:id="rId29"/>
    <p:sldId id="378" r:id="rId30"/>
    <p:sldId id="373" r:id="rId31"/>
    <p:sldId id="375" r:id="rId32"/>
    <p:sldId id="376" r:id="rId33"/>
    <p:sldId id="377" r:id="rId34"/>
    <p:sldId id="374" r:id="rId35"/>
    <p:sldId id="37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45" autoAdjust="0"/>
  </p:normalViewPr>
  <p:slideViewPr>
    <p:cSldViewPr>
      <p:cViewPr varScale="1">
        <p:scale>
          <a:sx n="72" d="100"/>
          <a:sy n="72" d="100"/>
        </p:scale>
        <p:origin x="176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B052D-942A-43B1-B03D-98DABF560727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35B6A-F462-457D-BD33-C336FFEE87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42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35B6A-F462-457D-BD33-C336FFEE87B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2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1A902A7-F5C6-4EF2-B0C4-C1B863533661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A902A7-F5C6-4EF2-B0C4-C1B863533661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Primeri/IMS%20LTI.js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Primeri/IMS%20QTI%20-%20choice_multiple.x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eObrazovanj</a:t>
            </a:r>
            <a:r>
              <a:rPr lang="sr-Latn-RS" dirty="0" smtClean="0"/>
              <a:t>e – izvođenje nastave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CS" dirty="0" smtClean="0"/>
              <a:t>Katedra za informatiku</a:t>
            </a:r>
          </a:p>
          <a:p>
            <a:r>
              <a:rPr lang="en-US" dirty="0" err="1" smtClean="0"/>
              <a:t>Univerzitet</a:t>
            </a:r>
            <a:r>
              <a:rPr lang="en-US" dirty="0" smtClean="0"/>
              <a:t> u </a:t>
            </a:r>
            <a:r>
              <a:rPr lang="en-US" dirty="0" err="1" smtClean="0"/>
              <a:t>Novom</a:t>
            </a:r>
            <a:r>
              <a:rPr lang="en-US" dirty="0" smtClean="0"/>
              <a:t> </a:t>
            </a:r>
            <a:r>
              <a:rPr lang="en-US" dirty="0" err="1" smtClean="0"/>
              <a:t>Sadu</a:t>
            </a:r>
            <a:endParaRPr lang="en-US" dirty="0" smtClean="0"/>
          </a:p>
          <a:p>
            <a:r>
              <a:rPr lang="en-US" dirty="0" err="1" smtClean="0"/>
              <a:t>Fakultet</a:t>
            </a:r>
            <a:r>
              <a:rPr lang="en-US" dirty="0" smtClean="0"/>
              <a:t> </a:t>
            </a:r>
            <a:r>
              <a:rPr lang="en-US" dirty="0" err="1" smtClean="0"/>
              <a:t>tehni</a:t>
            </a:r>
            <a:r>
              <a:rPr lang="sr-Latn-CS" dirty="0" smtClean="0"/>
              <a:t>čkih nauka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Popularni LMS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Komercijalni LMS</a:t>
            </a:r>
          </a:p>
          <a:p>
            <a:pPr lvl="1"/>
            <a:r>
              <a:rPr lang="sr-Latn-CS" dirty="0" smtClean="0"/>
              <a:t>Blackboard Learn</a:t>
            </a:r>
          </a:p>
          <a:p>
            <a:pPr lvl="1"/>
            <a:r>
              <a:rPr lang="sr-Latn-CS" dirty="0" smtClean="0"/>
              <a:t>Desire2Learn </a:t>
            </a:r>
          </a:p>
          <a:p>
            <a:pPr lvl="1"/>
            <a:r>
              <a:rPr lang="sr-Latn-CS" dirty="0" smtClean="0"/>
              <a:t>Pearson eCollege Learning Studio</a:t>
            </a:r>
          </a:p>
          <a:p>
            <a:r>
              <a:rPr lang="sr-Latn-CS" dirty="0" smtClean="0"/>
              <a:t>Besplatni LMS otvorenog koda</a:t>
            </a:r>
          </a:p>
          <a:p>
            <a:pPr lvl="1"/>
            <a:r>
              <a:rPr lang="sr-Latn-CS" dirty="0" smtClean="0"/>
              <a:t>Moodle</a:t>
            </a:r>
          </a:p>
          <a:p>
            <a:pPr lvl="1"/>
            <a:r>
              <a:rPr lang="sr-Latn-CS" dirty="0" smtClean="0"/>
              <a:t>Sakai</a:t>
            </a:r>
          </a:p>
          <a:p>
            <a:pPr lvl="1"/>
            <a:r>
              <a:rPr lang="sr-Latn-CS" dirty="0" smtClean="0"/>
              <a:t>Canvas</a:t>
            </a:r>
          </a:p>
          <a:p>
            <a:pPr lvl="1"/>
            <a:endParaRPr lang="sr-Latn-C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CS" dirty="0" smtClean="0"/>
              <a:t>Repozitorijumi kurseva kao platforme za izvođenje nastave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CS" dirty="0" smtClean="0"/>
              <a:t>Neki repozitorijumi</a:t>
            </a:r>
            <a:r>
              <a:rPr lang="en-US" dirty="0" smtClean="0"/>
              <a:t> </a:t>
            </a:r>
            <a:r>
              <a:rPr lang="en-US" dirty="0" err="1" smtClean="0"/>
              <a:t>pružaju</a:t>
            </a:r>
            <a:r>
              <a:rPr lang="en-US" dirty="0" smtClean="0"/>
              <a:t> </a:t>
            </a:r>
            <a:r>
              <a:rPr lang="en-US" dirty="0" err="1" smtClean="0"/>
              <a:t>mogućnost</a:t>
            </a:r>
            <a:r>
              <a:rPr lang="en-US" dirty="0" smtClean="0"/>
              <a:t> i </a:t>
            </a:r>
            <a:r>
              <a:rPr lang="en-US" i="1" dirty="0" smtClean="0"/>
              <a:t>online</a:t>
            </a:r>
            <a:r>
              <a:rPr lang="en-US" dirty="0" smtClean="0"/>
              <a:t> </a:t>
            </a:r>
            <a:r>
              <a:rPr lang="en-US" dirty="0" err="1" smtClean="0"/>
              <a:t>pohađanja</a:t>
            </a:r>
            <a:r>
              <a:rPr lang="en-US" dirty="0" smtClean="0"/>
              <a:t> </a:t>
            </a:r>
            <a:r>
              <a:rPr lang="en-US" dirty="0" err="1" smtClean="0"/>
              <a:t>nastave</a:t>
            </a:r>
            <a:endParaRPr lang="sr-Latn-CS" dirty="0" smtClean="0"/>
          </a:p>
          <a:p>
            <a:r>
              <a:rPr lang="sr-Latn-CS" dirty="0" smtClean="0"/>
              <a:t>U</a:t>
            </a:r>
            <a:r>
              <a:rPr lang="en-US" dirty="0" smtClean="0"/>
              <a:t> </a:t>
            </a:r>
            <a:r>
              <a:rPr lang="en-US" dirty="0" err="1" smtClean="0"/>
              <a:t>odnosu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klasične</a:t>
            </a:r>
            <a:r>
              <a:rPr lang="en-US" dirty="0" smtClean="0"/>
              <a:t> LMS </a:t>
            </a:r>
            <a:r>
              <a:rPr lang="sr-Latn-CS" dirty="0" smtClean="0"/>
              <a:t>ovde</a:t>
            </a:r>
            <a:r>
              <a:rPr lang="en-US" dirty="0" smtClean="0"/>
              <a:t> </a:t>
            </a:r>
            <a:r>
              <a:rPr lang="sr-Latn-RS" dirty="0" smtClean="0"/>
              <a:t>najčešće </a:t>
            </a:r>
            <a:r>
              <a:rPr lang="en-US" dirty="0" smtClean="0"/>
              <a:t>ne </a:t>
            </a:r>
            <a:r>
              <a:rPr lang="en-US" dirty="0" err="1" smtClean="0"/>
              <a:t>postoji</a:t>
            </a:r>
            <a:r>
              <a:rPr lang="en-US" dirty="0" smtClean="0"/>
              <a:t> </a:t>
            </a:r>
            <a:r>
              <a:rPr lang="en-US" dirty="0" err="1" smtClean="0"/>
              <a:t>softverski</a:t>
            </a:r>
            <a:r>
              <a:rPr lang="en-US" dirty="0" smtClean="0"/>
              <a:t> </a:t>
            </a:r>
            <a:r>
              <a:rPr lang="en-US" dirty="0" err="1" smtClean="0"/>
              <a:t>proizvod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kupiti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preuzeti</a:t>
            </a:r>
            <a:r>
              <a:rPr lang="en-US" dirty="0" smtClean="0"/>
              <a:t> i </a:t>
            </a:r>
            <a:r>
              <a:rPr lang="en-US" dirty="0" err="1" smtClean="0"/>
              <a:t>instalirati</a:t>
            </a:r>
            <a:endParaRPr lang="sr-Latn-RS" dirty="0" smtClean="0"/>
          </a:p>
          <a:p>
            <a:pPr lvl="1"/>
            <a:r>
              <a:rPr lang="sr-Latn-RS" smtClean="0"/>
              <a:t>izuzetak je Open edX kao platforma koju koristi edX repozitorijum</a:t>
            </a:r>
            <a:endParaRPr lang="sr-Latn-CS" dirty="0" smtClean="0"/>
          </a:p>
          <a:p>
            <a:r>
              <a:rPr lang="sr-Latn-CS" i="1" dirty="0" smtClean="0"/>
              <a:t>Massive Open Online Courses </a:t>
            </a:r>
            <a:r>
              <a:rPr lang="sr-Latn-CS" dirty="0" smtClean="0"/>
              <a:t>(MOOC) – javni kursevi namenjeni za veliki broj studenata sa udaljenih lokacija</a:t>
            </a:r>
          </a:p>
          <a:p>
            <a:r>
              <a:rPr lang="sr-Latn-CS" dirty="0" smtClean="0"/>
              <a:t>Popularni repozitorijumi sa MOOC kursevima:</a:t>
            </a:r>
          </a:p>
          <a:p>
            <a:pPr lvl="1"/>
            <a:r>
              <a:rPr lang="sr-Latn-CS" dirty="0" smtClean="0"/>
              <a:t>Coursera</a:t>
            </a:r>
          </a:p>
          <a:p>
            <a:pPr lvl="1"/>
            <a:r>
              <a:rPr lang="sr-Latn-CS" dirty="0" smtClean="0"/>
              <a:t>edX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CS" dirty="0" smtClean="0"/>
              <a:t>Integracija softverskih alata u LMS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CS" dirty="0" smtClean="0"/>
              <a:t>Postoji veliki broj specijalizovanih alata fokusiranih na deo funkcionalnosti vezanih za elektronsku nastavu </a:t>
            </a:r>
          </a:p>
          <a:p>
            <a:r>
              <a:rPr lang="sr-Latn-CS" dirty="0" smtClean="0"/>
              <a:t>Npr. alati za ocenjivanje, telekonferencije, ...</a:t>
            </a:r>
          </a:p>
          <a:p>
            <a:r>
              <a:rPr lang="sr-Latn-CS" dirty="0" smtClean="0"/>
              <a:t>Integracijom ovih alata u LMS centralizuje se korišćenje funkcionalnosti</a:t>
            </a:r>
          </a:p>
          <a:p>
            <a:r>
              <a:rPr lang="sr-Latn-CS" dirty="0" smtClean="0"/>
              <a:t>Alati i LMS su implementirani korišćenjem različitih tehnologija</a:t>
            </a:r>
          </a:p>
          <a:p>
            <a:r>
              <a:rPr lang="sr-Latn-CS" dirty="0" smtClean="0"/>
              <a:t>IMS Learning Tools Interoperability (IMS LTI) specifikacija – standardizuje podatke i ponašanje različitih softvera tako da se mogu integrisati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IMS LTI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 smtClean="0"/>
              <a:t>način postavljanja alata unutar LMS i</a:t>
            </a:r>
            <a:endParaRPr lang="en-US" dirty="0" smtClean="0"/>
          </a:p>
          <a:p>
            <a:r>
              <a:rPr lang="pl-PL" dirty="0" smtClean="0"/>
              <a:t>protokol komunikacije između alata i LMS</a:t>
            </a:r>
          </a:p>
          <a:p>
            <a:pPr lvl="1"/>
            <a:r>
              <a:rPr lang="pl-PL" dirty="0" smtClean="0"/>
              <a:t>Obzirom da je alat nezavisna aplikacija sposobna za samostalno izvršavanje, protokol pre svega definiše način pokretanja alata iz LMS i prosleđivanje podataka o korisniku iz LMS u alat (jedinstveno logovanje za LMS i alat)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IMS LTI koncepti</a:t>
            </a:r>
            <a:endParaRPr lang="en-US" dirty="0"/>
          </a:p>
        </p:txBody>
      </p:sp>
      <p:pic>
        <p:nvPicPr>
          <p:cNvPr id="3074" name="Picture 2" descr="LTI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775074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IMS LTI koncepti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i="1" dirty="0" smtClean="0"/>
              <a:t>Tool provider</a:t>
            </a:r>
            <a:r>
              <a:rPr lang="pl-PL" dirty="0" smtClean="0"/>
              <a:t> – aplikacija koja obezbeđuje funkcionalnost koja se integriše u drugu aplikaciju</a:t>
            </a:r>
            <a:endParaRPr lang="en-US" dirty="0" smtClean="0"/>
          </a:p>
          <a:p>
            <a:r>
              <a:rPr lang="pl-PL" i="1" dirty="0" smtClean="0"/>
              <a:t>Tool consumer</a:t>
            </a:r>
            <a:r>
              <a:rPr lang="pl-PL" dirty="0" smtClean="0"/>
              <a:t> – aplikacija u koju se integrišu funkcionalnosti</a:t>
            </a:r>
            <a:endParaRPr lang="en-US" dirty="0" smtClean="0"/>
          </a:p>
          <a:p>
            <a:r>
              <a:rPr lang="pl-PL" i="1" dirty="0" smtClean="0"/>
              <a:t>Context</a:t>
            </a:r>
            <a:r>
              <a:rPr lang="pl-PL" dirty="0" smtClean="0"/>
              <a:t> – logički deo u LMS na koji se odnose funkcionalnosti koje integrisani alat izvršava </a:t>
            </a:r>
            <a:r>
              <a:rPr lang="sr-Latn-CS" dirty="0" smtClean="0"/>
              <a:t>(najčešće kurs)</a:t>
            </a:r>
            <a:endParaRPr lang="en-US" dirty="0" smtClean="0"/>
          </a:p>
          <a:p>
            <a:r>
              <a:rPr lang="pl-PL" i="1" dirty="0" smtClean="0"/>
              <a:t>Resource Link</a:t>
            </a:r>
            <a:r>
              <a:rPr lang="pl-PL" dirty="0" smtClean="0"/>
              <a:t>– elementi grafičkog interfejsa u LMS putem kojih se pristupa pruženim funkcionalnostima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IMS LTI skup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4625609"/>
          </a:xfrm>
        </p:spPr>
        <p:txBody>
          <a:bodyPr>
            <a:normAutofit fontScale="92500"/>
          </a:bodyPr>
          <a:lstStyle/>
          <a:p>
            <a:pPr lvl="0"/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resource_link_id</a:t>
            </a:r>
            <a:r>
              <a:rPr lang="en-US" dirty="0" smtClean="0"/>
              <a:t> – </a:t>
            </a:r>
            <a:r>
              <a:rPr lang="en-US" dirty="0" err="1" smtClean="0"/>
              <a:t>jedinstveni</a:t>
            </a:r>
            <a:r>
              <a:rPr lang="en-US" dirty="0" smtClean="0"/>
              <a:t> </a:t>
            </a:r>
            <a:r>
              <a:rPr lang="en-US" dirty="0" err="1" smtClean="0"/>
              <a:t>identifikator</a:t>
            </a:r>
            <a:r>
              <a:rPr lang="en-US" dirty="0" smtClean="0"/>
              <a:t> </a:t>
            </a:r>
            <a:r>
              <a:rPr lang="en-US" dirty="0" err="1" smtClean="0"/>
              <a:t>nekog</a:t>
            </a:r>
            <a:r>
              <a:rPr lang="en-US" dirty="0" smtClean="0"/>
              <a:t> </a:t>
            </a:r>
            <a:r>
              <a:rPr lang="en-US" i="1" dirty="0" smtClean="0"/>
              <a:t>Resource Link</a:t>
            </a:r>
            <a:r>
              <a:rPr lang="en-US" dirty="0" smtClean="0"/>
              <a:t> </a:t>
            </a:r>
            <a:r>
              <a:rPr lang="en-US" dirty="0" err="1" smtClean="0"/>
              <a:t>entiteta</a:t>
            </a:r>
            <a:endParaRPr lang="en-US" dirty="0" smtClean="0"/>
          </a:p>
          <a:p>
            <a:pPr lvl="0"/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resource_link_title</a:t>
            </a:r>
            <a:r>
              <a:rPr lang="en-US" dirty="0" smtClean="0"/>
              <a:t>– </a:t>
            </a:r>
            <a:r>
              <a:rPr lang="en-US" dirty="0" err="1" smtClean="0"/>
              <a:t>naslov</a:t>
            </a:r>
            <a:r>
              <a:rPr lang="en-US" dirty="0" smtClean="0"/>
              <a:t> </a:t>
            </a:r>
            <a:r>
              <a:rPr lang="en-US" dirty="0" err="1" smtClean="0"/>
              <a:t>resursa</a:t>
            </a:r>
            <a:endParaRPr lang="en-US" dirty="0" smtClean="0"/>
          </a:p>
          <a:p>
            <a:pPr lvl="0"/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dirty="0" smtClean="0"/>
              <a:t> – </a:t>
            </a:r>
            <a:r>
              <a:rPr lang="en-US" dirty="0" err="1" smtClean="0"/>
              <a:t>jedinstveni</a:t>
            </a:r>
            <a:r>
              <a:rPr lang="en-US" dirty="0" smtClean="0"/>
              <a:t> </a:t>
            </a:r>
            <a:r>
              <a:rPr lang="en-US" dirty="0" err="1" smtClean="0"/>
              <a:t>identifikator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endParaRPr lang="sr-Latn-CS" dirty="0" smtClean="0"/>
          </a:p>
          <a:p>
            <a:pPr lvl="0"/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user_image</a:t>
            </a:r>
            <a:r>
              <a:rPr lang="en-US" dirty="0" smtClean="0"/>
              <a:t> – </a:t>
            </a:r>
            <a:r>
              <a:rPr lang="en-US" dirty="0" err="1" smtClean="0"/>
              <a:t>profilna</a:t>
            </a:r>
            <a:r>
              <a:rPr lang="en-US" dirty="0" smtClean="0"/>
              <a:t> </a:t>
            </a:r>
            <a:r>
              <a:rPr lang="en-US" dirty="0" err="1" smtClean="0"/>
              <a:t>slika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endParaRPr lang="en-US" dirty="0" smtClean="0"/>
          </a:p>
          <a:p>
            <a:pPr lvl="0"/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roles</a:t>
            </a:r>
            <a:r>
              <a:rPr lang="en-US" dirty="0" smtClean="0"/>
              <a:t> – </a:t>
            </a:r>
            <a:r>
              <a:rPr lang="sr-Latn-CS" dirty="0" smtClean="0"/>
              <a:t>uloge korisnika</a:t>
            </a:r>
          </a:p>
          <a:p>
            <a:pPr lvl="0"/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lis_person_name_given</a:t>
            </a:r>
            <a:r>
              <a:rPr lang="en-US" dirty="0" smtClean="0"/>
              <a:t> – </a:t>
            </a:r>
            <a:r>
              <a:rPr lang="en-US" dirty="0" err="1" smtClean="0"/>
              <a:t>ime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endParaRPr lang="en-US" dirty="0" smtClean="0"/>
          </a:p>
          <a:p>
            <a:pPr lvl="0"/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lis_person_family</a:t>
            </a:r>
            <a:r>
              <a:rPr lang="en-US" dirty="0" smtClean="0"/>
              <a:t> – </a:t>
            </a:r>
            <a:r>
              <a:rPr lang="en-US" dirty="0" err="1" smtClean="0"/>
              <a:t>prezime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endParaRPr lang="en-US" dirty="0" smtClean="0"/>
          </a:p>
          <a:p>
            <a:pPr lvl="0"/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lis_person_name_full</a:t>
            </a:r>
            <a:r>
              <a:rPr lang="en-US" dirty="0" smtClean="0"/>
              <a:t> – </a:t>
            </a:r>
            <a:r>
              <a:rPr lang="en-US" dirty="0" err="1" smtClean="0"/>
              <a:t>puno</a:t>
            </a:r>
            <a:r>
              <a:rPr lang="en-US" dirty="0" smtClean="0"/>
              <a:t> </a:t>
            </a:r>
            <a:r>
              <a:rPr lang="en-US" dirty="0" err="1" smtClean="0"/>
              <a:t>ime</a:t>
            </a:r>
            <a:r>
              <a:rPr lang="en-US" dirty="0" smtClean="0"/>
              <a:t> </a:t>
            </a:r>
            <a:r>
              <a:rPr lang="sr-Latn-CS" dirty="0" smtClean="0"/>
              <a:t>k</a:t>
            </a:r>
            <a:r>
              <a:rPr lang="en-US" dirty="0" err="1" smtClean="0"/>
              <a:t>orisnika</a:t>
            </a: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IMS LTI skup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lis_person_contact_email_primary</a:t>
            </a:r>
            <a:r>
              <a:rPr lang="en-US" dirty="0" smtClean="0"/>
              <a:t> – </a:t>
            </a:r>
            <a:r>
              <a:rPr lang="en-US" dirty="0" err="1" smtClean="0"/>
              <a:t>adresa</a:t>
            </a:r>
            <a:r>
              <a:rPr lang="en-US" dirty="0" smtClean="0"/>
              <a:t> </a:t>
            </a:r>
            <a:r>
              <a:rPr lang="en-US" dirty="0" err="1" smtClean="0"/>
              <a:t>elektronske</a:t>
            </a:r>
            <a:r>
              <a:rPr lang="en-US" dirty="0" smtClean="0"/>
              <a:t> </a:t>
            </a:r>
            <a:r>
              <a:rPr lang="en-US" dirty="0" err="1" smtClean="0"/>
              <a:t>pošte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endParaRPr lang="en-US" dirty="0" smtClean="0"/>
          </a:p>
          <a:p>
            <a:pPr lvl="0"/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context_id</a:t>
            </a:r>
            <a:r>
              <a:rPr lang="en-US" dirty="0" smtClean="0"/>
              <a:t> – </a:t>
            </a:r>
            <a:r>
              <a:rPr lang="en-US" dirty="0" err="1" smtClean="0"/>
              <a:t>identifikator</a:t>
            </a:r>
            <a:r>
              <a:rPr lang="en-US" dirty="0" smtClean="0"/>
              <a:t> </a:t>
            </a:r>
            <a:r>
              <a:rPr lang="en-US" dirty="0" err="1" smtClean="0"/>
              <a:t>konteksta</a:t>
            </a:r>
            <a:r>
              <a:rPr lang="en-US" dirty="0" smtClean="0"/>
              <a:t> (</a:t>
            </a:r>
            <a:r>
              <a:rPr lang="en-US" dirty="0" err="1" smtClean="0"/>
              <a:t>najčešće</a:t>
            </a:r>
            <a:r>
              <a:rPr lang="en-US" dirty="0" smtClean="0"/>
              <a:t> </a:t>
            </a:r>
            <a:r>
              <a:rPr lang="en-US" dirty="0" err="1" smtClean="0"/>
              <a:t>kursa</a:t>
            </a:r>
            <a:r>
              <a:rPr lang="en-US" dirty="0" smtClean="0"/>
              <a:t>) u </a:t>
            </a:r>
            <a:r>
              <a:rPr lang="en-US" dirty="0" err="1" smtClean="0"/>
              <a:t>kojem</a:t>
            </a:r>
            <a:r>
              <a:rPr lang="en-US" dirty="0" smtClean="0"/>
              <a:t> se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izvršava</a:t>
            </a:r>
            <a:r>
              <a:rPr lang="en-US" dirty="0" smtClean="0"/>
              <a:t> </a:t>
            </a:r>
          </a:p>
          <a:p>
            <a:pPr lvl="0"/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context_title</a:t>
            </a:r>
            <a:r>
              <a:rPr lang="en-US" dirty="0" smtClean="0"/>
              <a:t> – </a:t>
            </a:r>
            <a:r>
              <a:rPr lang="en-US" dirty="0" err="1" smtClean="0"/>
              <a:t>naslov</a:t>
            </a:r>
            <a:r>
              <a:rPr lang="en-US" dirty="0" smtClean="0"/>
              <a:t> </a:t>
            </a:r>
            <a:r>
              <a:rPr lang="en-US" dirty="0" err="1" smtClean="0"/>
              <a:t>konteksta</a:t>
            </a:r>
            <a:endParaRPr lang="en-US" dirty="0" smtClean="0"/>
          </a:p>
          <a:p>
            <a:pPr lvl="0"/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context_label</a:t>
            </a:r>
            <a:r>
              <a:rPr lang="en-US" dirty="0" smtClean="0"/>
              <a:t> – </a:t>
            </a:r>
            <a:r>
              <a:rPr lang="en-US" dirty="0" err="1" smtClean="0"/>
              <a:t>skraćeni</a:t>
            </a:r>
            <a:r>
              <a:rPr lang="en-US" dirty="0" smtClean="0"/>
              <a:t> </a:t>
            </a:r>
            <a:r>
              <a:rPr lang="en-US" dirty="0" err="1" smtClean="0"/>
              <a:t>naziv</a:t>
            </a:r>
            <a:r>
              <a:rPr lang="en-US" dirty="0" smtClean="0"/>
              <a:t> </a:t>
            </a:r>
            <a:r>
              <a:rPr lang="en-US" dirty="0" err="1" smtClean="0"/>
              <a:t>konteksta</a:t>
            </a:r>
            <a:endParaRPr lang="en-US" dirty="0" smtClean="0"/>
          </a:p>
          <a:p>
            <a:pPr lvl="0"/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oauth_consumer_key</a:t>
            </a:r>
            <a:r>
              <a:rPr lang="en-US" dirty="0" smtClean="0"/>
              <a:t> – </a:t>
            </a:r>
            <a:r>
              <a:rPr lang="en-US" dirty="0" err="1" smtClean="0"/>
              <a:t>ključ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pristup</a:t>
            </a:r>
            <a:r>
              <a:rPr lang="en-US" dirty="0" smtClean="0"/>
              <a:t> </a:t>
            </a:r>
            <a:r>
              <a:rPr lang="en-US" dirty="0" err="1" smtClean="0"/>
              <a:t>funkcionalnostima</a:t>
            </a:r>
            <a:r>
              <a:rPr lang="en-US" dirty="0" smtClean="0"/>
              <a:t> </a:t>
            </a:r>
            <a:r>
              <a:rPr lang="en-US" dirty="0" err="1" smtClean="0"/>
              <a:t>alata</a:t>
            </a:r>
            <a:r>
              <a:rPr lang="en-US" dirty="0" smtClean="0"/>
              <a:t> </a:t>
            </a:r>
            <a:endParaRPr lang="sr-Latn-CS" dirty="0" smtClean="0"/>
          </a:p>
          <a:p>
            <a:pPr lvl="0"/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oauth_signature</a:t>
            </a:r>
            <a:r>
              <a:rPr lang="en-US" dirty="0" smtClean="0"/>
              <a:t> – </a:t>
            </a:r>
            <a:r>
              <a:rPr lang="en-US" dirty="0" err="1" smtClean="0"/>
              <a:t>potpis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kontrolu</a:t>
            </a:r>
            <a:r>
              <a:rPr lang="en-US" dirty="0" smtClean="0"/>
              <a:t> </a:t>
            </a:r>
            <a:r>
              <a:rPr lang="en-US" dirty="0" err="1" smtClean="0"/>
              <a:t>pristupa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IMS LTI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hlinkClick r:id="rId2" action="ppaction://hlinkfile"/>
              </a:rPr>
              <a:t>Primeri</a:t>
            </a:r>
            <a:r>
              <a:rPr lang="en-US" dirty="0" smtClean="0">
                <a:solidFill>
                  <a:srgbClr val="FF0000"/>
                </a:solidFill>
                <a:hlinkClick r:id="rId2" action="ppaction://hlinkfile"/>
              </a:rPr>
              <a:t>\IMS </a:t>
            </a:r>
            <a:r>
              <a:rPr lang="en-US" dirty="0" err="1" smtClean="0">
                <a:solidFill>
                  <a:srgbClr val="FF0000"/>
                </a:solidFill>
                <a:hlinkClick r:id="rId2" action="ppaction://hlinkfile"/>
              </a:rPr>
              <a:t>LTI.jsp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Ocenjivanje napretka u učenju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CS" dirty="0" smtClean="0"/>
              <a:t>Vrši se evaluacijom učenikovog znanja</a:t>
            </a:r>
          </a:p>
          <a:p>
            <a:r>
              <a:rPr lang="pl-PL" dirty="0" smtClean="0"/>
              <a:t>IMS Question &amp; Test Interoperability (IMS QTI) </a:t>
            </a:r>
          </a:p>
          <a:p>
            <a:pPr lvl="1"/>
            <a:r>
              <a:rPr lang="pl-PL" dirty="0" smtClean="0"/>
              <a:t>standardan način za opis testova kojim se ocenjuje napredak u učenju</a:t>
            </a:r>
          </a:p>
          <a:p>
            <a:pPr lvl="1"/>
            <a:r>
              <a:rPr lang="pl-PL" dirty="0" smtClean="0"/>
              <a:t>definiše model podataka za predstavljanje pitanja i drugih podataka u testu, kao i obrada rezultata testa</a:t>
            </a:r>
          </a:p>
          <a:p>
            <a:pPr lvl="1"/>
            <a:r>
              <a:rPr lang="pl-PL" dirty="0" smtClean="0"/>
              <a:t>cilj specifikacije je da se omogući razmena podataka o testovima između različitih sistema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Postavljanje kursa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Dve grupe sistema za </a:t>
            </a:r>
            <a:r>
              <a:rPr lang="en-US" dirty="0" err="1" smtClean="0"/>
              <a:t>kreiranje</a:t>
            </a:r>
            <a:r>
              <a:rPr lang="en-US" dirty="0" smtClean="0"/>
              <a:t>, </a:t>
            </a:r>
            <a:r>
              <a:rPr lang="en-US" dirty="0" err="1" smtClean="0"/>
              <a:t>odnosno</a:t>
            </a:r>
            <a:r>
              <a:rPr lang="en-US" dirty="0" smtClean="0"/>
              <a:t> </a:t>
            </a:r>
            <a:r>
              <a:rPr lang="en-US" dirty="0" err="1" smtClean="0"/>
              <a:t>publikovanje</a:t>
            </a:r>
            <a:r>
              <a:rPr lang="en-US" dirty="0" smtClean="0"/>
              <a:t> </a:t>
            </a:r>
            <a:r>
              <a:rPr lang="en-US" dirty="0" err="1" smtClean="0"/>
              <a:t>elektronskih</a:t>
            </a:r>
            <a:r>
              <a:rPr lang="en-US" dirty="0" smtClean="0"/>
              <a:t> </a:t>
            </a:r>
            <a:r>
              <a:rPr lang="en-US" dirty="0" err="1" smtClean="0"/>
              <a:t>nastavnih</a:t>
            </a:r>
            <a:r>
              <a:rPr lang="en-US" dirty="0" smtClean="0"/>
              <a:t> </a:t>
            </a:r>
            <a:r>
              <a:rPr lang="en-US" dirty="0" err="1" smtClean="0"/>
              <a:t>kurseva</a:t>
            </a:r>
            <a:r>
              <a:rPr lang="sr-Latn-CS" dirty="0" smtClean="0"/>
              <a:t>:</a:t>
            </a:r>
          </a:p>
          <a:p>
            <a:pPr lvl="1"/>
            <a:r>
              <a:rPr lang="sr-Latn-CS" i="1" dirty="0" smtClean="0"/>
              <a:t>Learning Content Management Systems </a:t>
            </a:r>
            <a:r>
              <a:rPr lang="sr-Latn-CS" dirty="0" smtClean="0"/>
              <a:t>(LCMS)</a:t>
            </a:r>
          </a:p>
          <a:p>
            <a:pPr lvl="1"/>
            <a:r>
              <a:rPr lang="sr-Latn-CS" dirty="0" smtClean="0"/>
              <a:t>Repozitorijumi kurseva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IMS QTI struktura</a:t>
            </a:r>
            <a:endParaRPr 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2209800" y="1600200"/>
          <a:ext cx="4095750" cy="487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Bitmap Image" r:id="rId3" imgW="4544059" imgH="5420482" progId="PBrush">
                  <p:embed/>
                </p:oleObj>
              </mc:Choice>
              <mc:Fallback>
                <p:oleObj name="Bitmap Image" r:id="rId3" imgW="4544059" imgH="5420482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00200"/>
                        <a:ext cx="4095750" cy="487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IMS QTI elementi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610600" cy="4778009"/>
          </a:xfrm>
        </p:spPr>
        <p:txBody>
          <a:bodyPr>
            <a:normAutofit fontScale="92500" lnSpcReduction="20000"/>
          </a:bodyPr>
          <a:lstStyle/>
          <a:p>
            <a:r>
              <a:rPr lang="pl-PL" i="1" dirty="0" smtClean="0"/>
              <a:t>AuthoringTool – </a:t>
            </a:r>
            <a:r>
              <a:rPr lang="pl-PL" dirty="0" smtClean="0"/>
              <a:t>alat za kreiranje pitanja za test</a:t>
            </a:r>
          </a:p>
          <a:p>
            <a:r>
              <a:rPr lang="pl-PL" i="1" dirty="0" smtClean="0"/>
              <a:t>ItemBank - </a:t>
            </a:r>
            <a:r>
              <a:rPr lang="pl-PL" dirty="0" smtClean="0"/>
              <a:t>sistem za administraciju pitanja</a:t>
            </a:r>
          </a:p>
          <a:p>
            <a:r>
              <a:rPr lang="pl-PL" i="1" dirty="0" smtClean="0"/>
              <a:t>AssesmentDeliverySystem – </a:t>
            </a:r>
            <a:r>
              <a:rPr lang="pl-PL" dirty="0" smtClean="0"/>
              <a:t>sistem za</a:t>
            </a:r>
            <a:r>
              <a:rPr lang="pl-PL" i="1" dirty="0" smtClean="0"/>
              <a:t> </a:t>
            </a:r>
            <a:r>
              <a:rPr lang="pl-PL" dirty="0" smtClean="0"/>
              <a:t>isporuku pitanja</a:t>
            </a:r>
          </a:p>
          <a:p>
            <a:r>
              <a:rPr lang="pl-PL" i="1" dirty="0" smtClean="0"/>
              <a:t>LearningSystem - </a:t>
            </a:r>
            <a:r>
              <a:rPr lang="pl-PL" dirty="0" smtClean="0"/>
              <a:t>LMS u okviru kojeg učenici odgovaraju na pitanja</a:t>
            </a:r>
          </a:p>
          <a:p>
            <a:r>
              <a:rPr lang="pl-PL" i="1" dirty="0" smtClean="0"/>
              <a:t>Author - </a:t>
            </a:r>
            <a:r>
              <a:rPr lang="pl-PL" dirty="0" smtClean="0"/>
              <a:t>osoba koja kreira pitanja za test</a:t>
            </a:r>
          </a:p>
          <a:p>
            <a:r>
              <a:rPr lang="pl-PL" i="1" dirty="0" smtClean="0"/>
              <a:t>ItemBankManager – </a:t>
            </a:r>
            <a:r>
              <a:rPr lang="pl-PL" dirty="0" smtClean="0"/>
              <a:t>upravlja kolekcijom pitanja</a:t>
            </a:r>
          </a:p>
          <a:p>
            <a:r>
              <a:rPr lang="pl-PL" i="1" dirty="0" smtClean="0"/>
              <a:t>Proctor –</a:t>
            </a:r>
            <a:r>
              <a:rPr lang="pl-PL" dirty="0" smtClean="0"/>
              <a:t>nadgleda ocenjivanje i isporučuje test </a:t>
            </a:r>
          </a:p>
          <a:p>
            <a:r>
              <a:rPr lang="pl-PL" i="1" dirty="0" smtClean="0"/>
              <a:t>Scorer  - </a:t>
            </a:r>
            <a:r>
              <a:rPr lang="pl-PL" dirty="0" smtClean="0"/>
              <a:t>osoba koja vrši ocenjivanje</a:t>
            </a:r>
          </a:p>
          <a:p>
            <a:r>
              <a:rPr lang="pl-PL" i="1" dirty="0" smtClean="0"/>
              <a:t>Tutor  - </a:t>
            </a:r>
            <a:r>
              <a:rPr lang="pl-PL" dirty="0" smtClean="0"/>
              <a:t>vrši podučavanje učenika</a:t>
            </a:r>
          </a:p>
          <a:p>
            <a:r>
              <a:rPr lang="pl-PL" i="1" dirty="0" smtClean="0"/>
              <a:t>Candidate – </a:t>
            </a:r>
            <a:r>
              <a:rPr lang="pl-PL" dirty="0" smtClean="0"/>
              <a:t>učenik koji polaže test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IMS QTI model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i="1" dirty="0" smtClean="0"/>
              <a:t>test</a:t>
            </a:r>
            <a:r>
              <a:rPr lang="pl-PL" dirty="0" smtClean="0"/>
              <a:t> – test za evaluaciju znanja</a:t>
            </a:r>
          </a:p>
          <a:p>
            <a:r>
              <a:rPr lang="pl-PL" i="1" dirty="0" smtClean="0"/>
              <a:t>assesment-items – </a:t>
            </a:r>
            <a:r>
              <a:rPr lang="pl-PL" dirty="0" smtClean="0"/>
              <a:t>kolekcija pitanja</a:t>
            </a:r>
          </a:p>
          <a:p>
            <a:r>
              <a:rPr lang="pl-PL" i="1" dirty="0" smtClean="0"/>
              <a:t>assesment-item – </a:t>
            </a:r>
            <a:r>
              <a:rPr lang="pl-PL" dirty="0" smtClean="0"/>
              <a:t>pitanje na testu</a:t>
            </a:r>
          </a:p>
          <a:p>
            <a:r>
              <a:rPr lang="pl-PL" i="1" dirty="0" smtClean="0"/>
              <a:t>item sessions – </a:t>
            </a:r>
            <a:r>
              <a:rPr lang="pl-PL" dirty="0" smtClean="0"/>
              <a:t>podaci vezani za interakciju korisnika sa pitanjem iz testa (dozvoljeno vreme, broj pokušaja, ...)</a:t>
            </a:r>
          </a:p>
          <a:p>
            <a:r>
              <a:rPr lang="sr-Latn-CS" i="1" dirty="0" smtClean="0"/>
              <a:t>response variables – </a:t>
            </a:r>
            <a:r>
              <a:rPr lang="sr-Latn-CS" dirty="0" smtClean="0"/>
              <a:t>učenikovi odgovori</a:t>
            </a:r>
          </a:p>
          <a:p>
            <a:r>
              <a:rPr lang="sr-Latn-CS" i="1" dirty="0" smtClean="0"/>
              <a:t>outcome variables – </a:t>
            </a:r>
            <a:r>
              <a:rPr lang="sr-Latn-CS" dirty="0" smtClean="0"/>
              <a:t>rezultat testa</a:t>
            </a:r>
          </a:p>
          <a:p>
            <a:r>
              <a:rPr lang="sr-Latn-CS" i="1" dirty="0" smtClean="0"/>
              <a:t>response rules</a:t>
            </a:r>
            <a:r>
              <a:rPr lang="sr-Latn-CS" dirty="0" smtClean="0"/>
              <a:t> – pravila za ocenjivanje</a:t>
            </a:r>
          </a:p>
          <a:p>
            <a:r>
              <a:rPr lang="sr-Latn-CS" i="1" dirty="0" smtClean="0"/>
              <a:t>response conditions</a:t>
            </a:r>
            <a:r>
              <a:rPr lang="sr-Latn-CS" dirty="0" smtClean="0"/>
              <a:t> –utvrđivanje ispravnosti učenikovog odgovora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IMS QTI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hlinkClick r:id="rId2" action="ppaction://hlinkpres?slideindex=1&amp;slidetitle="/>
              </a:rPr>
              <a:t>Primeri</a:t>
            </a:r>
            <a:r>
              <a:rPr lang="en-US" dirty="0" smtClean="0">
                <a:solidFill>
                  <a:srgbClr val="FF0000"/>
                </a:solidFill>
                <a:hlinkClick r:id="rId2" action="ppaction://hlinkpres?slideindex=1&amp;slidetitle="/>
              </a:rPr>
              <a:t>\IMS QTI - choice_multiple.xml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http://www.imsglobal.org/question/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Praćenje studentovih aktivnosti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806459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xAPI specifikacija formalno definiše koje informacije se prate o aktivnostima u obrazovnom procesu i kako se ovi podaci razmenjuju</a:t>
            </a:r>
          </a:p>
          <a:p>
            <a:pPr lvl="1"/>
            <a:r>
              <a:rPr lang="sr-Latn-RS" dirty="0" smtClean="0"/>
              <a:t>skraćeno od experience API</a:t>
            </a:r>
          </a:p>
          <a:p>
            <a:pPr lvl="1"/>
            <a:r>
              <a:rPr lang="sr-Latn-RS" dirty="0" smtClean="0"/>
              <a:t>raniji naziv TinCan API</a:t>
            </a:r>
          </a:p>
          <a:p>
            <a:r>
              <a:rPr lang="sr-Latn-RS" dirty="0" smtClean="0"/>
              <a:t>ADL organizacija trenutno zadužena za ovu specifikaciju</a:t>
            </a:r>
          </a:p>
        </p:txBody>
      </p:sp>
      <p:pic>
        <p:nvPicPr>
          <p:cNvPr id="5122" name="Picture 2" descr="Experience AP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037992"/>
            <a:ext cx="2047875" cy="163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9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xAPI specifikacija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644409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 smtClean="0"/>
              <a:t>Omogućuje praćenje i preuzimanje podataka o aktivnostima u nastavi, kao i sadržajima koje te aktivnosti koriste</a:t>
            </a:r>
          </a:p>
          <a:p>
            <a:pPr lvl="1"/>
            <a:r>
              <a:rPr lang="sr-Latn-RS" dirty="0" smtClean="0"/>
              <a:t>nije ograničena na konkretno softversko ili hardversko okruženje</a:t>
            </a:r>
          </a:p>
          <a:p>
            <a:pPr lvl="1"/>
            <a:r>
              <a:rPr lang="sr-Latn-RS" dirty="0" smtClean="0"/>
              <a:t>može se koristiti u LMS, mobilnim uređajima, specijalizovanom hardveru, ...</a:t>
            </a:r>
            <a:endParaRPr lang="en-GB" dirty="0"/>
          </a:p>
        </p:txBody>
      </p:sp>
      <p:pic>
        <p:nvPicPr>
          <p:cNvPr id="6146" name="Picture 2" descr="Data Flow in xA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14838"/>
            <a:ext cx="8534400" cy="252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36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xAPI specifikacija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10600" cy="4625609"/>
          </a:xfrm>
        </p:spPr>
        <p:txBody>
          <a:bodyPr/>
          <a:lstStyle/>
          <a:p>
            <a:r>
              <a:rPr lang="sr-Latn-RS" dirty="0" smtClean="0"/>
              <a:t>Neke od aktivnosti koje je moguće evidentirati</a:t>
            </a:r>
          </a:p>
          <a:p>
            <a:pPr lvl="1"/>
            <a:r>
              <a:rPr lang="sr-Latn-RS" dirty="0" smtClean="0"/>
              <a:t>Pristup nastavnom materijalu</a:t>
            </a:r>
          </a:p>
          <a:p>
            <a:pPr lvl="1"/>
            <a:r>
              <a:rPr lang="sr-Latn-RS" dirty="0" smtClean="0"/>
              <a:t>Interakcija sa nastavnim materijalom</a:t>
            </a:r>
          </a:p>
          <a:p>
            <a:pPr lvl="2"/>
            <a:r>
              <a:rPr lang="sr-Latn-RS" dirty="0" smtClean="0"/>
              <a:t>npr. zaustavljanje videa</a:t>
            </a:r>
          </a:p>
          <a:p>
            <a:pPr lvl="1"/>
            <a:r>
              <a:rPr lang="sr-Latn-RS" dirty="0" smtClean="0"/>
              <a:t>Performanse aplikacije</a:t>
            </a:r>
          </a:p>
          <a:p>
            <a:pPr lvl="1"/>
            <a:r>
              <a:rPr lang="sr-Latn-RS" i="1" dirty="0" smtClean="0"/>
              <a:t>Online</a:t>
            </a:r>
            <a:r>
              <a:rPr lang="sr-Latn-RS" dirty="0" smtClean="0"/>
              <a:t> komunikacija u nastavi</a:t>
            </a:r>
          </a:p>
          <a:p>
            <a:pPr lvl="1"/>
            <a:r>
              <a:rPr lang="sr-Latn-RS" dirty="0" smtClean="0"/>
              <a:t>Rezultat na testu</a:t>
            </a:r>
          </a:p>
          <a:p>
            <a:pPr lvl="1"/>
            <a:r>
              <a:rPr lang="sr-Latn-RS" dirty="0" smtClean="0"/>
              <a:t>Fiziološki parametri</a:t>
            </a:r>
          </a:p>
          <a:p>
            <a:pPr lvl="2"/>
            <a:r>
              <a:rPr lang="sr-Latn-RS" dirty="0" smtClean="0"/>
              <a:t>npr. puls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4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xAPI specifikacija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Oslanja se na REST arhitekturu</a:t>
            </a:r>
          </a:p>
          <a:p>
            <a:pPr lvl="1"/>
            <a:r>
              <a:rPr lang="sr-Latn-RS" dirty="0" smtClean="0"/>
              <a:t>Sistem koji podržava xAPI specifikaciju treba da obezbedi RESTful veb servise</a:t>
            </a:r>
          </a:p>
          <a:p>
            <a:pPr lvl="1"/>
            <a:r>
              <a:rPr lang="sr-Latn-RS" dirty="0" smtClean="0"/>
              <a:t>Podaci se razmenjuju u JSON formatu</a:t>
            </a:r>
          </a:p>
          <a:p>
            <a:r>
              <a:rPr lang="sr-Latn-RS" dirty="0" smtClean="0"/>
              <a:t>Svaki upit predstavlja strukturirane podatke o nekoj nastavnoj aktivnosti</a:t>
            </a:r>
          </a:p>
          <a:p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997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xAPI upit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Osnovna </a:t>
            </a:r>
            <a:r>
              <a:rPr lang="sr-Latn-RS" dirty="0"/>
              <a:t>struktura upita</a:t>
            </a:r>
          </a:p>
          <a:p>
            <a:pPr lvl="1"/>
            <a:r>
              <a:rPr lang="en-GB" dirty="0"/>
              <a:t>Actor &gt; Verb &gt; Object (Activity)</a:t>
            </a:r>
          </a:p>
        </p:txBody>
      </p:sp>
      <p:pic>
        <p:nvPicPr>
          <p:cNvPr id="7170" name="Picture 2" descr="http://www.learningsolutionsmag.com/assets/images/learningsolutions/2014/141015/1526-fig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00400"/>
            <a:ext cx="57912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3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xAPI</a:t>
            </a:r>
            <a:r>
              <a:rPr lang="en-US" dirty="0" smtClean="0"/>
              <a:t> 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382000" cy="49304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{ </a:t>
            </a:r>
            <a:endParaRPr lang="sr-Latn-RS" sz="18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id": "12345678-1234-5678-1234-567812345678", </a:t>
            </a:r>
            <a:endParaRPr lang="sr-Latn-RS" sz="18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actor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":</a:t>
            </a: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sr-Latn-RS" sz="18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sr-Latn-R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mbox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":"mailto:xapi@adlnet.gov" </a:t>
            </a:r>
            <a:endParaRPr lang="sr-Latn-RS" sz="18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}, </a:t>
            </a:r>
            <a:endParaRPr lang="sr-Latn-RS" sz="18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verb":{ </a:t>
            </a: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id":"http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://adlnet.gov/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expapi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/verbs/created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display":{ </a:t>
            </a:r>
            <a:endParaRPr lang="sr-Latn-RS" sz="18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sr-Latn-R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en-US":"created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" </a:t>
            </a:r>
            <a:endParaRPr lang="sr-Latn-RS" sz="18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sr-Latn-RS" sz="18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}, </a:t>
            </a:r>
            <a:endParaRPr lang="sr-Latn-RS" sz="18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object":{ </a:t>
            </a: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id":"http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ex</a:t>
            </a: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ample.com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xapi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/example/activity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" </a:t>
            </a:r>
            <a:endParaRPr lang="sr-Latn-RS" sz="18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sr-Latn-RS" sz="18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3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LCMS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dirty="0" smtClean="0"/>
              <a:t>Kreiranje, upravljanje i isporuka nastavnog sadržaja</a:t>
            </a:r>
          </a:p>
          <a:p>
            <a:r>
              <a:rPr lang="sr-Latn-CS" dirty="0" smtClean="0"/>
              <a:t>Nije zadužen za korišćenje nastavnih sadržaja, odnosno za izvođenje elektronske nastave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xAPI upit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34308"/>
            <a:ext cx="8369077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37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xAPI upit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10600" cy="4625609"/>
          </a:xfrm>
        </p:spPr>
        <p:txBody>
          <a:bodyPr>
            <a:normAutofit fontScale="92500"/>
          </a:bodyPr>
          <a:lstStyle/>
          <a:p>
            <a:r>
              <a:rPr lang="sr-Latn-RS" dirty="0" smtClean="0"/>
              <a:t>Actor</a:t>
            </a:r>
          </a:p>
          <a:p>
            <a:pPr lvl="1"/>
            <a:r>
              <a:rPr lang="sr-Latn-RS" dirty="0" smtClean="0"/>
              <a:t>izvršilac aktivnosti</a:t>
            </a:r>
          </a:p>
          <a:p>
            <a:pPr lvl="1"/>
            <a:r>
              <a:rPr lang="sr-Latn-RS" dirty="0" smtClean="0"/>
              <a:t>ovo može biti individua, grupa, korisnički nalog, institucija, jedinstveno identifikovana aplikacija, ...</a:t>
            </a:r>
          </a:p>
          <a:p>
            <a:r>
              <a:rPr lang="sr-Latn-RS" dirty="0" smtClean="0"/>
              <a:t>Verb</a:t>
            </a:r>
          </a:p>
          <a:p>
            <a:pPr lvl="1"/>
            <a:r>
              <a:rPr lang="sr-Latn-RS" dirty="0" smtClean="0"/>
              <a:t>opisuje akciju izvršenu u okviru nastavne aktivnosti</a:t>
            </a:r>
          </a:p>
          <a:p>
            <a:pPr lvl="1"/>
            <a:r>
              <a:rPr lang="sr-Latn-RS" dirty="0" smtClean="0"/>
              <a:t>xAPI nema predefinisan skup mogućih akcija</a:t>
            </a:r>
          </a:p>
          <a:p>
            <a:pPr lvl="1"/>
            <a:r>
              <a:rPr lang="sr-Latn-RS" dirty="0" smtClean="0"/>
              <a:t>Svaki sistem uvodi svoje akcije</a:t>
            </a:r>
          </a:p>
          <a:p>
            <a:pPr lvl="2"/>
            <a:r>
              <a:rPr lang="sr-Latn-RS" dirty="0" smtClean="0"/>
              <a:t>Namera je da zajednica sama utvrdi deljeni vokabular sa zajednički prihvaćenim značenjem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4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xAPI upit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534400" cy="4625609"/>
          </a:xfrm>
        </p:spPr>
        <p:txBody>
          <a:bodyPr>
            <a:normAutofit fontScale="92500"/>
          </a:bodyPr>
          <a:lstStyle/>
          <a:p>
            <a:r>
              <a:rPr lang="sr-Latn-RS" dirty="0" smtClean="0"/>
              <a:t>Object</a:t>
            </a:r>
          </a:p>
          <a:p>
            <a:pPr lvl="1"/>
            <a:r>
              <a:rPr lang="sr-Latn-RS" dirty="0" smtClean="0"/>
              <a:t>objekat nad kojim se radnja izvršava</a:t>
            </a:r>
          </a:p>
          <a:p>
            <a:pPr lvl="1"/>
            <a:r>
              <a:rPr lang="sr-Latn-RS" dirty="0" smtClean="0"/>
              <a:t>može biti</a:t>
            </a:r>
          </a:p>
          <a:p>
            <a:pPr lvl="2"/>
            <a:r>
              <a:rPr lang="sr-Latn-RS" dirty="0" smtClean="0"/>
              <a:t>nastavna aktivnost – npr. „Petar je polagao </a:t>
            </a:r>
            <a:r>
              <a:rPr lang="sr-Latn-RS" b="1" dirty="0" smtClean="0"/>
              <a:t>test 2016-1</a:t>
            </a:r>
            <a:r>
              <a:rPr lang="sr-Latn-RS" dirty="0" smtClean="0"/>
              <a:t>“</a:t>
            </a:r>
          </a:p>
          <a:p>
            <a:pPr lvl="2"/>
            <a:r>
              <a:rPr lang="sr-Latn-RS" dirty="0" smtClean="0"/>
              <a:t>učesnik (</a:t>
            </a:r>
            <a:r>
              <a:rPr lang="sr-Latn-RS" i="1" dirty="0" smtClean="0"/>
              <a:t>actor</a:t>
            </a:r>
            <a:r>
              <a:rPr lang="sr-Latn-RS" dirty="0" smtClean="0"/>
              <a:t>) – npr. „Petar je poslao poruku </a:t>
            </a:r>
            <a:r>
              <a:rPr lang="sr-Latn-RS" b="1" dirty="0" smtClean="0"/>
              <a:t>Milanu</a:t>
            </a:r>
            <a:r>
              <a:rPr lang="sr-Latn-RS" dirty="0" smtClean="0"/>
              <a:t>“</a:t>
            </a:r>
          </a:p>
          <a:p>
            <a:pPr lvl="2"/>
            <a:r>
              <a:rPr lang="sr-Latn-RS" dirty="0" smtClean="0"/>
              <a:t>upit – npr. „Petar je komentarisao to što je </a:t>
            </a:r>
            <a:r>
              <a:rPr lang="sr-Latn-RS" b="1" dirty="0" smtClean="0"/>
              <a:t>Milan položio test</a:t>
            </a:r>
            <a:r>
              <a:rPr lang="sr-Latn-RS" dirty="0" smtClean="0"/>
              <a:t>“.</a:t>
            </a:r>
          </a:p>
          <a:p>
            <a:r>
              <a:rPr lang="sr-Latn-RS" dirty="0" smtClean="0"/>
              <a:t>Result</a:t>
            </a:r>
          </a:p>
          <a:p>
            <a:pPr lvl="1"/>
            <a:r>
              <a:rPr lang="sr-Latn-RS" dirty="0" smtClean="0"/>
              <a:t>podatak koji sadrži rezultat za upit na koji se odnosi</a:t>
            </a:r>
          </a:p>
          <a:p>
            <a:pPr lvl="1"/>
            <a:r>
              <a:rPr lang="sr-Latn-RS" dirty="0" smtClean="0"/>
              <a:t>npr. „Petar je polažio test 2016-1 </a:t>
            </a:r>
            <a:r>
              <a:rPr lang="sr-Latn-RS" b="1" dirty="0" smtClean="0"/>
              <a:t>ocenom 8</a:t>
            </a:r>
            <a:r>
              <a:rPr lang="sr-Latn-RS" dirty="0" smtClean="0"/>
              <a:t>“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28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xAPI upit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Context</a:t>
            </a:r>
          </a:p>
          <a:p>
            <a:pPr lvl="1"/>
            <a:r>
              <a:rPr lang="sr-Latn-RS" dirty="0" smtClean="0"/>
              <a:t>kontekstualne informacije koje bliže opisuju upit</a:t>
            </a:r>
          </a:p>
          <a:p>
            <a:pPr lvl="1"/>
            <a:r>
              <a:rPr lang="sr-Latn-RS" dirty="0" smtClean="0"/>
              <a:t>npr. lokacija ili jezik aktivnosti</a:t>
            </a:r>
          </a:p>
          <a:p>
            <a:r>
              <a:rPr lang="sr-Latn-RS" dirty="0" smtClean="0"/>
              <a:t>Authority</a:t>
            </a:r>
          </a:p>
          <a:p>
            <a:pPr lvl="1"/>
            <a:r>
              <a:rPr lang="sr-Latn-RS" dirty="0" smtClean="0"/>
              <a:t>osoba ili institucija koja potvrđuje da je upit istinit</a:t>
            </a:r>
          </a:p>
          <a:p>
            <a:r>
              <a:rPr lang="sr-Latn-RS" dirty="0" smtClean="0"/>
              <a:t>Attachment</a:t>
            </a:r>
          </a:p>
          <a:p>
            <a:pPr lvl="1"/>
            <a:r>
              <a:rPr lang="sr-Latn-RS" dirty="0" smtClean="0"/>
              <a:t>sadržaj koji se pridružuje uz upit</a:t>
            </a:r>
          </a:p>
          <a:p>
            <a:pPr lvl="1"/>
            <a:r>
              <a:rPr lang="sr-Latn-RS" dirty="0" smtClean="0"/>
              <a:t>npr. studentov urađen test uz upit o tome da je položio test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610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xAPI skladištenje podataka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LRS – Learning Record Store</a:t>
            </a:r>
          </a:p>
          <a:p>
            <a:pPr lvl="1"/>
            <a:r>
              <a:rPr lang="sr-Latn-RS" dirty="0" smtClean="0"/>
              <a:t>xAPI predviđa standardizovan način skladištenja i dobavljanja evidentiranih podataka</a:t>
            </a:r>
          </a:p>
          <a:p>
            <a:r>
              <a:rPr lang="sr-Latn-RS" dirty="0" smtClean="0"/>
              <a:t>LRS skladišti podatke, validira ih pri upisu i obezbeđuje dobavljanje podataka na zahtev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90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cmi5 standard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xAPI</a:t>
            </a:r>
            <a:endParaRPr lang="en-US" dirty="0" smtClean="0"/>
          </a:p>
          <a:p>
            <a:r>
              <a:rPr lang="sr-Latn-RS" dirty="0" smtClean="0"/>
              <a:t>Sadrži predefinisane standardne xAPI upite koje LMS treba da podrži za komunikaciju sa okruženjem</a:t>
            </a:r>
            <a:endParaRPr lang="en-GB" dirty="0"/>
          </a:p>
        </p:txBody>
      </p:sp>
      <p:pic>
        <p:nvPicPr>
          <p:cNvPr id="9218" name="Picture 2" descr="Image result for cmi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4267200"/>
            <a:ext cx="2486025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8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Repozitorijumi kurseva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Publikovanje kurseva bez podrške za kreiranje nastavnog sadržaja</a:t>
            </a:r>
          </a:p>
          <a:p>
            <a:r>
              <a:rPr lang="sr-Latn-CS" dirty="0" smtClean="0"/>
              <a:t>Ovakav način upravljanja kursevima se najčešće obezbeđuje putem internet repozitorijuma kurseva</a:t>
            </a:r>
          </a:p>
          <a:p>
            <a:r>
              <a:rPr lang="sr-Latn-CS" dirty="0" smtClean="0"/>
              <a:t>Repozitorijum obezbeđuje javno dostupno okruženje za skladištenje i isporuku nastavnih kurseva.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Popularni repozitorijumi kurseva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7800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Lokalni</a:t>
            </a:r>
            <a:r>
              <a:rPr lang="en-US" dirty="0" smtClean="0"/>
              <a:t> </a:t>
            </a:r>
            <a:r>
              <a:rPr lang="en-US" dirty="0" err="1" smtClean="0"/>
              <a:t>univerzitetski</a:t>
            </a:r>
            <a:r>
              <a:rPr lang="en-US" dirty="0" smtClean="0"/>
              <a:t> </a:t>
            </a:r>
            <a:r>
              <a:rPr lang="en-US" dirty="0" err="1" smtClean="0"/>
              <a:t>repozitorijumi</a:t>
            </a:r>
            <a:r>
              <a:rPr lang="en-US" dirty="0" smtClean="0"/>
              <a:t>:</a:t>
            </a:r>
          </a:p>
          <a:p>
            <a:pPr lvl="1"/>
            <a:r>
              <a:rPr lang="sr-Latn-CS" dirty="0" smtClean="0"/>
              <a:t>MIT OpenCourseWare (MIT)</a:t>
            </a:r>
          </a:p>
          <a:p>
            <a:pPr lvl="1"/>
            <a:r>
              <a:rPr lang="sr-Latn-CS" dirty="0" smtClean="0"/>
              <a:t>Open Learning Initiative </a:t>
            </a:r>
            <a:r>
              <a:rPr lang="en-US" dirty="0" smtClean="0"/>
              <a:t>(</a:t>
            </a:r>
            <a:r>
              <a:rPr lang="sr-Latn-CS" dirty="0" smtClean="0"/>
              <a:t>Carnegie Mellon </a:t>
            </a:r>
            <a:r>
              <a:rPr lang="en-US" dirty="0" smtClean="0"/>
              <a:t>University)</a:t>
            </a:r>
            <a:endParaRPr lang="sr-Latn-CS" dirty="0" smtClean="0"/>
          </a:p>
          <a:p>
            <a:pPr lvl="1"/>
            <a:r>
              <a:rPr lang="sr-Latn-CS" dirty="0" smtClean="0"/>
              <a:t>LearningSpace </a:t>
            </a:r>
            <a:r>
              <a:rPr lang="en-US" dirty="0" smtClean="0"/>
              <a:t>(</a:t>
            </a:r>
            <a:r>
              <a:rPr lang="sr-Latn-CS" dirty="0" smtClean="0"/>
              <a:t>The Open University</a:t>
            </a:r>
            <a:r>
              <a:rPr lang="en-US" dirty="0" smtClean="0"/>
              <a:t>)</a:t>
            </a:r>
            <a:endParaRPr lang="sr-Latn-CS" dirty="0" smtClean="0"/>
          </a:p>
          <a:p>
            <a:r>
              <a:rPr lang="en-US" dirty="0" err="1" smtClean="0"/>
              <a:t>Objedinjavanje</a:t>
            </a:r>
            <a:r>
              <a:rPr lang="sr-Latn-CS" dirty="0" smtClean="0"/>
              <a:t> lokaln</a:t>
            </a:r>
            <a:r>
              <a:rPr lang="en-US" dirty="0" err="1" smtClean="0"/>
              <a:t>ih</a:t>
            </a:r>
            <a:r>
              <a:rPr lang="sr-Latn-CS" dirty="0" smtClean="0"/>
              <a:t> repozitorijum</a:t>
            </a:r>
            <a:r>
              <a:rPr lang="en-US" dirty="0" smtClean="0"/>
              <a:t>a</a:t>
            </a:r>
          </a:p>
          <a:p>
            <a:pPr lvl="1"/>
            <a:r>
              <a:rPr lang="en-US" dirty="0" err="1" smtClean="0"/>
              <a:t>OpenCourseWare</a:t>
            </a:r>
            <a:endParaRPr lang="sr-Latn-CS" dirty="0" smtClean="0"/>
          </a:p>
          <a:p>
            <a:r>
              <a:rPr lang="en-US" dirty="0" err="1" smtClean="0"/>
              <a:t>Nevezani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sr-Latn-CS" dirty="0" smtClean="0"/>
              <a:t>konkretnu instituciju:</a:t>
            </a:r>
            <a:endParaRPr lang="en-US" dirty="0" smtClean="0"/>
          </a:p>
          <a:p>
            <a:pPr lvl="1"/>
            <a:r>
              <a:rPr lang="en-US" dirty="0" smtClean="0"/>
              <a:t>MERLOT</a:t>
            </a:r>
            <a:endParaRPr lang="sr-Latn-CS" dirty="0" smtClean="0"/>
          </a:p>
          <a:p>
            <a:pPr lvl="1"/>
            <a:r>
              <a:rPr lang="en-US" dirty="0" err="1" smtClean="0"/>
              <a:t>Curriki</a:t>
            </a:r>
            <a:endParaRPr lang="sr-Latn-CS" dirty="0" smtClean="0"/>
          </a:p>
          <a:p>
            <a:pPr lvl="1"/>
            <a:r>
              <a:rPr lang="sr-Latn-CS" dirty="0" smtClean="0"/>
              <a:t>Connexions</a:t>
            </a:r>
          </a:p>
          <a:p>
            <a:pPr lvl="1"/>
            <a:r>
              <a:rPr lang="sr-Latn-CS" dirty="0" smtClean="0"/>
              <a:t>Khan Academy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Izvođenje elektronske nastave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CS" dirty="0" smtClean="0"/>
              <a:t>Najčešće se vrši u specijalizovanim aplikacijama – </a:t>
            </a:r>
            <a:r>
              <a:rPr lang="sr-Latn-CS" i="1" dirty="0" smtClean="0"/>
              <a:t>Learning Management Systems</a:t>
            </a:r>
            <a:r>
              <a:rPr lang="sr-Latn-CS" dirty="0" smtClean="0"/>
              <a:t> (LMS)</a:t>
            </a:r>
          </a:p>
          <a:p>
            <a:r>
              <a:rPr lang="en-US" dirty="0" smtClean="0"/>
              <a:t>LMS </a:t>
            </a:r>
            <a:r>
              <a:rPr lang="sr-Latn-CS" dirty="0" smtClean="0"/>
              <a:t>- </a:t>
            </a:r>
            <a:r>
              <a:rPr lang="en-US" dirty="0" err="1" smtClean="0"/>
              <a:t>softverski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kreiranje</a:t>
            </a:r>
            <a:r>
              <a:rPr lang="en-US" dirty="0" smtClean="0"/>
              <a:t>, </a:t>
            </a:r>
            <a:r>
              <a:rPr lang="en-US" dirty="0" err="1" smtClean="0"/>
              <a:t>skladištenje</a:t>
            </a:r>
            <a:r>
              <a:rPr lang="en-US" dirty="0" smtClean="0"/>
              <a:t>, </a:t>
            </a:r>
            <a:r>
              <a:rPr lang="en-US" dirty="0" err="1" smtClean="0"/>
              <a:t>upravljanje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korišćenje</a:t>
            </a:r>
            <a:r>
              <a:rPr lang="en-US" dirty="0" smtClean="0"/>
              <a:t> </a:t>
            </a:r>
            <a:r>
              <a:rPr lang="en-US" dirty="0" err="1" smtClean="0"/>
              <a:t>nastavnog</a:t>
            </a:r>
            <a:r>
              <a:rPr lang="en-US" dirty="0" smtClean="0"/>
              <a:t> </a:t>
            </a:r>
            <a:r>
              <a:rPr lang="en-US" dirty="0" err="1" smtClean="0"/>
              <a:t>sadržaja</a:t>
            </a:r>
            <a:endParaRPr lang="sr-Latn-CS" dirty="0" smtClean="0"/>
          </a:p>
          <a:p>
            <a:endParaRPr lang="sr-Latn-CS" dirty="0" smtClean="0"/>
          </a:p>
          <a:p>
            <a:r>
              <a:rPr lang="sr-Latn-CS" dirty="0" smtClean="0"/>
              <a:t>“</a:t>
            </a:r>
            <a:r>
              <a:rPr lang="sr-Latn-CS" i="1" dirty="0" smtClean="0"/>
              <a:t>Z</a:t>
            </a:r>
            <a:r>
              <a:rPr lang="en-US" i="1" dirty="0" err="1" smtClean="0"/>
              <a:t>adatak</a:t>
            </a:r>
            <a:r>
              <a:rPr lang="en-US" i="1" dirty="0" smtClean="0"/>
              <a:t> LMS je</a:t>
            </a:r>
            <a:r>
              <a:rPr lang="en-US" dirty="0" smtClean="0"/>
              <a:t> </a:t>
            </a:r>
            <a:r>
              <a:rPr lang="en-US" i="1" dirty="0" err="1" smtClean="0"/>
              <a:t>da</a:t>
            </a:r>
            <a:r>
              <a:rPr lang="en-US" i="1" dirty="0" smtClean="0"/>
              <a:t> </a:t>
            </a:r>
            <a:r>
              <a:rPr lang="en-US" i="1" dirty="0" err="1" smtClean="0"/>
              <a:t>obezbedi</a:t>
            </a:r>
            <a:r>
              <a:rPr lang="en-US" i="1" dirty="0" smtClean="0"/>
              <a:t> </a:t>
            </a:r>
            <a:r>
              <a:rPr lang="en-US" i="1" dirty="0" err="1" smtClean="0"/>
              <a:t>infrastrukturu</a:t>
            </a:r>
            <a:r>
              <a:rPr lang="en-US" i="1" dirty="0" smtClean="0"/>
              <a:t> </a:t>
            </a:r>
            <a:r>
              <a:rPr lang="en-US" i="1" dirty="0" err="1" smtClean="0"/>
              <a:t>koja</a:t>
            </a:r>
            <a:r>
              <a:rPr lang="en-US" i="1" dirty="0" smtClean="0"/>
              <a:t> </a:t>
            </a:r>
            <a:r>
              <a:rPr lang="en-US" i="1" dirty="0" err="1" smtClean="0"/>
              <a:t>obezbeđuje</a:t>
            </a:r>
            <a:r>
              <a:rPr lang="en-US" i="1" dirty="0" smtClean="0"/>
              <a:t> </a:t>
            </a:r>
            <a:r>
              <a:rPr lang="en-US" i="1" dirty="0" err="1" smtClean="0"/>
              <a:t>isporuku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i="1" dirty="0" err="1" smtClean="0"/>
              <a:t>upravljanje</a:t>
            </a:r>
            <a:r>
              <a:rPr lang="en-US" i="1" dirty="0" smtClean="0"/>
              <a:t> </a:t>
            </a:r>
            <a:r>
              <a:rPr lang="en-US" i="1" dirty="0" err="1" smtClean="0"/>
              <a:t>nastavnim</a:t>
            </a:r>
            <a:r>
              <a:rPr lang="en-US" i="1" dirty="0" smtClean="0"/>
              <a:t> </a:t>
            </a:r>
            <a:r>
              <a:rPr lang="en-US" i="1" dirty="0" err="1" smtClean="0"/>
              <a:t>sadržajem</a:t>
            </a:r>
            <a:r>
              <a:rPr lang="en-US" i="1" dirty="0" smtClean="0"/>
              <a:t>, </a:t>
            </a:r>
            <a:r>
              <a:rPr lang="en-US" i="1" dirty="0" err="1" smtClean="0"/>
              <a:t>identifikaciju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i="1" dirty="0" err="1" smtClean="0"/>
              <a:t>evaluaciju</a:t>
            </a:r>
            <a:r>
              <a:rPr lang="en-US" i="1" dirty="0" smtClean="0"/>
              <a:t> </a:t>
            </a:r>
            <a:r>
              <a:rPr lang="en-US" i="1" dirty="0" err="1" smtClean="0"/>
              <a:t>individualnih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i="1" dirty="0" err="1" smtClean="0"/>
              <a:t>organizacionih</a:t>
            </a:r>
            <a:r>
              <a:rPr lang="en-US" i="1" dirty="0" smtClean="0"/>
              <a:t> </a:t>
            </a:r>
            <a:r>
              <a:rPr lang="en-US" i="1" dirty="0" err="1" smtClean="0"/>
              <a:t>nastavnih</a:t>
            </a:r>
            <a:r>
              <a:rPr lang="en-US" i="1" dirty="0" smtClean="0"/>
              <a:t> </a:t>
            </a:r>
            <a:r>
              <a:rPr lang="en-US" i="1" dirty="0" err="1" smtClean="0"/>
              <a:t>ciljeva</a:t>
            </a:r>
            <a:r>
              <a:rPr lang="en-US" i="1" dirty="0" smtClean="0"/>
              <a:t>, </a:t>
            </a:r>
            <a:r>
              <a:rPr lang="en-US" i="1" dirty="0" err="1" smtClean="0"/>
              <a:t>praćenje</a:t>
            </a:r>
            <a:r>
              <a:rPr lang="en-US" i="1" dirty="0" smtClean="0"/>
              <a:t> </a:t>
            </a:r>
            <a:r>
              <a:rPr lang="en-US" i="1" dirty="0" err="1" smtClean="0"/>
              <a:t>napretka</a:t>
            </a:r>
            <a:r>
              <a:rPr lang="en-US" i="1" dirty="0" smtClean="0"/>
              <a:t> u </a:t>
            </a:r>
            <a:r>
              <a:rPr lang="en-US" i="1" dirty="0" err="1" smtClean="0"/>
              <a:t>ostvarivanju</a:t>
            </a:r>
            <a:r>
              <a:rPr lang="en-US" i="1" dirty="0" smtClean="0"/>
              <a:t> </a:t>
            </a:r>
            <a:r>
              <a:rPr lang="en-US" i="1" dirty="0" err="1" smtClean="0"/>
              <a:t>tih</a:t>
            </a:r>
            <a:r>
              <a:rPr lang="en-US" i="1" dirty="0" smtClean="0"/>
              <a:t> </a:t>
            </a:r>
            <a:r>
              <a:rPr lang="en-US" i="1" dirty="0" err="1" smtClean="0"/>
              <a:t>ciljeva</a:t>
            </a:r>
            <a:r>
              <a:rPr lang="en-US" i="1" dirty="0" smtClean="0"/>
              <a:t>,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i="1" dirty="0" err="1" smtClean="0"/>
              <a:t>vrši</a:t>
            </a:r>
            <a:r>
              <a:rPr lang="en-US" i="1" dirty="0" smtClean="0"/>
              <a:t> </a:t>
            </a:r>
            <a:r>
              <a:rPr lang="en-US" i="1" dirty="0" err="1" smtClean="0"/>
              <a:t>sakupljanje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i="1" dirty="0" err="1" smtClean="0"/>
              <a:t>prikaz</a:t>
            </a:r>
            <a:r>
              <a:rPr lang="en-US" i="1" dirty="0" smtClean="0"/>
              <a:t> </a:t>
            </a:r>
            <a:r>
              <a:rPr lang="en-US" i="1" dirty="0" err="1" smtClean="0"/>
              <a:t>podataka</a:t>
            </a:r>
            <a:r>
              <a:rPr lang="en-US" i="1" dirty="0" smtClean="0"/>
              <a:t> </a:t>
            </a:r>
            <a:r>
              <a:rPr lang="en-US" i="1" dirty="0" err="1" smtClean="0"/>
              <a:t>za</a:t>
            </a:r>
            <a:r>
              <a:rPr lang="en-US" i="1" dirty="0" smtClean="0"/>
              <a:t> </a:t>
            </a:r>
            <a:r>
              <a:rPr lang="en-US" i="1" dirty="0" err="1" smtClean="0"/>
              <a:t>nadgledanje</a:t>
            </a:r>
            <a:r>
              <a:rPr lang="en-US" i="1" dirty="0" smtClean="0"/>
              <a:t> </a:t>
            </a:r>
            <a:r>
              <a:rPr lang="en-US" i="1" dirty="0" err="1" smtClean="0"/>
              <a:t>nastavnog</a:t>
            </a:r>
            <a:r>
              <a:rPr lang="en-US" i="1" dirty="0" smtClean="0"/>
              <a:t> </a:t>
            </a:r>
            <a:r>
              <a:rPr lang="en-US" i="1" dirty="0" err="1" smtClean="0"/>
              <a:t>procesa</a:t>
            </a:r>
            <a:r>
              <a:rPr lang="sr-Latn-CS" dirty="0" smtClean="0"/>
              <a:t>”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Funkcionalnosti LMS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dirty="0" smtClean="0"/>
              <a:t>U</a:t>
            </a:r>
            <a:r>
              <a:rPr lang="en-US" dirty="0" err="1" smtClean="0"/>
              <a:t>pravljanje</a:t>
            </a:r>
            <a:r>
              <a:rPr lang="en-US" dirty="0" smtClean="0"/>
              <a:t> </a:t>
            </a:r>
            <a:r>
              <a:rPr lang="en-US" dirty="0" err="1" smtClean="0"/>
              <a:t>nastavnim</a:t>
            </a:r>
            <a:r>
              <a:rPr lang="en-US" dirty="0" smtClean="0"/>
              <a:t> </a:t>
            </a:r>
            <a:r>
              <a:rPr lang="en-US" dirty="0" err="1" smtClean="0"/>
              <a:t>resursima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učesnicima</a:t>
            </a:r>
            <a:r>
              <a:rPr lang="en-US" dirty="0" smtClean="0"/>
              <a:t> u </a:t>
            </a:r>
            <a:r>
              <a:rPr lang="en-US" dirty="0" err="1" smtClean="0"/>
              <a:t>sistemu</a:t>
            </a:r>
            <a:r>
              <a:rPr lang="sr-Latn-CS" dirty="0" smtClean="0"/>
              <a:t>:</a:t>
            </a:r>
          </a:p>
          <a:p>
            <a:pPr lvl="1"/>
            <a:r>
              <a:rPr lang="en-US" dirty="0" err="1" smtClean="0"/>
              <a:t>administracij</a:t>
            </a:r>
            <a:r>
              <a:rPr lang="sr-Latn-CS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nastavnog</a:t>
            </a:r>
            <a:r>
              <a:rPr lang="en-US" dirty="0" smtClean="0"/>
              <a:t> </a:t>
            </a:r>
            <a:r>
              <a:rPr lang="en-US" dirty="0" err="1" smtClean="0"/>
              <a:t>plana</a:t>
            </a:r>
            <a:endParaRPr lang="en-US" dirty="0" smtClean="0"/>
          </a:p>
          <a:p>
            <a:pPr lvl="1"/>
            <a:r>
              <a:rPr lang="en-US" dirty="0" err="1" smtClean="0"/>
              <a:t>administracij</a:t>
            </a:r>
            <a:r>
              <a:rPr lang="sr-Latn-CS" dirty="0" smtClean="0"/>
              <a:t>a</a:t>
            </a:r>
            <a:r>
              <a:rPr lang="en-US" dirty="0" smtClean="0"/>
              <a:t> </a:t>
            </a:r>
            <a:r>
              <a:rPr lang="sr-Latn-CS" dirty="0" smtClean="0"/>
              <a:t>nastavnog sadržaja</a:t>
            </a:r>
            <a:endParaRPr lang="en-US" dirty="0" smtClean="0"/>
          </a:p>
          <a:p>
            <a:pPr lvl="1"/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sadržaja</a:t>
            </a:r>
            <a:endParaRPr lang="sr-Latn-CS" dirty="0" smtClean="0"/>
          </a:p>
          <a:p>
            <a:pPr lvl="1"/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izrad</a:t>
            </a:r>
            <a:r>
              <a:rPr lang="sr-Latn-CS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testova</a:t>
            </a:r>
            <a:r>
              <a:rPr lang="en-US" dirty="0" smtClean="0"/>
              <a:t> </a:t>
            </a:r>
            <a:endParaRPr lang="sr-Latn-CS" dirty="0" smtClean="0"/>
          </a:p>
          <a:p>
            <a:pPr lvl="1"/>
            <a:r>
              <a:rPr lang="sr-Latn-CS" dirty="0" smtClean="0"/>
              <a:t>o</a:t>
            </a:r>
            <a:r>
              <a:rPr lang="en-US" dirty="0" err="1" smtClean="0"/>
              <a:t>cenjivanje</a:t>
            </a:r>
            <a:endParaRPr lang="sr-Latn-CS" dirty="0" smtClean="0"/>
          </a:p>
          <a:p>
            <a:pPr lvl="1"/>
            <a:r>
              <a:rPr lang="en-US" dirty="0" err="1" smtClean="0"/>
              <a:t>vremenski</a:t>
            </a:r>
            <a:r>
              <a:rPr lang="en-US" dirty="0" smtClean="0"/>
              <a:t> </a:t>
            </a:r>
            <a:r>
              <a:rPr lang="en-US" dirty="0" err="1" smtClean="0"/>
              <a:t>raspored</a:t>
            </a:r>
            <a:r>
              <a:rPr lang="en-US" dirty="0" smtClean="0"/>
              <a:t> </a:t>
            </a:r>
            <a:r>
              <a:rPr lang="en-US" dirty="0" err="1" smtClean="0"/>
              <a:t>događaja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Funkcionalnosti LMS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dirty="0" smtClean="0"/>
              <a:t>K</a:t>
            </a:r>
            <a:r>
              <a:rPr lang="en-US" dirty="0" err="1" smtClean="0"/>
              <a:t>omunikacij</a:t>
            </a:r>
            <a:r>
              <a:rPr lang="sr-Latn-CS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saradnj</a:t>
            </a:r>
            <a:r>
              <a:rPr lang="sr-Latn-CS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među</a:t>
            </a:r>
            <a:r>
              <a:rPr lang="en-US" dirty="0" smtClean="0"/>
              <a:t> </a:t>
            </a:r>
            <a:r>
              <a:rPr lang="en-US" dirty="0" err="1" smtClean="0"/>
              <a:t>učesnicima</a:t>
            </a:r>
            <a:r>
              <a:rPr lang="en-US" dirty="0" smtClean="0"/>
              <a:t> u </a:t>
            </a:r>
            <a:r>
              <a:rPr lang="en-US" dirty="0" err="1" smtClean="0"/>
              <a:t>sistemu</a:t>
            </a:r>
            <a:r>
              <a:rPr lang="sr-Latn-CS" dirty="0" smtClean="0"/>
              <a:t>:</a:t>
            </a:r>
          </a:p>
          <a:p>
            <a:pPr lvl="1"/>
            <a:r>
              <a:rPr lang="sr-Latn-CS" smtClean="0"/>
              <a:t>obaveštenja</a:t>
            </a:r>
            <a:endParaRPr lang="sr-Latn-CS" dirty="0" smtClean="0"/>
          </a:p>
          <a:p>
            <a:pPr lvl="1"/>
            <a:r>
              <a:rPr lang="sr-Latn-CS" dirty="0" smtClean="0"/>
              <a:t>elektronska pošta</a:t>
            </a:r>
            <a:endParaRPr lang="en-US" dirty="0" smtClean="0"/>
          </a:p>
          <a:p>
            <a:pPr lvl="1"/>
            <a:r>
              <a:rPr lang="en-US" dirty="0" err="1" smtClean="0"/>
              <a:t>saradnju</a:t>
            </a:r>
            <a:r>
              <a:rPr lang="en-US" dirty="0" smtClean="0"/>
              <a:t> </a:t>
            </a:r>
            <a:r>
              <a:rPr lang="en-US" dirty="0" err="1" smtClean="0"/>
              <a:t>zajedničkim</a:t>
            </a:r>
            <a:r>
              <a:rPr lang="en-US" dirty="0" smtClean="0"/>
              <a:t> </a:t>
            </a:r>
            <a:r>
              <a:rPr lang="en-US" dirty="0" err="1" smtClean="0"/>
              <a:t>uređivanjem</a:t>
            </a:r>
            <a:r>
              <a:rPr lang="en-US" dirty="0" smtClean="0"/>
              <a:t> </a:t>
            </a:r>
            <a:r>
              <a:rPr lang="en-US" dirty="0" err="1" smtClean="0"/>
              <a:t>sadržaja</a:t>
            </a:r>
            <a:r>
              <a:rPr lang="en-US" dirty="0" smtClean="0"/>
              <a:t> </a:t>
            </a:r>
            <a:r>
              <a:rPr lang="sr-Latn-CS" dirty="0" smtClean="0"/>
              <a:t>(npr. wiki stranice)</a:t>
            </a:r>
            <a:r>
              <a:rPr lang="en-US" dirty="0" smtClean="0"/>
              <a:t> </a:t>
            </a:r>
            <a:endParaRPr lang="sr-Latn-CS" dirty="0" smtClean="0"/>
          </a:p>
          <a:p>
            <a:pPr lvl="1"/>
            <a:r>
              <a:rPr lang="en-US" dirty="0" err="1" smtClean="0"/>
              <a:t>razgovor</a:t>
            </a:r>
            <a:r>
              <a:rPr lang="en-US" dirty="0" smtClean="0"/>
              <a:t> u </a:t>
            </a:r>
            <a:r>
              <a:rPr lang="en-US" dirty="0" err="1" smtClean="0"/>
              <a:t>realnom</a:t>
            </a:r>
            <a:r>
              <a:rPr lang="en-US" dirty="0" smtClean="0"/>
              <a:t> </a:t>
            </a:r>
            <a:r>
              <a:rPr lang="en-US" dirty="0" err="1" smtClean="0"/>
              <a:t>vremenu</a:t>
            </a:r>
            <a:r>
              <a:rPr lang="en-US" dirty="0" smtClean="0"/>
              <a:t> </a:t>
            </a:r>
            <a:r>
              <a:rPr lang="sr-Latn-CS" dirty="0" smtClean="0"/>
              <a:t>(</a:t>
            </a:r>
            <a:r>
              <a:rPr lang="sr-Latn-CS" i="1" dirty="0" smtClean="0"/>
              <a:t>chat</a:t>
            </a:r>
            <a:r>
              <a:rPr lang="sr-Latn-C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forum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diskusije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Funkcionalnosti LMS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dirty="0" smtClean="0"/>
              <a:t>Administracija sistema:</a:t>
            </a:r>
            <a:endParaRPr lang="en-US" dirty="0" smtClean="0"/>
          </a:p>
          <a:p>
            <a:pPr lvl="1"/>
            <a:r>
              <a:rPr lang="en-US" dirty="0" err="1" smtClean="0"/>
              <a:t>administracij</a:t>
            </a:r>
            <a:r>
              <a:rPr lang="sr-Latn-CS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korisni</a:t>
            </a:r>
            <a:r>
              <a:rPr lang="sr-Latn-CS" dirty="0" smtClean="0"/>
              <a:t>čkih naloga</a:t>
            </a:r>
            <a:endParaRPr lang="en-US" dirty="0" smtClean="0"/>
          </a:p>
          <a:p>
            <a:pPr lvl="1"/>
            <a:r>
              <a:rPr lang="en-US" dirty="0" err="1" smtClean="0"/>
              <a:t>organizacij</a:t>
            </a:r>
            <a:r>
              <a:rPr lang="sr-Latn-CS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prikaza</a:t>
            </a:r>
            <a:r>
              <a:rPr lang="en-US" dirty="0" smtClean="0"/>
              <a:t> – </a:t>
            </a:r>
            <a:r>
              <a:rPr lang="en-US" dirty="0" err="1" smtClean="0"/>
              <a:t>raspored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izgled</a:t>
            </a:r>
            <a:r>
              <a:rPr lang="en-US" dirty="0" smtClean="0"/>
              <a:t> </a:t>
            </a:r>
            <a:r>
              <a:rPr lang="en-US" dirty="0" err="1" smtClean="0"/>
              <a:t>elemenata</a:t>
            </a:r>
            <a:r>
              <a:rPr lang="en-US" dirty="0" smtClean="0"/>
              <a:t> </a:t>
            </a:r>
            <a:r>
              <a:rPr lang="en-US" dirty="0" err="1" smtClean="0"/>
              <a:t>korisničkog</a:t>
            </a:r>
            <a:r>
              <a:rPr lang="en-US" dirty="0" smtClean="0"/>
              <a:t> </a:t>
            </a:r>
            <a:r>
              <a:rPr lang="en-US" dirty="0" err="1" smtClean="0"/>
              <a:t>interfejsa</a:t>
            </a:r>
            <a:endParaRPr lang="en-US" dirty="0" smtClean="0"/>
          </a:p>
          <a:p>
            <a:pPr lvl="1"/>
            <a:r>
              <a:rPr lang="en-US" dirty="0" err="1" smtClean="0"/>
              <a:t>nadgledanje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endParaRPr lang="sr-Latn-CS" dirty="0" smtClean="0"/>
          </a:p>
          <a:p>
            <a:pPr lvl="1"/>
            <a:r>
              <a:rPr lang="sr-Latn-CS" dirty="0" smtClean="0"/>
              <a:t>eksport/import podataka</a:t>
            </a:r>
          </a:p>
          <a:p>
            <a:pPr lvl="1"/>
            <a:r>
              <a:rPr lang="en-US" dirty="0" err="1" smtClean="0"/>
              <a:t>ažuriranje</a:t>
            </a:r>
            <a:r>
              <a:rPr lang="en-US" dirty="0" smtClean="0"/>
              <a:t> – </a:t>
            </a:r>
            <a:r>
              <a:rPr lang="en-US" dirty="0" err="1" smtClean="0"/>
              <a:t>preuzimanje</a:t>
            </a:r>
            <a:r>
              <a:rPr lang="en-US" dirty="0" smtClean="0"/>
              <a:t> </a:t>
            </a:r>
            <a:r>
              <a:rPr lang="en-US" dirty="0" err="1" smtClean="0"/>
              <a:t>zakrpa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,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prelazak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noviju</a:t>
            </a:r>
            <a:r>
              <a:rPr lang="en-US" dirty="0" smtClean="0"/>
              <a:t> </a:t>
            </a:r>
            <a:r>
              <a:rPr lang="en-US" dirty="0" err="1" smtClean="0"/>
              <a:t>verziju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1656</TotalTime>
  <Words>1271</Words>
  <Application>Microsoft Office PowerPoint</Application>
  <PresentationFormat>On-screen Show (4:3)</PresentationFormat>
  <Paragraphs>213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Cambria</vt:lpstr>
      <vt:lpstr>Courier New</vt:lpstr>
      <vt:lpstr>Wingdings</vt:lpstr>
      <vt:lpstr>Wingdings 2</vt:lpstr>
      <vt:lpstr>Wingdings 3</vt:lpstr>
      <vt:lpstr>Module</vt:lpstr>
      <vt:lpstr>Bitmap Image</vt:lpstr>
      <vt:lpstr>eObrazovanje – izvođenje nastave</vt:lpstr>
      <vt:lpstr>Postavljanje kursa</vt:lpstr>
      <vt:lpstr>LCMS</vt:lpstr>
      <vt:lpstr>Repozitorijumi kurseva</vt:lpstr>
      <vt:lpstr>Popularni repozitorijumi kurseva</vt:lpstr>
      <vt:lpstr>Izvođenje elektronske nastave</vt:lpstr>
      <vt:lpstr>Funkcionalnosti LMS</vt:lpstr>
      <vt:lpstr>Funkcionalnosti LMS</vt:lpstr>
      <vt:lpstr>Funkcionalnosti LMS</vt:lpstr>
      <vt:lpstr>Popularni LMS</vt:lpstr>
      <vt:lpstr>Repozitorijumi kurseva kao platforme za izvođenje nastave</vt:lpstr>
      <vt:lpstr>Integracija softverskih alata u LMS</vt:lpstr>
      <vt:lpstr>IMS LTI</vt:lpstr>
      <vt:lpstr>IMS LTI koncepti</vt:lpstr>
      <vt:lpstr>IMS LTI koncepti</vt:lpstr>
      <vt:lpstr>IMS LTI skup podataka</vt:lpstr>
      <vt:lpstr>IMS LTI skup podataka</vt:lpstr>
      <vt:lpstr>IMS LTI Primer</vt:lpstr>
      <vt:lpstr>Ocenjivanje napretka u učenju</vt:lpstr>
      <vt:lpstr>IMS QTI struktura</vt:lpstr>
      <vt:lpstr>IMS QTI elementi</vt:lpstr>
      <vt:lpstr>IMS QTI model podataka</vt:lpstr>
      <vt:lpstr>IMS QTI Primer</vt:lpstr>
      <vt:lpstr>Praćenje studentovih aktivnosti</vt:lpstr>
      <vt:lpstr>xAPI specifikacija</vt:lpstr>
      <vt:lpstr>xAPI specifikacija</vt:lpstr>
      <vt:lpstr>xAPI specifikacija</vt:lpstr>
      <vt:lpstr>xAPI upit</vt:lpstr>
      <vt:lpstr>xAPI JSON</vt:lpstr>
      <vt:lpstr>xAPI upit</vt:lpstr>
      <vt:lpstr>xAPI upit</vt:lpstr>
      <vt:lpstr>xAPI upit</vt:lpstr>
      <vt:lpstr>xAPI upit</vt:lpstr>
      <vt:lpstr>xAPI skladištenje podataka</vt:lpstr>
      <vt:lpstr>cmi5 standard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Tehnologije i sistemi eObrazovanja</dc:title>
  <dc:creator>Goran</dc:creator>
  <cp:lastModifiedBy>Goran Savic</cp:lastModifiedBy>
  <cp:revision>272</cp:revision>
  <dcterms:created xsi:type="dcterms:W3CDTF">2014-02-13T18:10:47Z</dcterms:created>
  <dcterms:modified xsi:type="dcterms:W3CDTF">2021-12-01T13:18:31Z</dcterms:modified>
</cp:coreProperties>
</file>