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1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09" r:id="rId17"/>
    <p:sldId id="311" r:id="rId18"/>
    <p:sldId id="312" r:id="rId19"/>
    <p:sldId id="31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76" autoAdjust="0"/>
  </p:normalViewPr>
  <p:slideViewPr>
    <p:cSldViewPr>
      <p:cViewPr varScale="1">
        <p:scale>
          <a:sx n="83" d="100"/>
          <a:sy n="83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B052D-942A-43B1-B03D-98DABF560727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35B6A-F462-457D-BD33-C336FFEE87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2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1A902A7-F5C6-4EF2-B0C4-C1B863533661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A902A7-F5C6-4EF2-B0C4-C1B863533661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Primeri/Dublin%20Core.x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Primeri/IMSCP%20-%20Veb%20programiranje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Primeri/IEEE%20LOM.x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eObrazovanj</a:t>
            </a:r>
            <a:r>
              <a:rPr lang="sr-Latn-RS" smtClean="0"/>
              <a:t>e- nastavni materijal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Katedra za informatiku</a:t>
            </a:r>
          </a:p>
          <a:p>
            <a:r>
              <a:rPr lang="en-US" dirty="0" err="1" smtClean="0"/>
              <a:t>Univerzitet</a:t>
            </a:r>
            <a:r>
              <a:rPr lang="en-US" dirty="0" smtClean="0"/>
              <a:t> u </a:t>
            </a:r>
            <a:r>
              <a:rPr lang="en-US" dirty="0" err="1" smtClean="0"/>
              <a:t>Novom</a:t>
            </a:r>
            <a:r>
              <a:rPr lang="en-US" dirty="0" smtClean="0"/>
              <a:t> </a:t>
            </a:r>
            <a:r>
              <a:rPr lang="en-US" dirty="0" err="1" smtClean="0"/>
              <a:t>Sadu</a:t>
            </a:r>
            <a:endParaRPr lang="en-US" dirty="0" smtClean="0"/>
          </a:p>
          <a:p>
            <a:r>
              <a:rPr lang="en-US" dirty="0" err="1" smtClean="0"/>
              <a:t>Fakultet</a:t>
            </a:r>
            <a:r>
              <a:rPr lang="en-US" dirty="0" smtClean="0"/>
              <a:t> </a:t>
            </a:r>
            <a:r>
              <a:rPr lang="en-US" dirty="0" err="1" smtClean="0"/>
              <a:t>tehni</a:t>
            </a:r>
            <a:r>
              <a:rPr lang="sr-Latn-CS" dirty="0" smtClean="0"/>
              <a:t>čkih nauka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Dublin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Opštiji standard od IEEE LOM, ne odnosi se isključivo na nastavne resurse</a:t>
            </a:r>
          </a:p>
          <a:p>
            <a:r>
              <a:rPr lang="sr-Latn-CS" dirty="0" smtClean="0"/>
              <a:t>Standard metapodacima dodatne opisuje “resurse”</a:t>
            </a:r>
          </a:p>
          <a:p>
            <a:r>
              <a:rPr lang="sr-Latn-CS" dirty="0" smtClean="0"/>
              <a:t>Resurs – bilo koji sadržaj “koji ima identitet”</a:t>
            </a:r>
          </a:p>
          <a:p>
            <a:r>
              <a:rPr lang="sr-Latn-CS" dirty="0" smtClean="0"/>
              <a:t>15 elemenata za opis resursa</a:t>
            </a:r>
          </a:p>
          <a:p>
            <a:r>
              <a:rPr lang="sr-Latn-CS" dirty="0" smtClean="0"/>
              <a:t>Tehnički se elementi mogu predstaviti različitim formatima (najčešće XML)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Dublin Core elementi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i="1" dirty="0" smtClean="0"/>
              <a:t>title</a:t>
            </a:r>
            <a:r>
              <a:rPr lang="pl-PL" dirty="0" smtClean="0"/>
              <a:t> – naziv resursa</a:t>
            </a:r>
            <a:endParaRPr lang="en-US" dirty="0" smtClean="0"/>
          </a:p>
          <a:p>
            <a:r>
              <a:rPr lang="pl-PL" i="1" dirty="0" smtClean="0"/>
              <a:t>creator – </a:t>
            </a:r>
            <a:r>
              <a:rPr lang="pl-PL" dirty="0" smtClean="0"/>
              <a:t>autor ili  osoba koja je odgovorna za kreiranje i sadržaj resursa</a:t>
            </a:r>
            <a:endParaRPr lang="en-US" dirty="0" smtClean="0"/>
          </a:p>
          <a:p>
            <a:r>
              <a:rPr lang="pl-PL" i="1" dirty="0" smtClean="0"/>
              <a:t>subject </a:t>
            </a:r>
            <a:r>
              <a:rPr lang="pl-PL" dirty="0" smtClean="0"/>
              <a:t>– glavna tema na koju se odnosi sadržaj resursa</a:t>
            </a:r>
            <a:endParaRPr lang="en-US" dirty="0" smtClean="0"/>
          </a:p>
          <a:p>
            <a:r>
              <a:rPr lang="pl-PL" i="1" dirty="0" smtClean="0"/>
              <a:t>description </a:t>
            </a:r>
            <a:r>
              <a:rPr lang="pl-PL" dirty="0" smtClean="0"/>
              <a:t>-  detaljan opis sadržaja</a:t>
            </a:r>
            <a:endParaRPr lang="en-US" dirty="0" smtClean="0"/>
          </a:p>
          <a:p>
            <a:r>
              <a:rPr lang="pl-PL" i="1" dirty="0" smtClean="0"/>
              <a:t>publisher </a:t>
            </a:r>
            <a:r>
              <a:rPr lang="pl-PL" dirty="0" smtClean="0"/>
              <a:t>– osoba zadužena da omogući dostupnost resursa korisnicima</a:t>
            </a:r>
            <a:endParaRPr lang="en-US" dirty="0" smtClean="0"/>
          </a:p>
          <a:p>
            <a:r>
              <a:rPr lang="pl-PL" i="1" dirty="0" smtClean="0"/>
              <a:t>contributor</a:t>
            </a:r>
            <a:r>
              <a:rPr lang="pl-PL" dirty="0" smtClean="0"/>
              <a:t> – osoba koja učestvuje u razvoju sadržaja</a:t>
            </a:r>
            <a:endParaRPr lang="en-US" dirty="0" smtClean="0"/>
          </a:p>
          <a:p>
            <a:r>
              <a:rPr lang="pl-PL" i="1" dirty="0" smtClean="0"/>
              <a:t>date – </a:t>
            </a:r>
            <a:r>
              <a:rPr lang="pl-PL" dirty="0" smtClean="0"/>
              <a:t>određeni trenutak u životnom ciklusu resursa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Dublin Core elementi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i="1" dirty="0" smtClean="0"/>
              <a:t>type </a:t>
            </a:r>
            <a:r>
              <a:rPr lang="pl-PL" dirty="0" smtClean="0"/>
              <a:t>– tip sadržaja resursa</a:t>
            </a:r>
            <a:endParaRPr lang="en-US" dirty="0" smtClean="0"/>
          </a:p>
          <a:p>
            <a:r>
              <a:rPr lang="pl-PL" i="1" dirty="0" smtClean="0"/>
              <a:t>format – </a:t>
            </a:r>
            <a:r>
              <a:rPr lang="pl-PL" dirty="0" smtClean="0"/>
              <a:t>fizička manifestacija resursa (format fajla, veličina...)</a:t>
            </a:r>
            <a:endParaRPr lang="en-US" dirty="0" smtClean="0"/>
          </a:p>
          <a:p>
            <a:r>
              <a:rPr lang="pl-PL" i="1" dirty="0" smtClean="0"/>
              <a:t>identifier – </a:t>
            </a:r>
            <a:r>
              <a:rPr lang="pl-PL" dirty="0" smtClean="0"/>
              <a:t>jedinstveni identifikator resursa</a:t>
            </a:r>
            <a:endParaRPr lang="en-US" dirty="0" smtClean="0"/>
          </a:p>
          <a:p>
            <a:r>
              <a:rPr lang="pl-PL" i="1" dirty="0" smtClean="0"/>
              <a:t>source – </a:t>
            </a:r>
            <a:r>
              <a:rPr lang="pl-PL" dirty="0" smtClean="0"/>
              <a:t>referenca na izvorni resurs iz kojeg je resurs izveden</a:t>
            </a:r>
            <a:endParaRPr lang="en-US" dirty="0" smtClean="0"/>
          </a:p>
          <a:p>
            <a:r>
              <a:rPr lang="pl-PL" i="1" dirty="0" smtClean="0"/>
              <a:t>language – </a:t>
            </a:r>
            <a:r>
              <a:rPr lang="pl-PL" dirty="0" smtClean="0"/>
              <a:t>jezik na kojem je sadržaj resursa</a:t>
            </a:r>
          </a:p>
          <a:p>
            <a:r>
              <a:rPr lang="pl-PL" i="1" dirty="0" smtClean="0"/>
              <a:t>relation </a:t>
            </a:r>
            <a:r>
              <a:rPr lang="pl-PL" dirty="0" smtClean="0"/>
              <a:t>– veze ka drugim resursima</a:t>
            </a:r>
            <a:endParaRPr lang="en-US" dirty="0" smtClean="0"/>
          </a:p>
          <a:p>
            <a:r>
              <a:rPr lang="pl-PL" i="1" dirty="0" smtClean="0"/>
              <a:t>coverage – </a:t>
            </a:r>
            <a:r>
              <a:rPr lang="pl-PL" dirty="0" smtClean="0"/>
              <a:t>fizička lokacija ili  period korišćenja resursa</a:t>
            </a:r>
            <a:endParaRPr lang="en-US" dirty="0" smtClean="0"/>
          </a:p>
          <a:p>
            <a:r>
              <a:rPr lang="pl-PL" i="1" dirty="0" smtClean="0"/>
              <a:t>rights –</a:t>
            </a:r>
            <a:r>
              <a:rPr lang="pl-PL" dirty="0" smtClean="0"/>
              <a:t> </a:t>
            </a:r>
            <a:r>
              <a:rPr lang="pl-PL" smtClean="0"/>
              <a:t>podaci </a:t>
            </a:r>
            <a:r>
              <a:rPr lang="pl-PL" smtClean="0"/>
              <a:t>o autorskim </a:t>
            </a:r>
            <a:r>
              <a:rPr lang="pl-PL" dirty="0" smtClean="0"/>
              <a:t>pravima nad resursom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Dublin Core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hlinkClick r:id="rId2" action="ppaction://hlinkpres?slideindex=1&amp;slidetitle="/>
              </a:rPr>
              <a:t>Primeri</a:t>
            </a:r>
            <a:r>
              <a:rPr lang="en-US" dirty="0" smtClean="0">
                <a:solidFill>
                  <a:srgbClr val="FF0000"/>
                </a:solidFill>
                <a:hlinkClick r:id="rId2" action="ppaction://hlinkpres?slideindex=1&amp;slidetitle="/>
              </a:rPr>
              <a:t>\Dublin Core.xml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Grupisanje nastavnih objekata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Razvijene su specifikacije koje definišu organizaciju nastavnog materijala, tako da jednom kreiran kurs može da se razmenjuje između različitih sistema</a:t>
            </a:r>
          </a:p>
          <a:p>
            <a:r>
              <a:rPr lang="pl-PL" dirty="0" smtClean="0"/>
              <a:t>Globalno najzastupljenija ovakva specifikacija je IMS Content Packaging (IMS CP)</a:t>
            </a:r>
          </a:p>
          <a:p>
            <a:r>
              <a:rPr lang="pl-PL" dirty="0" smtClean="0"/>
              <a:t>Po IMS CP nastavni sadržaj se organizuje u pakete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Struktura IMS CP paketa</a:t>
            </a:r>
            <a:endParaRPr lang="en-US" dirty="0"/>
          </a:p>
        </p:txBody>
      </p:sp>
      <p:pic>
        <p:nvPicPr>
          <p:cNvPr id="4098" name="Picture 6" descr="Scorm package stru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05000"/>
            <a:ext cx="59128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Struktura IMS CP paketa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Paket sadrži nastavne resurse i manifest fajl</a:t>
            </a:r>
          </a:p>
          <a:p>
            <a:r>
              <a:rPr lang="sr-Latn-CS" dirty="0" smtClean="0"/>
              <a:t>Nastavni resursi - fajlovi u bilo kojem formatu čitljivom u internet </a:t>
            </a:r>
            <a:r>
              <a:rPr lang="sr-Latn-CS" i="1" dirty="0" smtClean="0"/>
              <a:t>browseru</a:t>
            </a:r>
            <a:endParaRPr lang="sr-Latn-CS" dirty="0" smtClean="0"/>
          </a:p>
          <a:p>
            <a:r>
              <a:rPr lang="pl-PL" dirty="0" smtClean="0"/>
              <a:t>Manifest fajl – XML fajl koji specificira resurse, njihov opis, organizaciju, ...</a:t>
            </a:r>
          </a:p>
          <a:p>
            <a:r>
              <a:rPr lang="pl-PL" dirty="0" smtClean="0"/>
              <a:t>Paket se isporučuje kao jedan ZIP fajl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Struktura IMS CP manifest fajla</a:t>
            </a:r>
            <a:endParaRPr lang="en-US" dirty="0"/>
          </a:p>
        </p:txBody>
      </p:sp>
      <p:pic>
        <p:nvPicPr>
          <p:cNvPr id="5122" name="Picture 7" descr="manifeststru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524000"/>
            <a:ext cx="3505201" cy="5201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Elementi IMS CP manifest fajla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Organization</a:t>
            </a:r>
            <a:r>
              <a:rPr lang="pl-PL" sz="3000" dirty="0" smtClean="0"/>
              <a:t> </a:t>
            </a:r>
            <a:r>
              <a:rPr lang="pl-PL" dirty="0" smtClean="0"/>
              <a:t>– organizacija resursa (može ih biti više)</a:t>
            </a:r>
          </a:p>
          <a:p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Resource</a:t>
            </a:r>
            <a:r>
              <a:rPr lang="pl-PL" dirty="0" smtClean="0"/>
              <a:t>  - nastavni resursi (fajlovi u IMS CP paketu)</a:t>
            </a:r>
          </a:p>
          <a:p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pl-PL" dirty="0" smtClean="0"/>
              <a:t> – hijerarhija elemenata koji čine organizaciju.  Referencira odgovarajući resource element</a:t>
            </a:r>
          </a:p>
          <a:p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metadata</a:t>
            </a:r>
            <a:r>
              <a:rPr lang="pl-PL" dirty="0" smtClean="0"/>
              <a:t> – metapodaci elementa koji ga dodatno opisuju (nisu obavezni, preporučuje se IEEE LOM kao formalizam)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CP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hlinkClick r:id="rId2" action="ppaction://hlinkfile"/>
              </a:rPr>
              <a:t>Primeri</a:t>
            </a:r>
            <a:r>
              <a:rPr lang="en-US" dirty="0" smtClean="0">
                <a:solidFill>
                  <a:srgbClr val="FF0000"/>
                </a:solidFill>
                <a:hlinkClick r:id="rId2" action="ppaction://hlinkfile"/>
              </a:rPr>
              <a:t>\IMS CP - imsmanifest.xml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  <a:hlinkClick r:id="rId2" action="ppaction://hlinkfile"/>
              </a:rPr>
              <a:t>Primeri</a:t>
            </a:r>
            <a:r>
              <a:rPr lang="en-US" dirty="0" smtClean="0">
                <a:solidFill>
                  <a:srgbClr val="FF0000"/>
                </a:solidFill>
                <a:hlinkClick r:id="rId2" action="ppaction://hlinkfile"/>
              </a:rPr>
              <a:t>\IMSCP - </a:t>
            </a:r>
            <a:r>
              <a:rPr lang="en-US" dirty="0" err="1" smtClean="0">
                <a:solidFill>
                  <a:srgbClr val="FF0000"/>
                </a:solidFill>
                <a:hlinkClick r:id="rId2" action="ppaction://hlinkfile"/>
              </a:rPr>
              <a:t>Veb</a:t>
            </a:r>
            <a:r>
              <a:rPr lang="en-US" smtClean="0">
                <a:solidFill>
                  <a:srgbClr val="FF0000"/>
                </a:solidFill>
                <a:hlinkClick r:id="rId2" action="ppaction://hlinkfile"/>
              </a:rPr>
              <a:t> programiranje.zip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dirty="0" smtClean="0"/>
              <a:t>Kreiranje i organizacija nastavnog materijala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Moderna tendencija je da se nastavni sadržaj predstavlja u formi “nastavnih objekata”</a:t>
            </a:r>
          </a:p>
          <a:p>
            <a:r>
              <a:rPr lang="sr-Latn-CS" dirty="0" smtClean="0"/>
              <a:t>Nastavni objekti - </a:t>
            </a:r>
            <a:r>
              <a:rPr lang="en-US" dirty="0" err="1" smtClean="0"/>
              <a:t>mali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postojani</a:t>
            </a:r>
            <a:r>
              <a:rPr lang="en-US" dirty="0" smtClean="0"/>
              <a:t> </a:t>
            </a:r>
            <a:r>
              <a:rPr lang="en-US" dirty="0" err="1" smtClean="0"/>
              <a:t>nastavni</a:t>
            </a:r>
            <a:r>
              <a:rPr lang="en-US" dirty="0" smtClean="0"/>
              <a:t> </a:t>
            </a:r>
            <a:r>
              <a:rPr lang="en-US" dirty="0" err="1" smtClean="0"/>
              <a:t>resurs</a:t>
            </a:r>
            <a:r>
              <a:rPr lang="sr-Latn-CS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pogodni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sr-Latn-CS" dirty="0" smtClean="0"/>
              <a:t>višekratno </a:t>
            </a:r>
            <a:r>
              <a:rPr lang="en-US" dirty="0" err="1" smtClean="0"/>
              <a:t>korišćenje</a:t>
            </a:r>
            <a:endParaRPr lang="sr-Latn-CS" dirty="0" smtClean="0"/>
          </a:p>
          <a:p>
            <a:r>
              <a:rPr lang="sr-Latn-CS" dirty="0" smtClean="0"/>
              <a:t>Treba da budu: </a:t>
            </a:r>
            <a:r>
              <a:rPr lang="en-US" dirty="0" err="1" smtClean="0"/>
              <a:t>razmenjivi</a:t>
            </a:r>
            <a:r>
              <a:rPr lang="en-US" dirty="0" smtClean="0"/>
              <a:t>, </a:t>
            </a:r>
            <a:r>
              <a:rPr lang="en-US" dirty="0" err="1" smtClean="0"/>
              <a:t>digitalni</a:t>
            </a:r>
            <a:r>
              <a:rPr lang="en-US" dirty="0" smtClean="0"/>
              <a:t>, </a:t>
            </a:r>
            <a:r>
              <a:rPr lang="en-US" dirty="0" err="1" smtClean="0"/>
              <a:t>modularni</a:t>
            </a:r>
            <a:r>
              <a:rPr lang="en-US" dirty="0" smtClean="0"/>
              <a:t>, </a:t>
            </a:r>
            <a:r>
              <a:rPr lang="en-US" dirty="0" err="1" smtClean="0"/>
              <a:t>interoperabilni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jednostavni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pronalaženje</a:t>
            </a:r>
            <a:endParaRPr lang="sr-Latn-C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Format nastavnih objekata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Koriste se različiti digitalni formati (pdf i </a:t>
            </a:r>
            <a:r>
              <a:rPr lang="sr-Latn-CS" i="1" dirty="0" smtClean="0"/>
              <a:t>office </a:t>
            </a:r>
            <a:r>
              <a:rPr lang="sr-Latn-CS" dirty="0" smtClean="0"/>
              <a:t>dokumenti, slike, video prezentacije)</a:t>
            </a:r>
          </a:p>
          <a:p>
            <a:r>
              <a:rPr lang="sr-Latn-CS" dirty="0" smtClean="0"/>
              <a:t>Prednost formatima čitljivim u standardnom internet </a:t>
            </a:r>
            <a:r>
              <a:rPr lang="sr-Latn-CS" i="1" dirty="0" smtClean="0"/>
              <a:t>browseru, </a:t>
            </a:r>
            <a:r>
              <a:rPr lang="sr-Latn-CS" dirty="0" smtClean="0"/>
              <a:t>jer se danas daljinska i elektronska nastava uglavnom obavlja u internet okruženju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Opis nastavnih objekata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Teško je mašinski odrediti značenje nastavnog objekta direktno iz sadržaja</a:t>
            </a:r>
          </a:p>
          <a:p>
            <a:r>
              <a:rPr lang="sr-Latn-CS" dirty="0" smtClean="0"/>
              <a:t>Zato se nastavni objekti dodatno opisuju metapodacima</a:t>
            </a:r>
          </a:p>
          <a:p>
            <a:r>
              <a:rPr lang="sr-Latn-CS" dirty="0" smtClean="0"/>
              <a:t>Najčešće se koriste specifikacije:</a:t>
            </a:r>
          </a:p>
          <a:p>
            <a:pPr lvl="1"/>
            <a:r>
              <a:rPr lang="sr-Latn-CS" dirty="0" smtClean="0"/>
              <a:t>IEEE Learning Object Metadata (LOM)</a:t>
            </a:r>
          </a:p>
          <a:p>
            <a:pPr lvl="1"/>
            <a:r>
              <a:rPr lang="sr-Latn-CS" dirty="0" smtClean="0"/>
              <a:t>Dublin Core Metadata Element Set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IEEE LOM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Specifikacija za opis značenja nastavnog sadržaja</a:t>
            </a:r>
          </a:p>
          <a:p>
            <a:r>
              <a:rPr lang="sr-Latn-CS" dirty="0" smtClean="0"/>
              <a:t>Pod nastavnim sadržajem se smatra bilo koji sadržaj (ne nužno digitalni) koji se može koristiti u svrhu učenja, obrazovanja ili obuke</a:t>
            </a:r>
          </a:p>
          <a:p>
            <a:r>
              <a:rPr lang="sr-Latn-CS" dirty="0" smtClean="0"/>
              <a:t>Cilj je da se opišu podaci neophodni za opis, pronalaženje i korišćenje nastavnih sadržaja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IEEE LOM elementi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76 elemenata podeljenih u 9 kategorija</a:t>
            </a:r>
          </a:p>
          <a:p>
            <a:endParaRPr lang="sr-Latn-CS" dirty="0" smtClean="0"/>
          </a:p>
          <a:p>
            <a:r>
              <a:rPr lang="sr-Latn-CS" dirty="0" smtClean="0"/>
              <a:t>Elementi su predstavljeni XML notacijom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IEEE LOM XML šema</a:t>
            </a:r>
            <a:endParaRPr lang="en-US" dirty="0"/>
          </a:p>
        </p:txBody>
      </p:sp>
      <p:pic>
        <p:nvPicPr>
          <p:cNvPr id="307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676400"/>
            <a:ext cx="3429000" cy="478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LOM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sr-Latn-CS" smtClean="0"/>
              <a:t>šeme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CS" sz="2600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eneral</a:t>
            </a:r>
            <a:r>
              <a:rPr lang="sr-Latn-CS" sz="2900" dirty="0" smtClean="0"/>
              <a:t> </a:t>
            </a:r>
            <a:r>
              <a:rPr lang="sr-Latn-CS" dirty="0" smtClean="0"/>
              <a:t>– </a:t>
            </a:r>
            <a:r>
              <a:rPr lang="pl-PL" dirty="0" smtClean="0"/>
              <a:t>opis objekta u celini</a:t>
            </a:r>
          </a:p>
          <a:p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lifeCycle</a:t>
            </a:r>
            <a:r>
              <a:rPr lang="sr-Latn-CS" dirty="0" smtClean="0"/>
              <a:t> - </a:t>
            </a:r>
            <a:r>
              <a:rPr lang="pl-PL" dirty="0" smtClean="0"/>
              <a:t>osobine povezane za životnim ciklusom objekta</a:t>
            </a:r>
          </a:p>
          <a:p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metaMetadata</a:t>
            </a:r>
            <a:r>
              <a:rPr lang="sr-Latn-CS" dirty="0" smtClean="0"/>
              <a:t> - opis</a:t>
            </a:r>
            <a:r>
              <a:rPr lang="pl-PL" dirty="0" smtClean="0"/>
              <a:t> samih metapodataka, a ne objekta na koji se oni odnose</a:t>
            </a:r>
          </a:p>
          <a:p>
            <a:r>
              <a:rPr lang="sr-Latn-CS" sz="26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echnical</a:t>
            </a:r>
            <a:r>
              <a:rPr lang="sr-Latn-CS" dirty="0" smtClean="0"/>
              <a:t> - </a:t>
            </a:r>
            <a:r>
              <a:rPr lang="pl-PL" dirty="0" smtClean="0"/>
              <a:t>tehnički aspekti objekta (npr. format, veličina, trajanje)</a:t>
            </a:r>
          </a:p>
          <a:p>
            <a:r>
              <a:rPr lang="pl-PL" sz="2900" dirty="0" err="1" smtClean="0">
                <a:latin typeface="Courier New" pitchFamily="49" charset="0"/>
                <a:cs typeface="Courier New" pitchFamily="49" charset="0"/>
              </a:rPr>
              <a:t>educational</a:t>
            </a:r>
            <a:r>
              <a:rPr lang="pl-PL" dirty="0" smtClean="0"/>
              <a:t> - obrazovne i pedagoške karakteristike</a:t>
            </a:r>
          </a:p>
          <a:p>
            <a:r>
              <a:rPr lang="pl-PL" sz="2900" dirty="0" err="1" smtClean="0">
                <a:latin typeface="Courier New" pitchFamily="49" charset="0"/>
                <a:cs typeface="Courier New" pitchFamily="49" charset="0"/>
              </a:rPr>
              <a:t>rights</a:t>
            </a:r>
            <a:r>
              <a:rPr lang="pl-PL" dirty="0" smtClean="0"/>
              <a:t> - prava na intelektualnu svojinu i uslovi korišćenja</a:t>
            </a:r>
          </a:p>
          <a:p>
            <a:r>
              <a:rPr lang="pl-PL" sz="2900" dirty="0" err="1" smtClean="0">
                <a:latin typeface="Courier New" pitchFamily="49" charset="0"/>
                <a:cs typeface="Courier New" pitchFamily="49" charset="0"/>
              </a:rPr>
              <a:t>relation</a:t>
            </a:r>
            <a:r>
              <a:rPr lang="pl-PL" dirty="0" smtClean="0"/>
              <a:t> – veza sa drugim sadržajima</a:t>
            </a:r>
          </a:p>
          <a:p>
            <a:r>
              <a:rPr lang="sr-Latn-CS" sz="26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omments</a:t>
            </a:r>
            <a:r>
              <a:rPr lang="sr-Latn-CS" dirty="0" smtClean="0"/>
              <a:t> - s</a:t>
            </a:r>
            <a:r>
              <a:rPr lang="pl-PL" dirty="0" smtClean="0"/>
              <a:t>kup komentara o korišćenju objekta</a:t>
            </a:r>
          </a:p>
          <a:p>
            <a:r>
              <a:rPr lang="sr-Latn-CS" sz="26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lassification</a:t>
            </a:r>
            <a:r>
              <a:rPr lang="sr-Latn-CS" dirty="0" smtClean="0"/>
              <a:t> - </a:t>
            </a:r>
            <a:r>
              <a:rPr lang="pl-PL" dirty="0" smtClean="0"/>
              <a:t>omogućuje da se objekat klasifikuje u odnosu na neki sistem klasifikacije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IEEE LOM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hlinkClick r:id="rId2" action="ppaction://hlinkpres?slideindex=1&amp;slidetitle="/>
              </a:rPr>
              <a:t>Primeri</a:t>
            </a:r>
            <a:r>
              <a:rPr lang="en-US" dirty="0" smtClean="0">
                <a:solidFill>
                  <a:srgbClr val="FF0000"/>
                </a:solidFill>
                <a:hlinkClick r:id="rId2" action="ppaction://hlinkpres?slideindex=1&amp;slidetitle="/>
              </a:rPr>
              <a:t>\IEEE LOM.xml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1542</TotalTime>
  <Words>645</Words>
  <Application>Microsoft Office PowerPoint</Application>
  <PresentationFormat>On-screen Show (4:3)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Courier New</vt:lpstr>
      <vt:lpstr>Wingdings</vt:lpstr>
      <vt:lpstr>Wingdings 2</vt:lpstr>
      <vt:lpstr>Wingdings 3</vt:lpstr>
      <vt:lpstr>Module</vt:lpstr>
      <vt:lpstr>eObrazovanje- nastavni materijal</vt:lpstr>
      <vt:lpstr>Kreiranje i organizacija nastavnog materijala</vt:lpstr>
      <vt:lpstr>Format nastavnih objekata</vt:lpstr>
      <vt:lpstr>Opis nastavnih objekata</vt:lpstr>
      <vt:lpstr>IEEE LOM</vt:lpstr>
      <vt:lpstr>IEEE LOM elementi</vt:lpstr>
      <vt:lpstr>IEEE LOM XML šema</vt:lpstr>
      <vt:lpstr>IEEE LOM elementi šeme</vt:lpstr>
      <vt:lpstr>IEEE LOM Primer</vt:lpstr>
      <vt:lpstr>Dublin Core</vt:lpstr>
      <vt:lpstr>Dublin Core elementi</vt:lpstr>
      <vt:lpstr>Dublin Core elementi</vt:lpstr>
      <vt:lpstr>Dublin Core primer</vt:lpstr>
      <vt:lpstr>Grupisanje nastavnih objekata</vt:lpstr>
      <vt:lpstr>Struktura IMS CP paketa</vt:lpstr>
      <vt:lpstr>Struktura IMS CP paketa </vt:lpstr>
      <vt:lpstr>Struktura IMS CP manifest fajla</vt:lpstr>
      <vt:lpstr>Elementi IMS CP manifest fajla</vt:lpstr>
      <vt:lpstr>IMS CP primer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Tehnologije i sistemi eObrazovanja</dc:title>
  <dc:creator>Goran</dc:creator>
  <cp:lastModifiedBy>Goran Savic</cp:lastModifiedBy>
  <cp:revision>238</cp:revision>
  <dcterms:created xsi:type="dcterms:W3CDTF">2014-02-13T18:10:47Z</dcterms:created>
  <dcterms:modified xsi:type="dcterms:W3CDTF">2021-11-24T14:54:24Z</dcterms:modified>
</cp:coreProperties>
</file>