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1"/>
  </p:notesMasterIdLst>
  <p:sldIdLst>
    <p:sldId id="256" r:id="rId2"/>
    <p:sldId id="318" r:id="rId3"/>
    <p:sldId id="319" r:id="rId4"/>
    <p:sldId id="321" r:id="rId5"/>
    <p:sldId id="322" r:id="rId6"/>
    <p:sldId id="323" r:id="rId7"/>
    <p:sldId id="324" r:id="rId8"/>
    <p:sldId id="325" r:id="rId9"/>
    <p:sldId id="346" r:id="rId10"/>
    <p:sldId id="326" r:id="rId11"/>
    <p:sldId id="327" r:id="rId12"/>
    <p:sldId id="328" r:id="rId13"/>
    <p:sldId id="330" r:id="rId14"/>
    <p:sldId id="32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45" autoAdjust="0"/>
  </p:normalViewPr>
  <p:slideViewPr>
    <p:cSldViewPr>
      <p:cViewPr varScale="1">
        <p:scale>
          <a:sx n="91" d="100"/>
          <a:sy n="9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052D-942A-43B1-B03D-98DABF560727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5B6A-F462-457D-BD33-C336FFEE8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5B6A-F462-457D-BD33-C336FFEE87B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35B6A-F462-457D-BD33-C336FFEE87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A902A7-F5C6-4EF2-B0C4-C1B863533661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rimeri/SCORM%20CAM%20-%20imsmanifest.x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imeri/SCORM%20RTE%20-%20scormfunctions.j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rimeri/SCORM%20SN%20-%20imsmanifest.x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Primeri/IMS%20LD%20-%20Veb%20programiranje.zip" TargetMode="External"/><Relationship Id="rId2" Type="http://schemas.openxmlformats.org/officeDocument/2006/relationships/hyperlink" Target="Primeri/IMS%20LD%20-%20imsmanifest.x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rimeri/SCORM%20-%20AllGolfExamples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eObrazovanj</a:t>
            </a:r>
            <a:r>
              <a:rPr lang="sr-Latn-RS" smtClean="0"/>
              <a:t>e – organizacija nastavnih iskustava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Katedra za informatiku</a:t>
            </a:r>
          </a:p>
          <a:p>
            <a:r>
              <a:rPr lang="en-US" dirty="0" err="1" smtClean="0"/>
              <a:t>Univerzitet</a:t>
            </a:r>
            <a:r>
              <a:rPr lang="en-US" dirty="0" smtClean="0"/>
              <a:t> u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Sadu</a:t>
            </a:r>
            <a:endParaRPr lang="en-US" dirty="0" smtClean="0"/>
          </a:p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tehni</a:t>
            </a:r>
            <a:r>
              <a:rPr lang="sr-Latn-CS" dirty="0" smtClean="0"/>
              <a:t>čkih nauka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SCORM 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</a:t>
            </a:r>
            <a:r>
              <a:rPr lang="pl-PL" dirty="0" smtClean="0"/>
              <a:t>efiniše nastavni sadržaj, njegov opis i organizaciju</a:t>
            </a:r>
            <a:endParaRPr lang="en-US" dirty="0" smtClean="0"/>
          </a:p>
          <a:p>
            <a:r>
              <a:rPr lang="pl-PL" dirty="0" smtClean="0"/>
              <a:t>SCORM razlikuje dva tipa nastavnih resursa </a:t>
            </a:r>
            <a:endParaRPr lang="en-US" dirty="0" smtClean="0"/>
          </a:p>
          <a:p>
            <a:pPr lvl="1"/>
            <a:r>
              <a:rPr lang="pl-PL" i="1" dirty="0" smtClean="0"/>
              <a:t>Asset</a:t>
            </a:r>
            <a:r>
              <a:rPr lang="pl-PL" dirty="0" smtClean="0"/>
              <a:t> </a:t>
            </a:r>
            <a:r>
              <a:rPr lang="en-US" dirty="0" smtClean="0"/>
              <a:t> - </a:t>
            </a:r>
            <a:r>
              <a:rPr lang="pl-PL" dirty="0" smtClean="0"/>
              <a:t>digitalna reprezentacija nekog </a:t>
            </a:r>
            <a:r>
              <a:rPr lang="en-US" dirty="0" err="1" smtClean="0"/>
              <a:t>nastavnog</a:t>
            </a:r>
            <a:r>
              <a:rPr lang="en-US" dirty="0" smtClean="0"/>
              <a:t> </a:t>
            </a:r>
            <a:r>
              <a:rPr lang="pl-PL" dirty="0" smtClean="0"/>
              <a:t>sadržaja</a:t>
            </a:r>
            <a:r>
              <a:rPr lang="en-US" dirty="0" smtClean="0"/>
              <a:t> (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disku</a:t>
            </a:r>
            <a:r>
              <a:rPr lang="en-US" dirty="0" smtClean="0"/>
              <a:t>)</a:t>
            </a:r>
          </a:p>
          <a:p>
            <a:pPr lvl="1"/>
            <a:r>
              <a:rPr lang="pl-PL" i="1" dirty="0" smtClean="0"/>
              <a:t>Sharable Content Object</a:t>
            </a:r>
            <a:r>
              <a:rPr lang="pl-PL" dirty="0" smtClean="0"/>
              <a:t> (SCO)</a:t>
            </a:r>
            <a:r>
              <a:rPr lang="en-US" dirty="0" smtClean="0"/>
              <a:t> – </a:t>
            </a:r>
            <a:r>
              <a:rPr lang="en-US" dirty="0" err="1" smtClean="0"/>
              <a:t>kolekcija</a:t>
            </a:r>
            <a:r>
              <a:rPr lang="pl-PL" dirty="0" smtClean="0"/>
              <a:t> </a:t>
            </a:r>
            <a:r>
              <a:rPr lang="pl-PL" i="1" dirty="0" smtClean="0"/>
              <a:t>asset</a:t>
            </a:r>
            <a:r>
              <a:rPr lang="pl-PL" dirty="0" smtClean="0"/>
              <a:t> objekata. </a:t>
            </a:r>
            <a:r>
              <a:rPr lang="en-US" dirty="0" smtClean="0"/>
              <a:t>SCO je </a:t>
            </a:r>
            <a:r>
              <a:rPr lang="en-US" dirty="0" err="1" smtClean="0"/>
              <a:t>najmanja</a:t>
            </a:r>
            <a:r>
              <a:rPr lang="en-US" dirty="0" smtClean="0"/>
              <a:t> </a:t>
            </a:r>
            <a:r>
              <a:rPr lang="en-US" dirty="0" err="1" smtClean="0"/>
              <a:t>jedinica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elektronsku</a:t>
            </a:r>
            <a:r>
              <a:rPr lang="en-US" dirty="0" smtClean="0"/>
              <a:t> </a:t>
            </a:r>
            <a:r>
              <a:rPr lang="en-US" dirty="0" err="1" smtClean="0"/>
              <a:t>nastavu</a:t>
            </a:r>
            <a:r>
              <a:rPr lang="en-US" dirty="0" smtClean="0"/>
              <a:t> </a:t>
            </a:r>
            <a:r>
              <a:rPr lang="en-US" dirty="0" err="1" smtClean="0"/>
              <a:t>prepoznaje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Kurs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CS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hijerarhiju</a:t>
            </a:r>
            <a:r>
              <a:rPr lang="en-US" dirty="0" smtClean="0"/>
              <a:t> </a:t>
            </a:r>
            <a:r>
              <a:rPr lang="sr-Latn-CS" dirty="0" smtClean="0"/>
              <a:t>nastavnih aktivnosti</a:t>
            </a:r>
          </a:p>
          <a:p>
            <a:r>
              <a:rPr lang="pl-PL" dirty="0" smtClean="0"/>
              <a:t>Nastavna aktivnost referencira nastavne resurse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CAM struktura kursa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4800600" cy="48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SCORM CAM formalna reprezentacija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Nastavni kurs se distribuira u formi IMS CP paketa</a:t>
            </a:r>
          </a:p>
          <a:p>
            <a:r>
              <a:rPr lang="pl-PL" dirty="0" smtClean="0"/>
              <a:t>Sadržaj paketa opisan je SCORM manifest fajlom, baziranom na IMS CP manifestu</a:t>
            </a:r>
          </a:p>
          <a:p>
            <a:r>
              <a:rPr lang="pl-PL" dirty="0" smtClean="0"/>
              <a:t>Manifest sadrži hijerarhiju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item</a:t>
            </a:r>
            <a:r>
              <a:rPr lang="pl-PL" dirty="0" smtClean="0"/>
              <a:t> elemenata koji predstavljaju nastavne aktivnosti</a:t>
            </a:r>
          </a:p>
          <a:p>
            <a:r>
              <a:rPr lang="pl-PL" dirty="0" smtClean="0"/>
              <a:t>Nastavne aktivnosti na najnižem nivou hijerarhije referenciraju nastavne resurse (predstavljene elementima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resource</a:t>
            </a:r>
            <a:r>
              <a:rPr lang="pl-PL" dirty="0" smtClean="0"/>
              <a:t>)</a:t>
            </a:r>
          </a:p>
          <a:p>
            <a:r>
              <a:rPr lang="pl-PL" dirty="0" smtClean="0"/>
              <a:t>Nastavni resurs je predstavljem elementima 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asset</a:t>
            </a:r>
            <a:r>
              <a:rPr lang="pl-PL" dirty="0" smtClean="0"/>
              <a:t> ili 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SCO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CAM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\SCORM CAM - imsmanifest.xml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Specificira standardizovan način komunikacije između nastavnih objekata i sistema za elektronsku nastavu </a:t>
            </a:r>
          </a:p>
          <a:p>
            <a:r>
              <a:rPr lang="pl-PL" dirty="0" smtClean="0"/>
              <a:t>Zavisno od interakcije sa nastavnim objektima, poduzimaju se akcije u sistemu</a:t>
            </a:r>
          </a:p>
          <a:p>
            <a:r>
              <a:rPr lang="pl-PL" dirty="0" smtClean="0"/>
              <a:t>Specifikacija opisuje model podataka koji se razmenjuju </a:t>
            </a:r>
          </a:p>
          <a:p>
            <a:r>
              <a:rPr lang="pl-PL" dirty="0" smtClean="0"/>
              <a:t>Model podataka sadrži informacije o učeniku, nastavnim ciljevima, nastavnim aktivnostima, istoriju interakcije, ...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RTE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file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file"/>
              </a:rPr>
              <a:t>\SCORM RTE - scormfunctions.js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Definiše formiranje sekvence i navigaciju između nastavnih aktivnosti</a:t>
            </a:r>
          </a:p>
          <a:p>
            <a:r>
              <a:rPr lang="pl-PL" dirty="0" smtClean="0"/>
              <a:t>Zasnovana na IMS Simple Sequencing (IMS SS) specifikaciji</a:t>
            </a:r>
          </a:p>
          <a:p>
            <a:r>
              <a:rPr lang="pl-PL" dirty="0" smtClean="0"/>
              <a:t>Tok nastavnog procesa zavisi od:</a:t>
            </a:r>
          </a:p>
          <a:p>
            <a:pPr lvl="1"/>
            <a:r>
              <a:rPr lang="pl-PL" dirty="0" smtClean="0"/>
              <a:t>predefinisane statičke organizacije aktivnosti</a:t>
            </a:r>
          </a:p>
          <a:p>
            <a:pPr lvl="1"/>
            <a:r>
              <a:rPr lang="pl-PL" dirty="0" smtClean="0"/>
              <a:t>učenikove interakcije sa nastavnim sadržajem korišćenjem SCORM RTE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SN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Sekvencionisanje zasnovano na stablu aktivnosti (formira na osnovu hijerarhije </a:t>
            </a:r>
            <a:r>
              <a:rPr lang="en-US" dirty="0" smtClean="0"/>
              <a:t>item</a:t>
            </a:r>
            <a:r>
              <a:rPr lang="pl-PL" dirty="0" smtClean="0"/>
              <a:t> elemenata u SCORM manifestu)</a:t>
            </a:r>
          </a:p>
          <a:p>
            <a:r>
              <a:rPr lang="pl-PL" dirty="0" smtClean="0"/>
              <a:t> Svaka aktivnost opisana je putem dva skupa  podataka:</a:t>
            </a:r>
          </a:p>
          <a:p>
            <a:pPr lvl="1"/>
            <a:r>
              <a:rPr lang="pl-PL" dirty="0" smtClean="0"/>
              <a:t>stanje aktivnosti – završeno, položeno, broj pokušaja, ... (utvrđuje se preko SCORM RTE)</a:t>
            </a:r>
          </a:p>
          <a:p>
            <a:pPr lvl="1"/>
            <a:r>
              <a:rPr lang="pl-PL" dirty="0" smtClean="0"/>
              <a:t>pravila sekvencionisanja za aktivnost zavisno od stanja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SN stanje aktivnosti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Uspešnost u obavljanju aktivnosti definisana je stepenom ispunjenosti nastavnog cilja</a:t>
            </a:r>
          </a:p>
          <a:p>
            <a:r>
              <a:rPr lang="pl-PL" dirty="0" smtClean="0"/>
              <a:t>Jedan primarni nastavni cilj - odnosi se na celu aktivnost</a:t>
            </a:r>
          </a:p>
          <a:p>
            <a:r>
              <a:rPr lang="pl-PL" dirty="0" smtClean="0"/>
              <a:t>Proizvoljan broj podciljeva - uspešnost u obavljanju nekog dela aktivnosti </a:t>
            </a:r>
          </a:p>
          <a:p>
            <a:r>
              <a:rPr lang="pl-PL" dirty="0" smtClean="0"/>
              <a:t>Globalni nastavni ciljevi  - odnose se na kurs u celini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SN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l-PL" i="1" dirty="0" smtClean="0"/>
              <a:t>Sequencing Control Modes</a:t>
            </a:r>
            <a:r>
              <a:rPr lang="pl-PL" dirty="0" smtClean="0"/>
              <a:t> – tip navigacije (slobodna navigacija ili definisana pravilima sekvencionisanja)</a:t>
            </a:r>
            <a:endParaRPr lang="en-US" dirty="0" smtClean="0"/>
          </a:p>
          <a:p>
            <a:pPr lvl="0"/>
            <a:r>
              <a:rPr lang="pl-PL" i="1" dirty="0" smtClean="0"/>
              <a:t>Constrain Choice Control </a:t>
            </a:r>
            <a:r>
              <a:rPr lang="pl-PL" dirty="0" smtClean="0"/>
              <a:t>–nedostupne aktivnosti</a:t>
            </a:r>
            <a:endParaRPr lang="en-US" dirty="0" smtClean="0"/>
          </a:p>
          <a:p>
            <a:pPr lvl="0"/>
            <a:r>
              <a:rPr lang="pl-PL" i="1" dirty="0" smtClean="0"/>
              <a:t>Sequencing Rules </a:t>
            </a:r>
            <a:r>
              <a:rPr lang="pl-PL" dirty="0" smtClean="0"/>
              <a:t>– </a:t>
            </a:r>
            <a:r>
              <a:rPr lang="pl-PL" i="1" dirty="0" smtClean="0"/>
              <a:t>if-then</a:t>
            </a:r>
            <a:r>
              <a:rPr lang="pl-PL" dirty="0" smtClean="0"/>
              <a:t> pravila za uslove pod kojima se aktivnost prikazuje korisniku</a:t>
            </a:r>
            <a:endParaRPr lang="en-US" dirty="0" smtClean="0"/>
          </a:p>
          <a:p>
            <a:pPr lvl="0"/>
            <a:r>
              <a:rPr lang="pl-PL" i="1" dirty="0" smtClean="0"/>
              <a:t>Limit Conditions </a:t>
            </a:r>
            <a:r>
              <a:rPr lang="pl-PL" dirty="0" smtClean="0"/>
              <a:t>– koliko puta korisnik ima pravo da pristupa aktivnosti</a:t>
            </a:r>
            <a:endParaRPr lang="en-US" dirty="0" smtClean="0"/>
          </a:p>
          <a:p>
            <a:pPr lvl="0"/>
            <a:r>
              <a:rPr lang="pl-PL" i="1" dirty="0" smtClean="0"/>
              <a:t>Rollup Rules – </a:t>
            </a:r>
            <a:r>
              <a:rPr lang="pl-PL" dirty="0" smtClean="0"/>
              <a:t>pravila prosleđivanja statusa aktivnosti nadređenim aktivnostima u okviru stabla aktivnosti</a:t>
            </a:r>
            <a:endParaRPr lang="en-US" dirty="0" smtClean="0"/>
          </a:p>
          <a:p>
            <a:pPr lvl="0"/>
            <a:r>
              <a:rPr lang="pl-PL" i="1" dirty="0" smtClean="0"/>
              <a:t>Rollup Controls </a:t>
            </a:r>
            <a:r>
              <a:rPr lang="pl-PL" dirty="0" smtClean="0"/>
              <a:t>–koje aktivnosti učestvuju u prosleđivanju statusa i kako se status vrednuje u odnosu na status drugih aktivnosti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Organizacija nastavnih iskustava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Uključuje </a:t>
            </a:r>
          </a:p>
          <a:p>
            <a:pPr lvl="1"/>
            <a:r>
              <a:rPr lang="sr-Latn-CS" dirty="0" smtClean="0"/>
              <a:t>instrukcijski dizajn, </a:t>
            </a:r>
          </a:p>
          <a:p>
            <a:pPr lvl="1"/>
            <a:r>
              <a:rPr lang="pl-PL" dirty="0" smtClean="0"/>
              <a:t>način praćenja aktivnosti korisnika</a:t>
            </a:r>
          </a:p>
          <a:p>
            <a:pPr lvl="1"/>
            <a:r>
              <a:rPr lang="pl-PL" dirty="0" smtClean="0"/>
              <a:t>način interakcije sistema za elektronsku nastavu sa korisnikom i nastavnim materijalom</a:t>
            </a:r>
            <a:endParaRPr lang="sr-Latn-C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SN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l-PL" i="1" dirty="0" smtClean="0"/>
              <a:t>Rollup Consideration Controls </a:t>
            </a:r>
            <a:r>
              <a:rPr lang="pl-PL" dirty="0" smtClean="0"/>
              <a:t>– detaljnija </a:t>
            </a:r>
            <a:r>
              <a:rPr lang="pl-PL" i="1" dirty="0" smtClean="0"/>
              <a:t>rollup </a:t>
            </a:r>
            <a:r>
              <a:rPr lang="pl-PL" dirty="0" smtClean="0"/>
              <a:t>pravila</a:t>
            </a:r>
          </a:p>
          <a:p>
            <a:pPr lvl="0"/>
            <a:r>
              <a:rPr lang="pl-PL" i="1" dirty="0" smtClean="0"/>
              <a:t>Objectives</a:t>
            </a:r>
            <a:r>
              <a:rPr lang="pl-PL" dirty="0" smtClean="0"/>
              <a:t> – nastavni cilj aktivnosti</a:t>
            </a:r>
            <a:endParaRPr lang="en-US" dirty="0" smtClean="0"/>
          </a:p>
          <a:p>
            <a:pPr lvl="0"/>
            <a:r>
              <a:rPr lang="pl-PL" i="1" dirty="0" smtClean="0"/>
              <a:t>Selection Controls </a:t>
            </a:r>
            <a:r>
              <a:rPr lang="pl-PL" dirty="0" smtClean="0"/>
              <a:t>– podskup aktivnosti koje trebaju biti isporučene korisniku</a:t>
            </a:r>
            <a:endParaRPr lang="en-US" dirty="0" smtClean="0"/>
          </a:p>
          <a:p>
            <a:pPr lvl="0"/>
            <a:r>
              <a:rPr lang="pl-PL" i="1" dirty="0" smtClean="0"/>
              <a:t>Randomization Controls </a:t>
            </a:r>
            <a:r>
              <a:rPr lang="pl-PL" dirty="0" smtClean="0"/>
              <a:t>– prikaz aktivnosti u slučajnom redosledu</a:t>
            </a:r>
            <a:endParaRPr lang="en-US" dirty="0" smtClean="0"/>
          </a:p>
          <a:p>
            <a:pPr lvl="0"/>
            <a:r>
              <a:rPr lang="pl-PL" i="1" dirty="0" smtClean="0"/>
              <a:t>Delivery Controls </a:t>
            </a:r>
            <a:r>
              <a:rPr lang="pl-PL" dirty="0" smtClean="0"/>
              <a:t>– akcije koje treba da budu izvršene pri isporuci aktivnosti korisniku</a:t>
            </a:r>
            <a:endParaRPr lang="en-US" dirty="0" smtClean="0"/>
          </a:p>
          <a:p>
            <a:pPr lvl="0"/>
            <a:r>
              <a:rPr lang="pl-PL" i="1" dirty="0" smtClean="0"/>
              <a:t>Completion Threshold Controls </a:t>
            </a:r>
            <a:r>
              <a:rPr lang="pl-PL" dirty="0" smtClean="0"/>
              <a:t>–praćenje stepena kompletiranosti aktivnosti</a:t>
            </a:r>
            <a:endParaRPr lang="en-US" dirty="0" smtClean="0"/>
          </a:p>
          <a:p>
            <a:pPr lvl="0"/>
            <a:r>
              <a:rPr lang="pl-PL" i="1" dirty="0" smtClean="0"/>
              <a:t>Navigation Controls </a:t>
            </a:r>
            <a:r>
              <a:rPr lang="pl-PL" dirty="0" smtClean="0"/>
              <a:t>–vizuelne komponente za navigaciju u okviru </a:t>
            </a:r>
            <a:r>
              <a:rPr lang="sr-Latn-CS" dirty="0" smtClean="0"/>
              <a:t>sistema za elektronsku nastavu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SCORM SN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\SCORM SN - imsmanifest.xml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Cilj specifikacije je da bude generalna specifikacija za opis bilo kojeg nastavnog procesa na formalan način</a:t>
            </a:r>
          </a:p>
          <a:p>
            <a:r>
              <a:rPr lang="pl-PL" dirty="0" smtClean="0"/>
              <a:t>Opisuje „nastavnu jedinicu”. Jedinica može biti kurs, lekcija</a:t>
            </a:r>
            <a:r>
              <a:rPr lang="pl-PL" smtClean="0"/>
              <a:t>, </a:t>
            </a:r>
            <a:r>
              <a:rPr lang="pl-PL" smtClean="0"/>
              <a:t>...</a:t>
            </a:r>
            <a:endParaRPr lang="pl-PL" dirty="0" smtClean="0"/>
          </a:p>
          <a:p>
            <a:r>
              <a:rPr lang="pl-PL" dirty="0" smtClean="0"/>
              <a:t>Definiše generički i fleksibilan jezik koji podržava definisanje nastavnog procesa u skladu sa različitim pedagoškim pristupima </a:t>
            </a:r>
          </a:p>
          <a:p>
            <a:r>
              <a:rPr lang="pl-PL" dirty="0" smtClean="0"/>
              <a:t>Specificira učesnike, nastavne ciljeve, nastavni sadržaj, tok nastavnih aktivnosti i način interakcije sa nastavnim okruženjem</a:t>
            </a:r>
          </a:p>
          <a:p>
            <a:r>
              <a:rPr lang="pl-PL" dirty="0" smtClean="0"/>
              <a:t>Kao formalizam koristi XML notaciju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elementi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28664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Koristi se terminologija iz pozorišne umetnosti</a:t>
            </a:r>
          </a:p>
          <a:p>
            <a:r>
              <a:rPr lang="pl-PL" dirty="0" smtClean="0"/>
              <a:t>Aktivnosti se mogu posmatrati kao pozorišna predstava (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play</a:t>
            </a:r>
            <a:r>
              <a:rPr lang="pl-PL" dirty="0" smtClean="0"/>
              <a:t>)</a:t>
            </a:r>
          </a:p>
          <a:p>
            <a:r>
              <a:rPr lang="pl-PL" dirty="0" smtClean="0"/>
              <a:t>Predstava sadrži činove (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act</a:t>
            </a:r>
            <a:r>
              <a:rPr lang="pl-PL" dirty="0" smtClean="0"/>
              <a:t>)</a:t>
            </a:r>
          </a:p>
          <a:p>
            <a:r>
              <a:rPr lang="pl-PL" dirty="0" smtClean="0"/>
              <a:t>Čin podrazumeva igranje zadatih uloga (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role-part</a:t>
            </a:r>
            <a:r>
              <a:rPr lang="pl-PL" dirty="0" smtClean="0"/>
              <a:t>) od strane određenog glumca (učesnika)</a:t>
            </a:r>
          </a:p>
          <a:p>
            <a:r>
              <a:rPr lang="pl-PL" dirty="0" smtClean="0"/>
              <a:t>Uloge se u okviru čina igraju istovremeno. U okviru jednog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</a:t>
            </a:r>
            <a:r>
              <a:rPr lang="sr-Latn-CS" dirty="0" smtClean="0"/>
              <a:t> </a:t>
            </a:r>
            <a:r>
              <a:rPr lang="pl-PL" dirty="0" smtClean="0"/>
              <a:t>elementa,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role-part</a:t>
            </a:r>
            <a:r>
              <a:rPr lang="sr-Latn-C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/>
              <a:t>elementi se izvršavaju istovremeno (paralelno)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learning-objective</a:t>
            </a:r>
            <a:r>
              <a:rPr lang="pl-PL" dirty="0" smtClean="0"/>
              <a:t> – ciljevi nastavne jedinice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prerequisite</a:t>
            </a:r>
            <a:r>
              <a:rPr lang="pl-PL" dirty="0" smtClean="0"/>
              <a:t> - prethodni nivo znanja neophodan za </a:t>
            </a:r>
            <a:r>
              <a:rPr lang="sr-Latn-CS" dirty="0" smtClean="0"/>
              <a:t>izučavanje nastavne jedinice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pl-PL" dirty="0" smtClean="0"/>
              <a:t> - učesnik u nastavnom procesu</a:t>
            </a:r>
          </a:p>
          <a:p>
            <a:r>
              <a:rPr lang="sr-Latn-CS" sz="3000" dirty="0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sr-Latn-CS" dirty="0" smtClean="0"/>
              <a:t> – tip učesnika</a:t>
            </a:r>
            <a:r>
              <a:rPr lang="pl-PL" dirty="0" smtClean="0"/>
              <a:t>. Predefinisane vrednosti:</a:t>
            </a:r>
          </a:p>
          <a:p>
            <a:pPr lvl="1"/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earner</a:t>
            </a:r>
            <a:r>
              <a:rPr lang="sr-Latn-CS" dirty="0" smtClean="0"/>
              <a:t> – učenik</a:t>
            </a:r>
          </a:p>
          <a:p>
            <a:pPr lvl="1"/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staff</a:t>
            </a:r>
            <a:r>
              <a:rPr lang="sr-Latn-CS" dirty="0" smtClean="0"/>
              <a:t> - nastavnik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activity</a:t>
            </a:r>
            <a:r>
              <a:rPr lang="pl-PL" dirty="0" smtClean="0"/>
              <a:t> – nastavna aktivnost. Dva moguća tipa: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learning-activity</a:t>
            </a:r>
            <a:r>
              <a:rPr lang="sr-Latn-CS" dirty="0" smtClean="0"/>
              <a:t> – aktivnost vezana za učenje</a:t>
            </a:r>
          </a:p>
          <a:p>
            <a:pPr lvl="1"/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support-activity</a:t>
            </a:r>
            <a:r>
              <a:rPr lang="pl-PL" dirty="0" smtClean="0"/>
              <a:t> – podrška nastavi, npr. Ocenjivanje radova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activity-structure</a:t>
            </a:r>
            <a:r>
              <a:rPr lang="pl-PL" dirty="0" smtClean="0"/>
              <a:t> – grupa srodnih nastavnih aktivnosti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sz="3000" dirty="0" smtClean="0">
                <a:latin typeface="Courier New" pitchFamily="49" charset="0"/>
                <a:cs typeface="Courier New" pitchFamily="49" charset="0"/>
              </a:rPr>
              <a:t>environment</a:t>
            </a:r>
            <a:r>
              <a:rPr lang="sr-Latn-CS" dirty="0" smtClean="0"/>
              <a:t> – okruženje za učenje. Sadrži:</a:t>
            </a:r>
          </a:p>
          <a:p>
            <a:pPr lvl="1"/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earning</a:t>
            </a:r>
            <a:r>
              <a:rPr lang="sr-Latn-C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/>
              <a:t>– nastavni objekti</a:t>
            </a:r>
          </a:p>
          <a:p>
            <a:pPr lvl="1"/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pl-PL" dirty="0" smtClean="0"/>
              <a:t> – servis</a:t>
            </a:r>
            <a:r>
              <a:rPr lang="sr-Latn-CS" dirty="0" smtClean="0"/>
              <a:t>i vezani za nastavne aktivnosti</a:t>
            </a:r>
          </a:p>
          <a:p>
            <a:r>
              <a:rPr lang="sr-Latn-CS" sz="3000" dirty="0" smtClean="0"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sr-Latn-CS" dirty="0" smtClean="0"/>
              <a:t> - </a:t>
            </a:r>
            <a:r>
              <a:rPr lang="pl-PL" dirty="0" smtClean="0"/>
              <a:t>uslovi, koji određuju tok aktivnosti. </a:t>
            </a:r>
            <a:r>
              <a:rPr lang="sr-Latn-CS" dirty="0" smtClean="0"/>
              <a:t>D</a:t>
            </a:r>
            <a:r>
              <a:rPr lang="pl-PL" dirty="0" smtClean="0"/>
              <a:t>efinišu se u formi </a:t>
            </a:r>
            <a:r>
              <a:rPr lang="pl-PL" i="1" dirty="0" smtClean="0"/>
              <a:t>if-then-else</a:t>
            </a:r>
            <a:r>
              <a:rPr lang="pl-PL" dirty="0" smtClean="0"/>
              <a:t> pravila</a:t>
            </a:r>
          </a:p>
          <a:p>
            <a:r>
              <a:rPr lang="pl-PL" dirty="0" smtClean="0"/>
              <a:t>Ispunjenost uslova zavisi od vrednosti promenljivih specificiranih elementima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property</a:t>
            </a:r>
            <a:endParaRPr lang="sr-Latn-CS" sz="3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elementi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global-elements</a:t>
            </a:r>
            <a:r>
              <a:rPr lang="pl-PL" dirty="0" smtClean="0"/>
              <a:t> – globalne promenljive koje važe za celu nastavnu jedinicu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outcome</a:t>
            </a:r>
            <a:r>
              <a:rPr lang="pl-PL" dirty="0" smtClean="0"/>
              <a:t> – </a:t>
            </a:r>
            <a:r>
              <a:rPr lang="sr-Latn-CS" dirty="0" smtClean="0"/>
              <a:t>Ishod nastavne aktivnosti</a:t>
            </a:r>
          </a:p>
          <a:p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notification</a:t>
            </a:r>
            <a:r>
              <a:rPr lang="pl-PL" dirty="0" smtClean="0"/>
              <a:t> - obaveštenje određenom učesniku u nastavi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IMS Learning Design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hlinkClick r:id="rId2" action="ppaction://hlinkpres?slideindex=1&amp;slidetitle=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2" action="ppaction://hlinkpres?slideindex=1&amp;slidetitle="/>
              </a:rPr>
              <a:t>\IMS LD - imsmanifest.xml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  <a:hlinkClick r:id="rId3" action="ppaction://hlinkfile"/>
              </a:rPr>
              <a:t>Primeri</a:t>
            </a:r>
            <a:r>
              <a:rPr lang="en-US" dirty="0" smtClean="0">
                <a:solidFill>
                  <a:srgbClr val="FF0000"/>
                </a:solidFill>
                <a:hlinkClick r:id="rId3" action="ppaction://hlinkfile"/>
              </a:rPr>
              <a:t>\IMS LD - </a:t>
            </a:r>
            <a:r>
              <a:rPr lang="en-US" dirty="0" err="1" smtClean="0">
                <a:solidFill>
                  <a:srgbClr val="FF0000"/>
                </a:solidFill>
                <a:hlinkClick r:id="rId3" action="ppaction://hlinkfile"/>
              </a:rPr>
              <a:t>Veb</a:t>
            </a:r>
            <a:r>
              <a:rPr lang="en-US" smtClean="0">
                <a:solidFill>
                  <a:srgbClr val="FF0000"/>
                </a:solidFill>
                <a:hlinkClick r:id="rId3" action="ppaction://hlinkfile"/>
              </a:rPr>
              <a:t> programiranje.zip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Instrukcijski dizajn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Definiše r</a:t>
            </a:r>
            <a:r>
              <a:rPr lang="pl-PL" dirty="0" smtClean="0"/>
              <a:t>edosled nastavnih aktivnosti, učesnici u nastavnim aktivnostima, njihova međusobna saradnja</a:t>
            </a:r>
          </a:p>
          <a:p>
            <a:r>
              <a:rPr lang="sr-Latn-CS" dirty="0" smtClean="0"/>
              <a:t>Zavisi od s</a:t>
            </a:r>
            <a:r>
              <a:rPr lang="en-US" dirty="0" err="1" smtClean="0"/>
              <a:t>pecifičn</a:t>
            </a:r>
            <a:r>
              <a:rPr lang="sr-Latn-C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instrukcijsk</a:t>
            </a:r>
            <a:r>
              <a:rPr lang="sr-Latn-CS" dirty="0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princip</a:t>
            </a:r>
            <a:r>
              <a:rPr lang="sr-Latn-C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kojima</a:t>
            </a:r>
            <a:r>
              <a:rPr lang="en-US" dirty="0" smtClean="0"/>
              <a:t> je </a:t>
            </a:r>
            <a:r>
              <a:rPr lang="en-US" dirty="0" err="1" smtClean="0"/>
              <a:t>bazirano</a:t>
            </a:r>
            <a:r>
              <a:rPr lang="en-US" dirty="0" smtClean="0"/>
              <a:t> </a:t>
            </a:r>
            <a:r>
              <a:rPr lang="en-US" dirty="0" err="1" smtClean="0"/>
              <a:t>obavljanje</a:t>
            </a:r>
            <a:r>
              <a:rPr lang="en-US" dirty="0" smtClean="0"/>
              <a:t> </a:t>
            </a:r>
            <a:r>
              <a:rPr lang="en-US" dirty="0" err="1" smtClean="0"/>
              <a:t>nastavnog</a:t>
            </a:r>
            <a:r>
              <a:rPr lang="en-US" dirty="0" smtClean="0"/>
              <a:t> </a:t>
            </a:r>
            <a:r>
              <a:rPr lang="en-US" dirty="0" err="1" smtClean="0"/>
              <a:t>kursa</a:t>
            </a:r>
            <a:endParaRPr lang="sr-Latn-CS" dirty="0" smtClean="0"/>
          </a:p>
          <a:p>
            <a:r>
              <a:rPr lang="en-US" dirty="0" err="1" smtClean="0"/>
              <a:t>Cilj</a:t>
            </a:r>
            <a:r>
              <a:rPr lang="en-US" dirty="0" smtClean="0"/>
              <a:t> </a:t>
            </a:r>
            <a:r>
              <a:rPr lang="en-US" dirty="0" err="1" smtClean="0"/>
              <a:t>primene</a:t>
            </a:r>
            <a:r>
              <a:rPr lang="en-US" dirty="0" smtClean="0"/>
              <a:t> </a:t>
            </a:r>
            <a:r>
              <a:rPr lang="en-US" dirty="0" err="1" smtClean="0"/>
              <a:t>instrukcijskog</a:t>
            </a:r>
            <a:r>
              <a:rPr lang="en-US" dirty="0" smtClean="0"/>
              <a:t> </a:t>
            </a:r>
            <a:r>
              <a:rPr lang="en-US" dirty="0" err="1" smtClean="0"/>
              <a:t>dizajna</a:t>
            </a:r>
            <a:r>
              <a:rPr lang="en-US" dirty="0" smtClean="0"/>
              <a:t> je </a:t>
            </a:r>
            <a:r>
              <a:rPr lang="en-US" dirty="0" err="1" smtClean="0"/>
              <a:t>obezbeđivanje</a:t>
            </a:r>
            <a:r>
              <a:rPr lang="en-US" dirty="0" smtClean="0"/>
              <a:t> </a:t>
            </a:r>
            <a:r>
              <a:rPr lang="en-US" dirty="0" err="1" smtClean="0"/>
              <a:t>kvaliteta</a:t>
            </a:r>
            <a:r>
              <a:rPr lang="en-US" dirty="0" smtClean="0"/>
              <a:t>, </a:t>
            </a:r>
            <a:r>
              <a:rPr lang="en-US" dirty="0" err="1" smtClean="0"/>
              <a:t>efektivnosti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efikasnosti</a:t>
            </a:r>
            <a:r>
              <a:rPr lang="en-US" dirty="0" smtClean="0"/>
              <a:t> </a:t>
            </a:r>
            <a:r>
              <a:rPr lang="en-US" dirty="0" err="1" smtClean="0"/>
              <a:t>instrukcije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Instrukcijski dizajn u elektronskoj nastavi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Pošto</a:t>
            </a:r>
            <a:r>
              <a:rPr lang="en-US" dirty="0" smtClean="0"/>
              <a:t> </a:t>
            </a:r>
            <a:r>
              <a:rPr lang="sr-Latn-CS" dirty="0" smtClean="0"/>
              <a:t>s</a:t>
            </a:r>
            <a:r>
              <a:rPr lang="en-US" dirty="0" smtClean="0"/>
              <a:t>e </a:t>
            </a:r>
            <a:r>
              <a:rPr lang="sr-Latn-CS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elektronskoj</a:t>
            </a:r>
            <a:r>
              <a:rPr lang="en-US" dirty="0" smtClean="0"/>
              <a:t> </a:t>
            </a:r>
            <a:r>
              <a:rPr lang="en-US" dirty="0" err="1" smtClean="0"/>
              <a:t>nastavi</a:t>
            </a:r>
            <a:r>
              <a:rPr lang="en-US" dirty="0" smtClean="0"/>
              <a:t> </a:t>
            </a:r>
            <a:r>
              <a:rPr lang="en-US" dirty="0" err="1" smtClean="0"/>
              <a:t>nastavne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r>
              <a:rPr lang="en-US" dirty="0" smtClean="0"/>
              <a:t> </a:t>
            </a:r>
            <a:r>
              <a:rPr lang="en-US" dirty="0" err="1" smtClean="0"/>
              <a:t>sprovode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određenog</a:t>
            </a:r>
            <a:r>
              <a:rPr lang="en-US" dirty="0" smtClean="0"/>
              <a:t> </a:t>
            </a:r>
            <a:r>
              <a:rPr lang="en-US" dirty="0" err="1" smtClean="0"/>
              <a:t>nastavnog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, </a:t>
            </a:r>
            <a:r>
              <a:rPr lang="en-US" dirty="0" err="1" smtClean="0"/>
              <a:t>instrukcijski</a:t>
            </a:r>
            <a:r>
              <a:rPr lang="en-US" dirty="0" smtClean="0"/>
              <a:t> </a:t>
            </a:r>
            <a:r>
              <a:rPr lang="en-US" dirty="0" err="1" smtClean="0"/>
              <a:t>dizajn</a:t>
            </a:r>
            <a:r>
              <a:rPr lang="en-US" dirty="0" smtClean="0"/>
              <a:t> </a:t>
            </a:r>
            <a:r>
              <a:rPr lang="sr-Latn-CS" dirty="0" smtClean="0"/>
              <a:t>je definisan:</a:t>
            </a:r>
          </a:p>
          <a:p>
            <a:pPr lvl="1"/>
            <a:r>
              <a:rPr lang="en-US" dirty="0" err="1" smtClean="0"/>
              <a:t>način</a:t>
            </a:r>
            <a:r>
              <a:rPr lang="sr-Latn-CS" dirty="0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izbora</a:t>
            </a:r>
            <a:r>
              <a:rPr lang="en-US" dirty="0" smtClean="0"/>
              <a:t> </a:t>
            </a:r>
            <a:r>
              <a:rPr lang="en-US" dirty="0" err="1" smtClean="0"/>
              <a:t>nastavnih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 u </a:t>
            </a:r>
            <a:r>
              <a:rPr lang="en-US" dirty="0" err="1" smtClean="0"/>
              <a:t>kursu</a:t>
            </a:r>
            <a:endParaRPr lang="sr-Latn-CS" dirty="0" smtClean="0"/>
          </a:p>
          <a:p>
            <a:pPr lvl="1"/>
            <a:r>
              <a:rPr lang="sr-Latn-CS" dirty="0" smtClean="0"/>
              <a:t>načinom organizacije nastavnih resursa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Primer </a:t>
            </a:r>
            <a:r>
              <a:rPr lang="sr-Latn-CS" i="1" dirty="0" smtClean="0"/>
              <a:t>Competency Assessment </a:t>
            </a:r>
            <a:r>
              <a:rPr lang="sr-Latn-CS" dirty="0" smtClean="0"/>
              <a:t>instrukcione strategije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b="6670"/>
          <a:stretch/>
        </p:blipFill>
        <p:spPr bwMode="auto">
          <a:xfrm>
            <a:off x="152400" y="1524000"/>
            <a:ext cx="8991600" cy="513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Formalno definisanje instrukcijskog dizajna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Jezici za instrukcijski dizajn – formalno predstavljaju </a:t>
            </a:r>
            <a:r>
              <a:rPr lang="en-US" dirty="0" err="1" smtClean="0"/>
              <a:t>sekvenc</a:t>
            </a:r>
            <a:r>
              <a:rPr lang="sr-Latn-CS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nastavnih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r>
              <a:rPr lang="en-US" dirty="0" smtClean="0"/>
              <a:t> u </a:t>
            </a:r>
            <a:r>
              <a:rPr lang="en-US" dirty="0" err="1" smtClean="0"/>
              <a:t>kursu</a:t>
            </a:r>
            <a:r>
              <a:rPr lang="en-US" dirty="0" smtClean="0"/>
              <a:t> </a:t>
            </a:r>
            <a:r>
              <a:rPr lang="sr-Latn-CS" dirty="0" smtClean="0"/>
              <a:t>nastalu primenom</a:t>
            </a:r>
            <a:r>
              <a:rPr lang="en-US" dirty="0" smtClean="0"/>
              <a:t> </a:t>
            </a:r>
            <a:r>
              <a:rPr lang="sr-Latn-CS" dirty="0" smtClean="0"/>
              <a:t>određenog </a:t>
            </a:r>
            <a:r>
              <a:rPr lang="en-US" dirty="0" err="1" smtClean="0"/>
              <a:t>instrukcijsk</a:t>
            </a:r>
            <a:r>
              <a:rPr lang="sr-Latn-CS" dirty="0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dizajn</a:t>
            </a:r>
            <a:r>
              <a:rPr lang="sr-Latn-CS" dirty="0" smtClean="0"/>
              <a:t>a</a:t>
            </a:r>
          </a:p>
          <a:p>
            <a:pPr lvl="1"/>
            <a:r>
              <a:rPr lang="en-US" dirty="0" smtClean="0"/>
              <a:t>OUNL EML, E2ML, CPM, </a:t>
            </a:r>
            <a:r>
              <a:rPr lang="en-US" dirty="0" err="1" smtClean="0"/>
              <a:t>coUML</a:t>
            </a:r>
            <a:r>
              <a:rPr lang="en-US" dirty="0" smtClean="0"/>
              <a:t>, </a:t>
            </a:r>
            <a:r>
              <a:rPr lang="en-US" dirty="0" err="1" smtClean="0"/>
              <a:t>PoEML</a:t>
            </a:r>
            <a:r>
              <a:rPr lang="en-US" dirty="0" smtClean="0"/>
              <a:t>, LDL</a:t>
            </a:r>
            <a:r>
              <a:rPr lang="sr-Latn-CS" dirty="0" smtClean="0"/>
              <a:t>,</a:t>
            </a:r>
            <a:r>
              <a:rPr lang="en-US" dirty="0" smtClean="0"/>
              <a:t> MOT+</a:t>
            </a:r>
            <a:endParaRPr lang="sr-Latn-CS" dirty="0" smtClean="0"/>
          </a:p>
          <a:p>
            <a:r>
              <a:rPr lang="sr-Latn-CS" dirty="0" smtClean="0"/>
              <a:t>Drugi način formalnog definisanja</a:t>
            </a:r>
          </a:p>
          <a:p>
            <a:pPr lvl="1"/>
            <a:r>
              <a:rPr lang="sr-Latn-CS" dirty="0" smtClean="0"/>
              <a:t>Specifikacije koje opisuju nastavni proces (npr. IMS Learning Design)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Specifikacije za opis nastavnog kursa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Integracijom pojedinačnih komponenti kursa dobija se nastavni proces koji predstavlja konačan nastavni kurs za distribuciju i korišćenje u nastavi</a:t>
            </a:r>
          </a:p>
          <a:p>
            <a:r>
              <a:rPr lang="pl-PL" dirty="0" smtClean="0"/>
              <a:t>Globalno se koriste dve specifikacije:</a:t>
            </a:r>
          </a:p>
          <a:p>
            <a:pPr lvl="1"/>
            <a:r>
              <a:rPr lang="pl-PL" dirty="0" smtClean="0"/>
              <a:t>Sharable Content Object Reference Model (SCORM)</a:t>
            </a:r>
          </a:p>
          <a:p>
            <a:pPr lvl="1"/>
            <a:r>
              <a:rPr lang="pl-PL" smtClean="0"/>
              <a:t>IMS Learning Design (IMS LD)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</a:t>
            </a:r>
            <a:r>
              <a:rPr lang="pl-PL" dirty="0" smtClean="0"/>
              <a:t>redstavlja globalni standard za opis nastavnog kursa predstavljenog u formi nastavnog procesa</a:t>
            </a:r>
            <a:endParaRPr lang="en-US" dirty="0" smtClean="0"/>
          </a:p>
          <a:p>
            <a:r>
              <a:rPr lang="pl-PL" dirty="0" smtClean="0"/>
              <a:t>Trenutno je većina sistema uskla</a:t>
            </a:r>
            <a:r>
              <a:rPr lang="sr-Latn-CS" dirty="0" smtClean="0"/>
              <a:t>đena sa </a:t>
            </a:r>
            <a:r>
              <a:rPr lang="pl-PL" dirty="0" smtClean="0"/>
              <a:t>SCORM standardom.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pl-PL" dirty="0" smtClean="0"/>
              <a:t>redstavlja kolekciju specifikacija iz oblasti elektronske nastave 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pl-PL" dirty="0" smtClean="0"/>
              <a:t>astoji iz tri dela: </a:t>
            </a:r>
            <a:endParaRPr lang="en-US" dirty="0" smtClean="0"/>
          </a:p>
          <a:p>
            <a:pPr lvl="1"/>
            <a:r>
              <a:rPr lang="pl-PL" dirty="0" smtClean="0"/>
              <a:t>Content Aggregation Model (SCORM CAM</a:t>
            </a:r>
            <a:r>
              <a:rPr lang="en-US" dirty="0" smtClean="0"/>
              <a:t>),</a:t>
            </a:r>
          </a:p>
          <a:p>
            <a:pPr lvl="1"/>
            <a:r>
              <a:rPr lang="pl-PL" dirty="0" smtClean="0"/>
              <a:t>Run-Time Environment (SCORM RTE) i </a:t>
            </a:r>
            <a:endParaRPr lang="en-US" dirty="0" smtClean="0"/>
          </a:p>
          <a:p>
            <a:pPr lvl="1"/>
            <a:r>
              <a:rPr lang="pl-PL" dirty="0" smtClean="0"/>
              <a:t>Sequencing and Navigation (SCORM SN).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SCORM </a:t>
            </a:r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Primeri</a:t>
            </a:r>
            <a:r>
              <a:rPr lang="en-US" dirty="0" smtClean="0">
                <a:hlinkClick r:id="rId2" action="ppaction://hlinkfile"/>
              </a:rPr>
              <a:t>\SCORM - AllGolfExamples.zip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3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1530</TotalTime>
  <Words>1069</Words>
  <Application>Microsoft Office PowerPoint</Application>
  <PresentationFormat>On-screen Show (4:3)</PresentationFormat>
  <Paragraphs>134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eObrazovanje – organizacija nastavnih iskustava</vt:lpstr>
      <vt:lpstr>Organizacija nastavnih iskustava</vt:lpstr>
      <vt:lpstr>Instrukcijski dizajn</vt:lpstr>
      <vt:lpstr>Instrukcijski dizajn u elektronskoj nastavi</vt:lpstr>
      <vt:lpstr>Primer Competency Assessment instrukcione strategije</vt:lpstr>
      <vt:lpstr>Formalno definisanje instrukcijskog dizajna</vt:lpstr>
      <vt:lpstr>Specifikacije za opis nastavnog kursa</vt:lpstr>
      <vt:lpstr>SCORM</vt:lpstr>
      <vt:lpstr>SCORM primeri</vt:lpstr>
      <vt:lpstr>SCORM CAM</vt:lpstr>
      <vt:lpstr>SCORM CAM struktura kursa</vt:lpstr>
      <vt:lpstr>SCORM CAM formalna reprezentacija</vt:lpstr>
      <vt:lpstr>SCORM CAM Primer</vt:lpstr>
      <vt:lpstr>SCORM RTE</vt:lpstr>
      <vt:lpstr>SCORM RTE Primer</vt:lpstr>
      <vt:lpstr>SCORM SN</vt:lpstr>
      <vt:lpstr>SCORM SN elementi</vt:lpstr>
      <vt:lpstr>SCORM SN stanje aktivnosti</vt:lpstr>
      <vt:lpstr>SCORM SN elementi</vt:lpstr>
      <vt:lpstr>SCORM SN elementi</vt:lpstr>
      <vt:lpstr>SCORM SN primer</vt:lpstr>
      <vt:lpstr>IMS Learning Design</vt:lpstr>
      <vt:lpstr>IMS Learning Design elementi</vt:lpstr>
      <vt:lpstr>IMS Learning Design elementi</vt:lpstr>
      <vt:lpstr>IMS Learning Design elementi</vt:lpstr>
      <vt:lpstr>IMS Learning Design elementi</vt:lpstr>
      <vt:lpstr>IMS Learning Design elementi</vt:lpstr>
      <vt:lpstr>IMS Learning Design elementi</vt:lpstr>
      <vt:lpstr>IMS Learning Design primer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i sistemi eObrazovanja</dc:title>
  <dc:creator>Goran</dc:creator>
  <cp:lastModifiedBy>Goran</cp:lastModifiedBy>
  <cp:revision>243</cp:revision>
  <dcterms:created xsi:type="dcterms:W3CDTF">2014-02-13T18:10:47Z</dcterms:created>
  <dcterms:modified xsi:type="dcterms:W3CDTF">2016-10-26T10:36:50Z</dcterms:modified>
</cp:coreProperties>
</file>