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2" r:id="rId1"/>
  </p:sldMasterIdLst>
  <p:notesMasterIdLst>
    <p:notesMasterId r:id="rId25"/>
  </p:notesMasterIdLst>
  <p:sldIdLst>
    <p:sldId id="256" r:id="rId2"/>
    <p:sldId id="283" r:id="rId3"/>
    <p:sldId id="270" r:id="rId4"/>
    <p:sldId id="274" r:id="rId5"/>
    <p:sldId id="289" r:id="rId6"/>
    <p:sldId id="258" r:id="rId7"/>
    <p:sldId id="269" r:id="rId8"/>
    <p:sldId id="272" r:id="rId9"/>
    <p:sldId id="278" r:id="rId10"/>
    <p:sldId id="288" r:id="rId11"/>
    <p:sldId id="273" r:id="rId12"/>
    <p:sldId id="277" r:id="rId13"/>
    <p:sldId id="284" r:id="rId14"/>
    <p:sldId id="285" r:id="rId15"/>
    <p:sldId id="280" r:id="rId16"/>
    <p:sldId id="286" r:id="rId17"/>
    <p:sldId id="261" r:id="rId18"/>
    <p:sldId id="264" r:id="rId19"/>
    <p:sldId id="265" r:id="rId20"/>
    <p:sldId id="266" r:id="rId21"/>
    <p:sldId id="267" r:id="rId22"/>
    <p:sldId id="268" r:id="rId23"/>
    <p:sldId id="28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049" autoAdjust="0"/>
    <p:restoredTop sz="73277" autoAdjust="0"/>
  </p:normalViewPr>
  <p:slideViewPr>
    <p:cSldViewPr snapToGrid="0">
      <p:cViewPr varScale="1">
        <p:scale>
          <a:sx n="65" d="100"/>
          <a:sy n="65" d="100"/>
        </p:scale>
        <p:origin x="245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4DF31A-29ED-4CC0-B7E8-F89B9F48A1C6}" type="doc">
      <dgm:prSet loTypeId="urn:microsoft.com/office/officeart/2005/8/layout/cycle2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F58125A-6011-4A86-A4F0-F1A34BD99D1B}">
      <dgm:prSet phldrT="[Text]"/>
      <dgm:spPr/>
      <dgm:t>
        <a:bodyPr/>
        <a:lstStyle/>
        <a:p>
          <a:r>
            <a:rPr lang="en-US" dirty="0" smtClean="0"/>
            <a:t>Development</a:t>
          </a:r>
          <a:endParaRPr lang="en-US" dirty="0"/>
        </a:p>
      </dgm:t>
    </dgm:pt>
    <dgm:pt modelId="{CF739558-B080-4681-866D-A77B31F01383}" type="parTrans" cxnId="{B3AC2182-F0FF-4A0B-A4FB-2A55B6D97959}">
      <dgm:prSet/>
      <dgm:spPr/>
      <dgm:t>
        <a:bodyPr/>
        <a:lstStyle/>
        <a:p>
          <a:endParaRPr lang="en-US"/>
        </a:p>
      </dgm:t>
    </dgm:pt>
    <dgm:pt modelId="{D3D2D55E-B6D4-4BA8-9A3E-7730D756863A}" type="sibTrans" cxnId="{B3AC2182-F0FF-4A0B-A4FB-2A55B6D97959}">
      <dgm:prSet/>
      <dgm:spPr/>
      <dgm:t>
        <a:bodyPr/>
        <a:lstStyle/>
        <a:p>
          <a:endParaRPr lang="en-US" dirty="0"/>
        </a:p>
      </dgm:t>
    </dgm:pt>
    <dgm:pt modelId="{DA9BFD64-3CB4-4281-A2DE-B0FA832AF229}">
      <dgm:prSet phldrT="[Text]"/>
      <dgm:spPr/>
      <dgm:t>
        <a:bodyPr/>
        <a:lstStyle/>
        <a:p>
          <a:r>
            <a:rPr lang="en-US" dirty="0" smtClean="0"/>
            <a:t>Source Control</a:t>
          </a:r>
        </a:p>
      </dgm:t>
    </dgm:pt>
    <dgm:pt modelId="{C62AFCF2-B1A8-4D19-8EBE-837D7DF759F9}" type="parTrans" cxnId="{928751F3-3351-4DDA-8671-3102F437BD6E}">
      <dgm:prSet/>
      <dgm:spPr/>
      <dgm:t>
        <a:bodyPr/>
        <a:lstStyle/>
        <a:p>
          <a:endParaRPr lang="en-US"/>
        </a:p>
      </dgm:t>
    </dgm:pt>
    <dgm:pt modelId="{EEAE3FE5-9999-4BFD-B2E0-58D703836A88}" type="sibTrans" cxnId="{928751F3-3351-4DDA-8671-3102F437BD6E}">
      <dgm:prSet/>
      <dgm:spPr/>
      <dgm:t>
        <a:bodyPr/>
        <a:lstStyle/>
        <a:p>
          <a:endParaRPr lang="en-US"/>
        </a:p>
      </dgm:t>
    </dgm:pt>
    <dgm:pt modelId="{83BEE0FE-CBDA-4F7B-87E4-5DB84AA5D283}">
      <dgm:prSet phldrT="[Text]"/>
      <dgm:spPr/>
      <dgm:t>
        <a:bodyPr/>
        <a:lstStyle/>
        <a:p>
          <a:r>
            <a:rPr lang="en-US" dirty="0" smtClean="0"/>
            <a:t>Build Server</a:t>
          </a:r>
          <a:endParaRPr lang="en-US" dirty="0"/>
        </a:p>
      </dgm:t>
    </dgm:pt>
    <dgm:pt modelId="{B18AA0A4-CBEC-4688-BEF8-9E4D4FBA14EE}" type="parTrans" cxnId="{5CC99346-4309-4E90-B274-E2DE19C91662}">
      <dgm:prSet/>
      <dgm:spPr/>
      <dgm:t>
        <a:bodyPr/>
        <a:lstStyle/>
        <a:p>
          <a:endParaRPr lang="en-US"/>
        </a:p>
      </dgm:t>
    </dgm:pt>
    <dgm:pt modelId="{85E20ED2-82D4-4861-9E7A-9531C4FAE927}" type="sibTrans" cxnId="{5CC99346-4309-4E90-B274-E2DE19C91662}">
      <dgm:prSet/>
      <dgm:spPr/>
      <dgm:t>
        <a:bodyPr/>
        <a:lstStyle/>
        <a:p>
          <a:endParaRPr lang="en-US"/>
        </a:p>
      </dgm:t>
    </dgm:pt>
    <dgm:pt modelId="{63D112D7-A82C-4A83-B7B1-449B9839F7C9}">
      <dgm:prSet phldrT="[Text]"/>
      <dgm:spPr/>
      <dgm:t>
        <a:bodyPr/>
        <a:lstStyle/>
        <a:p>
          <a:r>
            <a:rPr lang="en-US" dirty="0" smtClean="0"/>
            <a:t>Compile</a:t>
          </a:r>
          <a:endParaRPr lang="en-US" dirty="0"/>
        </a:p>
      </dgm:t>
    </dgm:pt>
    <dgm:pt modelId="{F9369330-A39B-46DB-BB97-29D68276DE5E}" type="parTrans" cxnId="{914682BA-0ECE-45EE-89BD-6061CA4866A0}">
      <dgm:prSet/>
      <dgm:spPr/>
      <dgm:t>
        <a:bodyPr/>
        <a:lstStyle/>
        <a:p>
          <a:endParaRPr lang="en-US"/>
        </a:p>
      </dgm:t>
    </dgm:pt>
    <dgm:pt modelId="{E3439BE5-3CF5-4722-9AB5-EE9FF1EDC17E}" type="sibTrans" cxnId="{914682BA-0ECE-45EE-89BD-6061CA4866A0}">
      <dgm:prSet/>
      <dgm:spPr/>
      <dgm:t>
        <a:bodyPr/>
        <a:lstStyle/>
        <a:p>
          <a:endParaRPr lang="en-US"/>
        </a:p>
      </dgm:t>
    </dgm:pt>
    <dgm:pt modelId="{FC8748FE-0091-46B0-9737-C86788B1D17F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D90BC16C-34E1-4EA0-8107-FDE7381D0BDE}" type="parTrans" cxnId="{120F754D-03E9-4280-89BD-0AFDF6DB5644}">
      <dgm:prSet/>
      <dgm:spPr/>
      <dgm:t>
        <a:bodyPr/>
        <a:lstStyle/>
        <a:p>
          <a:endParaRPr lang="en-US"/>
        </a:p>
      </dgm:t>
    </dgm:pt>
    <dgm:pt modelId="{E6F9E423-2B8C-4D05-9EAD-0319DF398FD3}" type="sibTrans" cxnId="{120F754D-03E9-4280-89BD-0AFDF6DB5644}">
      <dgm:prSet/>
      <dgm:spPr/>
      <dgm:t>
        <a:bodyPr/>
        <a:lstStyle/>
        <a:p>
          <a:endParaRPr lang="en-US"/>
        </a:p>
      </dgm:t>
    </dgm:pt>
    <dgm:pt modelId="{EDB43E3D-3D7D-4019-AECF-5BEE277C6783}">
      <dgm:prSet phldrT="[Text]"/>
      <dgm:spPr/>
      <dgm:t>
        <a:bodyPr/>
        <a:lstStyle/>
        <a:p>
          <a:r>
            <a:rPr lang="en-US" smtClean="0"/>
            <a:t>Create </a:t>
          </a:r>
          <a:r>
            <a:rPr lang="en-US" dirty="0" smtClean="0"/>
            <a:t>Release Candidate</a:t>
          </a:r>
          <a:endParaRPr lang="en-US" dirty="0"/>
        </a:p>
      </dgm:t>
    </dgm:pt>
    <dgm:pt modelId="{91C23F00-7961-4EF0-9163-0A77B738E008}" type="parTrans" cxnId="{7E614307-B63E-41BA-81A4-212FD51FC2B6}">
      <dgm:prSet/>
      <dgm:spPr/>
      <dgm:t>
        <a:bodyPr/>
        <a:lstStyle/>
        <a:p>
          <a:endParaRPr lang="en-US"/>
        </a:p>
      </dgm:t>
    </dgm:pt>
    <dgm:pt modelId="{2C29018E-31C5-4F4E-93BA-2EF53E894F88}" type="sibTrans" cxnId="{7E614307-B63E-41BA-81A4-212FD51FC2B6}">
      <dgm:prSet/>
      <dgm:spPr/>
      <dgm:t>
        <a:bodyPr/>
        <a:lstStyle/>
        <a:p>
          <a:endParaRPr lang="en-US"/>
        </a:p>
      </dgm:t>
    </dgm:pt>
    <dgm:pt modelId="{00DBA307-5AAC-4870-A31C-038D5F13D304}" type="pres">
      <dgm:prSet presAssocID="{E14DF31A-29ED-4CC0-B7E8-F89B9F48A1C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811F25A-9CD1-49D5-87FD-8C19BA898625}" type="pres">
      <dgm:prSet presAssocID="{AF58125A-6011-4A86-A4F0-F1A34BD99D1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28B44F-6FD5-458E-A078-F06C3EB5823C}" type="pres">
      <dgm:prSet presAssocID="{D3D2D55E-B6D4-4BA8-9A3E-7730D756863A}" presName="sibTrans" presStyleLbl="sibTrans2D1" presStyleIdx="0" presStyleCnt="3"/>
      <dgm:spPr/>
      <dgm:t>
        <a:bodyPr/>
        <a:lstStyle/>
        <a:p>
          <a:endParaRPr lang="en-US"/>
        </a:p>
      </dgm:t>
    </dgm:pt>
    <dgm:pt modelId="{F4147C5F-374A-4439-88A2-C921C214717F}" type="pres">
      <dgm:prSet presAssocID="{D3D2D55E-B6D4-4BA8-9A3E-7730D756863A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38A6204F-FE70-4CBB-9EC4-C843C04FC27E}" type="pres">
      <dgm:prSet presAssocID="{DA9BFD64-3CB4-4281-A2DE-B0FA832AF22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CB3838-C4F8-49A5-A28B-0AB77256F9A1}" type="pres">
      <dgm:prSet presAssocID="{EEAE3FE5-9999-4BFD-B2E0-58D703836A88}" presName="sibTrans" presStyleLbl="sibTrans2D1" presStyleIdx="1" presStyleCnt="3"/>
      <dgm:spPr/>
      <dgm:t>
        <a:bodyPr/>
        <a:lstStyle/>
        <a:p>
          <a:endParaRPr lang="en-US"/>
        </a:p>
      </dgm:t>
    </dgm:pt>
    <dgm:pt modelId="{095516FE-DBC3-486F-97E5-9D199A01572E}" type="pres">
      <dgm:prSet presAssocID="{EEAE3FE5-9999-4BFD-B2E0-58D703836A88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338CE20C-42CC-4657-BBA2-0E8CFAEE5FED}" type="pres">
      <dgm:prSet presAssocID="{83BEE0FE-CBDA-4F7B-87E4-5DB84AA5D28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0F4D4C-DF04-4381-925F-68B2F8081428}" type="pres">
      <dgm:prSet presAssocID="{85E20ED2-82D4-4861-9E7A-9531C4FAE927}" presName="sibTrans" presStyleLbl="sibTrans2D1" presStyleIdx="2" presStyleCnt="3"/>
      <dgm:spPr/>
      <dgm:t>
        <a:bodyPr/>
        <a:lstStyle/>
        <a:p>
          <a:endParaRPr lang="en-US"/>
        </a:p>
      </dgm:t>
    </dgm:pt>
    <dgm:pt modelId="{B25DB780-97E8-4275-933D-D16D230C4067}" type="pres">
      <dgm:prSet presAssocID="{85E20ED2-82D4-4861-9E7A-9531C4FAE927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1E93B86F-D318-4B3A-8DA2-9B99581CE372}" type="presOf" srcId="{FC8748FE-0091-46B0-9737-C86788B1D17F}" destId="{338CE20C-42CC-4657-BBA2-0E8CFAEE5FED}" srcOrd="0" destOrd="2" presId="urn:microsoft.com/office/officeart/2005/8/layout/cycle2"/>
    <dgm:cxn modelId="{D5760B0E-1D10-451A-9B3B-D69B1E927543}" type="presOf" srcId="{AF58125A-6011-4A86-A4F0-F1A34BD99D1B}" destId="{4811F25A-9CD1-49D5-87FD-8C19BA898625}" srcOrd="0" destOrd="0" presId="urn:microsoft.com/office/officeart/2005/8/layout/cycle2"/>
    <dgm:cxn modelId="{B3AC2182-F0FF-4A0B-A4FB-2A55B6D97959}" srcId="{E14DF31A-29ED-4CC0-B7E8-F89B9F48A1C6}" destId="{AF58125A-6011-4A86-A4F0-F1A34BD99D1B}" srcOrd="0" destOrd="0" parTransId="{CF739558-B080-4681-866D-A77B31F01383}" sibTransId="{D3D2D55E-B6D4-4BA8-9A3E-7730D756863A}"/>
    <dgm:cxn modelId="{36052A76-3A86-48AD-96B2-A062EBFDCF9D}" type="presOf" srcId="{EEAE3FE5-9999-4BFD-B2E0-58D703836A88}" destId="{095516FE-DBC3-486F-97E5-9D199A01572E}" srcOrd="1" destOrd="0" presId="urn:microsoft.com/office/officeart/2005/8/layout/cycle2"/>
    <dgm:cxn modelId="{928751F3-3351-4DDA-8671-3102F437BD6E}" srcId="{E14DF31A-29ED-4CC0-B7E8-F89B9F48A1C6}" destId="{DA9BFD64-3CB4-4281-A2DE-B0FA832AF229}" srcOrd="1" destOrd="0" parTransId="{C62AFCF2-B1A8-4D19-8EBE-837D7DF759F9}" sibTransId="{EEAE3FE5-9999-4BFD-B2E0-58D703836A88}"/>
    <dgm:cxn modelId="{5CC99346-4309-4E90-B274-E2DE19C91662}" srcId="{E14DF31A-29ED-4CC0-B7E8-F89B9F48A1C6}" destId="{83BEE0FE-CBDA-4F7B-87E4-5DB84AA5D283}" srcOrd="2" destOrd="0" parTransId="{B18AA0A4-CBEC-4688-BEF8-9E4D4FBA14EE}" sibTransId="{85E20ED2-82D4-4861-9E7A-9531C4FAE927}"/>
    <dgm:cxn modelId="{120F754D-03E9-4280-89BD-0AFDF6DB5644}" srcId="{83BEE0FE-CBDA-4F7B-87E4-5DB84AA5D283}" destId="{FC8748FE-0091-46B0-9737-C86788B1D17F}" srcOrd="1" destOrd="0" parTransId="{D90BC16C-34E1-4EA0-8107-FDE7381D0BDE}" sibTransId="{E6F9E423-2B8C-4D05-9EAD-0319DF398FD3}"/>
    <dgm:cxn modelId="{20FB6015-9929-428C-BE69-2616EE9412F3}" type="presOf" srcId="{EDB43E3D-3D7D-4019-AECF-5BEE277C6783}" destId="{338CE20C-42CC-4657-BBA2-0E8CFAEE5FED}" srcOrd="0" destOrd="3" presId="urn:microsoft.com/office/officeart/2005/8/layout/cycle2"/>
    <dgm:cxn modelId="{B3936E88-7A6C-43A7-A45A-021EA149AC59}" type="presOf" srcId="{63D112D7-A82C-4A83-B7B1-449B9839F7C9}" destId="{338CE20C-42CC-4657-BBA2-0E8CFAEE5FED}" srcOrd="0" destOrd="1" presId="urn:microsoft.com/office/officeart/2005/8/layout/cycle2"/>
    <dgm:cxn modelId="{FB24D2EF-898D-43C0-9DC8-258D45F28AE5}" type="presOf" srcId="{D3D2D55E-B6D4-4BA8-9A3E-7730D756863A}" destId="{D828B44F-6FD5-458E-A078-F06C3EB5823C}" srcOrd="0" destOrd="0" presId="urn:microsoft.com/office/officeart/2005/8/layout/cycle2"/>
    <dgm:cxn modelId="{6665DBE5-90A9-4486-9D51-E2F4673E6385}" type="presOf" srcId="{85E20ED2-82D4-4861-9E7A-9531C4FAE927}" destId="{B25DB780-97E8-4275-933D-D16D230C4067}" srcOrd="1" destOrd="0" presId="urn:microsoft.com/office/officeart/2005/8/layout/cycle2"/>
    <dgm:cxn modelId="{7E614307-B63E-41BA-81A4-212FD51FC2B6}" srcId="{83BEE0FE-CBDA-4F7B-87E4-5DB84AA5D283}" destId="{EDB43E3D-3D7D-4019-AECF-5BEE277C6783}" srcOrd="2" destOrd="0" parTransId="{91C23F00-7961-4EF0-9163-0A77B738E008}" sibTransId="{2C29018E-31C5-4F4E-93BA-2EF53E894F88}"/>
    <dgm:cxn modelId="{5F5676CE-7C1C-4312-863E-9110E114CE71}" type="presOf" srcId="{85E20ED2-82D4-4861-9E7A-9531C4FAE927}" destId="{580F4D4C-DF04-4381-925F-68B2F8081428}" srcOrd="0" destOrd="0" presId="urn:microsoft.com/office/officeart/2005/8/layout/cycle2"/>
    <dgm:cxn modelId="{036C8209-6F43-4077-A85A-ED3243E5C3BE}" type="presOf" srcId="{DA9BFD64-3CB4-4281-A2DE-B0FA832AF229}" destId="{38A6204F-FE70-4CBB-9EC4-C843C04FC27E}" srcOrd="0" destOrd="0" presId="urn:microsoft.com/office/officeart/2005/8/layout/cycle2"/>
    <dgm:cxn modelId="{CC9DA679-561E-4CA0-A760-843501A0D1E0}" type="presOf" srcId="{E14DF31A-29ED-4CC0-B7E8-F89B9F48A1C6}" destId="{00DBA307-5AAC-4870-A31C-038D5F13D304}" srcOrd="0" destOrd="0" presId="urn:microsoft.com/office/officeart/2005/8/layout/cycle2"/>
    <dgm:cxn modelId="{914682BA-0ECE-45EE-89BD-6061CA4866A0}" srcId="{83BEE0FE-CBDA-4F7B-87E4-5DB84AA5D283}" destId="{63D112D7-A82C-4A83-B7B1-449B9839F7C9}" srcOrd="0" destOrd="0" parTransId="{F9369330-A39B-46DB-BB97-29D68276DE5E}" sibTransId="{E3439BE5-3CF5-4722-9AB5-EE9FF1EDC17E}"/>
    <dgm:cxn modelId="{98ED361A-8C75-4B23-BCA3-EFCA6243E282}" type="presOf" srcId="{D3D2D55E-B6D4-4BA8-9A3E-7730D756863A}" destId="{F4147C5F-374A-4439-88A2-C921C214717F}" srcOrd="1" destOrd="0" presId="urn:microsoft.com/office/officeart/2005/8/layout/cycle2"/>
    <dgm:cxn modelId="{4C7F945A-C087-4521-8668-3D40F91B33F4}" type="presOf" srcId="{83BEE0FE-CBDA-4F7B-87E4-5DB84AA5D283}" destId="{338CE20C-42CC-4657-BBA2-0E8CFAEE5FED}" srcOrd="0" destOrd="0" presId="urn:microsoft.com/office/officeart/2005/8/layout/cycle2"/>
    <dgm:cxn modelId="{4D0D093D-F1F8-4960-9CF1-5537B7C4C196}" type="presOf" srcId="{EEAE3FE5-9999-4BFD-B2E0-58D703836A88}" destId="{CECB3838-C4F8-49A5-A28B-0AB77256F9A1}" srcOrd="0" destOrd="0" presId="urn:microsoft.com/office/officeart/2005/8/layout/cycle2"/>
    <dgm:cxn modelId="{A0A54B28-BEF8-4D1E-B4F0-6E82E6D19E86}" type="presParOf" srcId="{00DBA307-5AAC-4870-A31C-038D5F13D304}" destId="{4811F25A-9CD1-49D5-87FD-8C19BA898625}" srcOrd="0" destOrd="0" presId="urn:microsoft.com/office/officeart/2005/8/layout/cycle2"/>
    <dgm:cxn modelId="{753D7F32-7BAE-452B-9CB9-B1A7AC71DBF4}" type="presParOf" srcId="{00DBA307-5AAC-4870-A31C-038D5F13D304}" destId="{D828B44F-6FD5-458E-A078-F06C3EB5823C}" srcOrd="1" destOrd="0" presId="urn:microsoft.com/office/officeart/2005/8/layout/cycle2"/>
    <dgm:cxn modelId="{67418B08-C8A0-431C-B44F-D15B22BCC20E}" type="presParOf" srcId="{D828B44F-6FD5-458E-A078-F06C3EB5823C}" destId="{F4147C5F-374A-4439-88A2-C921C214717F}" srcOrd="0" destOrd="0" presId="urn:microsoft.com/office/officeart/2005/8/layout/cycle2"/>
    <dgm:cxn modelId="{DBC23FCC-16ED-425C-8339-2B3FA40197B6}" type="presParOf" srcId="{00DBA307-5AAC-4870-A31C-038D5F13D304}" destId="{38A6204F-FE70-4CBB-9EC4-C843C04FC27E}" srcOrd="2" destOrd="0" presId="urn:microsoft.com/office/officeart/2005/8/layout/cycle2"/>
    <dgm:cxn modelId="{FED8276F-12A1-4DF4-A6B2-C0A29DC0795E}" type="presParOf" srcId="{00DBA307-5AAC-4870-A31C-038D5F13D304}" destId="{CECB3838-C4F8-49A5-A28B-0AB77256F9A1}" srcOrd="3" destOrd="0" presId="urn:microsoft.com/office/officeart/2005/8/layout/cycle2"/>
    <dgm:cxn modelId="{9C2A9789-5DBD-4D3F-9DD6-20FFDB62F3D2}" type="presParOf" srcId="{CECB3838-C4F8-49A5-A28B-0AB77256F9A1}" destId="{095516FE-DBC3-486F-97E5-9D199A01572E}" srcOrd="0" destOrd="0" presId="urn:microsoft.com/office/officeart/2005/8/layout/cycle2"/>
    <dgm:cxn modelId="{1201D614-7A9A-45AD-A2D8-5B248D0E2D09}" type="presParOf" srcId="{00DBA307-5AAC-4870-A31C-038D5F13D304}" destId="{338CE20C-42CC-4657-BBA2-0E8CFAEE5FED}" srcOrd="4" destOrd="0" presId="urn:microsoft.com/office/officeart/2005/8/layout/cycle2"/>
    <dgm:cxn modelId="{B985369F-6CF0-4AF9-890C-F9BD018854EC}" type="presParOf" srcId="{00DBA307-5AAC-4870-A31C-038D5F13D304}" destId="{580F4D4C-DF04-4381-925F-68B2F8081428}" srcOrd="5" destOrd="0" presId="urn:microsoft.com/office/officeart/2005/8/layout/cycle2"/>
    <dgm:cxn modelId="{624AB632-964C-4238-A542-9E01DFAA4935}" type="presParOf" srcId="{580F4D4C-DF04-4381-925F-68B2F8081428}" destId="{B25DB780-97E8-4275-933D-D16D230C406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226AEC-BF85-4CA9-BA5D-03267DC5EE9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41F02A-F5B3-418E-B5E6-199F7CC7ACF1}">
      <dgm:prSet/>
      <dgm:spPr/>
      <dgm:t>
        <a:bodyPr/>
        <a:lstStyle/>
        <a:p>
          <a:pPr rtl="0"/>
          <a:r>
            <a:rPr lang="en-US" smtClean="0"/>
            <a:t>Prep</a:t>
          </a:r>
          <a:endParaRPr lang="en-US"/>
        </a:p>
      </dgm:t>
    </dgm:pt>
    <dgm:pt modelId="{0C1002BE-B20E-4880-951A-27947DC9D023}" type="parTrans" cxnId="{E75A569A-70B7-4030-9B7A-3ECD9E9F0ACC}">
      <dgm:prSet/>
      <dgm:spPr/>
      <dgm:t>
        <a:bodyPr/>
        <a:lstStyle/>
        <a:p>
          <a:endParaRPr lang="en-US"/>
        </a:p>
      </dgm:t>
    </dgm:pt>
    <dgm:pt modelId="{80C2CBAA-7EAB-4804-9664-58C464783064}" type="sibTrans" cxnId="{E75A569A-70B7-4030-9B7A-3ECD9E9F0ACC}">
      <dgm:prSet/>
      <dgm:spPr/>
      <dgm:t>
        <a:bodyPr/>
        <a:lstStyle/>
        <a:p>
          <a:endParaRPr lang="en-US"/>
        </a:p>
      </dgm:t>
    </dgm:pt>
    <dgm:pt modelId="{13DC6852-2B27-48FE-B710-B01FC00D688F}">
      <dgm:prSet/>
      <dgm:spPr/>
      <dgm:t>
        <a:bodyPr/>
        <a:lstStyle/>
        <a:p>
          <a:pPr rtl="0"/>
          <a:r>
            <a:rPr lang="en-US" smtClean="0"/>
            <a:t>Database update</a:t>
          </a:r>
          <a:endParaRPr lang="en-US"/>
        </a:p>
      </dgm:t>
    </dgm:pt>
    <dgm:pt modelId="{075FCBE0-B537-4C04-A5ED-A8FA976D2C93}" type="parTrans" cxnId="{7810F9D3-3B29-4775-BD52-9F9E847B1B81}">
      <dgm:prSet/>
      <dgm:spPr/>
      <dgm:t>
        <a:bodyPr/>
        <a:lstStyle/>
        <a:p>
          <a:endParaRPr lang="en-US"/>
        </a:p>
      </dgm:t>
    </dgm:pt>
    <dgm:pt modelId="{9007AE0D-A40F-4AD9-B2CD-216B596B86AB}" type="sibTrans" cxnId="{7810F9D3-3B29-4775-BD52-9F9E847B1B81}">
      <dgm:prSet/>
      <dgm:spPr/>
      <dgm:t>
        <a:bodyPr/>
        <a:lstStyle/>
        <a:p>
          <a:endParaRPr lang="en-US"/>
        </a:p>
      </dgm:t>
    </dgm:pt>
    <dgm:pt modelId="{D11053B0-66E1-485D-AC5E-A6702A828A36}">
      <dgm:prSet/>
      <dgm:spPr/>
      <dgm:t>
        <a:bodyPr/>
        <a:lstStyle/>
        <a:p>
          <a:pPr rtl="0"/>
          <a:r>
            <a:rPr lang="en-US" smtClean="0"/>
            <a:t>Database checks</a:t>
          </a:r>
          <a:endParaRPr lang="en-US"/>
        </a:p>
      </dgm:t>
    </dgm:pt>
    <dgm:pt modelId="{37484A6A-DDF3-4A66-8E55-89729B54325B}" type="parTrans" cxnId="{682BE62E-8C89-4A69-A1AD-175AA22C8DF6}">
      <dgm:prSet/>
      <dgm:spPr/>
      <dgm:t>
        <a:bodyPr/>
        <a:lstStyle/>
        <a:p>
          <a:endParaRPr lang="en-US"/>
        </a:p>
      </dgm:t>
    </dgm:pt>
    <dgm:pt modelId="{7944C0C2-42D8-401C-9FB8-F709A2C070AF}" type="sibTrans" cxnId="{682BE62E-8C89-4A69-A1AD-175AA22C8DF6}">
      <dgm:prSet/>
      <dgm:spPr/>
      <dgm:t>
        <a:bodyPr/>
        <a:lstStyle/>
        <a:p>
          <a:endParaRPr lang="en-US"/>
        </a:p>
      </dgm:t>
    </dgm:pt>
    <dgm:pt modelId="{21CB024D-18C1-4F56-9979-FA53EC310E97}">
      <dgm:prSet/>
      <dgm:spPr/>
      <dgm:t>
        <a:bodyPr/>
        <a:lstStyle/>
        <a:p>
          <a:pPr rtl="0"/>
          <a:r>
            <a:rPr lang="en-US" smtClean="0"/>
            <a:t>Application update</a:t>
          </a:r>
          <a:endParaRPr lang="en-US"/>
        </a:p>
      </dgm:t>
    </dgm:pt>
    <dgm:pt modelId="{498D8260-133E-412A-AFCA-7AFC5CC9D74A}" type="parTrans" cxnId="{C3F5FF23-7791-4746-9782-AB898A4F903C}">
      <dgm:prSet/>
      <dgm:spPr/>
      <dgm:t>
        <a:bodyPr/>
        <a:lstStyle/>
        <a:p>
          <a:endParaRPr lang="en-US"/>
        </a:p>
      </dgm:t>
    </dgm:pt>
    <dgm:pt modelId="{78ACE20F-C00F-4145-933D-97A78799DD8C}" type="sibTrans" cxnId="{C3F5FF23-7791-4746-9782-AB898A4F903C}">
      <dgm:prSet/>
      <dgm:spPr/>
      <dgm:t>
        <a:bodyPr/>
        <a:lstStyle/>
        <a:p>
          <a:endParaRPr lang="en-US"/>
        </a:p>
      </dgm:t>
    </dgm:pt>
    <dgm:pt modelId="{507C0C97-9D9F-4235-91E2-523FA691B1B8}">
      <dgm:prSet/>
      <dgm:spPr/>
      <dgm:t>
        <a:bodyPr/>
        <a:lstStyle/>
        <a:p>
          <a:pPr rtl="0"/>
          <a:r>
            <a:rPr lang="en-US" dirty="0" smtClean="0"/>
            <a:t>Email engineers</a:t>
          </a:r>
          <a:endParaRPr lang="en-US" dirty="0"/>
        </a:p>
      </dgm:t>
    </dgm:pt>
    <dgm:pt modelId="{F8222DD2-806A-4531-9811-1A5E2F253925}" type="parTrans" cxnId="{B2EB653D-B471-4E54-9294-EB1C6D9B1683}">
      <dgm:prSet/>
      <dgm:spPr/>
      <dgm:t>
        <a:bodyPr/>
        <a:lstStyle/>
        <a:p>
          <a:endParaRPr lang="en-US"/>
        </a:p>
      </dgm:t>
    </dgm:pt>
    <dgm:pt modelId="{949C64DA-1212-4A25-98FE-7A13D61DEAB5}" type="sibTrans" cxnId="{B2EB653D-B471-4E54-9294-EB1C6D9B1683}">
      <dgm:prSet/>
      <dgm:spPr/>
      <dgm:t>
        <a:bodyPr/>
        <a:lstStyle/>
        <a:p>
          <a:endParaRPr lang="en-US"/>
        </a:p>
      </dgm:t>
    </dgm:pt>
    <dgm:pt modelId="{DE42FC12-83D0-46FB-9763-CE74FBF029A1}" type="pres">
      <dgm:prSet presAssocID="{AB226AEC-BF85-4CA9-BA5D-03267DC5EE9F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7973928-6E4C-4BD0-9621-5B9CBA1D522B}" type="pres">
      <dgm:prSet presAssocID="{AB226AEC-BF85-4CA9-BA5D-03267DC5EE9F}" presName="arrow" presStyleLbl="bgShp" presStyleIdx="0" presStyleCnt="1"/>
      <dgm:spPr/>
    </dgm:pt>
    <dgm:pt modelId="{63B6AB72-3295-467F-92DD-884840355CF6}" type="pres">
      <dgm:prSet presAssocID="{AB226AEC-BF85-4CA9-BA5D-03267DC5EE9F}" presName="linearProcess" presStyleCnt="0"/>
      <dgm:spPr/>
    </dgm:pt>
    <dgm:pt modelId="{3B72C2D2-7971-41E5-8E35-3936ABB454AD}" type="pres">
      <dgm:prSet presAssocID="{5D41F02A-F5B3-418E-B5E6-199F7CC7ACF1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0339A5-918E-4822-BE61-81524730C07E}" type="pres">
      <dgm:prSet presAssocID="{80C2CBAA-7EAB-4804-9664-58C464783064}" presName="sibTrans" presStyleCnt="0"/>
      <dgm:spPr/>
    </dgm:pt>
    <dgm:pt modelId="{307B4FC1-F3C0-4C66-B61C-8AC85CDBF60B}" type="pres">
      <dgm:prSet presAssocID="{13DC6852-2B27-48FE-B710-B01FC00D688F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DAD23A-9806-458F-8080-DB9301F74358}" type="pres">
      <dgm:prSet presAssocID="{9007AE0D-A40F-4AD9-B2CD-216B596B86AB}" presName="sibTrans" presStyleCnt="0"/>
      <dgm:spPr/>
    </dgm:pt>
    <dgm:pt modelId="{7900B3C0-18D2-4498-9803-14943552E746}" type="pres">
      <dgm:prSet presAssocID="{D11053B0-66E1-485D-AC5E-A6702A828A36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3F5A91-68AE-4B5E-8EC0-C8B955BF0F2B}" type="pres">
      <dgm:prSet presAssocID="{7944C0C2-42D8-401C-9FB8-F709A2C070AF}" presName="sibTrans" presStyleCnt="0"/>
      <dgm:spPr/>
    </dgm:pt>
    <dgm:pt modelId="{C2A507CB-3709-4879-840B-4072BA2E2E52}" type="pres">
      <dgm:prSet presAssocID="{21CB024D-18C1-4F56-9979-FA53EC310E97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0AD6F6-C995-4182-B519-EE4BB9D6772B}" type="pres">
      <dgm:prSet presAssocID="{78ACE20F-C00F-4145-933D-97A78799DD8C}" presName="sibTrans" presStyleCnt="0"/>
      <dgm:spPr/>
    </dgm:pt>
    <dgm:pt modelId="{0BF11218-45E1-46D8-9617-191F359570B4}" type="pres">
      <dgm:prSet presAssocID="{507C0C97-9D9F-4235-91E2-523FA691B1B8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63A0F6-F84A-4A4C-9BEC-BA6FBDEA4259}" type="presOf" srcId="{AB226AEC-BF85-4CA9-BA5D-03267DC5EE9F}" destId="{DE42FC12-83D0-46FB-9763-CE74FBF029A1}" srcOrd="0" destOrd="0" presId="urn:microsoft.com/office/officeart/2005/8/layout/hProcess9"/>
    <dgm:cxn modelId="{682BE62E-8C89-4A69-A1AD-175AA22C8DF6}" srcId="{AB226AEC-BF85-4CA9-BA5D-03267DC5EE9F}" destId="{D11053B0-66E1-485D-AC5E-A6702A828A36}" srcOrd="2" destOrd="0" parTransId="{37484A6A-DDF3-4A66-8E55-89729B54325B}" sibTransId="{7944C0C2-42D8-401C-9FB8-F709A2C070AF}"/>
    <dgm:cxn modelId="{5BE2D152-9981-46DE-990A-07190BC55D5E}" type="presOf" srcId="{21CB024D-18C1-4F56-9979-FA53EC310E97}" destId="{C2A507CB-3709-4879-840B-4072BA2E2E52}" srcOrd="0" destOrd="0" presId="urn:microsoft.com/office/officeart/2005/8/layout/hProcess9"/>
    <dgm:cxn modelId="{100C3978-2A5D-4120-8165-8EE33CCB8951}" type="presOf" srcId="{5D41F02A-F5B3-418E-B5E6-199F7CC7ACF1}" destId="{3B72C2D2-7971-41E5-8E35-3936ABB454AD}" srcOrd="0" destOrd="0" presId="urn:microsoft.com/office/officeart/2005/8/layout/hProcess9"/>
    <dgm:cxn modelId="{60BF0877-30EC-4C72-898A-742C7E46C53B}" type="presOf" srcId="{D11053B0-66E1-485D-AC5E-A6702A828A36}" destId="{7900B3C0-18D2-4498-9803-14943552E746}" srcOrd="0" destOrd="0" presId="urn:microsoft.com/office/officeart/2005/8/layout/hProcess9"/>
    <dgm:cxn modelId="{B2EB653D-B471-4E54-9294-EB1C6D9B1683}" srcId="{AB226AEC-BF85-4CA9-BA5D-03267DC5EE9F}" destId="{507C0C97-9D9F-4235-91E2-523FA691B1B8}" srcOrd="4" destOrd="0" parTransId="{F8222DD2-806A-4531-9811-1A5E2F253925}" sibTransId="{949C64DA-1212-4A25-98FE-7A13D61DEAB5}"/>
    <dgm:cxn modelId="{C3F5FF23-7791-4746-9782-AB898A4F903C}" srcId="{AB226AEC-BF85-4CA9-BA5D-03267DC5EE9F}" destId="{21CB024D-18C1-4F56-9979-FA53EC310E97}" srcOrd="3" destOrd="0" parTransId="{498D8260-133E-412A-AFCA-7AFC5CC9D74A}" sibTransId="{78ACE20F-C00F-4145-933D-97A78799DD8C}"/>
    <dgm:cxn modelId="{7810F9D3-3B29-4775-BD52-9F9E847B1B81}" srcId="{AB226AEC-BF85-4CA9-BA5D-03267DC5EE9F}" destId="{13DC6852-2B27-48FE-B710-B01FC00D688F}" srcOrd="1" destOrd="0" parTransId="{075FCBE0-B537-4C04-A5ED-A8FA976D2C93}" sibTransId="{9007AE0D-A40F-4AD9-B2CD-216B596B86AB}"/>
    <dgm:cxn modelId="{443AAB7B-418F-4244-8BCF-E180CF5F9C22}" type="presOf" srcId="{13DC6852-2B27-48FE-B710-B01FC00D688F}" destId="{307B4FC1-F3C0-4C66-B61C-8AC85CDBF60B}" srcOrd="0" destOrd="0" presId="urn:microsoft.com/office/officeart/2005/8/layout/hProcess9"/>
    <dgm:cxn modelId="{38A4027F-E2AC-45D9-A66E-4CDD328FF83F}" type="presOf" srcId="{507C0C97-9D9F-4235-91E2-523FA691B1B8}" destId="{0BF11218-45E1-46D8-9617-191F359570B4}" srcOrd="0" destOrd="0" presId="urn:microsoft.com/office/officeart/2005/8/layout/hProcess9"/>
    <dgm:cxn modelId="{E75A569A-70B7-4030-9B7A-3ECD9E9F0ACC}" srcId="{AB226AEC-BF85-4CA9-BA5D-03267DC5EE9F}" destId="{5D41F02A-F5B3-418E-B5E6-199F7CC7ACF1}" srcOrd="0" destOrd="0" parTransId="{0C1002BE-B20E-4880-951A-27947DC9D023}" sibTransId="{80C2CBAA-7EAB-4804-9664-58C464783064}"/>
    <dgm:cxn modelId="{96356018-9E9F-4D2C-9B28-E0F6E486053A}" type="presParOf" srcId="{DE42FC12-83D0-46FB-9763-CE74FBF029A1}" destId="{87973928-6E4C-4BD0-9621-5B9CBA1D522B}" srcOrd="0" destOrd="0" presId="urn:microsoft.com/office/officeart/2005/8/layout/hProcess9"/>
    <dgm:cxn modelId="{F2C30031-5B6D-4585-83BB-55693B65178D}" type="presParOf" srcId="{DE42FC12-83D0-46FB-9763-CE74FBF029A1}" destId="{63B6AB72-3295-467F-92DD-884840355CF6}" srcOrd="1" destOrd="0" presId="urn:microsoft.com/office/officeart/2005/8/layout/hProcess9"/>
    <dgm:cxn modelId="{CE99E9CD-3BAA-4534-BDDC-AB7588030A78}" type="presParOf" srcId="{63B6AB72-3295-467F-92DD-884840355CF6}" destId="{3B72C2D2-7971-41E5-8E35-3936ABB454AD}" srcOrd="0" destOrd="0" presId="urn:microsoft.com/office/officeart/2005/8/layout/hProcess9"/>
    <dgm:cxn modelId="{FDA7614E-32C6-4035-B861-289ED6FC092C}" type="presParOf" srcId="{63B6AB72-3295-467F-92DD-884840355CF6}" destId="{AD0339A5-918E-4822-BE61-81524730C07E}" srcOrd="1" destOrd="0" presId="urn:microsoft.com/office/officeart/2005/8/layout/hProcess9"/>
    <dgm:cxn modelId="{AB469BCC-3803-4078-8CA0-39A22890A6FA}" type="presParOf" srcId="{63B6AB72-3295-467F-92DD-884840355CF6}" destId="{307B4FC1-F3C0-4C66-B61C-8AC85CDBF60B}" srcOrd="2" destOrd="0" presId="urn:microsoft.com/office/officeart/2005/8/layout/hProcess9"/>
    <dgm:cxn modelId="{1F1C1030-37F9-4DE4-8498-42F9591113FF}" type="presParOf" srcId="{63B6AB72-3295-467F-92DD-884840355CF6}" destId="{F4DAD23A-9806-458F-8080-DB9301F74358}" srcOrd="3" destOrd="0" presId="urn:microsoft.com/office/officeart/2005/8/layout/hProcess9"/>
    <dgm:cxn modelId="{6FC6CD2B-D1F9-42BD-9112-80E89C40DBC7}" type="presParOf" srcId="{63B6AB72-3295-467F-92DD-884840355CF6}" destId="{7900B3C0-18D2-4498-9803-14943552E746}" srcOrd="4" destOrd="0" presId="urn:microsoft.com/office/officeart/2005/8/layout/hProcess9"/>
    <dgm:cxn modelId="{D0F6A1A1-763C-4754-91CA-8C18DF1F348B}" type="presParOf" srcId="{63B6AB72-3295-467F-92DD-884840355CF6}" destId="{8B3F5A91-68AE-4B5E-8EC0-C8B955BF0F2B}" srcOrd="5" destOrd="0" presId="urn:microsoft.com/office/officeart/2005/8/layout/hProcess9"/>
    <dgm:cxn modelId="{AF92F57B-6DF8-4BE1-B25C-E860715FD0EE}" type="presParOf" srcId="{63B6AB72-3295-467F-92DD-884840355CF6}" destId="{C2A507CB-3709-4879-840B-4072BA2E2E52}" srcOrd="6" destOrd="0" presId="urn:microsoft.com/office/officeart/2005/8/layout/hProcess9"/>
    <dgm:cxn modelId="{C26779DB-521B-48EC-8D78-795AD7EA06AB}" type="presParOf" srcId="{63B6AB72-3295-467F-92DD-884840355CF6}" destId="{4F0AD6F6-C995-4182-B519-EE4BB9D6772B}" srcOrd="7" destOrd="0" presId="urn:microsoft.com/office/officeart/2005/8/layout/hProcess9"/>
    <dgm:cxn modelId="{DFF422A7-33E2-4126-AEB9-280E20D41EAA}" type="presParOf" srcId="{63B6AB72-3295-467F-92DD-884840355CF6}" destId="{0BF11218-45E1-46D8-9617-191F359570B4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11F25A-9CD1-49D5-87FD-8C19BA898625}">
      <dsp:nvSpPr>
        <dsp:cNvPr id="0" name=""/>
        <dsp:cNvSpPr/>
      </dsp:nvSpPr>
      <dsp:spPr>
        <a:xfrm>
          <a:off x="4154983" y="900"/>
          <a:ext cx="1748432" cy="174843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Development</a:t>
          </a:r>
          <a:endParaRPr lang="en-US" sz="1700" kern="1200" dirty="0"/>
        </a:p>
      </dsp:txBody>
      <dsp:txXfrm>
        <a:off x="4411035" y="256952"/>
        <a:ext cx="1236328" cy="1236328"/>
      </dsp:txXfrm>
    </dsp:sp>
    <dsp:sp modelId="{D828B44F-6FD5-458E-A078-F06C3EB5823C}">
      <dsp:nvSpPr>
        <dsp:cNvPr id="0" name=""/>
        <dsp:cNvSpPr/>
      </dsp:nvSpPr>
      <dsp:spPr>
        <a:xfrm rot="3600000">
          <a:off x="5446606" y="1704939"/>
          <a:ext cx="464074" cy="5900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5481412" y="1762673"/>
        <a:ext cx="324852" cy="354058"/>
      </dsp:txXfrm>
    </dsp:sp>
    <dsp:sp modelId="{38A6204F-FE70-4CBB-9EC4-C843C04FC27E}">
      <dsp:nvSpPr>
        <dsp:cNvPr id="0" name=""/>
        <dsp:cNvSpPr/>
      </dsp:nvSpPr>
      <dsp:spPr>
        <a:xfrm>
          <a:off x="5467006" y="2273391"/>
          <a:ext cx="1748432" cy="174843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Source Control</a:t>
          </a:r>
        </a:p>
      </dsp:txBody>
      <dsp:txXfrm>
        <a:off x="5723058" y="2529443"/>
        <a:ext cx="1236328" cy="1236328"/>
      </dsp:txXfrm>
    </dsp:sp>
    <dsp:sp modelId="{CECB3838-C4F8-49A5-A28B-0AB77256F9A1}">
      <dsp:nvSpPr>
        <dsp:cNvPr id="0" name=""/>
        <dsp:cNvSpPr/>
      </dsp:nvSpPr>
      <dsp:spPr>
        <a:xfrm rot="10800000">
          <a:off x="4810296" y="2852559"/>
          <a:ext cx="464074" cy="5900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4949518" y="2970578"/>
        <a:ext cx="324852" cy="354058"/>
      </dsp:txXfrm>
    </dsp:sp>
    <dsp:sp modelId="{338CE20C-42CC-4657-BBA2-0E8CFAEE5FED}">
      <dsp:nvSpPr>
        <dsp:cNvPr id="0" name=""/>
        <dsp:cNvSpPr/>
      </dsp:nvSpPr>
      <dsp:spPr>
        <a:xfrm>
          <a:off x="2842960" y="2273391"/>
          <a:ext cx="1748432" cy="174843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Build Server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Compile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Test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/>
            <a:t>Create </a:t>
          </a:r>
          <a:r>
            <a:rPr lang="en-US" sz="1300" kern="1200" dirty="0" smtClean="0"/>
            <a:t>Release Candidate</a:t>
          </a:r>
          <a:endParaRPr lang="en-US" sz="1300" kern="1200" dirty="0"/>
        </a:p>
      </dsp:txBody>
      <dsp:txXfrm>
        <a:off x="3099012" y="2529443"/>
        <a:ext cx="1236328" cy="1236328"/>
      </dsp:txXfrm>
    </dsp:sp>
    <dsp:sp modelId="{580F4D4C-DF04-4381-925F-68B2F8081428}">
      <dsp:nvSpPr>
        <dsp:cNvPr id="0" name=""/>
        <dsp:cNvSpPr/>
      </dsp:nvSpPr>
      <dsp:spPr>
        <a:xfrm rot="18000000">
          <a:off x="4134584" y="1727689"/>
          <a:ext cx="464074" cy="5900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169390" y="1905993"/>
        <a:ext cx="324852" cy="3540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973928-6E4C-4BD0-9621-5B9CBA1D522B}">
      <dsp:nvSpPr>
        <dsp:cNvPr id="0" name=""/>
        <dsp:cNvSpPr/>
      </dsp:nvSpPr>
      <dsp:spPr>
        <a:xfrm>
          <a:off x="754379" y="0"/>
          <a:ext cx="8549640" cy="402336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72C2D2-7971-41E5-8E35-3936ABB454AD}">
      <dsp:nvSpPr>
        <dsp:cNvPr id="0" name=""/>
        <dsp:cNvSpPr/>
      </dsp:nvSpPr>
      <dsp:spPr>
        <a:xfrm>
          <a:off x="268" y="1207008"/>
          <a:ext cx="1903523" cy="16093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Prep</a:t>
          </a:r>
          <a:endParaRPr lang="en-US" sz="2600" kern="1200"/>
        </a:p>
      </dsp:txBody>
      <dsp:txXfrm>
        <a:off x="78830" y="1285570"/>
        <a:ext cx="1746399" cy="1452220"/>
      </dsp:txXfrm>
    </dsp:sp>
    <dsp:sp modelId="{307B4FC1-F3C0-4C66-B61C-8AC85CDBF60B}">
      <dsp:nvSpPr>
        <dsp:cNvPr id="0" name=""/>
        <dsp:cNvSpPr/>
      </dsp:nvSpPr>
      <dsp:spPr>
        <a:xfrm>
          <a:off x="2038853" y="1207008"/>
          <a:ext cx="1903523" cy="16093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Database update</a:t>
          </a:r>
          <a:endParaRPr lang="en-US" sz="2600" kern="1200"/>
        </a:p>
      </dsp:txBody>
      <dsp:txXfrm>
        <a:off x="2117415" y="1285570"/>
        <a:ext cx="1746399" cy="1452220"/>
      </dsp:txXfrm>
    </dsp:sp>
    <dsp:sp modelId="{7900B3C0-18D2-4498-9803-14943552E746}">
      <dsp:nvSpPr>
        <dsp:cNvPr id="0" name=""/>
        <dsp:cNvSpPr/>
      </dsp:nvSpPr>
      <dsp:spPr>
        <a:xfrm>
          <a:off x="4077438" y="1207008"/>
          <a:ext cx="1903523" cy="16093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Database checks</a:t>
          </a:r>
          <a:endParaRPr lang="en-US" sz="2600" kern="1200"/>
        </a:p>
      </dsp:txBody>
      <dsp:txXfrm>
        <a:off x="4156000" y="1285570"/>
        <a:ext cx="1746399" cy="1452220"/>
      </dsp:txXfrm>
    </dsp:sp>
    <dsp:sp modelId="{C2A507CB-3709-4879-840B-4072BA2E2E52}">
      <dsp:nvSpPr>
        <dsp:cNvPr id="0" name=""/>
        <dsp:cNvSpPr/>
      </dsp:nvSpPr>
      <dsp:spPr>
        <a:xfrm>
          <a:off x="6116023" y="1207008"/>
          <a:ext cx="1903523" cy="16093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Application update</a:t>
          </a:r>
          <a:endParaRPr lang="en-US" sz="2600" kern="1200"/>
        </a:p>
      </dsp:txBody>
      <dsp:txXfrm>
        <a:off x="6194585" y="1285570"/>
        <a:ext cx="1746399" cy="1452220"/>
      </dsp:txXfrm>
    </dsp:sp>
    <dsp:sp modelId="{0BF11218-45E1-46D8-9617-191F359570B4}">
      <dsp:nvSpPr>
        <dsp:cNvPr id="0" name=""/>
        <dsp:cNvSpPr/>
      </dsp:nvSpPr>
      <dsp:spPr>
        <a:xfrm>
          <a:off x="8154608" y="1207008"/>
          <a:ext cx="1903523" cy="16093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Email engineers</a:t>
          </a:r>
          <a:endParaRPr lang="en-US" sz="2600" kern="1200" dirty="0"/>
        </a:p>
      </dsp:txBody>
      <dsp:txXfrm>
        <a:off x="8233170" y="1285570"/>
        <a:ext cx="1746399" cy="14522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70F20-C3CB-4BB5-8F9C-A410B11521E9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F0DB9-E0D4-40DF-B625-899F09F7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1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am I? 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 engineer at Beehive Industries</a:t>
            </a:r>
          </a:p>
          <a:p>
            <a:pPr lvl="2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Lots of hats – server, builder, support, deployment, and sometimes I code</a:t>
            </a:r>
          </a:p>
          <a:p>
            <a:endParaRPr lang="en-US" dirty="0" smtClean="0"/>
          </a:p>
          <a:p>
            <a:r>
              <a:rPr lang="en-US" dirty="0" smtClean="0"/>
              <a:t>But what are we going to talk about today?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F0DB9-E0D4-40DF-B625-899F09F720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5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what were we doing…? (A long time ago in a galaxy far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away)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Manual everything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 – the new girl does it… 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red gate to write database scripts to run on our production server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 line exe to do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bacpacs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customers data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 new website bits to the servers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 service bits from staging server to master server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F0DB9-E0D4-40DF-B625-899F09F720D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3485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did we do about this? And how did we make this change? 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Understand the problem / pain points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Manually released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Quick wins first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80/20 rule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Easy first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Maximum impact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Doing the bare minimum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F0DB9-E0D4-40DF-B625-899F09F720D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011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we know that we can make some constraints/assumptions: 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Requiring database, service, client version tie together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Makes it mentally easier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Force customers to get update (when they have an internet connection)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set-up this model up front</a:t>
            </a:r>
          </a:p>
          <a:p>
            <a:endParaRPr lang="en-US" dirty="0" smtClean="0"/>
          </a:p>
          <a:p>
            <a:r>
              <a:rPr lang="en-US" dirty="0" smtClean="0"/>
              <a:t>Now</a:t>
            </a:r>
            <a:r>
              <a:rPr lang="en-US" baseline="0" dirty="0" smtClean="0"/>
              <a:t> going to transition to process, but it is important to note here that this has happened over 3+ years – not overnight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F0DB9-E0D4-40DF-B625-899F09F720D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10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</a:t>
            </a:r>
            <a:r>
              <a:rPr lang="en-US" baseline="0" dirty="0" smtClean="0"/>
              <a:t> has heard of CI? </a:t>
            </a:r>
          </a:p>
          <a:p>
            <a:r>
              <a:rPr lang="en-US" baseline="0" dirty="0" smtClean="0"/>
              <a:t>Who is using CI? </a:t>
            </a:r>
          </a:p>
          <a:p>
            <a:endParaRPr lang="en-US" baseline="0" dirty="0" smtClean="0"/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Continuous integration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only CI,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Increasing the frequency of releases</a:t>
            </a:r>
          </a:p>
          <a:p>
            <a:pPr lvl="2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 with not only being painful, but let’s increase the pain and do it all the time (repeatability)</a:t>
            </a:r>
          </a:p>
          <a:p>
            <a:pPr lvl="3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Practice makes perfect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F0DB9-E0D4-40DF-B625-899F09F720D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03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F0DB9-E0D4-40DF-B625-899F09F720D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537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Builds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 – run all our unit tests (reliable / visible – into status/quality)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Release – creates release candidates that are tested in QA and the same bits / scripts that are applied to productions when we decide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 source control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 to use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Biggest pro: pull requests (or as we call them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preqs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lvl="2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Creates a natural code review, which is light-weight</a:t>
            </a:r>
          </a:p>
          <a:p>
            <a:pPr lvl="3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process for process sake</a:t>
            </a:r>
          </a:p>
          <a:p>
            <a:pPr lvl="3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Gets extra eyes on code before shipped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TeamCity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 lots of build in capabilities for basic things - like compile my code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also flexibility in the form of allowing you to run any script / exe you want</a:t>
            </a:r>
          </a:p>
          <a:p>
            <a:pPr lvl="2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where we have written custom code to zip and ship the versions of each client and services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F0DB9-E0D4-40DF-B625-899F09F720D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220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Continuous Integration – new definition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Previously mentioned that one of the primary problems was manually writing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scripts (or generating via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RedGate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to be run against a production server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reliable – uh… sort of self-explanatory, but “it was me!!!!”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Sort of repeatable (I ran the same scripts a lot of times to make sure they worked)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visible – I was the only one who saw the scripts prior to release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thinking like an engineer and following patterns / practices that we used elsewhere, we applied the things that worked well from continuous integration to databases… 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can even google notion of “database continuous integration”, which was not a term that was around (or one we had heard of when we started thinking about this issue)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F0DB9-E0D4-40DF-B625-899F09F720D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381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 Continuous Integration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does this work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Shout to Tony’s talk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Imitation is the greatest form of flattery</a:t>
            </a:r>
          </a:p>
          <a:p>
            <a:pPr lvl="0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[[Let’s take a look behind the curtain at how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this works… ]]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Take away from this: 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is no magic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probably nuances, which I am willing to discuss with folks latter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Devmes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Added benefit that we weren’t trying to create, but now heavily rely upon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Downloads a database (from a nightly production backup)</a:t>
            </a:r>
          </a:p>
          <a:p>
            <a:pPr lvl="2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Uses the same script engine</a:t>
            </a:r>
          </a:p>
          <a:p>
            <a:pPr lvl="2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 machine is set-up and can quickly and easy jump between customers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pro: source control and history of our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F0DB9-E0D4-40DF-B625-899F09F720D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023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Release Process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Wrote our own b/c we couldn’t find a tool that would do everything I need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Again, after we didn’t this manually a lot of times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 releaser used from QA and production (reliable – hi-level of confidence of similar results)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Queue release from MC site (visibility)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watch release status from here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Emails at the end 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Nightly rebuild of most (used to be all) customers from production – all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automagical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(efficient in terms of human effort / time)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Backup production database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Download 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Drop previous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database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Restore production database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 app version for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customer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Queue release for all these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customers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F0DB9-E0D4-40DF-B625-899F09F720D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464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 checks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 tests for customer database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 GOOD PRACTICE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have to do this because of a biz prop that doesn’t allow us to have database constraints that a good relational database would have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Reliable / Visible / Efficient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Additional layer of QA +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guy + unit testing +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 integration tools out there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this is code is so dead simple and we were already writing our own stuff so it was quicker to just do our own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[[ In fact, let’s just jump over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look at the code…]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questions?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F0DB9-E0D4-40DF-B625-899F09F720D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0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what are we going to talk about today?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black box of what it takes to get the code / dev we do out the door to the rest of the world.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Hope</a:t>
            </a:r>
            <a:r>
              <a:rPr lang="en-US" baseline="0" dirty="0" smtClean="0"/>
              <a:t> that at the end of this talk you will be thinking more about your process and maybe get some ideas of new things to try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F0DB9-E0D4-40DF-B625-899F09F720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168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Technology that doesn’t meet our needs</a:t>
            </a:r>
          </a:p>
          <a:p>
            <a:pPr lvl="2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 database (old school)</a:t>
            </a:r>
          </a:p>
          <a:p>
            <a:pPr lvl="2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Bacpacs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3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efficient – 10 minutes to 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backup a database</a:t>
            </a:r>
          </a:p>
          <a:p>
            <a:pPr lvl="2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 going down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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Manual </a:t>
            </a:r>
          </a:p>
          <a:p>
            <a:pPr lvl="2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Computers are more reliable at repeating the same process over and over again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Didn’t have time to go into much today, but we have tried other processes and at times to automate too much (client side testing is very brittle) – AGAIN, none of this happened over-night</a:t>
            </a:r>
          </a:p>
          <a:p>
            <a:pPr lvl="2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Take the quick easy wins first &amp; see where it breaks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F0DB9-E0D4-40DF-B625-899F09F720D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331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 Continuous Integration</a:t>
            </a:r>
          </a:p>
          <a:p>
            <a:pPr lvl="2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DevMes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fast machine set-ups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Visibility with Emails / MC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Nightly rebuilds of QA (repeatability / reliability)</a:t>
            </a:r>
          </a:p>
          <a:p>
            <a:pPr lvl="2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Less issues with problems not showing up until we release to production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 tests and database checks</a:t>
            </a:r>
          </a:p>
          <a:p>
            <a:pPr lvl="2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Less that a person manual check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 and forget</a:t>
            </a:r>
          </a:p>
          <a:p>
            <a:pPr lvl="2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Releases are done with no one at the office</a:t>
            </a:r>
          </a:p>
          <a:p>
            <a:pPr lvl="2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Emails at the end of the release still give visibility</a:t>
            </a:r>
          </a:p>
          <a:p>
            <a:pPr lvl="2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Practiced a lot 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(repeatability / reliability)</a:t>
            </a:r>
          </a:p>
          <a:p>
            <a:pPr lvl="2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 risk with releasing to production ~1 to 2 weeks (efficient)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F0DB9-E0D4-40DF-B625-899F09F720D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212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Think about your release process in terms of how can we make our process: 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Reliable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Repeatable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Visible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Efficient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F0DB9-E0D4-40DF-B625-899F09F720D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704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F0DB9-E0D4-40DF-B625-899F09F720D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20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do we care about the black box? 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“tell me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what’cha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working with” – our context</a:t>
            </a:r>
          </a:p>
          <a:p>
            <a:pPr lvl="2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Makes the process and decisions made make more sense, and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help you understand what may or may not make work in your context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Processes</a:t>
            </a:r>
          </a:p>
          <a:p>
            <a:pPr lvl="2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Story time of how we went from manual to automated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Lessons Learned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F0DB9-E0D4-40DF-B625-899F09F720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22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Engineers want to see their code used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has written code they want to see used? </a:t>
            </a:r>
          </a:p>
          <a:p>
            <a:pPr lvl="2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Seriously, what is the point if our code never sees the light of day? 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 story about waterfall – employees would actually leave the company before actually seeing any of the work they did reaching consumers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factor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spent on releases (stabilization, hot fixes, coming in at 3am) is time we don’t get to work/time about new features / more interesting problems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Doug: we want to maximize our “makers” times </a:t>
            </a:r>
          </a:p>
          <a:p>
            <a:pPr lvl="2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Everyone is a maker or a manager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 stories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Stress, war stories are cool later, but never at the time – because they are PAINFUL!</a:t>
            </a:r>
          </a:p>
          <a:p>
            <a:pPr lvl="2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of ours: </a:t>
            </a:r>
          </a:p>
          <a:p>
            <a:pPr lvl="3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AzureBackup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tool &amp;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bacpacs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3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Inconsistent behavior in QA / Production (WOMM-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lvl="3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the office so late that I got lost driving home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Article on “best jobs” regarding stress vs pay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 impact for customers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F0DB9-E0D4-40DF-B625-899F09F720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42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said we were going to be talking about the black box / looking behind the curtain to a certain extent,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 laying all my cards on the table: here’s what we and folks we have learned from have found to be the high-level components of building an awesome release process. </a:t>
            </a:r>
          </a:p>
          <a:p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we don’t go around saying “now how can we make our process more _____?”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Rather its more often “I can’t believe the azure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bacpac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tool died again”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“hey Anne, where is the release at again?”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the QA guy saying “it worked on my machine – I specifically tested that – why isn’t it working in production?”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punch line: How can we make our process: 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Reliable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Repeatable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Visible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Efficient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Automated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F0DB9-E0D4-40DF-B625-899F09F720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88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Venture capital + product dev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Take old guys with experience + new talent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Invest in the startup / software echo system in Nebraska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F0DB9-E0D4-40DF-B625-899F09F720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83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Beehive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Company in the NG family 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Platform with current primary use with </a:t>
            </a:r>
          </a:p>
          <a:p>
            <a:pPr lvl="2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city government</a:t>
            </a:r>
          </a:p>
          <a:p>
            <a:pPr lvl="2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Arbor Day</a:t>
            </a:r>
          </a:p>
          <a:p>
            <a:pPr lvl="2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Fence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F0DB9-E0D4-40DF-B625-899F09F720D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70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Beehive hi-level architecture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Lots of clients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WPF and Web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Sync local data changes (but allows disconnected work)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Servers merge all clients changes through services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F0DB9-E0D4-40DF-B625-899F09F720D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99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Requirements for our builds / release process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customer has its own database</a:t>
            </a:r>
          </a:p>
          <a:p>
            <a:pPr lvl="2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Geo spatial indexes</a:t>
            </a:r>
          </a:p>
          <a:p>
            <a:pPr lvl="2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 related to customers have a local database of their data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Multi-version software: services and clients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customer can use 1 or more clients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customer needs to be able to be on different versions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F0DB9-E0D4-40DF-B625-899F09F720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69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3/21/2015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011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3/21/2015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121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3/21/2015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187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3/21/2015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62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3/21/2015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322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3/21/2015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89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3/21/2015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10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3/21/2015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38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3/21/2015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313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A16AA21-1863-4931-97CB-99D0A168701B}" type="datetimeFigureOut">
              <a:rPr lang="en-US" smtClean="0"/>
              <a:t>3/21/2015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845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3/21/2015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896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3/21/2015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873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gi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Automating Releases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Anne </a:t>
            </a:r>
            <a:r>
              <a:rPr lang="en-US" dirty="0" smtClean="0"/>
              <a:t>Ruskamp</a:t>
            </a:r>
            <a:r>
              <a:rPr lang="en-US" cap="none" dirty="0" smtClean="0">
                <a:sym typeface="Wingdings 2" panose="05020102010507070707" pitchFamily="18" charset="2"/>
              </a:rPr>
              <a:t> </a:t>
            </a:r>
            <a:endParaRPr lang="en-US" dirty="0" smtClean="0"/>
          </a:p>
          <a:p>
            <a:r>
              <a:rPr lang="en-US" dirty="0" smtClean="0"/>
              <a:t>March 21,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80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1292" y="1624671"/>
            <a:ext cx="118251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31750" cmpd="sng">
                  <a:solidFill>
                    <a:srgbClr val="FFC000"/>
                  </a:solidFill>
                  <a:prstDash val="solid"/>
                </a:ln>
                <a:effectLst>
                  <a:glow rad="38100">
                    <a:srgbClr val="FFCC00">
                      <a:alpha val="40000"/>
                    </a:srgbClr>
                  </a:glow>
                </a:effectLst>
              </a:rPr>
              <a:t>A </a:t>
            </a:r>
            <a:r>
              <a:rPr lang="en-US" sz="5400" b="1" cap="none" spc="50" dirty="0">
                <a:ln w="31750" cmpd="sng">
                  <a:solidFill>
                    <a:srgbClr val="FFC000"/>
                  </a:solidFill>
                  <a:prstDash val="solid"/>
                </a:ln>
                <a:effectLst>
                  <a:glow rad="38100">
                    <a:srgbClr val="FFCC00">
                      <a:alpha val="40000"/>
                    </a:srgbClr>
                  </a:glow>
                </a:effectLst>
              </a:rPr>
              <a:t>long time ago in a galaxy far </a:t>
            </a:r>
            <a:r>
              <a:rPr lang="en-US" sz="5400" b="1" cap="none" spc="50" dirty="0" err="1">
                <a:ln w="31750" cmpd="sng">
                  <a:solidFill>
                    <a:srgbClr val="FFC000"/>
                  </a:solidFill>
                  <a:prstDash val="solid"/>
                </a:ln>
                <a:effectLst>
                  <a:glow rad="38100">
                    <a:srgbClr val="FFCC00">
                      <a:alpha val="40000"/>
                    </a:srgbClr>
                  </a:glow>
                </a:effectLst>
              </a:rPr>
              <a:t>far</a:t>
            </a:r>
            <a:r>
              <a:rPr lang="en-US" sz="5400" b="1" cap="none" spc="50" dirty="0">
                <a:ln w="31750" cmpd="sng">
                  <a:solidFill>
                    <a:srgbClr val="FFC000"/>
                  </a:solidFill>
                  <a:prstDash val="solid"/>
                </a:ln>
                <a:effectLst>
                  <a:glow rad="38100">
                    <a:srgbClr val="FFCC00">
                      <a:alpha val="40000"/>
                    </a:srgbClr>
                  </a:glow>
                </a:effectLst>
              </a:rPr>
              <a:t> away </a:t>
            </a:r>
          </a:p>
        </p:txBody>
      </p:sp>
    </p:spTree>
    <p:extLst>
      <p:ext uri="{BB962C8B-B14F-4D97-AF65-F5344CB8AC3E}">
        <p14:creationId xmlns:p14="http://schemas.microsoft.com/office/powerpoint/2010/main" val="129355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&amp; How…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Understand the problems / pain points</a:t>
            </a:r>
          </a:p>
          <a:p>
            <a:r>
              <a:rPr lang="en-US" sz="3200" dirty="0" smtClean="0"/>
              <a:t>Quick wins first</a:t>
            </a:r>
          </a:p>
          <a:p>
            <a:pPr lvl="1"/>
            <a:r>
              <a:rPr lang="en-US" sz="3000" dirty="0" smtClean="0"/>
              <a:t>Easy to do</a:t>
            </a:r>
          </a:p>
          <a:p>
            <a:pPr lvl="1"/>
            <a:r>
              <a:rPr lang="en-US" sz="3000" dirty="0" smtClean="0"/>
              <a:t>Maximum impact</a:t>
            </a:r>
          </a:p>
          <a:p>
            <a:pPr lvl="1"/>
            <a:endParaRPr lang="en-US" sz="3000" dirty="0" smtClean="0"/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203527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gnetic Disk 1"/>
          <p:cNvSpPr/>
          <p:nvPr/>
        </p:nvSpPr>
        <p:spPr>
          <a:xfrm>
            <a:off x="9207674" y="671245"/>
            <a:ext cx="1252630" cy="1253039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Hive-town</a:t>
            </a:r>
          </a:p>
        </p:txBody>
      </p:sp>
      <p:sp>
        <p:nvSpPr>
          <p:cNvPr id="3" name="Flowchart: Magnetic Disk 2"/>
          <p:cNvSpPr/>
          <p:nvPr/>
        </p:nvSpPr>
        <p:spPr>
          <a:xfrm>
            <a:off x="3560408" y="86360"/>
            <a:ext cx="1252630" cy="1253039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Beeville</a:t>
            </a:r>
          </a:p>
        </p:txBody>
      </p:sp>
      <p:sp>
        <p:nvSpPr>
          <p:cNvPr id="4" name="Rectangle 3"/>
          <p:cNvSpPr/>
          <p:nvPr/>
        </p:nvSpPr>
        <p:spPr>
          <a:xfrm>
            <a:off x="988927" y="3668889"/>
            <a:ext cx="2957688" cy="733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WPF App Version 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88413" y="3600404"/>
            <a:ext cx="2957688" cy="733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WPF App Version 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965461" y="4085435"/>
            <a:ext cx="2957688" cy="733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WPF App Version C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920042" y="4684946"/>
            <a:ext cx="3138312" cy="711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HomeBase</a:t>
            </a:r>
            <a:r>
              <a:rPr lang="en-US" dirty="0" smtClean="0"/>
              <a:t> Version A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194038" y="5046190"/>
            <a:ext cx="3138312" cy="711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HomeBase</a:t>
            </a:r>
            <a:r>
              <a:rPr lang="en-US" dirty="0" smtClean="0"/>
              <a:t> Version B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891148" y="5396146"/>
            <a:ext cx="3138312" cy="711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Website Version C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808303" y="2557476"/>
            <a:ext cx="3290712" cy="73713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Version A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493407" y="2636292"/>
            <a:ext cx="3290712" cy="73713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Version C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3715196" y="2773164"/>
            <a:ext cx="3290712" cy="73713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Version B</a:t>
            </a:r>
            <a:endParaRPr lang="en-US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937191"/>
              </p:ext>
            </p:extLst>
          </p:nvPr>
        </p:nvGraphicFramePr>
        <p:xfrm>
          <a:off x="235256" y="337009"/>
          <a:ext cx="291420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6255"/>
                <a:gridCol w="10679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Beeville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Hive-town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New Comb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Honey-ton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Flowchart: Magnetic Disk 23"/>
          <p:cNvSpPr/>
          <p:nvPr/>
        </p:nvSpPr>
        <p:spPr>
          <a:xfrm>
            <a:off x="6919786" y="274499"/>
            <a:ext cx="1252630" cy="1253039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New Comb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5194038" y="780117"/>
            <a:ext cx="1252630" cy="1253039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Honey-ton</a:t>
            </a:r>
          </a:p>
        </p:txBody>
      </p:sp>
    </p:spTree>
    <p:extLst>
      <p:ext uri="{BB962C8B-B14F-4D97-AF65-F5344CB8AC3E}">
        <p14:creationId xmlns:p14="http://schemas.microsoft.com/office/powerpoint/2010/main" val="205680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7037E-7 L -2.91667E-6 3.7037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7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0.04844 -0.0236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2" y="-118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44444E-6 L 0.13502 0.0041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45" y="20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22222E-6 L -8.33333E-7 -3.33333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2" y="85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31 -0.06389 L -1.45833E-6 -2.22222E-6 " pathEditMode="relative" rAng="0" ptsTypes="AA">
                                      <p:cBhvr>
                                        <p:cTn id="14" dur="2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" y="340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7037E-6 L -0.07865 0.0009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32" y="4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8148E-6 L -0.05469 -0.0518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4" y="-259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59259E-6 L -0.05547 -0.1143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3" y="-571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81481E-6 L -0.12018 0.7865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16" y="3932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7037E-7 L -0.36588 0.7013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94" y="3506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0 L 0.18359 0.7592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80" y="3796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59259E-6 L 0.1431 0.6854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48" y="3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i="1" dirty="0" smtClean="0"/>
              <a:t>“…is </a:t>
            </a:r>
            <a:r>
              <a:rPr lang="en-US" sz="3600" i="1" dirty="0"/>
              <a:t>a development practice that requires developers to integrate code into a shared repository several times a day. Each check-in is then verified by an automated build, allowing teams to detect problems early</a:t>
            </a:r>
            <a:r>
              <a:rPr lang="en-US" sz="3600" i="1" dirty="0" smtClean="0"/>
              <a:t>.”</a:t>
            </a:r>
            <a:endParaRPr lang="en-US" sz="36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7435441" y="6400800"/>
            <a:ext cx="4756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www.thoughtworks.com/</a:t>
            </a:r>
            <a:r>
              <a:rPr lang="en-US" b="1" dirty="0">
                <a:solidFill>
                  <a:schemeClr val="bg1"/>
                </a:solidFill>
              </a:rPr>
              <a:t>continuous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b="1" dirty="0">
                <a:solidFill>
                  <a:schemeClr val="bg1"/>
                </a:solidFill>
              </a:rPr>
              <a:t>integration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00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Integration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5247134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261412" y="3431689"/>
            <a:ext cx="124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commits to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79370" y="5585012"/>
            <a:ext cx="89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triggers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63589" y="3508792"/>
            <a:ext cx="1117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eports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71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59376" y="2503791"/>
            <a:ext cx="1253067" cy="1040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GitHub</a:t>
            </a:r>
            <a:endParaRPr lang="en-US" sz="2800" dirty="0"/>
          </a:p>
        </p:txBody>
      </p:sp>
      <p:cxnSp>
        <p:nvCxnSpPr>
          <p:cNvPr id="9" name="Straight Connector 8"/>
          <p:cNvCxnSpPr>
            <a:endCxn id="4" idx="1"/>
          </p:cNvCxnSpPr>
          <p:nvPr/>
        </p:nvCxnSpPr>
        <p:spPr>
          <a:xfrm>
            <a:off x="1460778" y="2469090"/>
            <a:ext cx="898598" cy="5551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4" idx="1"/>
          </p:cNvCxnSpPr>
          <p:nvPr/>
        </p:nvCxnSpPr>
        <p:spPr>
          <a:xfrm flipV="1">
            <a:off x="1374766" y="3024251"/>
            <a:ext cx="984610" cy="214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4" idx="1"/>
          </p:cNvCxnSpPr>
          <p:nvPr/>
        </p:nvCxnSpPr>
        <p:spPr>
          <a:xfrm flipV="1">
            <a:off x="1374766" y="3024251"/>
            <a:ext cx="984610" cy="5799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3"/>
            <a:endCxn id="16" idx="1"/>
          </p:cNvCxnSpPr>
          <p:nvPr/>
        </p:nvCxnSpPr>
        <p:spPr>
          <a:xfrm flipV="1">
            <a:off x="3612443" y="3023079"/>
            <a:ext cx="778935" cy="1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391378" y="2248619"/>
            <a:ext cx="1941689" cy="15489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Build server with </a:t>
            </a:r>
            <a:r>
              <a:rPr lang="en-US" sz="2800" dirty="0" err="1" smtClean="0"/>
              <a:t>TeamCity</a:t>
            </a:r>
            <a:endParaRPr lang="en-US" sz="2800" dirty="0"/>
          </a:p>
        </p:txBody>
      </p:sp>
      <p:cxnSp>
        <p:nvCxnSpPr>
          <p:cNvPr id="23" name="Straight Arrow Connector 22"/>
          <p:cNvCxnSpPr>
            <a:stCxn id="16" idx="2"/>
          </p:cNvCxnSpPr>
          <p:nvPr/>
        </p:nvCxnSpPr>
        <p:spPr>
          <a:xfrm flipH="1">
            <a:off x="5362222" y="3797539"/>
            <a:ext cx="1" cy="10566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62222" y="4062033"/>
            <a:ext cx="743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Dev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6858000" y="2579355"/>
            <a:ext cx="1302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Release</a:t>
            </a:r>
            <a:endParaRPr lang="en-US" sz="2800" dirty="0"/>
          </a:p>
        </p:txBody>
      </p:sp>
      <p:cxnSp>
        <p:nvCxnSpPr>
          <p:cNvPr id="26" name="Straight Arrow Connector 25"/>
          <p:cNvCxnSpPr>
            <a:stCxn id="16" idx="3"/>
          </p:cNvCxnSpPr>
          <p:nvPr/>
        </p:nvCxnSpPr>
        <p:spPr>
          <a:xfrm>
            <a:off x="6333067" y="3023079"/>
            <a:ext cx="1907822" cy="225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182533" y="4849748"/>
            <a:ext cx="2359378" cy="99342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Run Unit Tests!</a:t>
            </a:r>
            <a:endParaRPr lang="en-US" sz="2800" dirty="0"/>
          </a:p>
        </p:txBody>
      </p:sp>
      <p:sp>
        <p:nvSpPr>
          <p:cNvPr id="30" name="Cloud 29"/>
          <p:cNvSpPr/>
          <p:nvPr/>
        </p:nvSpPr>
        <p:spPr>
          <a:xfrm>
            <a:off x="8240889" y="2108679"/>
            <a:ext cx="3409245" cy="2077261"/>
          </a:xfrm>
          <a:prstGeom prst="clou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Zip and Ship</a:t>
            </a:r>
            <a:endParaRPr lang="en-US" sz="2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22" y="3544711"/>
            <a:ext cx="1245162" cy="80105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2645130"/>
            <a:ext cx="1245162" cy="80105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28" y="1804137"/>
            <a:ext cx="1245162" cy="80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20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Integration – v2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i="1" dirty="0" smtClean="0"/>
              <a:t>…is </a:t>
            </a:r>
            <a:r>
              <a:rPr lang="en-US" sz="3600" i="1" dirty="0"/>
              <a:t>a development practice that requires developers to integrate </a:t>
            </a:r>
            <a:r>
              <a:rPr lang="en-US" sz="4800" b="1" dirty="0" smtClean="0"/>
              <a:t>code</a:t>
            </a:r>
            <a:r>
              <a:rPr lang="en-US" sz="4800" i="1" dirty="0" smtClean="0"/>
              <a:t> </a:t>
            </a:r>
            <a:r>
              <a:rPr lang="en-US" sz="4800" b="1" dirty="0" smtClean="0"/>
              <a:t>and database changes</a:t>
            </a:r>
            <a:r>
              <a:rPr lang="en-US" sz="4800" i="1" dirty="0" smtClean="0"/>
              <a:t> </a:t>
            </a:r>
            <a:r>
              <a:rPr lang="en-US" sz="3600" i="1" dirty="0"/>
              <a:t>into a shared repository several times a day. Each check-in is then verified by an automated build, allowing teams to detect problems early</a:t>
            </a:r>
            <a:r>
              <a:rPr lang="en-US" sz="3600" i="1" dirty="0" smtClean="0"/>
              <a:t>.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49502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Continuous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Check-in database scripts to source control</a:t>
            </a:r>
            <a:endParaRPr lang="en-US" sz="3200" dirty="0"/>
          </a:p>
          <a:p>
            <a:r>
              <a:rPr lang="en-US" sz="3200" dirty="0" smtClean="0"/>
              <a:t>Build Server </a:t>
            </a:r>
          </a:p>
          <a:p>
            <a:pPr lvl="1"/>
            <a:r>
              <a:rPr lang="en-US" sz="3000" dirty="0" smtClean="0"/>
              <a:t>Runs scripts against test database</a:t>
            </a:r>
          </a:p>
          <a:p>
            <a:pPr lvl="1"/>
            <a:r>
              <a:rPr lang="en-US" sz="2800" dirty="0" smtClean="0"/>
              <a:t>Saves off to be run when upgrading QA or production databases</a:t>
            </a:r>
          </a:p>
          <a:p>
            <a:pPr marL="201168" lvl="1" indent="0">
              <a:buNone/>
            </a:pPr>
            <a:r>
              <a:rPr lang="en-US" sz="3200" dirty="0" smtClean="0"/>
              <a:t>Report when scripts can’t be run</a:t>
            </a:r>
          </a:p>
        </p:txBody>
      </p:sp>
    </p:spTree>
    <p:extLst>
      <p:ext uri="{BB962C8B-B14F-4D97-AF65-F5344CB8AC3E}">
        <p14:creationId xmlns:p14="http://schemas.microsoft.com/office/powerpoint/2010/main" val="233095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 Process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1083672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9285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checks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35574"/>
            <a:ext cx="10058400" cy="402336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Unit tests for our customer databases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2424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humbs.gograph.com/gg6115188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175" y="2079172"/>
            <a:ext cx="2708452" cy="2405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135" y="1856015"/>
            <a:ext cx="2857500" cy="285750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1026" idx="3"/>
            <a:endCxn id="5" idx="1"/>
          </p:cNvCxnSpPr>
          <p:nvPr/>
        </p:nvCxnSpPr>
        <p:spPr>
          <a:xfrm>
            <a:off x="3854627" y="3282044"/>
            <a:ext cx="5014508" cy="272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5414824" y="2432956"/>
            <a:ext cx="1894114" cy="16981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45525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 </a:t>
            </a:r>
            <a:r>
              <a:rPr lang="en-US" dirty="0" err="1" smtClean="0"/>
              <a:t>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Technology that didn’t meet our needs</a:t>
            </a:r>
          </a:p>
          <a:p>
            <a:r>
              <a:rPr lang="en-US" sz="3200" dirty="0" smtClean="0"/>
              <a:t>Manual process</a:t>
            </a:r>
          </a:p>
        </p:txBody>
      </p:sp>
    </p:spTree>
    <p:extLst>
      <p:ext uri="{BB962C8B-B14F-4D97-AF65-F5344CB8AC3E}">
        <p14:creationId xmlns:p14="http://schemas.microsoft.com/office/powerpoint/2010/main" val="205596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35223"/>
            <a:ext cx="10058400" cy="402336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Database Continuous Integration</a:t>
            </a:r>
          </a:p>
          <a:p>
            <a:pPr lvl="1"/>
            <a:r>
              <a:rPr lang="en-US" sz="3000" dirty="0" err="1" smtClean="0"/>
              <a:t>DevMes</a:t>
            </a:r>
            <a:r>
              <a:rPr lang="en-US" sz="3000" dirty="0" smtClean="0"/>
              <a:t>: </a:t>
            </a:r>
            <a:r>
              <a:rPr lang="en-US" sz="3000" smtClean="0"/>
              <a:t>Fast Dev Machine Set-up</a:t>
            </a:r>
            <a:endParaRPr lang="en-US" sz="3000" dirty="0" smtClean="0"/>
          </a:p>
          <a:p>
            <a:r>
              <a:rPr lang="en-US" sz="3200" dirty="0" smtClean="0"/>
              <a:t>Mission Control &amp; Emails</a:t>
            </a:r>
          </a:p>
          <a:p>
            <a:r>
              <a:rPr lang="en-US" sz="3200" dirty="0" smtClean="0"/>
              <a:t>(Almost) Nightly Rebuild of QA</a:t>
            </a:r>
          </a:p>
          <a:p>
            <a:r>
              <a:rPr lang="en-US" sz="3200" dirty="0" smtClean="0"/>
              <a:t>Unit Tests &amp; Database Checks</a:t>
            </a:r>
          </a:p>
          <a:p>
            <a:r>
              <a:rPr lang="en-US" sz="3200" dirty="0" smtClean="0"/>
              <a:t>Fire and Forget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813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</a:t>
            </a:r>
            <a:r>
              <a:rPr lang="en-US" dirty="0" smtClean="0"/>
              <a:t>YOU make </a:t>
            </a:r>
            <a:r>
              <a:rPr lang="en-US" dirty="0" smtClean="0"/>
              <a:t>our process…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Reliable</a:t>
            </a:r>
          </a:p>
          <a:p>
            <a:r>
              <a:rPr lang="en-US" sz="3200" dirty="0"/>
              <a:t>Repeatable</a:t>
            </a:r>
          </a:p>
          <a:p>
            <a:r>
              <a:rPr lang="en-US" sz="3200" dirty="0"/>
              <a:t>Visible</a:t>
            </a:r>
          </a:p>
          <a:p>
            <a:r>
              <a:rPr lang="en-US" sz="3200" dirty="0" smtClean="0"/>
              <a:t>Efficient</a:t>
            </a:r>
          </a:p>
          <a:p>
            <a:r>
              <a:rPr lang="en-US" sz="3200" dirty="0"/>
              <a:t>Automated</a:t>
            </a:r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5269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E-mail: </a:t>
            </a:r>
            <a:r>
              <a:rPr lang="en-US" sz="3600" b="1" dirty="0" smtClean="0"/>
              <a:t>aruskamp@beehiveindustries.com</a:t>
            </a:r>
          </a:p>
          <a:p>
            <a:r>
              <a:rPr lang="en-US" sz="3600" dirty="0" smtClean="0"/>
              <a:t>GitHub username: </a:t>
            </a:r>
            <a:r>
              <a:rPr lang="en-US" sz="3600" b="1" dirty="0" err="1" smtClean="0"/>
              <a:t>aneilsen</a:t>
            </a:r>
            <a:endParaRPr lang="en-US" sz="3600" b="1" dirty="0" smtClean="0"/>
          </a:p>
          <a:p>
            <a:r>
              <a:rPr lang="en-US" sz="3600" dirty="0" smtClean="0"/>
              <a:t>Twitter: </a:t>
            </a:r>
            <a:r>
              <a:rPr lang="en-US" sz="3600" b="1" dirty="0" smtClean="0"/>
              <a:t>@</a:t>
            </a:r>
            <a:r>
              <a:rPr lang="en-US" sz="3600" b="1" dirty="0" err="1" smtClean="0"/>
              <a:t>ennakey</a:t>
            </a:r>
            <a:endParaRPr lang="en-US" sz="3600" b="1" dirty="0" smtClean="0"/>
          </a:p>
          <a:p>
            <a:endParaRPr lang="en-US" sz="3600" b="1" dirty="0"/>
          </a:p>
          <a:p>
            <a:r>
              <a:rPr lang="en-US" sz="3600" dirty="0" smtClean="0"/>
              <a:t>Please fill out an </a:t>
            </a:r>
            <a:r>
              <a:rPr lang="en-US" sz="3600" dirty="0" err="1" smtClean="0"/>
              <a:t>eval</a:t>
            </a:r>
            <a:r>
              <a:rPr lang="en-US" sz="3600" dirty="0"/>
              <a:t>: </a:t>
            </a:r>
            <a:r>
              <a:rPr lang="en-US" sz="3600" b="1" dirty="0" smtClean="0"/>
              <a:t>nebraskacode.com/</a:t>
            </a:r>
            <a:r>
              <a:rPr lang="en-US" sz="3600" b="1" dirty="0" err="1" smtClean="0"/>
              <a:t>Evals</a:t>
            </a:r>
            <a:endParaRPr lang="en-US" sz="36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ahold of 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99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Why Care About Releases? </a:t>
            </a:r>
          </a:p>
          <a:p>
            <a:r>
              <a:rPr lang="en-US" sz="3200" dirty="0" smtClean="0"/>
              <a:t>Context </a:t>
            </a:r>
          </a:p>
          <a:p>
            <a:r>
              <a:rPr lang="en-US" sz="3200" dirty="0" smtClean="0"/>
              <a:t>Processes</a:t>
            </a:r>
          </a:p>
          <a:p>
            <a:r>
              <a:rPr lang="en-US" sz="3200" dirty="0" smtClean="0"/>
              <a:t>Lessons Learned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8645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Care?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Engineers want to see their code </a:t>
            </a:r>
            <a:r>
              <a:rPr lang="en-US" sz="3200" dirty="0" smtClean="0"/>
              <a:t>used</a:t>
            </a:r>
          </a:p>
          <a:p>
            <a:r>
              <a:rPr lang="en-US" sz="3200" dirty="0" smtClean="0"/>
              <a:t>Time spent on a release is time not working on new features</a:t>
            </a:r>
            <a:endParaRPr lang="en-US" sz="3200" dirty="0"/>
          </a:p>
          <a:p>
            <a:r>
              <a:rPr lang="en-US" sz="3200" dirty="0" smtClean="0"/>
              <a:t>War Stories</a:t>
            </a:r>
          </a:p>
          <a:p>
            <a:r>
              <a:rPr lang="en-US" sz="3200" dirty="0"/>
              <a:t>High impact for customers </a:t>
            </a:r>
          </a:p>
        </p:txBody>
      </p:sp>
    </p:spTree>
    <p:extLst>
      <p:ext uri="{BB962C8B-B14F-4D97-AF65-F5344CB8AC3E}">
        <p14:creationId xmlns:p14="http://schemas.microsoft.com/office/powerpoint/2010/main" val="102141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make our process…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Reliable</a:t>
            </a:r>
          </a:p>
          <a:p>
            <a:r>
              <a:rPr lang="en-US" sz="3200" dirty="0"/>
              <a:t>Repeatable</a:t>
            </a:r>
          </a:p>
          <a:p>
            <a:r>
              <a:rPr lang="en-US" sz="3200" dirty="0"/>
              <a:t>Visible</a:t>
            </a:r>
          </a:p>
          <a:p>
            <a:r>
              <a:rPr lang="en-US" sz="3200" dirty="0" smtClean="0"/>
              <a:t>Efficient</a:t>
            </a:r>
          </a:p>
          <a:p>
            <a:r>
              <a:rPr lang="en-US" sz="3200" dirty="0"/>
              <a:t>Automated</a:t>
            </a:r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998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00" y="3092727"/>
            <a:ext cx="4191009" cy="1210058"/>
          </a:xfrm>
          <a:prstGeom prst="rect">
            <a:avLst/>
          </a:prstGeom>
        </p:spPr>
      </p:pic>
      <p:pic>
        <p:nvPicPr>
          <p:cNvPr id="1026" name="Picture 2" descr="http://www.scudderlaw.com/graphics/transactions/nebraskagloba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882" y="1001772"/>
            <a:ext cx="7149268" cy="1493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PL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784" y="2930702"/>
            <a:ext cx="214312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liteForm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539" y="4026969"/>
            <a:ext cx="1905000" cy="10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Ocuvera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639" y="3640798"/>
            <a:ext cx="158115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4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19"/>
          <a:stretch/>
        </p:blipFill>
        <p:spPr>
          <a:xfrm>
            <a:off x="603335" y="517489"/>
            <a:ext cx="3973524" cy="210847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" name="Rounded Rectangle 7"/>
          <p:cNvSpPr/>
          <p:nvPr/>
        </p:nvSpPr>
        <p:spPr>
          <a:xfrm>
            <a:off x="3170687" y="2019300"/>
            <a:ext cx="1547446" cy="720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WPF</a:t>
            </a:r>
            <a:endParaRPr lang="en-US" sz="32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3047" y="3006004"/>
            <a:ext cx="3919885" cy="247215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778" y="280514"/>
            <a:ext cx="4191009" cy="121005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/>
          <a:srcRect r="9713"/>
          <a:stretch/>
        </p:blipFill>
        <p:spPr>
          <a:xfrm>
            <a:off x="3751792" y="3563518"/>
            <a:ext cx="4368058" cy="240122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/>
          <a:srcRect l="884" t="11919" r="2989" b="3672"/>
          <a:stretch/>
        </p:blipFill>
        <p:spPr>
          <a:xfrm>
            <a:off x="7039712" y="4067663"/>
            <a:ext cx="3825241" cy="217932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2" name="Rounded Rectangle 11"/>
          <p:cNvSpPr/>
          <p:nvPr/>
        </p:nvSpPr>
        <p:spPr>
          <a:xfrm>
            <a:off x="9493977" y="5582738"/>
            <a:ext cx="1913793" cy="720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Websites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6011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36123" y="433989"/>
            <a:ext cx="3602245" cy="21818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000" dirty="0" smtClean="0"/>
              <a:t>Client Machine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7936578" y="3277031"/>
            <a:ext cx="3602244" cy="24931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 rot="5400000">
            <a:off x="1023012" y="-160279"/>
            <a:ext cx="2692400" cy="377495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vert270" rtlCol="0" anchor="b"/>
          <a:lstStyle/>
          <a:p>
            <a:pPr algn="ctr"/>
            <a:r>
              <a:rPr lang="en-US" sz="2000" dirty="0" smtClean="0"/>
              <a:t>Beehive Services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8088976" y="3375223"/>
            <a:ext cx="3602244" cy="25794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241374" y="3482664"/>
            <a:ext cx="3602244" cy="2665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/>
              <a:t>Pods</a:t>
            </a:r>
          </a:p>
          <a:p>
            <a:pPr algn="ctr"/>
            <a:r>
              <a:rPr lang="en-US" dirty="0" smtClean="0"/>
              <a:t>Server Instance</a:t>
            </a:r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10321711" y="717089"/>
            <a:ext cx="1252630" cy="1253039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Customer</a:t>
            </a:r>
            <a:endParaRPr lang="en-US" sz="2000" dirty="0"/>
          </a:p>
          <a:p>
            <a:pPr algn="ctr"/>
            <a:r>
              <a:rPr lang="en-US" sz="2000" dirty="0" smtClean="0"/>
              <a:t>DB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8495050" y="977690"/>
            <a:ext cx="1547446" cy="720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WPF App</a:t>
            </a:r>
            <a:endParaRPr lang="en-US" sz="2000" dirty="0"/>
          </a:p>
        </p:txBody>
      </p:sp>
      <p:sp>
        <p:nvSpPr>
          <p:cNvPr id="17" name="Flowchart: Magnetic Disk 16"/>
          <p:cNvSpPr/>
          <p:nvPr/>
        </p:nvSpPr>
        <p:spPr>
          <a:xfrm>
            <a:off x="854254" y="864720"/>
            <a:ext cx="1252630" cy="1253039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/>
          </a:p>
        </p:txBody>
      </p:sp>
      <p:sp>
        <p:nvSpPr>
          <p:cNvPr id="18" name="Flowchart: Magnetic Disk 17"/>
          <p:cNvSpPr/>
          <p:nvPr/>
        </p:nvSpPr>
        <p:spPr>
          <a:xfrm>
            <a:off x="1082880" y="1011517"/>
            <a:ext cx="1252630" cy="1253039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Customer DBs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8472291" y="3613622"/>
            <a:ext cx="1547446" cy="72096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HTML 5 </a:t>
            </a:r>
            <a:r>
              <a:rPr lang="en-US" sz="2000" dirty="0" err="1" smtClean="0"/>
              <a:t>Homebase</a:t>
            </a:r>
            <a:endParaRPr lang="en-US" sz="2000" dirty="0"/>
          </a:p>
        </p:txBody>
      </p:sp>
      <p:sp>
        <p:nvSpPr>
          <p:cNvPr id="72" name="Flowchart: Magnetic Disk 71"/>
          <p:cNvSpPr/>
          <p:nvPr/>
        </p:nvSpPr>
        <p:spPr>
          <a:xfrm>
            <a:off x="10205761" y="3539220"/>
            <a:ext cx="1252630" cy="1253039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5544370" y="1199289"/>
            <a:ext cx="61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Sync</a:t>
            </a:r>
            <a:endParaRPr lang="en-US" dirty="0"/>
          </a:p>
        </p:txBody>
      </p:sp>
      <p:sp>
        <p:nvSpPr>
          <p:cNvPr id="19" name="Flowchart: Magnetic Disk 18"/>
          <p:cNvSpPr/>
          <p:nvPr/>
        </p:nvSpPr>
        <p:spPr>
          <a:xfrm>
            <a:off x="10362391" y="3708072"/>
            <a:ext cx="1252630" cy="1253039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Customer</a:t>
            </a:r>
            <a:endParaRPr lang="en-US" sz="2000" dirty="0"/>
          </a:p>
          <a:p>
            <a:pPr algn="ctr"/>
            <a:r>
              <a:rPr lang="en-US" sz="2000" dirty="0" smtClean="0"/>
              <a:t>DBs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8472291" y="4378621"/>
            <a:ext cx="1547446" cy="49571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Arbor Day</a:t>
            </a:r>
            <a:endParaRPr lang="en-US" sz="2000" dirty="0"/>
          </a:p>
        </p:txBody>
      </p:sp>
      <p:sp>
        <p:nvSpPr>
          <p:cNvPr id="75" name="Rounded Rectangle 74"/>
          <p:cNvSpPr/>
          <p:nvPr/>
        </p:nvSpPr>
        <p:spPr>
          <a:xfrm>
            <a:off x="8472291" y="4961111"/>
            <a:ext cx="1547446" cy="49571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MySalesman</a:t>
            </a:r>
            <a:endParaRPr lang="en-US" sz="2000" dirty="0"/>
          </a:p>
        </p:txBody>
      </p:sp>
      <p:cxnSp>
        <p:nvCxnSpPr>
          <p:cNvPr id="8" name="Elbow Connector 7"/>
          <p:cNvCxnSpPr>
            <a:endCxn id="2" idx="1"/>
          </p:cNvCxnSpPr>
          <p:nvPr/>
        </p:nvCxnSpPr>
        <p:spPr>
          <a:xfrm>
            <a:off x="4259316" y="1524904"/>
            <a:ext cx="3976807" cy="1"/>
          </a:xfrm>
          <a:prstGeom prst="bentConnector3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12" idx="1"/>
          </p:cNvCxnSpPr>
          <p:nvPr/>
        </p:nvCxnSpPr>
        <p:spPr>
          <a:xfrm>
            <a:off x="4256691" y="1735348"/>
            <a:ext cx="3984683" cy="308026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716837" y="1225328"/>
            <a:ext cx="1548634" cy="85331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WCF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71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gnetic Disk 1"/>
          <p:cNvSpPr/>
          <p:nvPr/>
        </p:nvSpPr>
        <p:spPr>
          <a:xfrm>
            <a:off x="9207674" y="671245"/>
            <a:ext cx="1252630" cy="1253039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Hive-town</a:t>
            </a:r>
          </a:p>
        </p:txBody>
      </p:sp>
      <p:sp>
        <p:nvSpPr>
          <p:cNvPr id="3" name="Flowchart: Magnetic Disk 2"/>
          <p:cNvSpPr/>
          <p:nvPr/>
        </p:nvSpPr>
        <p:spPr>
          <a:xfrm>
            <a:off x="3560408" y="86360"/>
            <a:ext cx="1252630" cy="1253039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Beeville</a:t>
            </a:r>
          </a:p>
        </p:txBody>
      </p:sp>
      <p:sp>
        <p:nvSpPr>
          <p:cNvPr id="4" name="Rectangle 3"/>
          <p:cNvSpPr/>
          <p:nvPr/>
        </p:nvSpPr>
        <p:spPr>
          <a:xfrm>
            <a:off x="988927" y="3668889"/>
            <a:ext cx="2957688" cy="733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WPF App Version 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88413" y="3600404"/>
            <a:ext cx="2957688" cy="733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WPF App Version 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920305" y="4074146"/>
            <a:ext cx="2957688" cy="733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WPF App Version 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20042" y="4684946"/>
            <a:ext cx="3138312" cy="711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HomeBase</a:t>
            </a:r>
            <a:r>
              <a:rPr lang="en-US" dirty="0" smtClean="0"/>
              <a:t> Version I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94038" y="5046190"/>
            <a:ext cx="3138312" cy="711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HomeBase</a:t>
            </a:r>
            <a:r>
              <a:rPr lang="en-US" dirty="0" smtClean="0"/>
              <a:t> Version II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891148" y="5396146"/>
            <a:ext cx="3138312" cy="711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Website Version III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808303" y="2557476"/>
            <a:ext cx="3290712" cy="73713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Version A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493407" y="2636292"/>
            <a:ext cx="3290712" cy="73713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Version C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715196" y="2773164"/>
            <a:ext cx="3290712" cy="73713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Version B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545727"/>
              </p:ext>
            </p:extLst>
          </p:nvPr>
        </p:nvGraphicFramePr>
        <p:xfrm>
          <a:off x="235256" y="337009"/>
          <a:ext cx="184625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62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Beeville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Hive-town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New Comb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Honey-ton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Flowchart: Magnetic Disk 13"/>
          <p:cNvSpPr/>
          <p:nvPr/>
        </p:nvSpPr>
        <p:spPr>
          <a:xfrm>
            <a:off x="6919786" y="274499"/>
            <a:ext cx="1252630" cy="1253039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New Comb</a:t>
            </a:r>
          </a:p>
        </p:txBody>
      </p:sp>
      <p:sp>
        <p:nvSpPr>
          <p:cNvPr id="15" name="Flowchart: Magnetic Disk 14"/>
          <p:cNvSpPr/>
          <p:nvPr/>
        </p:nvSpPr>
        <p:spPr>
          <a:xfrm>
            <a:off x="5194038" y="780117"/>
            <a:ext cx="1252630" cy="1253039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Honey-ton</a:t>
            </a:r>
          </a:p>
        </p:txBody>
      </p:sp>
    </p:spTree>
    <p:extLst>
      <p:ext uri="{BB962C8B-B14F-4D97-AF65-F5344CB8AC3E}">
        <p14:creationId xmlns:p14="http://schemas.microsoft.com/office/powerpoint/2010/main" val="56425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Retro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4653</TotalTime>
  <Words>2007</Words>
  <Application>Microsoft Office PowerPoint</Application>
  <PresentationFormat>Widescreen</PresentationFormat>
  <Paragraphs>349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Wingdings 2</vt:lpstr>
      <vt:lpstr>Retrospect</vt:lpstr>
      <vt:lpstr>Automating Releases</vt:lpstr>
      <vt:lpstr>PowerPoint Presentation</vt:lpstr>
      <vt:lpstr>Overview</vt:lpstr>
      <vt:lpstr>Why Do We Care? </vt:lpstr>
      <vt:lpstr>How can we make our process…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&amp; How… </vt:lpstr>
      <vt:lpstr>PowerPoint Presentation</vt:lpstr>
      <vt:lpstr>Continuous Integration</vt:lpstr>
      <vt:lpstr>Continuous Integration</vt:lpstr>
      <vt:lpstr>Builds</vt:lpstr>
      <vt:lpstr>Continuous Integration – v2</vt:lpstr>
      <vt:lpstr>Database Continuous Integration</vt:lpstr>
      <vt:lpstr>Release Process</vt:lpstr>
      <vt:lpstr>Database checks</vt:lpstr>
      <vt:lpstr>Throw Aways</vt:lpstr>
      <vt:lpstr>Keepers</vt:lpstr>
      <vt:lpstr>How can YOU make our process…</vt:lpstr>
      <vt:lpstr>How to get ahold of 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Lessons learned in Automating releases</dc:title>
  <dc:creator>Anne Neilsen</dc:creator>
  <cp:lastModifiedBy>Anne Ruskamp</cp:lastModifiedBy>
  <cp:revision>140</cp:revision>
  <dcterms:created xsi:type="dcterms:W3CDTF">2014-08-27T17:31:16Z</dcterms:created>
  <dcterms:modified xsi:type="dcterms:W3CDTF">2015-03-21T15:11:32Z</dcterms:modified>
</cp:coreProperties>
</file>