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2" r:id="rId3"/>
    <p:sldId id="419" r:id="rId4"/>
    <p:sldId id="411" r:id="rId5"/>
    <p:sldId id="412" r:id="rId6"/>
    <p:sldId id="420" r:id="rId7"/>
    <p:sldId id="413" r:id="rId8"/>
    <p:sldId id="414" r:id="rId9"/>
    <p:sldId id="421" r:id="rId10"/>
    <p:sldId id="415" r:id="rId11"/>
    <p:sldId id="416" r:id="rId12"/>
    <p:sldId id="422" r:id="rId13"/>
    <p:sldId id="417" r:id="rId14"/>
    <p:sldId id="418" r:id="rId15"/>
    <p:sldId id="423" r:id="rId16"/>
    <p:sldId id="425" r:id="rId17"/>
    <p:sldId id="433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10" r:id="rId26"/>
  </p:sldIdLst>
  <p:sldSz cx="9144000" cy="6858000" type="screen4x3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98BD7B-4D11-482C-A78B-4F6A3AF0166F}">
          <p14:sldIdLst>
            <p14:sldId id="256"/>
            <p14:sldId id="402"/>
          </p14:sldIdLst>
        </p14:section>
        <p14:section name="Body" id="{B8897FA9-188F-4B5A-9D04-5CD5C9D2BD99}">
          <p14:sldIdLst>
            <p14:sldId id="419"/>
            <p14:sldId id="411"/>
            <p14:sldId id="412"/>
            <p14:sldId id="420"/>
            <p14:sldId id="413"/>
            <p14:sldId id="414"/>
            <p14:sldId id="421"/>
            <p14:sldId id="415"/>
            <p14:sldId id="416"/>
            <p14:sldId id="422"/>
            <p14:sldId id="417"/>
            <p14:sldId id="418"/>
            <p14:sldId id="423"/>
            <p14:sldId id="425"/>
            <p14:sldId id="433"/>
            <p14:sldId id="426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Conclusion" id="{CBC2AAF5-62E5-4100-B1C1-BFE95FEA1ECA}">
          <p14:sldIdLst>
            <p14:sldId id="4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9" autoAdjust="0"/>
    <p:restoredTop sz="71705" autoAdjust="0"/>
  </p:normalViewPr>
  <p:slideViewPr>
    <p:cSldViewPr snapToObjects="1">
      <p:cViewPr varScale="1">
        <p:scale>
          <a:sx n="83" d="100"/>
          <a:sy n="83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5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4772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695" y="0"/>
            <a:ext cx="3034772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85340B86-41A3-44E4-B1C6-04B461495235}" type="datetimeFigureOut">
              <a:rPr lang="en-US" smtClean="0"/>
              <a:t>3/18/2015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4121"/>
            <a:ext cx="3034772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695" y="8824121"/>
            <a:ext cx="3034772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45989942-5BDA-4138-B153-F947799A6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32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9" cy="464502"/>
          </a:xfrm>
          <a:prstGeom prst="rect">
            <a:avLst/>
          </a:prstGeom>
        </p:spPr>
        <p:txBody>
          <a:bodyPr vert="horz" lIns="93100" tIns="46551" rIns="93100" bIns="46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9" cy="464502"/>
          </a:xfrm>
          <a:prstGeom prst="rect">
            <a:avLst/>
          </a:prstGeom>
        </p:spPr>
        <p:txBody>
          <a:bodyPr vert="horz" lIns="93100" tIns="46551" rIns="93100" bIns="46551" rtlCol="0"/>
          <a:lstStyle>
            <a:lvl1pPr algn="r">
              <a:defRPr sz="1200"/>
            </a:lvl1pPr>
          </a:lstStyle>
          <a:p>
            <a:fld id="{F5B07E0E-F245-42EA-A255-A31BD279B2D0}" type="datetimeFigureOut">
              <a:rPr lang="en-US" smtClean="0"/>
              <a:t>3/18/2015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0" tIns="46551" rIns="93100" bIns="465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2"/>
          </a:xfrm>
          <a:prstGeom prst="rect">
            <a:avLst/>
          </a:prstGeom>
        </p:spPr>
        <p:txBody>
          <a:bodyPr vert="horz" lIns="93100" tIns="46551" rIns="93100" bIns="465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6"/>
            <a:ext cx="3035089" cy="464502"/>
          </a:xfrm>
          <a:prstGeom prst="rect">
            <a:avLst/>
          </a:prstGeom>
        </p:spPr>
        <p:txBody>
          <a:bodyPr vert="horz" lIns="93100" tIns="46551" rIns="93100" bIns="46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6"/>
            <a:ext cx="3035089" cy="464502"/>
          </a:xfrm>
          <a:prstGeom prst="rect">
            <a:avLst/>
          </a:prstGeom>
        </p:spPr>
        <p:txBody>
          <a:bodyPr vert="horz" lIns="93100" tIns="46551" rIns="93100" bIns="46551" rtlCol="0" anchor="b"/>
          <a:lstStyle>
            <a:lvl1pPr algn="r">
              <a:defRPr sz="1200"/>
            </a:lvl1pPr>
          </a:lstStyle>
          <a:p>
            <a:fld id="{B3DDEFED-6876-43C0-BABA-F663C811D5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DEFED-6876-43C0-BABA-F663C811D56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4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Microsoft acquired </a:t>
            </a:r>
            <a:r>
              <a:rPr lang="en-US" dirty="0" err="1" smtClean="0"/>
              <a:t>Apiphany</a:t>
            </a:r>
            <a:r>
              <a:rPr lang="en-US" baseline="0" dirty="0" smtClean="0"/>
              <a:t> in October 2013, an API Management company.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Preview released around May,</a:t>
            </a:r>
            <a:r>
              <a:rPr lang="en-US" baseline="0" dirty="0" smtClean="0"/>
              <a:t> 2014. Released into General Availability in September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API Management service that acts as a proxy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back-end service. It also offers various features that can be implemented before routing data to the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DEFED-6876-43C0-BABA-F663C811D5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DEFED-6876-43C0-BABA-F663C811D5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2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DEFED-6876-43C0-BABA-F663C811D5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8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DEFED-6876-43C0-BABA-F663C811D5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3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DEFED-6876-43C0-BABA-F663C811D56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df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d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.pd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5181600"/>
            <a:ext cx="9144001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3846482"/>
            <a:ext cx="9144000" cy="3011518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057400"/>
            <a:ext cx="8229600" cy="1789082"/>
          </a:xfrm>
          <a:ln>
            <a:noFill/>
          </a:ln>
        </p:spPr>
        <p:txBody>
          <a:bodyPr anchor="ctr">
            <a:normAutofit/>
          </a:bodyPr>
          <a:lstStyle>
            <a:lvl1pPr algn="l">
              <a:defRPr sz="6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962400"/>
            <a:ext cx="4876800" cy="533400"/>
          </a:xfrm>
        </p:spPr>
        <p:txBody>
          <a:bodyPr anchor="b"/>
          <a:lstStyle>
            <a:lvl1pPr marL="0" indent="0"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457200"/>
            <a:ext cx="4267200" cy="1365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6036816"/>
            <a:ext cx="9144001" cy="821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1" y="6153131"/>
            <a:ext cx="9144000" cy="610913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"/>
            <a:ext cx="8229600" cy="838200"/>
          </a:xfrm>
          <a:ln>
            <a:noFill/>
          </a:ln>
        </p:spPr>
        <p:txBody>
          <a:bodyPr anchor="t"/>
          <a:lstStyle>
            <a:lvl1pPr algn="l">
              <a:defRPr b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400800" y="6216590"/>
            <a:ext cx="1524000" cy="487680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 userDrawn="1">
            <p:ph type="body" idx="10"/>
          </p:nvPr>
        </p:nvSpPr>
        <p:spPr>
          <a:xfrm>
            <a:off x="457200" y="1295400"/>
            <a:ext cx="8229600" cy="4419600"/>
          </a:xfr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r>
              <a:rPr lang="en-US" dirty="0"/>
              <a:t>Subtitle, Level 2</a:t>
            </a:r>
          </a:p>
          <a:p>
            <a:pPr lvl="1"/>
            <a:r>
              <a:rPr lang="en-US" dirty="0"/>
              <a:t>Numbered List, Level 3</a:t>
            </a:r>
          </a:p>
          <a:p>
            <a:pPr lvl="2"/>
            <a:r>
              <a:rPr lang="en-US" dirty="0"/>
              <a:t>Bulleted List, Level 4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686799" cy="1588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" y="6423732"/>
            <a:ext cx="3009900" cy="304800"/>
          </a:xfrm>
        </p:spPr>
        <p:txBody>
          <a:bodyPr>
            <a:normAutofit/>
          </a:bodyPr>
          <a:lstStyle>
            <a:lvl1pPr>
              <a:buFontTx/>
              <a:buNone/>
              <a:defRPr sz="1050" b="0" i="0" kern="1200" spc="300">
                <a:ln>
                  <a:noFill/>
                </a:ln>
                <a:solidFill>
                  <a:schemeClr val="bg1"/>
                </a:solidFill>
                <a:latin typeface="L Avenir Light"/>
                <a:cs typeface="L Avenir Light"/>
              </a:defRPr>
            </a:lvl1pPr>
          </a:lstStyle>
          <a:p>
            <a:pPr lvl="0"/>
            <a:r>
              <a:rPr lang="en-US" dirty="0" err="1" smtClean="0"/>
              <a:t>www.deliveron.com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5715000"/>
            <a:ext cx="91440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1" y="5867400"/>
            <a:ext cx="9144000" cy="815839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"/>
            <a:ext cx="8229600" cy="838200"/>
          </a:xfrm>
          <a:ln>
            <a:noFill/>
          </a:ln>
        </p:spPr>
        <p:txBody>
          <a:bodyPr anchor="t"/>
          <a:lstStyle>
            <a:lvl1pPr algn="l">
              <a:defRPr b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248400" y="5967984"/>
            <a:ext cx="1828800" cy="585216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 userDrawn="1">
            <p:ph type="body" idx="10"/>
          </p:nvPr>
        </p:nvSpPr>
        <p:spPr>
          <a:xfrm>
            <a:off x="457200" y="1295400"/>
            <a:ext cx="4114800" cy="3557016"/>
          </a:xfr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r>
              <a:rPr lang="en-US" dirty="0"/>
              <a:t>Subtitle, Level 2</a:t>
            </a:r>
          </a:p>
          <a:p>
            <a:pPr lvl="1"/>
            <a:r>
              <a:rPr lang="en-US" dirty="0"/>
              <a:t>Numbered List, Level 3</a:t>
            </a:r>
          </a:p>
          <a:p>
            <a:pPr lvl="2"/>
            <a:r>
              <a:rPr lang="en-US" dirty="0"/>
              <a:t>Bulleted List, Level 4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686799" cy="1588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378439"/>
            <a:ext cx="3009900" cy="304800"/>
          </a:xfrm>
        </p:spPr>
        <p:txBody>
          <a:bodyPr>
            <a:normAutofit/>
          </a:bodyPr>
          <a:lstStyle>
            <a:lvl1pPr>
              <a:buFontTx/>
              <a:buNone/>
              <a:defRPr sz="1200" b="0" i="0" kern="1200" spc="300">
                <a:ln>
                  <a:noFill/>
                </a:ln>
                <a:solidFill>
                  <a:schemeClr val="bg1"/>
                </a:solidFill>
                <a:latin typeface="L Avenir Light"/>
                <a:cs typeface="L Avenir Light"/>
              </a:defRPr>
            </a:lvl1pPr>
          </a:lstStyle>
          <a:p>
            <a:pPr lvl="0"/>
            <a:r>
              <a:rPr lang="en-US" dirty="0" err="1" smtClean="0"/>
              <a:t>www.deliveron.com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" name="Picture 14" descr="Deliveron Puzzle PPX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181600" y="1624584"/>
            <a:ext cx="320040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28800" y="1066800"/>
            <a:ext cx="5486400" cy="1755648"/>
          </a:xfrm>
          <a:prstGeom prst="rect">
            <a:avLst/>
          </a:prstGeom>
        </p:spPr>
      </p:pic>
      <p:sp>
        <p:nvSpPr>
          <p:cNvPr id="11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4419600"/>
            <a:ext cx="8229600" cy="1295400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1200" b="0" i="0" spc="300" baseline="0">
                <a:solidFill>
                  <a:schemeClr val="bg1">
                    <a:lumMod val="50000"/>
                  </a:schemeClr>
                </a:solidFill>
                <a:latin typeface="L Avenir Light"/>
                <a:cs typeface="L Avenir Light"/>
              </a:defRPr>
            </a:lvl1pPr>
          </a:lstStyle>
          <a:p>
            <a:r>
              <a:rPr lang="en-US" dirty="0" smtClean="0"/>
              <a:t>11516 MIRACLE HILLS DRIVE  SUITE 201  OMAHA, NEBRASKA 68154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402.238.1399  </a:t>
            </a:r>
            <a:r>
              <a:rPr lang="en-US" dirty="0" err="1" smtClean="0"/>
              <a:t>www.deliveron.com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5715000"/>
            <a:ext cx="9144001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3" name="Picture 12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-1" y="5867400"/>
            <a:ext cx="9144000" cy="8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6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5181600"/>
            <a:ext cx="9144001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3846482"/>
            <a:ext cx="9144000" cy="3011518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057400"/>
            <a:ext cx="8229600" cy="1789082"/>
          </a:xfrm>
          <a:ln>
            <a:noFill/>
          </a:ln>
        </p:spPr>
        <p:txBody>
          <a:bodyPr anchor="ctr">
            <a:normAutofit/>
          </a:bodyPr>
          <a:lstStyle>
            <a:lvl1pPr algn="l">
              <a:defRPr sz="6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962400"/>
            <a:ext cx="4876800" cy="533400"/>
          </a:xfrm>
        </p:spPr>
        <p:txBody>
          <a:bodyPr anchor="b"/>
          <a:lstStyle>
            <a:lvl1pPr marL="0" indent="0"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457200"/>
            <a:ext cx="4267200" cy="13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0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5181600"/>
            <a:ext cx="9144001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3846482"/>
            <a:ext cx="9144000" cy="3011518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057400"/>
            <a:ext cx="8229600" cy="1789082"/>
          </a:xfrm>
          <a:ln>
            <a:noFill/>
          </a:ln>
        </p:spPr>
        <p:txBody>
          <a:bodyPr anchor="ctr">
            <a:normAutofit/>
          </a:bodyPr>
          <a:lstStyle>
            <a:lvl1pPr algn="l">
              <a:defRPr sz="6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962400"/>
            <a:ext cx="4876800" cy="533400"/>
          </a:xfrm>
        </p:spPr>
        <p:txBody>
          <a:bodyPr anchor="b"/>
          <a:lstStyle>
            <a:lvl1pPr marL="0" indent="0"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457200"/>
            <a:ext cx="4267200" cy="13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5181600"/>
            <a:ext cx="9144001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3846482"/>
            <a:ext cx="9144000" cy="3011518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057400"/>
            <a:ext cx="8229600" cy="1789082"/>
          </a:xfrm>
          <a:ln>
            <a:noFill/>
          </a:ln>
        </p:spPr>
        <p:txBody>
          <a:bodyPr anchor="ctr">
            <a:normAutofit/>
          </a:bodyPr>
          <a:lstStyle>
            <a:lvl1pPr algn="l">
              <a:defRPr sz="6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962400"/>
            <a:ext cx="4876800" cy="533400"/>
          </a:xfrm>
        </p:spPr>
        <p:txBody>
          <a:bodyPr anchor="b"/>
          <a:lstStyle>
            <a:lvl1pPr marL="0" indent="0"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457200"/>
            <a:ext cx="4267200" cy="13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7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5181600"/>
            <a:ext cx="9144001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3846482"/>
            <a:ext cx="9144000" cy="3011518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057400"/>
            <a:ext cx="8229600" cy="1789082"/>
          </a:xfrm>
          <a:ln>
            <a:noFill/>
          </a:ln>
        </p:spPr>
        <p:txBody>
          <a:bodyPr anchor="ctr">
            <a:normAutofit/>
          </a:bodyPr>
          <a:lstStyle>
            <a:lvl1pPr algn="l">
              <a:defRPr sz="6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962400"/>
            <a:ext cx="4876800" cy="533400"/>
          </a:xfrm>
        </p:spPr>
        <p:txBody>
          <a:bodyPr anchor="b"/>
          <a:lstStyle>
            <a:lvl1pPr marL="0" indent="0"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457200"/>
            <a:ext cx="4267200" cy="13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1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6036816"/>
            <a:ext cx="9144001" cy="821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1" y="6153131"/>
            <a:ext cx="9144000" cy="610913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"/>
            <a:ext cx="8229600" cy="838200"/>
          </a:xfrm>
          <a:ln>
            <a:noFill/>
          </a:ln>
        </p:spPr>
        <p:txBody>
          <a:bodyPr anchor="t"/>
          <a:lstStyle>
            <a:lvl1pPr algn="l">
              <a:defRPr b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400800" y="6216590"/>
            <a:ext cx="1524000" cy="487680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 userDrawn="1">
            <p:ph type="body" idx="10"/>
          </p:nvPr>
        </p:nvSpPr>
        <p:spPr>
          <a:xfrm>
            <a:off x="457200" y="1295400"/>
            <a:ext cx="8229600" cy="4419600"/>
          </a:xfr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r>
              <a:rPr lang="en-US" dirty="0"/>
              <a:t>Subtitle, Level 2</a:t>
            </a:r>
          </a:p>
          <a:p>
            <a:pPr lvl="1"/>
            <a:r>
              <a:rPr lang="en-US" dirty="0"/>
              <a:t>Numbered List, Level 3</a:t>
            </a:r>
          </a:p>
          <a:p>
            <a:pPr lvl="2"/>
            <a:r>
              <a:rPr lang="en-US" dirty="0"/>
              <a:t>Bulleted List, Level 4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686799" cy="1588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" y="6423732"/>
            <a:ext cx="3009900" cy="304800"/>
          </a:xfrm>
        </p:spPr>
        <p:txBody>
          <a:bodyPr>
            <a:normAutofit/>
          </a:bodyPr>
          <a:lstStyle>
            <a:lvl1pPr>
              <a:buFontTx/>
              <a:buNone/>
              <a:defRPr sz="1050" b="0" i="0" kern="1200" spc="300">
                <a:ln>
                  <a:noFill/>
                </a:ln>
                <a:solidFill>
                  <a:schemeClr val="bg1"/>
                </a:solidFill>
                <a:latin typeface="L Avenir Light"/>
                <a:cs typeface="L Avenir Light"/>
              </a:defRPr>
            </a:lvl1pPr>
          </a:lstStyle>
          <a:p>
            <a:pPr lvl="0"/>
            <a:r>
              <a:rPr lang="en-US" dirty="0" err="1" smtClean="0"/>
              <a:t>www.deliveron.com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6036816"/>
            <a:ext cx="9144001" cy="821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1" y="6153131"/>
            <a:ext cx="9144000" cy="610913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"/>
            <a:ext cx="8229600" cy="838200"/>
          </a:xfrm>
          <a:ln>
            <a:noFill/>
          </a:ln>
        </p:spPr>
        <p:txBody>
          <a:bodyPr anchor="t"/>
          <a:lstStyle>
            <a:lvl1pPr algn="l">
              <a:defRPr b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400800" y="6216590"/>
            <a:ext cx="1524000" cy="487680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 userDrawn="1">
            <p:ph type="body" idx="10"/>
          </p:nvPr>
        </p:nvSpPr>
        <p:spPr>
          <a:xfrm>
            <a:off x="457200" y="1295400"/>
            <a:ext cx="8229600" cy="4419600"/>
          </a:xfr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r>
              <a:rPr lang="en-US" dirty="0"/>
              <a:t>Subtitle, Level 2</a:t>
            </a:r>
          </a:p>
          <a:p>
            <a:pPr lvl="1"/>
            <a:r>
              <a:rPr lang="en-US" dirty="0"/>
              <a:t>Numbered List, Level 3</a:t>
            </a:r>
          </a:p>
          <a:p>
            <a:pPr lvl="2"/>
            <a:r>
              <a:rPr lang="en-US" dirty="0"/>
              <a:t>Bulleted List, Level 4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686799" cy="1588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" y="6423732"/>
            <a:ext cx="3009900" cy="304800"/>
          </a:xfrm>
        </p:spPr>
        <p:txBody>
          <a:bodyPr>
            <a:normAutofit/>
          </a:bodyPr>
          <a:lstStyle>
            <a:lvl1pPr>
              <a:buFontTx/>
              <a:buNone/>
              <a:defRPr sz="1050" b="0" i="0" kern="1200" spc="300">
                <a:ln>
                  <a:noFill/>
                </a:ln>
                <a:solidFill>
                  <a:schemeClr val="bg1"/>
                </a:solidFill>
                <a:latin typeface="L Avenir Light"/>
                <a:cs typeface="L Avenir Light"/>
              </a:defRPr>
            </a:lvl1pPr>
          </a:lstStyle>
          <a:p>
            <a:pPr lvl="0"/>
            <a:r>
              <a:rPr lang="en-US" dirty="0" err="1" smtClean="0"/>
              <a:t>www.deliveron.com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3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6036816"/>
            <a:ext cx="9144001" cy="821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1" y="6153131"/>
            <a:ext cx="9144000" cy="610913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"/>
            <a:ext cx="8229600" cy="838200"/>
          </a:xfrm>
          <a:ln>
            <a:noFill/>
          </a:ln>
        </p:spPr>
        <p:txBody>
          <a:bodyPr anchor="t"/>
          <a:lstStyle>
            <a:lvl1pPr algn="l">
              <a:defRPr b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400800" y="6216590"/>
            <a:ext cx="1524000" cy="487680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 userDrawn="1">
            <p:ph type="body" idx="10"/>
          </p:nvPr>
        </p:nvSpPr>
        <p:spPr>
          <a:xfrm>
            <a:off x="457200" y="1295400"/>
            <a:ext cx="8229600" cy="4419600"/>
          </a:xfr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r>
              <a:rPr lang="en-US" dirty="0"/>
              <a:t>Subtitle, Level 2</a:t>
            </a:r>
          </a:p>
          <a:p>
            <a:pPr lvl="1"/>
            <a:r>
              <a:rPr lang="en-US" dirty="0"/>
              <a:t>Numbered List, Level 3</a:t>
            </a:r>
          </a:p>
          <a:p>
            <a:pPr lvl="2"/>
            <a:r>
              <a:rPr lang="en-US" dirty="0"/>
              <a:t>Bulleted List, Level 4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686799" cy="1588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" y="6423732"/>
            <a:ext cx="3009900" cy="304800"/>
          </a:xfrm>
        </p:spPr>
        <p:txBody>
          <a:bodyPr>
            <a:normAutofit/>
          </a:bodyPr>
          <a:lstStyle>
            <a:lvl1pPr>
              <a:buFontTx/>
              <a:buNone/>
              <a:defRPr sz="1050" b="0" i="0" kern="1200" spc="300">
                <a:ln>
                  <a:noFill/>
                </a:ln>
                <a:solidFill>
                  <a:schemeClr val="bg1"/>
                </a:solidFill>
                <a:latin typeface="L Avenir Light"/>
                <a:cs typeface="L Avenir Light"/>
              </a:defRPr>
            </a:lvl1pPr>
          </a:lstStyle>
          <a:p>
            <a:pPr lvl="0"/>
            <a:r>
              <a:rPr lang="en-US" dirty="0" err="1" smtClean="0"/>
              <a:t>www.deliveron.com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1" y="6036816"/>
            <a:ext cx="9144001" cy="821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defTabSz="457200"/>
            <a:endParaRPr lang="en-US" sz="1800" dirty="0">
              <a:solidFill>
                <a:srgbClr val="FFFFFF"/>
              </a:solidFill>
              <a:latin typeface="Calibri" pitchFamily="-65" charset="0"/>
            </a:endParaRPr>
          </a:p>
        </p:txBody>
      </p:sp>
      <p:pic>
        <p:nvPicPr>
          <p:cNvPr id="10" name="Picture 9" descr="Deliveron People Art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1" y="6153131"/>
            <a:ext cx="9144000" cy="610913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"/>
            <a:ext cx="8229600" cy="838200"/>
          </a:xfrm>
          <a:ln>
            <a:noFill/>
          </a:ln>
        </p:spPr>
        <p:txBody>
          <a:bodyPr anchor="t"/>
          <a:lstStyle>
            <a:lvl1pPr algn="l">
              <a:defRPr b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9" name="Picture 8" descr="Original_DeliveronVEC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400800" y="6216590"/>
            <a:ext cx="1524000" cy="487680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 userDrawn="1">
            <p:ph type="body" idx="10"/>
          </p:nvPr>
        </p:nvSpPr>
        <p:spPr>
          <a:xfrm>
            <a:off x="457200" y="1295400"/>
            <a:ext cx="8229600" cy="4419600"/>
          </a:xfr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r>
              <a:rPr lang="en-US" dirty="0"/>
              <a:t>Subtitle, Level 2</a:t>
            </a:r>
          </a:p>
          <a:p>
            <a:pPr lvl="1"/>
            <a:r>
              <a:rPr lang="en-US" dirty="0"/>
              <a:t>Numbered List, Level 3</a:t>
            </a:r>
          </a:p>
          <a:p>
            <a:pPr lvl="2"/>
            <a:r>
              <a:rPr lang="en-US" dirty="0"/>
              <a:t>Bulleted List, Level 4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686799" cy="1588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" y="6423732"/>
            <a:ext cx="3009900" cy="304800"/>
          </a:xfrm>
        </p:spPr>
        <p:txBody>
          <a:bodyPr>
            <a:normAutofit/>
          </a:bodyPr>
          <a:lstStyle>
            <a:lvl1pPr>
              <a:buFontTx/>
              <a:buNone/>
              <a:defRPr sz="1050" b="0" i="0" kern="1200" spc="300">
                <a:ln>
                  <a:noFill/>
                </a:ln>
                <a:solidFill>
                  <a:schemeClr val="bg1"/>
                </a:solidFill>
                <a:latin typeface="L Avenir Light"/>
                <a:cs typeface="L Avenir Light"/>
              </a:defRPr>
            </a:lvl1pPr>
          </a:lstStyle>
          <a:p>
            <a:pPr lvl="0"/>
            <a:r>
              <a:rPr lang="en-US" dirty="0" err="1" smtClean="0"/>
              <a:t>www.deliveron.com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F0B6-C513-8348-80AA-8843F2D64476}" type="datetimeFigureOut">
              <a:rPr lang="en-US" smtClean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B6C6-8132-3549-9530-DAF1BEF153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7" r:id="rId4"/>
    <p:sldLayoutId id="2147483680" r:id="rId5"/>
    <p:sldLayoutId id="2147483668" r:id="rId6"/>
    <p:sldLayoutId id="2147483691" r:id="rId7"/>
    <p:sldLayoutId id="2147483675" r:id="rId8"/>
    <p:sldLayoutId id="2147483678" r:id="rId9"/>
    <p:sldLayoutId id="2147483681" r:id="rId10"/>
    <p:sldLayoutId id="2147483670" r:id="rId11"/>
    <p:sldLayoutId id="21474836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4269" y="1943100"/>
            <a:ext cx="7543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Azure API Management Service</a:t>
            </a:r>
            <a:endParaRPr lang="en-US" sz="2800" dirty="0"/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685800" y="2895600"/>
            <a:ext cx="4724400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000" dirty="0" smtClean="0"/>
              <a:t>Alex Bauer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082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3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03" y="1150715"/>
            <a:ext cx="6839197" cy="479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8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and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What if my APIs are unexpectedly popular?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and Monitoring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85" y="1024580"/>
            <a:ext cx="5835015" cy="50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086600" y="2895600"/>
            <a:ext cx="10668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5612" y="1295400"/>
            <a:ext cx="10668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and Monitoring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" t="-631" r="556" b="18538"/>
          <a:stretch/>
        </p:blipFill>
        <p:spPr bwMode="auto">
          <a:xfrm>
            <a:off x="1676400" y="1143000"/>
            <a:ext cx="5486400" cy="445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4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This functionality is great! But how do I manage it?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and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How can I secure my API?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and Access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https://www.idea-r.it/cms/images/2006/06/1/asp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1905000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lexBauer\Downloads\CloudnEnterprise_Symbols_Public_v2.02\CloudnEnterprise_Symbols_Public_v2.02\CnE_PNGs\CnE_Cloud_PNGs\API Manag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622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AlexBauer\Downloads\CloudnEnterprise_Symbols_Public_v2.02\CloudnEnterprise_Symbols_Public_v2.02\CnE_PNGs\CnE_Enterprise_PNGs\Workstation 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89" y="2895600"/>
            <a:ext cx="1181099" cy="118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 flipV="1">
            <a:off x="2667000" y="3486150"/>
            <a:ext cx="16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4338" idx="1"/>
          </p:cNvCxnSpPr>
          <p:nvPr/>
        </p:nvCxnSpPr>
        <p:spPr>
          <a:xfrm>
            <a:off x="5715000" y="3486150"/>
            <a:ext cx="1520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400" y="2209800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3429000" y="2579132"/>
            <a:ext cx="10859" cy="90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0516" y="2220992"/>
            <a:ext cx="18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Basic, </a:t>
            </a:r>
            <a:r>
              <a:rPr lang="en-US" dirty="0" err="1" smtClean="0"/>
              <a:t>OAuth</a:t>
            </a:r>
            <a:r>
              <a:rPr lang="en-US" dirty="0" smtClean="0"/>
              <a:t>, etc.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6475094" y="2590324"/>
            <a:ext cx="0" cy="895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and Access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05700" cy="491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6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This sounds great! What’s wrong with it?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831305" y="2598176"/>
            <a:ext cx="2412205" cy="1785235"/>
            <a:chOff x="5678905" y="2598176"/>
            <a:chExt cx="2412205" cy="178523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905" y="2598176"/>
              <a:ext cx="2412205" cy="160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096000" y="4198745"/>
              <a:ext cx="17011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Source: https</a:t>
              </a:r>
              <a:r>
                <a:rPr lang="en-US" sz="600" dirty="0"/>
                <a:t>://communities.bmc.com/welcome</a:t>
              </a:r>
            </a:p>
          </p:txBody>
        </p:sp>
      </p:grpSp>
      <p:pic>
        <p:nvPicPr>
          <p:cNvPr id="1026" name="Picture 2" descr="C:\Users\AlexBauer\Downloads\CloudnEnterprise_Symbols_Public_v2.02\CloudnEnterprise_Symbols_Public_v2.02\CnE_PNGs\CnE_Cloud_PNGs\API Manage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34118"/>
            <a:ext cx="928686" cy="9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1028" idx="3"/>
            <a:endCxn id="1026" idx="1"/>
          </p:cNvCxnSpPr>
          <p:nvPr/>
        </p:nvCxnSpPr>
        <p:spPr>
          <a:xfrm>
            <a:off x="2171700" y="3398461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6" idx="3"/>
            <a:endCxn id="1032" idx="1"/>
          </p:cNvCxnSpPr>
          <p:nvPr/>
        </p:nvCxnSpPr>
        <p:spPr>
          <a:xfrm>
            <a:off x="4738686" y="3398461"/>
            <a:ext cx="1169681" cy="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8" idx="3"/>
            <a:endCxn id="1030" idx="1"/>
          </p:cNvCxnSpPr>
          <p:nvPr/>
        </p:nvCxnSpPr>
        <p:spPr>
          <a:xfrm>
            <a:off x="2171700" y="3398461"/>
            <a:ext cx="36596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API Management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lexBauer\Downloads\CloudnEnterprise_Symbols_Public_v2.02\CloudnEnterprise_Symbols_Public_v2.02\CnE_PNGs\CnE_Enterprise_PNGs\Web 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" y="2948404"/>
            <a:ext cx="900114" cy="90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35938">
                        <a14:foregroundMark x1="4688" y1="32203" x2="4688" y2="32203"/>
                        <a14:foregroundMark x1="5729" y1="57203" x2="5729" y2="57203"/>
                        <a14:foregroundMark x1="3906" y1="80932" x2="3906" y2="809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421"/>
          <a:stretch/>
        </p:blipFill>
        <p:spPr bwMode="auto">
          <a:xfrm>
            <a:off x="1600200" y="2918356"/>
            <a:ext cx="571500" cy="9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220980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http://www.mycompany.com/api/services?type=support&amp;contractlength=short&amp;availablecontractor=bob+smith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2799" y="2294438"/>
            <a:ext cx="266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http://www.mycompany.com/api/services/support/short/bob+smith</a:t>
            </a:r>
            <a:endParaRPr lang="en-US" sz="11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908367" y="2590800"/>
            <a:ext cx="2473633" cy="1841576"/>
            <a:chOff x="5755967" y="2590800"/>
            <a:chExt cx="2473633" cy="1841576"/>
          </a:xfrm>
        </p:grpSpPr>
        <p:pic>
          <p:nvPicPr>
            <p:cNvPr id="1032" name="Picture 8" descr="http://2.bp.blogspot.com/-9hrklb0QYz0/UJZ5HzYTttI/AAAAAAAAAKY/ArN0h7E1VFc/s1600/ngbbs4bf4ac419de2b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967" y="2590800"/>
              <a:ext cx="2258079" cy="1634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6248400" y="4247710"/>
              <a:ext cx="19812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Source: http</a:t>
              </a:r>
              <a:r>
                <a:rPr lang="en-US" sz="600" dirty="0"/>
                <a:t>://trulyitisha.blogspot.com/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5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Full Dev Portal Customization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HTTP Compression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PowerShell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1436370" y="1764030"/>
            <a:ext cx="6248400" cy="914400"/>
          </a:xfrm>
          <a:prstGeom prst="mathMultiply">
            <a:avLst/>
          </a:prstGeom>
          <a:solidFill>
            <a:srgbClr val="FF0000">
              <a:alpha val="6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436370" y="3048000"/>
            <a:ext cx="6248400" cy="914400"/>
          </a:xfrm>
          <a:prstGeom prst="mathMultiply">
            <a:avLst/>
          </a:prstGeom>
          <a:solidFill>
            <a:srgbClr val="FF0000">
              <a:alpha val="6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436370" y="4343400"/>
            <a:ext cx="6248400" cy="914400"/>
          </a:xfrm>
          <a:prstGeom prst="mathMultiply">
            <a:avLst/>
          </a:prstGeom>
          <a:solidFill>
            <a:srgbClr val="FF0000">
              <a:alpha val="6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If there’s no PowerShell support, how can I automate the process?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032510"/>
            <a:ext cx="7662862" cy="49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7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604963"/>
            <a:ext cx="83724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32460" y="2215396"/>
            <a:ext cx="7901940" cy="2070854"/>
            <a:chOff x="480060" y="2215396"/>
            <a:chExt cx="7901940" cy="2070854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686050"/>
              <a:ext cx="16002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 descr="https://www.idea-r.it/cms/images/2006/06/1/aspn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" y="2743200"/>
              <a:ext cx="1905000" cy="1485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38400" y="2215396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http://.../api/swagger</a:t>
              </a:r>
              <a:endParaRPr lang="en-US" dirty="0"/>
            </a:p>
          </p:txBody>
        </p:sp>
        <p:pic>
          <p:nvPicPr>
            <p:cNvPr id="9" name="Picture 2" descr="C:\Users\AlexBauer\Downloads\CloudnEnterprise_Symbols_Public_v2.02\CloudnEnterprise_Symbols_Public_v2.02\CnE_PNGs\CnE_Cloud_PNGs\API Managem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76225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>
              <a:stCxn id="12291" idx="3"/>
              <a:endCxn id="9" idx="1"/>
            </p:cNvCxnSpPr>
            <p:nvPr/>
          </p:nvCxnSpPr>
          <p:spPr>
            <a:xfrm>
              <a:off x="4419600" y="3486150"/>
              <a:ext cx="2514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98550" y="3568184"/>
              <a:ext cx="1756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from URL</a:t>
              </a:r>
              <a:endParaRPr lang="en-US" dirty="0"/>
            </a:p>
          </p:txBody>
        </p:sp>
        <p:sp>
          <p:nvSpPr>
            <p:cNvPr id="12" name="Plus 11"/>
            <p:cNvSpPr/>
            <p:nvPr/>
          </p:nvSpPr>
          <p:spPr>
            <a:xfrm>
              <a:off x="2354580" y="3219450"/>
              <a:ext cx="586740" cy="533400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4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Any questions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 transformation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How do we make sense of this mess?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URL transformation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6864"/>
            <a:ext cx="7467600" cy="49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5334000" y="3352800"/>
            <a:ext cx="10668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72400" y="4114800"/>
            <a:ext cx="10668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URL Transformation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248400" cy="487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124200" y="3828849"/>
            <a:ext cx="1066800" cy="533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How do we make documentation easy?</a:t>
            </a:r>
          </a:p>
          <a:p>
            <a:pPr marL="0" indent="0" algn="ctr">
              <a:buNone/>
            </a:pPr>
            <a:endParaRPr lang="en-US" sz="3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045105"/>
            <a:ext cx="6629399" cy="49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276600" y="3124200"/>
            <a:ext cx="10668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044566" y="2362200"/>
            <a:ext cx="10668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81" y="1086379"/>
            <a:ext cx="6408019" cy="485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981200" y="3352800"/>
            <a:ext cx="10668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How can I avoid long lists of APIs?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iveron">
  <a:themeElements>
    <a:clrScheme name="Deliveron">
      <a:dk1>
        <a:sysClr val="windowText" lastClr="000000"/>
      </a:dk1>
      <a:lt1>
        <a:sysClr val="window" lastClr="FFFFFF"/>
      </a:lt1>
      <a:dk2>
        <a:srgbClr val="303F44"/>
      </a:dk2>
      <a:lt2>
        <a:srgbClr val="EEECE1"/>
      </a:lt2>
      <a:accent1>
        <a:srgbClr val="90ADBA"/>
      </a:accent1>
      <a:accent2>
        <a:srgbClr val="5E8093"/>
      </a:accent2>
      <a:accent3>
        <a:srgbClr val="F1B876"/>
      </a:accent3>
      <a:accent4>
        <a:srgbClr val="E7874A"/>
      </a:accent4>
      <a:accent5>
        <a:srgbClr val="94C07F"/>
      </a:accent5>
      <a:accent6>
        <a:srgbClr val="A7CB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Deliveron.potx</Template>
  <TotalTime>40574</TotalTime>
  <Words>225</Words>
  <Application>Microsoft Office PowerPoint</Application>
  <PresentationFormat>On-screen Show (4:3)</PresentationFormat>
  <Paragraphs>59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Deliveron</vt:lpstr>
      <vt:lpstr>PowerPoint Presentation</vt:lpstr>
      <vt:lpstr>Azure API Management</vt:lpstr>
      <vt:lpstr>URL transformation</vt:lpstr>
      <vt:lpstr>URL transformation</vt:lpstr>
      <vt:lpstr>URL Transformation</vt:lpstr>
      <vt:lpstr>Documentation</vt:lpstr>
      <vt:lpstr>Documentation</vt:lpstr>
      <vt:lpstr>Documentation</vt:lpstr>
      <vt:lpstr>Organization</vt:lpstr>
      <vt:lpstr>Organization</vt:lpstr>
      <vt:lpstr>Organization</vt:lpstr>
      <vt:lpstr>Control and Monitoring</vt:lpstr>
      <vt:lpstr>Control and Monitoring</vt:lpstr>
      <vt:lpstr>Control and Monitoring</vt:lpstr>
      <vt:lpstr>Management</vt:lpstr>
      <vt:lpstr>Security and Access</vt:lpstr>
      <vt:lpstr>Security and Access</vt:lpstr>
      <vt:lpstr>Security and Access</vt:lpstr>
      <vt:lpstr>Limitations</vt:lpstr>
      <vt:lpstr>Limitations</vt:lpstr>
      <vt:lpstr>Automation</vt:lpstr>
      <vt:lpstr>Automation</vt:lpstr>
      <vt:lpstr>Automation</vt:lpstr>
      <vt:lpstr>Automation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API Management</dc:title>
  <dc:creator>Alex Bauer</dc:creator>
  <cp:keywords>Azure;API Management;API</cp:keywords>
  <cp:lastModifiedBy>Alexander Bauer</cp:lastModifiedBy>
  <cp:revision>1568</cp:revision>
  <cp:lastPrinted>2014-07-08T14:06:03Z</cp:lastPrinted>
  <dcterms:created xsi:type="dcterms:W3CDTF">2009-10-29T03:39:21Z</dcterms:created>
  <dcterms:modified xsi:type="dcterms:W3CDTF">2015-03-20T04:00:44Z</dcterms:modified>
</cp:coreProperties>
</file>