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lvl1pPr marL="0" lvl="0" algn="l" defTabSz="914400">
      <a:defRPr sz="1800" kern="1200">
        <a:solidFill>
          <a:schemeClr val="tx1"/>
        </a:solidFill>
        <a:latin typeface="Arial Unicode MS"/>
        <a:ea typeface="黑体"/>
      </a:defRPr>
    </a:lvl1pPr>
    <a:lvl2pPr marL="457200" lvl="1" algn="l" defTabSz="914400">
      <a:defRPr sz="1800" kern="1200">
        <a:solidFill>
          <a:schemeClr val="tx1"/>
        </a:solidFill>
        <a:latin typeface="Arial Unicode MS"/>
        <a:ea typeface="黑体"/>
      </a:defRPr>
    </a:lvl2pPr>
    <a:lvl3pPr marL="914400" lvl="2" algn="l" defTabSz="914400">
      <a:defRPr sz="1800" kern="1200">
        <a:solidFill>
          <a:schemeClr val="tx1"/>
        </a:solidFill>
        <a:latin typeface="Arial Unicode MS"/>
        <a:ea typeface="黑体"/>
      </a:defRPr>
    </a:lvl3pPr>
    <a:lvl4pPr marL="1371600" lvl="3" algn="l" defTabSz="914400">
      <a:defRPr sz="1800" kern="1200">
        <a:solidFill>
          <a:schemeClr val="tx1"/>
        </a:solidFill>
        <a:latin typeface="Arial Unicode MS"/>
        <a:ea typeface="黑体"/>
      </a:defRPr>
    </a:lvl4pPr>
    <a:lvl5pPr marL="1828800" lvl="4" algn="l" defTabSz="914400">
      <a:defRPr sz="1800" kern="1200">
        <a:solidFill>
          <a:schemeClr val="tx1"/>
        </a:solidFill>
        <a:latin typeface="Arial Unicode MS"/>
        <a:ea typeface="黑体"/>
      </a:defRPr>
    </a:lvl5pPr>
    <a:lvl6pPr marL="2286000" lvl="5" algn="l" defTabSz="914400">
      <a:defRPr sz="1800" kern="1200">
        <a:solidFill>
          <a:schemeClr val="tx1"/>
        </a:solidFill>
        <a:latin typeface="Arial Unicode MS"/>
        <a:ea typeface="黑体"/>
      </a:defRPr>
    </a:lvl6pPr>
    <a:lvl7pPr marL="2743200" lvl="6" algn="l" defTabSz="914400">
      <a:defRPr sz="1800" kern="1200">
        <a:solidFill>
          <a:schemeClr val="tx1"/>
        </a:solidFill>
        <a:latin typeface="Arial Unicode MS"/>
        <a:ea typeface="黑体"/>
      </a:defRPr>
    </a:lvl7pPr>
    <a:lvl8pPr marL="3200400" lvl="7" algn="l" defTabSz="914400">
      <a:defRPr sz="1800" kern="1200">
        <a:solidFill>
          <a:schemeClr val="tx1"/>
        </a:solidFill>
        <a:latin typeface="Arial Unicode MS"/>
        <a:ea typeface="黑体"/>
      </a:defRPr>
    </a:lvl8pPr>
    <a:lvl9pPr marL="3657600" lvl="8" algn="l" defTabSz="914400">
      <a:defRPr sz="1800" kern="1200">
        <a:solidFill>
          <a:schemeClr val="tx1"/>
        </a:solidFill>
        <a:latin typeface="Arial Unicode MS"/>
        <a:ea typeface="黑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3" name="矩形 47"/>
          <p:cNvSpPr/>
          <p:nvPr/>
        </p:nvSpPr>
        <p:spPr>
          <a:xfrm rot="2700000">
            <a:off x="488189" y="379561"/>
            <a:ext cx="216704" cy="216704"/>
          </a:xfrm>
          <a:custGeom>
            <a:avLst/>
            <a:gdLst/>
            <a:ahLst/>
            <a:cxnLst/>
            <a:rect l="l" t="t" r="r" b="b"/>
            <a:pathLst>
              <a:path w="216704" h="216704">
                <a:moveTo>
                  <a:pt x="0" y="216704"/>
                </a:moveTo>
                <a:lnTo>
                  <a:pt x="216704" y="0"/>
                </a:lnTo>
                <a:lnTo>
                  <a:pt x="216704" y="216704"/>
                </a:lnTo>
                <a:lnTo>
                  <a:pt x="0" y="21670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矩形 47"/>
          <p:cNvSpPr/>
          <p:nvPr/>
        </p:nvSpPr>
        <p:spPr>
          <a:xfrm rot="2700000">
            <a:off x="469274" y="712765"/>
            <a:ext cx="108352" cy="108352"/>
          </a:xfrm>
          <a:custGeom>
            <a:avLst/>
            <a:gdLst/>
            <a:ahLst/>
            <a:cxnLst/>
            <a:rect l="l" t="t" r="r" b="b"/>
            <a:pathLst>
              <a:path w="108352" h="108352">
                <a:moveTo>
                  <a:pt x="0" y="108352"/>
                </a:moveTo>
                <a:lnTo>
                  <a:pt x="108352" y="0"/>
                </a:lnTo>
                <a:lnTo>
                  <a:pt x="108352" y="108352"/>
                </a:lnTo>
                <a:lnTo>
                  <a:pt x="0" y="1083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5" name="矩形 47"/>
          <p:cNvSpPr/>
          <p:nvPr/>
        </p:nvSpPr>
        <p:spPr>
          <a:xfrm rot="18900000" flipV="1">
            <a:off x="132264" y="388006"/>
            <a:ext cx="298169" cy="298169"/>
          </a:xfrm>
          <a:custGeom>
            <a:avLst/>
            <a:gdLst/>
            <a:ahLst/>
            <a:cxnLst/>
            <a:rect l="l" t="t" r="r" b="b"/>
            <a:pathLst>
              <a:path w="298169" h="298169">
                <a:moveTo>
                  <a:pt x="0" y="298169"/>
                </a:moveTo>
                <a:lnTo>
                  <a:pt x="298169" y="0"/>
                </a:lnTo>
                <a:lnTo>
                  <a:pt x="298169" y="298169"/>
                </a:lnTo>
                <a:lnTo>
                  <a:pt x="0" y="298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6" name="矩形 47"/>
          <p:cNvSpPr/>
          <p:nvPr/>
        </p:nvSpPr>
        <p:spPr>
          <a:xfrm rot="2700000">
            <a:off x="290580" y="602328"/>
            <a:ext cx="136370" cy="136370"/>
          </a:xfrm>
          <a:custGeom>
            <a:avLst/>
            <a:gdLst/>
            <a:ahLst/>
            <a:cxnLst/>
            <a:rect l="l" t="t" r="r" b="b"/>
            <a:pathLst>
              <a:path w="136370" h="136370">
                <a:moveTo>
                  <a:pt x="0" y="136370"/>
                </a:moveTo>
                <a:lnTo>
                  <a:pt x="136370" y="0"/>
                </a:lnTo>
                <a:lnTo>
                  <a:pt x="136370" y="136370"/>
                </a:lnTo>
                <a:lnTo>
                  <a:pt x="0" y="1363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lv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342900" lvl="0" indent="-342900" algn="l" defTabSz="91440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Arial Unicode MS"/>
          <a:ea typeface="黑体"/>
        </a:defRPr>
      </a:lvl1pPr>
      <a:lvl2pPr marL="742950" lvl="1" indent="-285750" algn="l" defTabSz="91440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Arial Unicode MS"/>
          <a:ea typeface="黑体"/>
        </a:defRPr>
      </a:lvl2pPr>
      <a:lvl3pPr marL="1143000" lvl="2" indent="-228600" algn="l" defTabSz="91440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Arial Unicode MS"/>
          <a:ea typeface="黑体"/>
        </a:defRPr>
      </a:lvl3pPr>
      <a:lvl4pPr marL="1600200" lvl="3" indent="-228600" algn="l" defTabSz="91440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Arial Unicode MS"/>
          <a:ea typeface="黑体"/>
        </a:defRPr>
      </a:lvl4pPr>
      <a:lvl5pPr marL="2057400" lvl="4" indent="-228600" algn="l" defTabSz="91440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Arial Unicode MS"/>
          <a:ea typeface="黑体"/>
        </a:defRPr>
      </a:lvl5pPr>
      <a:lvl6pPr marL="2514600" lvl="5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 Unicode MS"/>
          <a:ea typeface="黑体"/>
        </a:defRPr>
      </a:lvl6pPr>
      <a:lvl7pPr marL="2971800" lvl="6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 Unicode MS"/>
          <a:ea typeface="黑体"/>
        </a:defRPr>
      </a:lvl7pPr>
      <a:lvl8pPr marL="3429000" lvl="7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 Unicode MS"/>
          <a:ea typeface="黑体"/>
        </a:defRPr>
      </a:lvl8pPr>
      <a:lvl9pPr marL="3886200" lvl="8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 Unicode MS"/>
          <a:ea typeface="黑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 Unicode MS"/>
          <a:ea typeface="黑体"/>
        </a:defRPr>
      </a:lvl1pPr>
      <a:lvl2pPr marL="457200" lvl="1" algn="l" defTabSz="914400">
        <a:defRPr sz="1800" kern="1200">
          <a:solidFill>
            <a:schemeClr val="tx1"/>
          </a:solidFill>
          <a:latin typeface="Arial Unicode MS"/>
          <a:ea typeface="黑体"/>
        </a:defRPr>
      </a:lvl2pPr>
      <a:lvl3pPr marL="914400" lvl="2" algn="l" defTabSz="914400">
        <a:defRPr sz="1800" kern="1200">
          <a:solidFill>
            <a:schemeClr val="tx1"/>
          </a:solidFill>
          <a:latin typeface="Arial Unicode MS"/>
          <a:ea typeface="黑体"/>
        </a:defRPr>
      </a:lvl3pPr>
      <a:lvl4pPr marL="1371600" lvl="3" algn="l" defTabSz="914400">
        <a:defRPr sz="1800" kern="1200">
          <a:solidFill>
            <a:schemeClr val="tx1"/>
          </a:solidFill>
          <a:latin typeface="Arial Unicode MS"/>
          <a:ea typeface="黑体"/>
        </a:defRPr>
      </a:lvl4pPr>
      <a:lvl5pPr marL="1828800" lvl="4" algn="l" defTabSz="914400">
        <a:defRPr sz="1800" kern="1200">
          <a:solidFill>
            <a:schemeClr val="tx1"/>
          </a:solidFill>
          <a:latin typeface="Arial Unicode MS"/>
          <a:ea typeface="黑体"/>
        </a:defRPr>
      </a:lvl5pPr>
      <a:lvl6pPr marL="2286000" lvl="5" algn="l" defTabSz="914400">
        <a:defRPr sz="1800" kern="1200">
          <a:solidFill>
            <a:schemeClr val="tx1"/>
          </a:solidFill>
          <a:latin typeface="Arial Unicode MS"/>
          <a:ea typeface="黑体"/>
        </a:defRPr>
      </a:lvl6pPr>
      <a:lvl7pPr marL="2743200" lvl="6" algn="l" defTabSz="914400">
        <a:defRPr sz="1800" kern="1200">
          <a:solidFill>
            <a:schemeClr val="tx1"/>
          </a:solidFill>
          <a:latin typeface="Arial Unicode MS"/>
          <a:ea typeface="黑体"/>
        </a:defRPr>
      </a:lvl7pPr>
      <a:lvl8pPr marL="3200400" lvl="7" algn="l" defTabSz="914400">
        <a:defRPr sz="1800" kern="1200">
          <a:solidFill>
            <a:schemeClr val="tx1"/>
          </a:solidFill>
          <a:latin typeface="Arial Unicode MS"/>
          <a:ea typeface="黑体"/>
        </a:defRPr>
      </a:lvl8pPr>
      <a:lvl9pPr marL="3657600" lvl="8" algn="l" defTabSz="914400">
        <a:defRPr sz="1800" kern="1200">
          <a:solidFill>
            <a:schemeClr val="tx1"/>
          </a:solidFill>
          <a:latin typeface="Arial Unicode MS"/>
          <a:ea typeface="黑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宋体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宋体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宋体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宋体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宋体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宋体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宋体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宋体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宋体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宋体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3197376" h="1598692">
                <a:moveTo>
                  <a:pt x="1598692" y="0"/>
                </a:moveTo>
                <a:lnTo>
                  <a:pt x="3197376" y="1598692"/>
                </a:lnTo>
                <a:lnTo>
                  <a:pt x="0" y="1598692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1302985" h="650260">
                <a:moveTo>
                  <a:pt x="651494" y="0"/>
                </a:moveTo>
                <a:lnTo>
                  <a:pt x="1302985" y="650260"/>
                </a:lnTo>
                <a:lnTo>
                  <a:pt x="0" y="650260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1094318" h="546124">
                <a:moveTo>
                  <a:pt x="547160" y="0"/>
                </a:moveTo>
                <a:lnTo>
                  <a:pt x="1094318" y="546124"/>
                </a:lnTo>
                <a:lnTo>
                  <a:pt x="0" y="54612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611216" h="305030">
                <a:moveTo>
                  <a:pt x="305609" y="0"/>
                </a:moveTo>
                <a:lnTo>
                  <a:pt x="611216" y="305030"/>
                </a:lnTo>
                <a:lnTo>
                  <a:pt x="0" y="305030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935087" h="467544">
                <a:moveTo>
                  <a:pt x="467545" y="0"/>
                </a:moveTo>
                <a:lnTo>
                  <a:pt x="935087" y="467544"/>
                </a:lnTo>
                <a:lnTo>
                  <a:pt x="0" y="467544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1829122" h="914562">
                <a:moveTo>
                  <a:pt x="914563" y="0"/>
                </a:moveTo>
                <a:lnTo>
                  <a:pt x="1829122" y="914562"/>
                </a:lnTo>
                <a:lnTo>
                  <a:pt x="0" y="914562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957086" h="477638">
                <a:moveTo>
                  <a:pt x="478544" y="0"/>
                </a:moveTo>
                <a:lnTo>
                  <a:pt x="957086" y="477638"/>
                </a:lnTo>
                <a:lnTo>
                  <a:pt x="0" y="4776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2571422" h="1283279">
                <a:moveTo>
                  <a:pt x="1285714" y="0"/>
                </a:moveTo>
                <a:lnTo>
                  <a:pt x="2571422" y="1283279"/>
                </a:lnTo>
                <a:lnTo>
                  <a:pt x="0" y="1283279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1398922" h="698138">
                <a:moveTo>
                  <a:pt x="699463" y="0"/>
                </a:moveTo>
                <a:lnTo>
                  <a:pt x="1398922" y="698138"/>
                </a:lnTo>
                <a:lnTo>
                  <a:pt x="0" y="698138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1092871" h="545402">
                <a:moveTo>
                  <a:pt x="546437" y="0"/>
                </a:moveTo>
                <a:lnTo>
                  <a:pt x="1092871" y="545402"/>
                </a:lnTo>
                <a:lnTo>
                  <a:pt x="0" y="545402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546433" h="272700">
                <a:moveTo>
                  <a:pt x="273217" y="0"/>
                </a:moveTo>
                <a:lnTo>
                  <a:pt x="546433" y="272700"/>
                </a:lnTo>
                <a:lnTo>
                  <a:pt x="0" y="27270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302735" h="151081">
                <a:moveTo>
                  <a:pt x="151368" y="0"/>
                </a:moveTo>
                <a:lnTo>
                  <a:pt x="302735" y="151081"/>
                </a:lnTo>
                <a:lnTo>
                  <a:pt x="0" y="151081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8960" h="214074">
                <a:moveTo>
                  <a:pt x="214481" y="0"/>
                </a:moveTo>
                <a:lnTo>
                  <a:pt x="428960" y="214074"/>
                </a:lnTo>
                <a:lnTo>
                  <a:pt x="0" y="214074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1882895" h="941450">
                <a:moveTo>
                  <a:pt x="941450" y="0"/>
                </a:moveTo>
                <a:lnTo>
                  <a:pt x="1882895" y="941450"/>
                </a:lnTo>
                <a:lnTo>
                  <a:pt x="0" y="941450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528165" h="264083">
                <a:moveTo>
                  <a:pt x="264083" y="0"/>
                </a:moveTo>
                <a:lnTo>
                  <a:pt x="528165" y="264083"/>
                </a:lnTo>
                <a:lnTo>
                  <a:pt x="0" y="264083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2340562" h="1170284">
                <a:moveTo>
                  <a:pt x="1170284" y="0"/>
                </a:moveTo>
                <a:lnTo>
                  <a:pt x="2340562" y="1170284"/>
                </a:lnTo>
                <a:lnTo>
                  <a:pt x="0" y="117028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1302985" h="650260">
                <a:moveTo>
                  <a:pt x="651494" y="0"/>
                </a:moveTo>
                <a:lnTo>
                  <a:pt x="1302985" y="650260"/>
                </a:lnTo>
                <a:lnTo>
                  <a:pt x="0" y="65026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1094318" h="546124">
                <a:moveTo>
                  <a:pt x="547160" y="0"/>
                </a:moveTo>
                <a:lnTo>
                  <a:pt x="1094318" y="546124"/>
                </a:lnTo>
                <a:lnTo>
                  <a:pt x="0" y="54612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611216" h="305030">
                <a:moveTo>
                  <a:pt x="305609" y="0"/>
                </a:moveTo>
                <a:lnTo>
                  <a:pt x="611216" y="305030"/>
                </a:lnTo>
                <a:lnTo>
                  <a:pt x="0" y="30503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935087" h="467544">
                <a:moveTo>
                  <a:pt x="467545" y="0"/>
                </a:moveTo>
                <a:lnTo>
                  <a:pt x="935087" y="467544"/>
                </a:lnTo>
                <a:lnTo>
                  <a:pt x="0" y="467544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1829122" h="914562">
                <a:moveTo>
                  <a:pt x="914563" y="0"/>
                </a:moveTo>
                <a:lnTo>
                  <a:pt x="1829122" y="914562"/>
                </a:lnTo>
                <a:lnTo>
                  <a:pt x="0" y="914562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957086" h="477638">
                <a:moveTo>
                  <a:pt x="478544" y="0"/>
                </a:moveTo>
                <a:lnTo>
                  <a:pt x="957086" y="477638"/>
                </a:lnTo>
                <a:lnTo>
                  <a:pt x="0" y="477638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2571422" h="1283279">
                <a:moveTo>
                  <a:pt x="1285714" y="0"/>
                </a:moveTo>
                <a:lnTo>
                  <a:pt x="2571422" y="1283279"/>
                </a:lnTo>
                <a:lnTo>
                  <a:pt x="0" y="1283279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1398922" h="698138">
                <a:moveTo>
                  <a:pt x="699463" y="0"/>
                </a:moveTo>
                <a:lnTo>
                  <a:pt x="1398922" y="698138"/>
                </a:lnTo>
                <a:lnTo>
                  <a:pt x="0" y="698138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1092871" h="545402">
                <a:moveTo>
                  <a:pt x="546437" y="0"/>
                </a:moveTo>
                <a:lnTo>
                  <a:pt x="1092871" y="545402"/>
                </a:lnTo>
                <a:lnTo>
                  <a:pt x="0" y="545402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546433" h="272700">
                <a:moveTo>
                  <a:pt x="273217" y="0"/>
                </a:moveTo>
                <a:lnTo>
                  <a:pt x="546433" y="272700"/>
                </a:lnTo>
                <a:lnTo>
                  <a:pt x="0" y="27270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302735" h="151081">
                <a:moveTo>
                  <a:pt x="151368" y="0"/>
                </a:moveTo>
                <a:lnTo>
                  <a:pt x="302735" y="151081"/>
                </a:lnTo>
                <a:lnTo>
                  <a:pt x="0" y="151081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8960" h="214074">
                <a:moveTo>
                  <a:pt x="214481" y="0"/>
                </a:moveTo>
                <a:lnTo>
                  <a:pt x="428960" y="214074"/>
                </a:lnTo>
                <a:lnTo>
                  <a:pt x="0" y="214074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1882895" h="941450">
                <a:moveTo>
                  <a:pt x="941450" y="0"/>
                </a:moveTo>
                <a:lnTo>
                  <a:pt x="1882895" y="941450"/>
                </a:lnTo>
                <a:lnTo>
                  <a:pt x="0" y="941450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5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528165" h="264083">
                <a:moveTo>
                  <a:pt x="264083" y="0"/>
                </a:moveTo>
                <a:lnTo>
                  <a:pt x="528165" y="264083"/>
                </a:lnTo>
                <a:lnTo>
                  <a:pt x="0" y="264083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221029" h="110305">
                <a:moveTo>
                  <a:pt x="110515" y="0"/>
                </a:moveTo>
                <a:lnTo>
                  <a:pt x="221029" y="110305"/>
                </a:lnTo>
                <a:lnTo>
                  <a:pt x="0" y="110305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346918" h="173130">
                <a:moveTo>
                  <a:pt x="173459" y="0"/>
                </a:moveTo>
                <a:lnTo>
                  <a:pt x="346918" y="173130"/>
                </a:lnTo>
                <a:lnTo>
                  <a:pt x="0" y="17313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151366" h="75540">
                <a:moveTo>
                  <a:pt x="75683" y="0"/>
                </a:moveTo>
                <a:lnTo>
                  <a:pt x="151366" y="75540"/>
                </a:lnTo>
                <a:lnTo>
                  <a:pt x="0" y="7554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223729" h="111653">
                <a:moveTo>
                  <a:pt x="111865" y="0"/>
                </a:moveTo>
                <a:lnTo>
                  <a:pt x="223729" y="111653"/>
                </a:lnTo>
                <a:lnTo>
                  <a:pt x="0" y="111653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2388807" h="1192144">
                <a:moveTo>
                  <a:pt x="1194406" y="0"/>
                </a:moveTo>
                <a:lnTo>
                  <a:pt x="2388807" y="1192144"/>
                </a:lnTo>
                <a:lnTo>
                  <a:pt x="0" y="1192144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052969" h="2147308">
                <a:moveTo>
                  <a:pt x="2026489" y="0"/>
                </a:moveTo>
                <a:lnTo>
                  <a:pt x="4052969" y="2147308"/>
                </a:lnTo>
                <a:lnTo>
                  <a:pt x="0" y="214730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2384235" h="1189862">
                <a:moveTo>
                  <a:pt x="1192120" y="0"/>
                </a:moveTo>
                <a:lnTo>
                  <a:pt x="2384235" y="1189862"/>
                </a:lnTo>
                <a:lnTo>
                  <a:pt x="0" y="1189862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3610375" h="1805192">
                <a:moveTo>
                  <a:pt x="1805192" y="0"/>
                </a:moveTo>
                <a:lnTo>
                  <a:pt x="3610375" y="1805192"/>
                </a:lnTo>
                <a:lnTo>
                  <a:pt x="0" y="1805192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940772" h="470387">
                <a:moveTo>
                  <a:pt x="470387" y="0"/>
                </a:moveTo>
                <a:lnTo>
                  <a:pt x="940772" y="470387"/>
                </a:lnTo>
                <a:lnTo>
                  <a:pt x="0" y="470387"/>
                </a:lnTo>
                <a:close/>
              </a:path>
            </a:pathLst>
          </a:custGeom>
          <a:solidFill>
            <a:schemeClr val="accent4">
              <a:alpha val="3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923330"/>
          </a:xfrm>
          <a:prstGeom prst="rect">
            <a:avLst/>
          </a:prstGeom>
          <a:noFill/>
        </p:spPr>
        <p:txBody>
          <a:bodyPr wrap="square"/>
          <a:lstStyle/>
          <a:p>
            <a:pPr algn="ctr"/>
            <a:r>
              <a:rPr lang="zh-CN" sz="3200" b="1" i="0" strike="noStrike" spc="0">
                <a:solidFill>
                  <a:srgbClr val="778495"/>
                </a:solidFill>
                <a:latin typeface="微软雅黑"/>
                <a:ea typeface="微软雅黑"/>
              </a:rPr>
              <a:t>人体三维运动姿态相似度计算</a:t>
            </a:r>
          </a:p>
          <a:p>
            <a:pPr algn="r"/>
            <a:endParaRPr 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4588562" y="2285031"/>
            <a:ext cx="2813797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r"/>
            <a:r>
              <a:rPr lang="zh-CN" sz="2000" b="1">
                <a:solidFill>
                  <a:srgbClr val="7B7B7B"/>
                </a:solidFill>
                <a:latin typeface="宋体"/>
                <a:ea typeface="Microsoft YaHei"/>
              </a:rPr>
              <a:t>——E组项目阶段报告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84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/>
          <p:nvPr/>
        </p:nvSpPr>
        <p:spPr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系统设计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03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954107"/>
          </a:xfrm>
          <a:prstGeom prst="rect">
            <a:avLst/>
          </a:prstGeom>
          <a:noFill/>
        </p:spPr>
        <p:txBody>
          <a:bodyPr wrap="square"/>
          <a:lstStyle/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用例图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接口设计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数据结构设计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页面设计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出错处理设计</a:t>
            </a:r>
          </a:p>
          <a:p>
            <a:pPr marL="0" indent="0">
              <a:buNone/>
            </a:pPr>
            <a:endParaRPr lang="zh-CN" sz="1400">
              <a:solidFill>
                <a:srgbClr val="80808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69274" y="118581"/>
            <a:ext cx="2158492" cy="36933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用例图</a:t>
            </a:r>
          </a:p>
        </p:txBody>
      </p:sp>
      <p:pic>
        <p:nvPicPr>
          <p:cNvPr id="34" name="图片 33"/>
          <p:cNvPicPr/>
          <p:nvPr/>
        </p:nvPicPr>
        <p:blipFill>
          <a:blip r:embed="rId3"/>
          <a:stretch/>
        </p:blipFill>
        <p:spPr>
          <a:xfrm>
            <a:off x="1308490" y="932041"/>
            <a:ext cx="6527148" cy="36566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23"/>
          <p:cNvSpPr/>
          <p:nvPr/>
        </p:nvSpPr>
        <p:spPr>
          <a:xfrm>
            <a:off x="3184131" y="1706795"/>
            <a:ext cx="2680709" cy="1836154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Arial Unicode MS"/>
                <a:ea typeface="黑体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spc="0" baseline="0">
              <a:solidFill>
                <a:srgbClr val="FFFFFF"/>
              </a:solidFill>
              <a:latin typeface="Calibri"/>
              <a:ea typeface="黑体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1692506" y="1079403"/>
            <a:ext cx="1269133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/>
          <a:lstStyle/>
          <a:p>
            <a:pPr algn="ctr"/>
            <a:r>
              <a:rPr lang="zh-CN" sz="1200">
                <a:solidFill>
                  <a:srgbClr val="FFFFFF"/>
                </a:solidFill>
                <a:latin typeface="微软雅黑"/>
                <a:ea typeface="微软雅黑"/>
              </a:rPr>
              <a:t>外部接口</a:t>
            </a:r>
          </a:p>
        </p:txBody>
      </p:sp>
      <p:sp>
        <p:nvSpPr>
          <p:cNvPr id="15" name="Rectangle 21"/>
          <p:cNvSpPr/>
          <p:nvPr/>
        </p:nvSpPr>
        <p:spPr>
          <a:xfrm>
            <a:off x="5611782" y="3555463"/>
            <a:ext cx="1250994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/>
          <a:lstStyle/>
          <a:p>
            <a:pPr algn="ctr"/>
            <a:r>
              <a:rPr lang="zh-CN" sz="1200">
                <a:solidFill>
                  <a:srgbClr val="FFFFFF"/>
                </a:solidFill>
                <a:latin typeface="微软雅黑"/>
                <a:ea typeface="微软雅黑"/>
              </a:rPr>
              <a:t>内部接口</a:t>
            </a:r>
          </a:p>
        </p:txBody>
      </p:sp>
      <p:sp>
        <p:nvSpPr>
          <p:cNvPr id="16" name="Rectangle 22"/>
          <p:cNvSpPr/>
          <p:nvPr/>
        </p:nvSpPr>
        <p:spPr>
          <a:xfrm>
            <a:off x="6079293" y="1122350"/>
            <a:ext cx="1216252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zh-CN" sz="1200">
                <a:solidFill>
                  <a:srgbClr val="FFFFFF"/>
                </a:solidFill>
                <a:latin typeface="微软雅黑"/>
                <a:ea typeface="微软雅黑"/>
              </a:rPr>
              <a:t>硬件接口</a:t>
            </a:r>
          </a:p>
        </p:txBody>
      </p:sp>
      <p:sp>
        <p:nvSpPr>
          <p:cNvPr id="17" name="Rectangle 25"/>
          <p:cNvSpPr/>
          <p:nvPr/>
        </p:nvSpPr>
        <p:spPr>
          <a:xfrm>
            <a:off x="1738059" y="3217852"/>
            <a:ext cx="1223580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/>
          <a:lstStyle/>
          <a:p>
            <a:pPr algn="ctr"/>
            <a:r>
              <a:rPr lang="zh-CN" sz="1200">
                <a:solidFill>
                  <a:srgbClr val="FFFFFF"/>
                </a:solidFill>
                <a:latin typeface="微软雅黑"/>
                <a:ea typeface="微软雅黑"/>
              </a:rPr>
              <a:t>软件接口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80585" y="1986725"/>
            <a:ext cx="1863338" cy="1276294"/>
            <a:chOff x="2580585" y="1986725"/>
            <a:chExt cx="1863338" cy="12762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Diamond 5"/>
            <p:cNvSpPr/>
            <p:nvPr/>
          </p:nvSpPr>
          <p:spPr>
            <a:xfrm>
              <a:off x="2580585" y="1986725"/>
              <a:ext cx="1863338" cy="1276294"/>
            </a:xfrm>
            <a:prstGeom prst="diamond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0578" y="2301707"/>
              <a:ext cx="863352" cy="646331"/>
            </a:xfrm>
            <a:prstGeom prst="rect">
              <a:avLst/>
            </a:prstGeom>
            <a:grpFill/>
          </p:spPr>
          <p:txBody>
            <a:bodyPr wrap="square"/>
            <a:lstStyle/>
            <a:p>
              <a:pPr algn="ctr"/>
              <a:r>
                <a:rPr lang="zh-CN">
                  <a:solidFill>
                    <a:srgbClr val="FFFFFF"/>
                  </a:solidFill>
                  <a:latin typeface="方正兰亭中粗黑_GBK"/>
                  <a:ea typeface="方正兰亭中粗黑_GBK"/>
                </a:rPr>
                <a:t>软件接口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6978" y="1513335"/>
            <a:ext cx="2434661" cy="600164"/>
          </a:xfrm>
          <a:prstGeom prst="rect">
            <a:avLst/>
          </a:prstGeom>
          <a:noFill/>
        </p:spPr>
        <p:txBody>
          <a:bodyPr wrap="square"/>
          <a:lstStyle/>
          <a:p>
            <a:pPr algn="just"/>
            <a:r>
              <a:rPr lang="en-US" alt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在</a:t>
            </a:r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用户界面部分，根据需求分析的结果，系统用户界面应做到可靠性、简单性、易使用。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600600" y="1304568"/>
            <a:ext cx="1863338" cy="1276294"/>
            <a:chOff x="3600600" y="1304568"/>
            <a:chExt cx="1863338" cy="1276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" name="Diamond 2"/>
            <p:cNvSpPr/>
            <p:nvPr/>
          </p:nvSpPr>
          <p:spPr>
            <a:xfrm>
              <a:off x="3600600" y="1304568"/>
              <a:ext cx="1863338" cy="1276294"/>
            </a:xfrm>
            <a:prstGeom prst="diamond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00593" y="1619550"/>
              <a:ext cx="863352" cy="646331"/>
            </a:xfrm>
            <a:prstGeom prst="rect">
              <a:avLst/>
            </a:prstGeom>
            <a:grpFill/>
          </p:spPr>
          <p:txBody>
            <a:bodyPr wrap="square"/>
            <a:lstStyle/>
            <a:p>
              <a:pPr algn="ctr"/>
              <a:r>
                <a:rPr lang="zh-CN">
                  <a:solidFill>
                    <a:srgbClr val="FFFFFF"/>
                  </a:solidFill>
                  <a:latin typeface="方正兰亭中粗黑_GBK"/>
                  <a:ea typeface="方正兰亭中粗黑_GBK"/>
                </a:rPr>
                <a:t>外部接口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12145" y="1981224"/>
            <a:ext cx="1863338" cy="1276294"/>
            <a:chOff x="4612145" y="1981224"/>
            <a:chExt cx="1863338" cy="12762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Diamond 6"/>
            <p:cNvSpPr/>
            <p:nvPr/>
          </p:nvSpPr>
          <p:spPr>
            <a:xfrm>
              <a:off x="4612145" y="1981224"/>
              <a:ext cx="1863338" cy="1276294"/>
            </a:xfrm>
            <a:prstGeom prst="diamond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12138" y="2296206"/>
              <a:ext cx="863352" cy="646331"/>
            </a:xfrm>
            <a:prstGeom prst="rect">
              <a:avLst/>
            </a:prstGeom>
            <a:grpFill/>
          </p:spPr>
          <p:txBody>
            <a:bodyPr wrap="square"/>
            <a:lstStyle/>
            <a:p>
              <a:pPr algn="ctr"/>
              <a:r>
                <a:rPr lang="zh-CN">
                  <a:solidFill>
                    <a:srgbClr val="FFFFFF"/>
                  </a:solidFill>
                  <a:latin typeface="方正兰亭中粗黑_GBK"/>
                  <a:ea typeface="方正兰亭中粗黑_GBK"/>
                </a:rPr>
                <a:t>硬件接口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92569" y="2674383"/>
            <a:ext cx="1863338" cy="1276294"/>
            <a:chOff x="3592569" y="2674383"/>
            <a:chExt cx="1863338" cy="1276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Diamond 7"/>
            <p:cNvSpPr/>
            <p:nvPr/>
          </p:nvSpPr>
          <p:spPr>
            <a:xfrm>
              <a:off x="3592569" y="2674383"/>
              <a:ext cx="1863338" cy="1276294"/>
            </a:xfrm>
            <a:prstGeom prst="diamond">
              <a:avLst/>
            </a:prstGeom>
            <a:grpFill/>
            <a:ln>
              <a:noFill/>
            </a:ln>
          </p:spPr>
          <p:txBody>
            <a:bodyPr anchor="ctr"/>
            <a:lstStyle>
              <a:lvl1pPr marL="0" lvl="0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1pPr>
              <a:lvl2pPr marL="457200" lvl="1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2pPr>
              <a:lvl3pPr marL="914400" lvl="2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3pPr>
              <a:lvl4pPr marL="1371600" lvl="3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4pPr>
              <a:lvl5pPr marL="1828800" lvl="4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5pPr>
              <a:lvl6pPr marL="2286000" lvl="5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6pPr>
              <a:lvl7pPr marL="2743200" lvl="6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7pPr>
              <a:lvl8pPr marL="3200400" lvl="7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8pPr>
              <a:lvl9pPr marL="3657600" lvl="8" algn="l" defTabSz="914400">
                <a:defRPr sz="1800" kern="1200">
                  <a:solidFill>
                    <a:schemeClr val="lt1"/>
                  </a:solidFill>
                  <a:latin typeface="Arial Unicode MS"/>
                  <a:ea typeface="黑体"/>
                </a:defRPr>
              </a:lvl9pPr>
            </a:lstStyle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0" i="0" u="none" strike="noStrike" kern="1200" spc="0" baseline="0">
                <a:solidFill>
                  <a:srgbClr val="FFFFFF"/>
                </a:solidFill>
                <a:latin typeface="Calibri"/>
                <a:ea typeface="黑体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2562" y="2989365"/>
              <a:ext cx="863352" cy="646331"/>
            </a:xfrm>
            <a:prstGeom prst="rect">
              <a:avLst/>
            </a:prstGeom>
            <a:grpFill/>
          </p:spPr>
          <p:txBody>
            <a:bodyPr wrap="square"/>
            <a:lstStyle/>
            <a:p>
              <a:pPr algn="ctr"/>
              <a:r>
                <a:rPr lang="zh-CN">
                  <a:solidFill>
                    <a:srgbClr val="FFFFFF"/>
                  </a:solidFill>
                  <a:latin typeface="方正兰亭中粗黑_GBK"/>
                  <a:ea typeface="方正兰亭中粗黑_GBK"/>
                </a:rPr>
                <a:t>内部接口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98964" y="1501205"/>
            <a:ext cx="2533476" cy="983530"/>
          </a:xfrm>
          <a:prstGeom prst="rect">
            <a:avLst/>
          </a:prstGeom>
          <a:noFill/>
        </p:spPr>
        <p:txBody>
          <a:bodyPr wrap="square"/>
          <a:lstStyle/>
          <a:p>
            <a:pPr algn="just"/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en-US" alt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在</a:t>
            </a:r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输入方面，对于键盘、鼠标的输入，可用Java、JSP的标准输入/输出，对输入进行处理。</a:t>
            </a:r>
          </a:p>
          <a:p>
            <a:pPr algn="just"/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en-US" alt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在</a:t>
            </a:r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输出方面，可用Java的标准输入/输出对齐进行处理。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0158" y="3947046"/>
            <a:ext cx="2774249" cy="600164"/>
          </a:xfrm>
          <a:prstGeom prst="rect">
            <a:avLst/>
          </a:prstGeom>
          <a:noFill/>
        </p:spPr>
        <p:txBody>
          <a:bodyPr wrap="square"/>
          <a:lstStyle/>
          <a:p>
            <a:pPr algn="just"/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en-US" alt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内部</a:t>
            </a:r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接口方面，各模块之间采用函数调用、参数传递、返回值的方式进行信息传递。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601503"/>
            <a:ext cx="2557593" cy="999504"/>
          </a:xfrm>
          <a:prstGeom prst="rect">
            <a:avLst/>
          </a:prstGeom>
          <a:noFill/>
        </p:spPr>
        <p:txBody>
          <a:bodyPr wrap="square"/>
          <a:lstStyle/>
          <a:p>
            <a:pPr algn="just"/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en-US" alt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</a:t>
            </a:r>
            <a:r>
              <a:rPr lang="zh-CN" sz="110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服务器</a:t>
            </a:r>
            <a:r>
              <a:rPr lang="zh-CN" sz="110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程序上可使用mysql的对数据库的备份命令。以做到对数据的保存。在网络软件接口方面，使用一种无差错的传输协议，采用滑动窗口方式对数据进行网络传输及接受。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69274" y="104002"/>
            <a:ext cx="3507692" cy="568009"/>
            <a:chOff x="472838" y="-18110"/>
            <a:chExt cx="3507692" cy="568009"/>
          </a:xfrm>
        </p:grpSpPr>
        <p:sp>
          <p:nvSpPr>
            <p:cNvPr id="33" name="文本框 32"/>
            <p:cNvSpPr txBox="1"/>
            <p:nvPr/>
          </p:nvSpPr>
          <p:spPr>
            <a:xfrm>
              <a:off x="472838" y="-18110"/>
              <a:ext cx="2158492" cy="3693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>
                  <a:solidFill>
                    <a:srgbClr val="FFFFFF"/>
                  </a:solidFill>
                  <a:latin typeface="微软雅黑"/>
                  <a:ea typeface="微软雅黑"/>
                </a:rPr>
                <a:t>接口设计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72838" y="242122"/>
              <a:ext cx="3507692" cy="307777"/>
            </a:xfrm>
            <a:prstGeom prst="rect">
              <a:avLst/>
            </a:prstGeom>
          </p:spPr>
          <p:txBody>
            <a:bodyPr wrap="none"/>
            <a:lstStyle/>
            <a:p>
              <a:endParaRPr lang="en-US" sz="140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69274" y="118581"/>
            <a:ext cx="2158492" cy="369332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数据库设计</a:t>
            </a:r>
          </a:p>
        </p:txBody>
      </p:sp>
      <p:pic>
        <p:nvPicPr>
          <p:cNvPr id="34" name="图片 33"/>
          <p:cNvPicPr/>
          <p:nvPr/>
        </p:nvPicPr>
        <p:blipFill>
          <a:blip r:embed="rId3"/>
          <a:stretch/>
        </p:blipFill>
        <p:spPr>
          <a:xfrm>
            <a:off x="1548520" y="537090"/>
            <a:ext cx="5712842" cy="4606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69274" y="118581"/>
            <a:ext cx="2158492" cy="36933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数据库设计</a:t>
            </a:r>
          </a:p>
        </p:txBody>
      </p:sp>
      <p:graphicFrame>
        <p:nvGraphicFramePr>
          <p:cNvPr id="34" name="表格 33"/>
          <p:cNvGraphicFramePr/>
          <p:nvPr/>
        </p:nvGraphicFramePr>
        <p:xfrm>
          <a:off x="426950" y="1067341"/>
          <a:ext cx="3581400" cy="10096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indent="0" algn="l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动作id</a:t>
                      </a:r>
                    </a:p>
                  </a:txBody>
                  <a:tcPr>
                    <a:lnR w="12700">
                      <a:solidFill>
                        <a:srgbClr val="5C5C5C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>
                    <a:lnL w="12700">
                      <a:solidFill>
                        <a:srgbClr val="5C5C5C"/>
                      </a:solidFill>
                    </a:lnL>
                    <a:lnR w="12700">
                      <a:solidFill>
                        <a:srgbClr val="5C5C5C"/>
                      </a:solidFill>
                    </a:lnR>
                    <a:lnT w="12700">
                      <a:solidFill>
                        <a:srgbClr val="5C5C5C"/>
                      </a:solidFill>
                    </a:lnT>
                    <a:lnB w="12700">
                      <a:solidFill>
                        <a:srgbClr val="5C5C5C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>
                    <a:lnT w="12700">
                      <a:solidFill>
                        <a:srgbClr val="5C5C5C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indent="0" algn="l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/>
          <p:nvPr/>
        </p:nvGraphicFramePr>
        <p:xfrm>
          <a:off x="426950" y="2515744"/>
          <a:ext cx="3638550" cy="2133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偏差id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单个动作数据采集id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动作表id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偏差部位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偏差值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提示音配置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426950" y="686175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0">
                <a:ea typeface="SimSun"/>
              </a:rPr>
              <a:t>1、单个动作表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26950" y="2187623"/>
            <a:ext cx="2659017" cy="43651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0" i="0" strike="noStrike" spc="0">
                <a:solidFill>
                  <a:srgbClr val="000000"/>
                </a:solidFill>
                <a:latin typeface="Arial Unicode MS"/>
                <a:ea typeface="SimSun"/>
              </a:rPr>
              <a:t>2、单个动作偏差设置表</a:t>
            </a:r>
          </a:p>
        </p:txBody>
      </p:sp>
      <p:graphicFrame>
        <p:nvGraphicFramePr>
          <p:cNvPr id="38" name="表格 37"/>
          <p:cNvGraphicFramePr/>
          <p:nvPr/>
        </p:nvGraphicFramePr>
        <p:xfrm>
          <a:off x="4264084" y="1067341"/>
          <a:ext cx="4349750" cy="34480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indent="0" algn="l" defTabSz="2286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动作表id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采集的数据-1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采集的数据-2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采集的数据-3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/>
                        <a:t>   .</a:t>
                      </a:r>
                    </a:p>
                    <a:p>
                      <a:r>
                        <a:rPr lang="zh-CN"/>
                        <a:t>   .</a:t>
                      </a:r>
                    </a:p>
                    <a:p>
                      <a:r>
                        <a:rPr lang="zh-CN"/>
                        <a:t>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endParaRPr lang="zh-CN" sz="1200" b="0" i="0" strike="noStrike" spc="0">
                        <a:solidFill>
                          <a:srgbClr val="000000"/>
                        </a:solidFill>
                        <a:latin typeface="Arial Unicode MS"/>
                        <a:ea typeface="黑体"/>
                      </a:endParaRPr>
                    </a:p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endParaRPr lang="zh-CN" sz="1200" b="0" i="0" strike="noStrike" spc="0">
                        <a:solidFill>
                          <a:srgbClr val="000000"/>
                        </a:solidFill>
                        <a:latin typeface="Arial Unicode MS"/>
                        <a:ea typeface="黑体"/>
                      </a:endParaRPr>
                    </a:p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采集的数据-14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采集的数据-15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280926" y="694852"/>
            <a:ext cx="412119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0" i="0" strike="noStrike" spc="0">
                <a:solidFill>
                  <a:srgbClr val="000000"/>
                </a:solidFill>
                <a:latin typeface="Arial Unicode MS"/>
                <a:ea typeface="SimSun"/>
              </a:rPr>
              <a:t>3、单个动作数据采集表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69274" y="118581"/>
            <a:ext cx="2158492" cy="36933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数据库设计</a:t>
            </a:r>
          </a:p>
        </p:txBody>
      </p:sp>
      <p:graphicFrame>
        <p:nvGraphicFramePr>
          <p:cNvPr id="34" name="表格 33"/>
          <p:cNvGraphicFramePr/>
          <p:nvPr/>
        </p:nvGraphicFramePr>
        <p:xfrm>
          <a:off x="4524142" y="1183986"/>
          <a:ext cx="3638550" cy="13525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视频id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视频名称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时长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Float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健身教师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defRPr>
                      </a:lvl9pPr>
                    </a:lstStyle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String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26950" y="686175"/>
            <a:ext cx="2659017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 sz="1400" b="0">
                <a:latin typeface="Arial Unicode MS"/>
                <a:ea typeface="SimSun"/>
              </a:rPr>
              <a:t>4、健身视频下的分解动作</a:t>
            </a:r>
          </a:p>
        </p:txBody>
      </p:sp>
      <p:sp>
        <p:nvSpPr>
          <p:cNvPr id="36" name="文本框 35"/>
          <p:cNvSpPr txBox="1"/>
          <p:nvPr/>
        </p:nvSpPr>
        <p:spPr>
          <a:xfrm flipH="1">
            <a:off x="4572064" y="670513"/>
            <a:ext cx="2244879" cy="43651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 sz="1400" b="0" i="0" strike="noStrike" spc="0">
                <a:solidFill>
                  <a:srgbClr val="000000"/>
                </a:solidFill>
                <a:latin typeface="Arial Unicode MS"/>
                <a:ea typeface="SimSun"/>
              </a:rPr>
              <a:t>5、健身视频表</a:t>
            </a:r>
          </a:p>
        </p:txBody>
      </p:sp>
      <p:graphicFrame>
        <p:nvGraphicFramePr>
          <p:cNvPr id="37" name="表格 36"/>
          <p:cNvGraphicFramePr/>
          <p:nvPr/>
        </p:nvGraphicFramePr>
        <p:xfrm>
          <a:off x="290580" y="1183986"/>
          <a:ext cx="3644900" cy="13462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分解id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视频id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动作id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indent="0" algn="l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14300">
                        <a:lnSpc>
                          <a:spcPct val="100000"/>
                        </a:lnSpc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Arial Unicode MS"/>
                          <a:ea typeface="黑体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69274" y="118581"/>
            <a:ext cx="2158492" cy="36933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页面设计</a:t>
            </a:r>
          </a:p>
        </p:txBody>
      </p:sp>
      <p:sp>
        <p:nvSpPr>
          <p:cNvPr id="34" name="任意多边形 15"/>
          <p:cNvSpPr/>
          <p:nvPr/>
        </p:nvSpPr>
        <p:spPr>
          <a:xfrm>
            <a:off x="-13063" y="1234256"/>
            <a:ext cx="2014264" cy="2011680"/>
          </a:xfrm>
          <a:custGeom>
            <a:avLst/>
            <a:gdLst/>
            <a:ahLst/>
            <a:cxnLst/>
            <a:rect l="l" t="t" r="r" b="b"/>
            <a:pathLst>
              <a:path w="3370217" h="2011680">
                <a:moveTo>
                  <a:pt x="3370217" y="0"/>
                </a:moveTo>
                <a:lnTo>
                  <a:pt x="666206" y="0"/>
                </a:lnTo>
                <a:lnTo>
                  <a:pt x="0" y="201168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3450" y="869834"/>
            <a:ext cx="1778000" cy="44450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6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登录界面</a:t>
            </a:r>
          </a:p>
        </p:txBody>
      </p:sp>
      <p:sp>
        <p:nvSpPr>
          <p:cNvPr id="36" name="任意多边形 18"/>
          <p:cNvSpPr/>
          <p:nvPr/>
        </p:nvSpPr>
        <p:spPr>
          <a:xfrm>
            <a:off x="6966186" y="2240096"/>
            <a:ext cx="2177878" cy="1867989"/>
          </a:xfrm>
          <a:custGeom>
            <a:avLst/>
            <a:gdLst/>
            <a:ahLst/>
            <a:cxnLst/>
            <a:rect l="l" t="t" r="r" b="b"/>
            <a:pathLst>
              <a:path w="3383280" h="1867989">
                <a:moveTo>
                  <a:pt x="0" y="0"/>
                </a:moveTo>
                <a:lnTo>
                  <a:pt x="2286000" y="0"/>
                </a:lnTo>
                <a:lnTo>
                  <a:pt x="3383280" y="1867989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99648" y="1812468"/>
            <a:ext cx="1778000" cy="444500"/>
          </a:xfrm>
          <a:prstGeom prst="rect">
            <a:avLst/>
          </a:prstGeom>
          <a:ln w="0"/>
        </p:spPr>
        <p:txBody>
          <a:bodyPr/>
          <a:lstStyle/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6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运动界面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6966186" y="2411409"/>
            <a:ext cx="1517411" cy="1408957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l" defTabSz="4572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此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界面在左上角用户可以观看选择的运动教程视频，并具有视频基础的暂停、播放等功能按钮。</a:t>
            </a:r>
          </a:p>
          <a:p>
            <a:pPr marL="0" indent="0" algn="l" defTabSz="4572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下方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区域显示前置摄像头拍摄内容，即为用户本人。</a:t>
            </a:r>
          </a:p>
        </p:txBody>
      </p:sp>
      <p:grpSp>
        <p:nvGrpSpPr>
          <p:cNvPr id="39" name="组合 164"/>
          <p:cNvGrpSpPr/>
          <p:nvPr/>
        </p:nvGrpSpPr>
        <p:grpSpPr>
          <a:xfrm rot="5400000" flipH="1">
            <a:off x="1697668" y="1114792"/>
            <a:ext cx="2368153" cy="5789614"/>
            <a:chOff x="-56639" y="-632373"/>
            <a:chExt cx="2368153" cy="5789614"/>
          </a:xfrm>
        </p:grpSpPr>
        <p:sp>
          <p:nvSpPr>
            <p:cNvPr id="40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1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2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3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4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5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6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7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8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9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0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0" sy="0">
                <a:srgbClr val="000000">
                  <a:alpha val="29000"/>
                </a:srgbClr>
              </a:outerShdw>
              <a:reflection endA="300" endPos="0" dir="5400000" sy="-100000"/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pic>
        <p:nvPicPr>
          <p:cNvPr id="74" name="图片 73"/>
          <p:cNvPicPr/>
          <p:nvPr/>
        </p:nvPicPr>
        <p:blipFill>
          <a:blip r:embed="rId3"/>
          <a:srcRect t="1378"/>
          <a:stretch/>
        </p:blipFill>
        <p:spPr>
          <a:xfrm>
            <a:off x="2001201" y="596265"/>
            <a:ext cx="2188582" cy="4322383"/>
          </a:xfrm>
          <a:prstGeom prst="rect">
            <a:avLst/>
          </a:prstGeom>
          <a:ln/>
        </p:spPr>
      </p:pic>
      <p:pic>
        <p:nvPicPr>
          <p:cNvPr id="75" name="图片 74"/>
          <p:cNvPicPr/>
          <p:nvPr/>
        </p:nvPicPr>
        <p:blipFill>
          <a:blip r:embed="rId4"/>
          <a:stretch/>
        </p:blipFill>
        <p:spPr>
          <a:xfrm>
            <a:off x="4780820" y="596265"/>
            <a:ext cx="2185366" cy="4254198"/>
          </a:xfrm>
          <a:prstGeom prst="rect">
            <a:avLst/>
          </a:prstGeom>
        </p:spPr>
      </p:pic>
      <p:sp>
        <p:nvSpPr>
          <p:cNvPr id="76" name="TextBox 17"/>
          <p:cNvSpPr txBox="1"/>
          <p:nvPr/>
        </p:nvSpPr>
        <p:spPr>
          <a:xfrm>
            <a:off x="488189" y="1393251"/>
            <a:ext cx="1481168" cy="1282936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l" defTabSz="4572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登录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界面主要具有登录和注册等基本功能。合法用户登录后才可进入运动界面。</a:t>
            </a:r>
          </a:p>
          <a:p>
            <a:pPr marL="0" indent="0" algn="l" defTabSz="4572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本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界面主要有输入用户名和密码的文本框以及登录、注册按钮。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/>
          <p:nvPr/>
        </p:nvSpPr>
        <p:spPr>
          <a:xfrm rot="14400000">
            <a:off x="4324756" y="1094557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>
              <a:solidFill>
                <a:srgbClr val="000000"/>
              </a:solidFill>
            </a:endParaRPr>
          </a:p>
        </p:txBody>
      </p:sp>
      <p:sp>
        <p:nvSpPr>
          <p:cNvPr id="3" name="AutoShape 12"/>
          <p:cNvSpPr/>
          <p:nvPr/>
        </p:nvSpPr>
        <p:spPr>
          <a:xfrm rot="7200000" flipH="1">
            <a:off x="2403558" y="1094557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3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>
              <a:solidFill>
                <a:srgbClr val="000000"/>
              </a:solidFill>
            </a:endParaRPr>
          </a:p>
        </p:txBody>
      </p:sp>
      <p:sp>
        <p:nvSpPr>
          <p:cNvPr id="4" name="AutoShape 13"/>
          <p:cNvSpPr/>
          <p:nvPr/>
        </p:nvSpPr>
        <p:spPr>
          <a:xfrm rot="7200000" flipV="1">
            <a:off x="4324756" y="2191662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>
              <a:solidFill>
                <a:srgbClr val="000000"/>
              </a:solidFill>
            </a:endParaRPr>
          </a:p>
        </p:txBody>
      </p:sp>
      <p:sp>
        <p:nvSpPr>
          <p:cNvPr id="5" name="AutoShape 14"/>
          <p:cNvSpPr/>
          <p:nvPr/>
        </p:nvSpPr>
        <p:spPr>
          <a:xfrm rot="14400000" flipH="1" flipV="1">
            <a:off x="2403558" y="2191662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3352" y="1619726"/>
            <a:ext cx="2725828" cy="68284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1.用户名错误：提供超链接，跳转到新用户注册页面。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2.用户密码错误：点击找回密码按钮，可以根据手机号等找回密码。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3.用户未登录：点击登录按钮，跳转到登录页面。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4.第二次选择视频：点击确定，更新视频为第二次选择视频，点击取消，返回原视频。</a:t>
            </a:r>
          </a:p>
          <a:p>
            <a:pPr algn="just">
              <a:lnSpc>
                <a:spcPct val="130000"/>
              </a:lnSpc>
            </a:pPr>
            <a:endParaRPr lang="zh-CN" sz="1400">
              <a:solidFill>
                <a:srgbClr val="595959"/>
              </a:solidFill>
              <a:latin typeface="方正兰亭纤黑简体"/>
              <a:ea typeface="方正兰亭纤黑简体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541" y="1619726"/>
            <a:ext cx="2670228" cy="20588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1.用户名错误：用户不存在！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2.用户密码错误：密码错误，请重新输入！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3.用户未登录：请先登录！</a:t>
            </a:r>
          </a:p>
          <a:p>
            <a:pPr algn="just">
              <a:lnSpc>
                <a:spcPct val="130000"/>
              </a:lnSpc>
            </a:pPr>
            <a:r>
              <a:rPr lang="zh-CN" sz="1400">
                <a:solidFill>
                  <a:srgbClr val="595959"/>
                </a:solidFill>
                <a:latin typeface="方正兰亭纤黑简体"/>
                <a:ea typeface="方正兰亭纤黑简体"/>
              </a:rPr>
              <a:t>4.第二次选择视频：您已选择了视频，确定重选？</a:t>
            </a:r>
          </a:p>
          <a:p>
            <a:pPr algn="just">
              <a:lnSpc>
                <a:spcPct val="130000"/>
              </a:lnSpc>
            </a:pPr>
            <a:endParaRPr lang="zh-CN" sz="1400">
              <a:solidFill>
                <a:srgbClr val="595959"/>
              </a:solidFill>
              <a:latin typeface="方正兰亭纤黑简体"/>
              <a:ea typeface="方正兰亭纤黑简体"/>
            </a:endParaRPr>
          </a:p>
          <a:p>
            <a:pPr algn="just"/>
            <a:endParaRPr lang="zh-CN" sz="900">
              <a:solidFill>
                <a:srgbClr val="595959"/>
              </a:solidFill>
              <a:latin typeface="方正兰亭纤黑简体"/>
              <a:ea typeface="方正兰亭纤黑简体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1379" y="1094557"/>
            <a:ext cx="1651510" cy="525169"/>
          </a:xfrm>
          <a:prstGeom prst="rect">
            <a:avLst/>
          </a:prstGeom>
          <a:noFill/>
        </p:spPr>
        <p:txBody>
          <a:bodyPr wrap="none"/>
          <a:lstStyle>
            <a:lvl1pPr lvl="0"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zh-CN" sz="2000" b="0">
                <a:solidFill>
                  <a:srgbClr val="595959"/>
                </a:solidFill>
                <a:latin typeface="方正兰亭中粗黑_GBK"/>
                <a:ea typeface="方正兰亭中粗黑_GBK"/>
              </a:rPr>
              <a:t>出错输出信息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82366" y="1094557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lvl="0"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zh-CN" sz="2000" b="0">
                <a:solidFill>
                  <a:srgbClr val="595959"/>
                </a:solidFill>
                <a:latin typeface="方正兰亭中粗黑_GBK"/>
                <a:ea typeface="方正兰亭中粗黑_GBK"/>
              </a:rPr>
              <a:t>出错处理对策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67544" y="103776"/>
            <a:ext cx="3507692" cy="661245"/>
            <a:chOff x="472838" y="106204"/>
            <a:chExt cx="3507692" cy="661245"/>
          </a:xfrm>
        </p:grpSpPr>
        <p:sp>
          <p:nvSpPr>
            <p:cNvPr id="36" name="文本框 35"/>
            <p:cNvSpPr txBox="1"/>
            <p:nvPr/>
          </p:nvSpPr>
          <p:spPr>
            <a:xfrm>
              <a:off x="488377" y="106204"/>
              <a:ext cx="2158492" cy="3693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>
                  <a:solidFill>
                    <a:srgbClr val="FFFFFF"/>
                  </a:solidFill>
                  <a:latin typeface="微软雅黑"/>
                  <a:ea typeface="微软雅黑"/>
                </a:rPr>
                <a:t>出错处理设计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72838" y="459672"/>
              <a:ext cx="3507692" cy="307777"/>
            </a:xfrm>
            <a:prstGeom prst="rect">
              <a:avLst/>
            </a:prstGeom>
          </p:spPr>
          <p:txBody>
            <a:bodyPr wrap="none"/>
            <a:lstStyle/>
            <a:p>
              <a:endParaRPr lang="en-US" sz="140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/>
          <p:nvPr/>
        </p:nvSpPr>
        <p:spPr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2000">
                <a:solidFill>
                  <a:srgbClr val="778495"/>
                </a:solidFill>
                <a:latin typeface="方正兰亭中黑_GBK"/>
                <a:ea typeface="方正兰亭中黑_GBK"/>
              </a:rPr>
              <a:t>后续计划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04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038286" y="1667055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3" name="直接连接符 2"/>
          <p:cNvCxnSpPr/>
          <p:nvPr/>
        </p:nvCxnSpPr>
        <p:spPr>
          <a:xfrm>
            <a:off x="8048624" y="1667055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4" name="直接连接符 3"/>
          <p:cNvCxnSpPr/>
          <p:nvPr/>
        </p:nvCxnSpPr>
        <p:spPr>
          <a:xfrm>
            <a:off x="6956557" y="263968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5" name="直接连接符 4"/>
          <p:cNvCxnSpPr/>
          <p:nvPr/>
        </p:nvCxnSpPr>
        <p:spPr>
          <a:xfrm>
            <a:off x="6966895" y="263968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6" name="直接连接符 5"/>
          <p:cNvCxnSpPr/>
          <p:nvPr/>
        </p:nvCxnSpPr>
        <p:spPr>
          <a:xfrm>
            <a:off x="5879435" y="361231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7" name="直接连接符 6"/>
          <p:cNvCxnSpPr/>
          <p:nvPr/>
        </p:nvCxnSpPr>
        <p:spPr>
          <a:xfrm>
            <a:off x="5889774" y="361231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8" name="直接连接符 7"/>
          <p:cNvCxnSpPr/>
          <p:nvPr/>
        </p:nvCxnSpPr>
        <p:spPr>
          <a:xfrm>
            <a:off x="4779464" y="458494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cxnSp>
        <p:nvCxnSpPr>
          <p:cNvPr id="9" name="直接连接符 8"/>
          <p:cNvCxnSpPr/>
          <p:nvPr/>
        </p:nvCxnSpPr>
        <p:spPr>
          <a:xfrm>
            <a:off x="4789803" y="4584946"/>
            <a:ext cx="0" cy="65110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</p:spPr>
      </p:cxnSp>
      <p:grpSp>
        <p:nvGrpSpPr>
          <p:cNvPr id="10" name="组合 9"/>
          <p:cNvGrpSpPr/>
          <p:nvPr/>
        </p:nvGrpSpPr>
        <p:grpSpPr>
          <a:xfrm>
            <a:off x="8192161" y="945146"/>
            <a:ext cx="719989" cy="769441"/>
            <a:chOff x="8051785" y="944862"/>
            <a:chExt cx="826543" cy="883314"/>
          </a:xfrm>
        </p:grpSpPr>
        <p:sp>
          <p:nvSpPr>
            <p:cNvPr id="11" name="椭圆 10"/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139438" y="1034719"/>
              <a:ext cx="651236" cy="6512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cmpd="sng">
              <a:solidFill>
                <a:schemeClr val="accent3">
                  <a:lumMod val="60000"/>
                  <a:lumOff val="4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83451" y="944862"/>
              <a:ext cx="572683" cy="8833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Arial"/>
                </a:rPr>
                <a:t>1</a:t>
              </a:r>
              <a:endParaRPr lang="zh-CN" sz="4400" b="1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108" y="1091244"/>
            <a:ext cx="6993268" cy="444047"/>
            <a:chOff x="-247122" y="1112578"/>
            <a:chExt cx="8028228" cy="50976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-81793" y="1622341"/>
              <a:ext cx="78628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16" name="组合 15"/>
            <p:cNvGrpSpPr/>
            <p:nvPr/>
          </p:nvGrpSpPr>
          <p:grpSpPr>
            <a:xfrm>
              <a:off x="-247122" y="1112578"/>
              <a:ext cx="6788256" cy="494655"/>
              <a:chOff x="-247122" y="1122738"/>
              <a:chExt cx="6788256" cy="49465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247122" y="1168905"/>
                <a:ext cx="1293760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/>
              <a:lstStyle>
                <a:lvl1pPr lvl="0" algn="ctr">
                  <a:defRPr sz="1600">
                    <a:solidFill>
                      <a:srgbClr val="BCE8F2"/>
                    </a:solidFill>
                    <a:latin typeface="方正兰亭黑_GBK"/>
                    <a:ea typeface="方正兰亭黑_GBK"/>
                  </a:defRPr>
                </a:lvl1pPr>
                <a:lvl2pPr lvl="1">
                  <a:defRPr sz="2800">
                    <a:latin typeface="Calibri"/>
                  </a:defRPr>
                </a:lvl2pPr>
                <a:lvl3pPr lvl="2">
                  <a:defRPr sz="2400">
                    <a:latin typeface="Calibri"/>
                  </a:defRPr>
                </a:lvl3pPr>
                <a:lvl4pPr lvl="3">
                  <a:defRPr sz="2000">
                    <a:latin typeface="Calibri"/>
                  </a:defRPr>
                </a:lvl4pPr>
                <a:lvl5pPr lvl="4">
                  <a:defRPr sz="2000">
                    <a:latin typeface="Calibri"/>
                  </a:defRPr>
                </a:lvl5pPr>
                <a:lvl6pPr lvl="5">
                  <a:buFont typeface="Arial" charset="0"/>
                  <a:defRPr sz="2000">
                    <a:latin typeface="Calibri"/>
                  </a:defRPr>
                </a:lvl6pPr>
                <a:lvl7pPr lvl="6">
                  <a:buFont typeface="Arial" charset="0"/>
                  <a:defRPr sz="2000">
                    <a:latin typeface="Calibri"/>
                  </a:defRPr>
                </a:lvl7pPr>
                <a:lvl8pPr lvl="7">
                  <a:buFont typeface="Arial" charset="0"/>
                  <a:defRPr sz="2000">
                    <a:latin typeface="Calibri"/>
                  </a:defRPr>
                </a:lvl8pPr>
                <a:lvl9pPr lvl="8">
                  <a:buFont typeface="Arial" charset="0"/>
                  <a:defRPr sz="2000">
                    <a:latin typeface="Calibri"/>
                  </a:defRPr>
                </a:lvl9pPr>
              </a:lstStyle>
              <a:p>
                <a:pPr marL="0" indent="0" algn="ctr" defTabSz="457200">
                  <a:lnSpc>
                    <a:spcPct val="100000"/>
                  </a:lnSpc>
                  <a:buNone/>
                </a:pPr>
                <a:r>
                  <a:rPr lang="zh-CN" sz="1400" b="1" i="0" strike="noStrike" spc="0">
                    <a:solidFill>
                      <a:srgbClr val="595959"/>
                    </a:solidFill>
                    <a:latin typeface="方正兰亭黑_GBK"/>
                    <a:ea typeface="方正兰亭黑_GBK"/>
                  </a:rPr>
                  <a:t>回顾总结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27649" y="1122738"/>
                <a:ext cx="5413485" cy="49465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/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    </a:t>
                </a:r>
                <a:r>
                  <a:rPr 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对于</a:t>
                </a:r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主要需求再一次确认，明确主要功能和数据库设计，以尽量保证后续不需大的改动，以便于进行下一步计划。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47765" y="1903923"/>
            <a:ext cx="719989" cy="769441"/>
            <a:chOff x="6852825" y="2045531"/>
            <a:chExt cx="826543" cy="883314"/>
          </a:xfrm>
        </p:grpSpPr>
        <p:sp>
          <p:nvSpPr>
            <p:cNvPr id="20" name="椭圆 19"/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mpd="sng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84492" y="2045531"/>
              <a:ext cx="572683" cy="8833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Arial"/>
                </a:rPr>
                <a:t>2</a:t>
              </a:r>
              <a:endParaRPr lang="zh-CN" sz="4400" b="1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9566" y="2060917"/>
            <a:ext cx="5916690" cy="453208"/>
            <a:chOff x="-251188" y="2225758"/>
            <a:chExt cx="6792324" cy="52027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-81793" y="2718598"/>
              <a:ext cx="6622928" cy="27439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5" name="组合 24"/>
            <p:cNvGrpSpPr/>
            <p:nvPr/>
          </p:nvGrpSpPr>
          <p:grpSpPr>
            <a:xfrm>
              <a:off x="-251188" y="2225758"/>
              <a:ext cx="6131004" cy="494655"/>
              <a:chOff x="-251188" y="2246078"/>
              <a:chExt cx="6131004" cy="49465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-251188" y="2307463"/>
                <a:ext cx="1308767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/>
              <a:lstStyle>
                <a:lvl1pPr lvl="0" algn="ctr">
                  <a:defRPr sz="1800">
                    <a:solidFill>
                      <a:srgbClr val="BCE8F2"/>
                    </a:solidFill>
                    <a:latin typeface="方正兰亭黑_GBK"/>
                    <a:ea typeface="方正兰亭黑_GBK"/>
                  </a:defRPr>
                </a:lvl1pPr>
                <a:lvl2pPr lvl="1">
                  <a:defRPr sz="2800">
                    <a:latin typeface="Calibri"/>
                  </a:defRPr>
                </a:lvl2pPr>
                <a:lvl3pPr lvl="2">
                  <a:defRPr sz="2400">
                    <a:latin typeface="Calibri"/>
                  </a:defRPr>
                </a:lvl3pPr>
                <a:lvl4pPr lvl="3">
                  <a:defRPr sz="2000">
                    <a:latin typeface="Calibri"/>
                  </a:defRPr>
                </a:lvl4pPr>
                <a:lvl5pPr lvl="4">
                  <a:defRPr sz="2000">
                    <a:latin typeface="Calibri"/>
                  </a:defRPr>
                </a:lvl5pPr>
                <a:lvl6pPr lvl="5">
                  <a:buFont typeface="Arial" charset="0"/>
                  <a:defRPr sz="2000">
                    <a:latin typeface="Calibri"/>
                  </a:defRPr>
                </a:lvl6pPr>
                <a:lvl7pPr lvl="6">
                  <a:buFont typeface="Arial" charset="0"/>
                  <a:defRPr sz="2000">
                    <a:latin typeface="Calibri"/>
                  </a:defRPr>
                </a:lvl7pPr>
                <a:lvl8pPr lvl="7">
                  <a:buFont typeface="Arial" charset="0"/>
                  <a:defRPr sz="2000">
                    <a:latin typeface="Calibri"/>
                  </a:defRPr>
                </a:lvl8pPr>
                <a:lvl9pPr lvl="8">
                  <a:buFont typeface="Arial" charset="0"/>
                  <a:defRPr sz="2000">
                    <a:latin typeface="Calibri"/>
                  </a:defRPr>
                </a:lvl9pPr>
              </a:lstStyle>
              <a:p>
                <a:r>
                  <a:rPr lang="zh-CN" sz="1400" b="1">
                    <a:solidFill>
                      <a:srgbClr val="595959"/>
                    </a:solidFill>
                  </a:rPr>
                  <a:t>详细设计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27648" y="2246078"/>
                <a:ext cx="4752168" cy="49465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/>
                <a:r>
                  <a:rPr lang="en-US" alt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    </a:t>
                </a:r>
                <a:r>
                  <a:rPr 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在</a:t>
                </a:r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初步设计的基础上进一步讨论，完善对程序的设计，形成详细设计说明书。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063201" y="2854721"/>
            <a:ext cx="719989" cy="769441"/>
            <a:chOff x="5607753" y="3137044"/>
            <a:chExt cx="826543" cy="883314"/>
          </a:xfrm>
        </p:grpSpPr>
        <p:sp>
          <p:nvSpPr>
            <p:cNvPr id="29" name="椭圆 28"/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"/>
                <a:ea typeface="宋体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9420" y="3137044"/>
              <a:ext cx="572683" cy="8833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Arial"/>
                </a:rPr>
                <a:t>3</a:t>
              </a:r>
              <a:endParaRPr lang="zh-CN" sz="4400" b="1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6881" y="3020154"/>
            <a:ext cx="4939254" cy="463799"/>
            <a:chOff x="-369070" y="3326958"/>
            <a:chExt cx="5670232" cy="532438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-81794" y="3817703"/>
              <a:ext cx="5382957" cy="41693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34" name="组合 33"/>
            <p:cNvGrpSpPr/>
            <p:nvPr/>
          </p:nvGrpSpPr>
          <p:grpSpPr>
            <a:xfrm>
              <a:off x="-369070" y="3326958"/>
              <a:ext cx="5258556" cy="427231"/>
              <a:chOff x="-369070" y="3296478"/>
              <a:chExt cx="5258556" cy="4272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-369070" y="3370383"/>
                <a:ext cx="1516802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/>
              <a:lstStyle>
                <a:lvl1pPr lvl="0" algn="ctr">
                  <a:defRPr sz="1800">
                    <a:solidFill>
                      <a:srgbClr val="BCE8F2"/>
                    </a:solidFill>
                    <a:latin typeface="方正兰亭黑_GBK"/>
                    <a:ea typeface="方正兰亭黑_GBK"/>
                  </a:defRPr>
                </a:lvl1pPr>
                <a:lvl2pPr lvl="1">
                  <a:defRPr sz="2800">
                    <a:latin typeface="Calibri"/>
                  </a:defRPr>
                </a:lvl2pPr>
                <a:lvl3pPr lvl="2">
                  <a:defRPr sz="2400">
                    <a:latin typeface="Calibri"/>
                  </a:defRPr>
                </a:lvl3pPr>
                <a:lvl4pPr lvl="3">
                  <a:defRPr sz="2000">
                    <a:latin typeface="Calibri"/>
                  </a:defRPr>
                </a:lvl4pPr>
                <a:lvl5pPr lvl="4">
                  <a:defRPr sz="2000">
                    <a:latin typeface="Calibri"/>
                  </a:defRPr>
                </a:lvl5pPr>
                <a:lvl6pPr lvl="5">
                  <a:buFont typeface="Arial" charset="0"/>
                  <a:defRPr sz="2000">
                    <a:latin typeface="Calibri"/>
                  </a:defRPr>
                </a:lvl6pPr>
                <a:lvl7pPr lvl="6">
                  <a:buFont typeface="Arial" charset="0"/>
                  <a:defRPr sz="2000">
                    <a:latin typeface="Calibri"/>
                  </a:defRPr>
                </a:lvl7pPr>
                <a:lvl8pPr lvl="7">
                  <a:buFont typeface="Arial" charset="0"/>
                  <a:defRPr sz="2000">
                    <a:latin typeface="Calibri"/>
                  </a:defRPr>
                </a:lvl8pPr>
                <a:lvl9pPr lvl="8">
                  <a:buFont typeface="Arial" charset="0"/>
                  <a:defRPr sz="2000">
                    <a:latin typeface="Calibri"/>
                  </a:defRPr>
                </a:lvl9pPr>
              </a:lstStyle>
              <a:p>
                <a:r>
                  <a:rPr lang="zh-CN" sz="1400" b="1">
                    <a:solidFill>
                      <a:srgbClr val="595959"/>
                    </a:solidFill>
                  </a:rPr>
                  <a:t>数据收集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377291" y="3296478"/>
                <a:ext cx="3512196" cy="2914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/>
                <a:r>
                  <a:rPr lang="en-US" alt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    </a:t>
                </a:r>
                <a:r>
                  <a:rPr 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收集</a:t>
                </a:r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图片和视频资源，形成后续开发和测试的数据集。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978638" y="3838941"/>
            <a:ext cx="719989" cy="769441"/>
            <a:chOff x="4362681" y="4266924"/>
            <a:chExt cx="826543" cy="883314"/>
          </a:xfrm>
        </p:grpSpPr>
        <p:sp>
          <p:nvSpPr>
            <p:cNvPr id="38" name="椭圆 37"/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50337" y="4388590"/>
              <a:ext cx="651237" cy="6512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mpd="sng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C89800"/>
                </a:solidFill>
                <a:latin typeface="Arial Unicode MS"/>
                <a:ea typeface="Arial Unicode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4348" y="4266924"/>
              <a:ext cx="572683" cy="8833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Arial"/>
                  <a:ea typeface="Arial Unicode MS"/>
                </a:rPr>
                <a:t>4</a:t>
              </a:r>
              <a:endParaRPr lang="zh-CN" sz="4400" b="1">
                <a:solidFill>
                  <a:schemeClr val="bg1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9137" y="4040496"/>
            <a:ext cx="3746879" cy="416299"/>
            <a:chOff x="-240201" y="4498304"/>
            <a:chExt cx="4301394" cy="477908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-103106" y="4976211"/>
              <a:ext cx="41642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43" name="组合 42"/>
            <p:cNvGrpSpPr/>
            <p:nvPr/>
          </p:nvGrpSpPr>
          <p:grpSpPr>
            <a:xfrm>
              <a:off x="-240201" y="4498304"/>
              <a:ext cx="3792634" cy="383540"/>
              <a:chOff x="-240201" y="4467824"/>
              <a:chExt cx="3792634" cy="3835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-240201" y="4498038"/>
                <a:ext cx="1308768" cy="353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/>
              <a:lstStyle>
                <a:lvl1pPr lvl="0" algn="ctr">
                  <a:defRPr sz="1800">
                    <a:solidFill>
                      <a:srgbClr val="BCE8F2"/>
                    </a:solidFill>
                    <a:latin typeface="方正兰亭黑_GBK"/>
                    <a:ea typeface="方正兰亭黑_GBK"/>
                  </a:defRPr>
                </a:lvl1pPr>
                <a:lvl2pPr lvl="1">
                  <a:defRPr sz="2800">
                    <a:latin typeface="Calibri"/>
                  </a:defRPr>
                </a:lvl2pPr>
                <a:lvl3pPr lvl="2">
                  <a:defRPr sz="2400">
                    <a:latin typeface="Calibri"/>
                  </a:defRPr>
                </a:lvl3pPr>
                <a:lvl4pPr lvl="3">
                  <a:defRPr sz="2000">
                    <a:latin typeface="Calibri"/>
                  </a:defRPr>
                </a:lvl4pPr>
                <a:lvl5pPr lvl="4">
                  <a:defRPr sz="2000">
                    <a:latin typeface="Calibri"/>
                  </a:defRPr>
                </a:lvl5pPr>
                <a:lvl6pPr lvl="5">
                  <a:buFont typeface="Arial" charset="0"/>
                  <a:defRPr sz="2000">
                    <a:latin typeface="Calibri"/>
                  </a:defRPr>
                </a:lvl6pPr>
                <a:lvl7pPr lvl="6">
                  <a:buFont typeface="Arial" charset="0"/>
                  <a:defRPr sz="2000">
                    <a:latin typeface="Calibri"/>
                  </a:defRPr>
                </a:lvl7pPr>
                <a:lvl8pPr lvl="7">
                  <a:buFont typeface="Arial" charset="0"/>
                  <a:defRPr sz="2000">
                    <a:latin typeface="Calibri"/>
                  </a:defRPr>
                </a:lvl8pPr>
                <a:lvl9pPr lvl="8">
                  <a:buFont typeface="Arial" charset="0"/>
                  <a:defRPr sz="2000">
                    <a:latin typeface="Calibri"/>
                  </a:defRPr>
                </a:lvl9pPr>
              </a:lstStyle>
              <a:p>
                <a:r>
                  <a:rPr lang="zh-CN" sz="1400" b="1">
                    <a:solidFill>
                      <a:srgbClr val="595959"/>
                    </a:solidFill>
                  </a:rPr>
                  <a:t>资料学习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8608" y="4467824"/>
                <a:ext cx="2233825" cy="3003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/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    </a:t>
                </a:r>
                <a:r>
                  <a:rPr lang="en-US" alt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 </a:t>
                </a:r>
                <a:r>
                  <a:rPr lang="zh-CN" sz="1050" dirty="0" smtClean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对于</a:t>
                </a:r>
                <a:r>
                  <a:rPr lang="zh-CN" sz="1050" dirty="0">
                    <a:solidFill>
                      <a:srgbClr val="595959"/>
                    </a:solidFill>
                    <a:latin typeface="方正兰亭纤黑简体"/>
                    <a:ea typeface="方正兰亭纤黑简体"/>
                  </a:rPr>
                  <a:t>现有研究成果进行学习。</a:t>
                </a: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523450" y="118581"/>
            <a:ext cx="2158492" cy="369332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后续计划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</a:ln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</a:ln>
          </p:spPr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</a:ln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</a:ln>
          </p:spPr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</a:ln>
          </p:spPr>
        </p:cxnSp>
      </p:grpSp>
      <p:sp>
        <p:nvSpPr>
          <p:cNvPr id="47" name="Rectangle 11"/>
          <p:cNvSpPr/>
          <p:nvPr/>
        </p:nvSpPr>
        <p:spPr>
          <a:xfrm>
            <a:off x="4513278" y="1417778"/>
            <a:ext cx="2423096" cy="420177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1600" b="0" i="0" strike="noStrike" spc="0">
                <a:solidFill>
                  <a:srgbClr val="778495"/>
                </a:solidFill>
                <a:latin typeface="方正兰亭中黑_GBK"/>
                <a:ea typeface="方正兰亭中黑_GBK"/>
              </a:rPr>
              <a:t>   </a:t>
            </a:r>
            <a:r>
              <a:rPr lang="zh-CN" sz="1600" b="1" i="0" strike="noStrike" spc="0">
                <a:solidFill>
                  <a:srgbClr val="778495"/>
                </a:solidFill>
                <a:latin typeface="方正兰亭中黑_GBK"/>
                <a:ea typeface="方正兰亭中黑_GBK"/>
              </a:rPr>
              <a:t>项目背景</a:t>
            </a:r>
          </a:p>
        </p:txBody>
      </p:sp>
      <p:sp>
        <p:nvSpPr>
          <p:cNvPr id="52" name="Rectangle 11"/>
          <p:cNvSpPr/>
          <p:nvPr/>
        </p:nvSpPr>
        <p:spPr>
          <a:xfrm>
            <a:off x="4513278" y="2233198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1600">
                <a:solidFill>
                  <a:srgbClr val="778495"/>
                </a:solidFill>
                <a:latin typeface="方正兰亭中黑_GBK"/>
                <a:ea typeface="方正兰亭中黑_GBK"/>
              </a:rPr>
              <a:t>   </a:t>
            </a:r>
            <a:r>
              <a:rPr lang="zh-CN" sz="1600" b="1">
                <a:solidFill>
                  <a:srgbClr val="778495"/>
                </a:solidFill>
                <a:latin typeface="方正兰亭中黑_GBK"/>
                <a:ea typeface="方正兰亭中黑_GBK"/>
              </a:rPr>
              <a:t>需求分析</a:t>
            </a:r>
          </a:p>
        </p:txBody>
      </p:sp>
      <p:sp>
        <p:nvSpPr>
          <p:cNvPr id="55" name="Rectangle 11"/>
          <p:cNvSpPr/>
          <p:nvPr/>
        </p:nvSpPr>
        <p:spPr>
          <a:xfrm>
            <a:off x="4513278" y="3046190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1600">
                <a:solidFill>
                  <a:srgbClr val="778495"/>
                </a:solidFill>
                <a:latin typeface="方正兰亭中黑_GBK"/>
                <a:ea typeface="方正兰亭中黑_GBK"/>
              </a:rPr>
              <a:t>   </a:t>
            </a:r>
            <a:r>
              <a:rPr lang="zh-CN" sz="1600" b="1">
                <a:solidFill>
                  <a:srgbClr val="778495"/>
                </a:solidFill>
                <a:latin typeface="方正兰亭中黑_GBK"/>
                <a:ea typeface="方正兰亭中黑_GBK"/>
              </a:rPr>
              <a:t>系统设计</a:t>
            </a:r>
          </a:p>
        </p:txBody>
      </p:sp>
      <p:sp>
        <p:nvSpPr>
          <p:cNvPr id="58" name="Rectangle 11"/>
          <p:cNvSpPr/>
          <p:nvPr/>
        </p:nvSpPr>
        <p:spPr>
          <a:xfrm>
            <a:off x="4513278" y="3857294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1600">
                <a:solidFill>
                  <a:srgbClr val="778495"/>
                </a:solidFill>
                <a:latin typeface="方正兰亭中黑_GBK"/>
                <a:ea typeface="方正兰亭中黑_GBK"/>
              </a:rPr>
              <a:t>   </a:t>
            </a:r>
            <a:r>
              <a:rPr lang="zh-CN" sz="1600" b="1">
                <a:solidFill>
                  <a:srgbClr val="778495"/>
                </a:solidFill>
                <a:latin typeface="方正兰亭中黑_GBK"/>
                <a:ea typeface="方正兰亭中黑_GBK"/>
              </a:rPr>
              <a:t>后续计划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01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02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03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04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sz="360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sz="360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sz="240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2637494" h="1505910">
                <a:moveTo>
                  <a:pt x="1318750" y="0"/>
                </a:moveTo>
                <a:lnTo>
                  <a:pt x="2637494" y="1505910"/>
                </a:lnTo>
                <a:lnTo>
                  <a:pt x="0" y="1505910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1302985" h="650260">
                <a:moveTo>
                  <a:pt x="651494" y="0"/>
                </a:moveTo>
                <a:lnTo>
                  <a:pt x="1302985" y="650260"/>
                </a:lnTo>
                <a:lnTo>
                  <a:pt x="0" y="650260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1094318" h="546124">
                <a:moveTo>
                  <a:pt x="547160" y="0"/>
                </a:moveTo>
                <a:lnTo>
                  <a:pt x="1094318" y="546124"/>
                </a:lnTo>
                <a:lnTo>
                  <a:pt x="0" y="54612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611216" h="305030">
                <a:moveTo>
                  <a:pt x="305609" y="0"/>
                </a:moveTo>
                <a:lnTo>
                  <a:pt x="611216" y="305030"/>
                </a:lnTo>
                <a:lnTo>
                  <a:pt x="0" y="305030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935087" h="467544">
                <a:moveTo>
                  <a:pt x="467545" y="0"/>
                </a:moveTo>
                <a:lnTo>
                  <a:pt x="935087" y="467544"/>
                </a:lnTo>
                <a:lnTo>
                  <a:pt x="0" y="467544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1829122" h="914562">
                <a:moveTo>
                  <a:pt x="914563" y="0"/>
                </a:moveTo>
                <a:lnTo>
                  <a:pt x="1829122" y="914562"/>
                </a:lnTo>
                <a:lnTo>
                  <a:pt x="0" y="914562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957086" h="477638">
                <a:moveTo>
                  <a:pt x="478544" y="0"/>
                </a:moveTo>
                <a:lnTo>
                  <a:pt x="957086" y="477638"/>
                </a:lnTo>
                <a:lnTo>
                  <a:pt x="0" y="4776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2571422" h="1283279">
                <a:moveTo>
                  <a:pt x="1285714" y="0"/>
                </a:moveTo>
                <a:lnTo>
                  <a:pt x="2571422" y="1283279"/>
                </a:lnTo>
                <a:lnTo>
                  <a:pt x="0" y="1283279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1398922" h="698138">
                <a:moveTo>
                  <a:pt x="699463" y="0"/>
                </a:moveTo>
                <a:lnTo>
                  <a:pt x="1398922" y="698138"/>
                </a:lnTo>
                <a:lnTo>
                  <a:pt x="0" y="698138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1092871" h="545402">
                <a:moveTo>
                  <a:pt x="546437" y="0"/>
                </a:moveTo>
                <a:lnTo>
                  <a:pt x="1092871" y="545402"/>
                </a:lnTo>
                <a:lnTo>
                  <a:pt x="0" y="545402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546433" h="272700">
                <a:moveTo>
                  <a:pt x="273217" y="0"/>
                </a:moveTo>
                <a:lnTo>
                  <a:pt x="546433" y="272700"/>
                </a:lnTo>
                <a:lnTo>
                  <a:pt x="0" y="27270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302735" h="151081">
                <a:moveTo>
                  <a:pt x="151368" y="0"/>
                </a:moveTo>
                <a:lnTo>
                  <a:pt x="302735" y="151081"/>
                </a:lnTo>
                <a:lnTo>
                  <a:pt x="0" y="151081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8960" h="214074">
                <a:moveTo>
                  <a:pt x="214481" y="0"/>
                </a:moveTo>
                <a:lnTo>
                  <a:pt x="428960" y="214074"/>
                </a:lnTo>
                <a:lnTo>
                  <a:pt x="0" y="214074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1882895" h="941450">
                <a:moveTo>
                  <a:pt x="941450" y="0"/>
                </a:moveTo>
                <a:lnTo>
                  <a:pt x="1882895" y="941450"/>
                </a:lnTo>
                <a:lnTo>
                  <a:pt x="0" y="941450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528165" h="264083">
                <a:moveTo>
                  <a:pt x="264083" y="0"/>
                </a:moveTo>
                <a:lnTo>
                  <a:pt x="528165" y="264083"/>
                </a:lnTo>
                <a:lnTo>
                  <a:pt x="0" y="264083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2340562" h="1170284">
                <a:moveTo>
                  <a:pt x="1170284" y="0"/>
                </a:moveTo>
                <a:lnTo>
                  <a:pt x="2340562" y="1170284"/>
                </a:lnTo>
                <a:lnTo>
                  <a:pt x="0" y="117028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1302985" h="650260">
                <a:moveTo>
                  <a:pt x="651494" y="0"/>
                </a:moveTo>
                <a:lnTo>
                  <a:pt x="1302985" y="650260"/>
                </a:lnTo>
                <a:lnTo>
                  <a:pt x="0" y="65026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547159" h="273062">
                <a:moveTo>
                  <a:pt x="273580" y="0"/>
                </a:moveTo>
                <a:lnTo>
                  <a:pt x="547159" y="273062"/>
                </a:lnTo>
                <a:lnTo>
                  <a:pt x="0" y="273062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804216" h="402109">
                <a:moveTo>
                  <a:pt x="402109" y="0"/>
                </a:moveTo>
                <a:lnTo>
                  <a:pt x="804216" y="402109"/>
                </a:lnTo>
                <a:lnTo>
                  <a:pt x="0" y="402109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1094318" h="546124">
                <a:moveTo>
                  <a:pt x="547160" y="0"/>
                </a:moveTo>
                <a:lnTo>
                  <a:pt x="1094318" y="546124"/>
                </a:lnTo>
                <a:lnTo>
                  <a:pt x="0" y="546124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1343009" h="671506">
                <a:moveTo>
                  <a:pt x="671506" y="0"/>
                </a:moveTo>
                <a:lnTo>
                  <a:pt x="1343009" y="671506"/>
                </a:lnTo>
                <a:lnTo>
                  <a:pt x="0" y="671506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611216" h="305030">
                <a:moveTo>
                  <a:pt x="305609" y="0"/>
                </a:moveTo>
                <a:lnTo>
                  <a:pt x="611216" y="305030"/>
                </a:lnTo>
                <a:lnTo>
                  <a:pt x="0" y="30503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619485" h="309157">
                <a:moveTo>
                  <a:pt x="309743" y="0"/>
                </a:moveTo>
                <a:lnTo>
                  <a:pt x="619485" y="309157"/>
                </a:lnTo>
                <a:lnTo>
                  <a:pt x="0" y="309157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935087" h="467544">
                <a:moveTo>
                  <a:pt x="467545" y="0"/>
                </a:moveTo>
                <a:lnTo>
                  <a:pt x="935087" y="467544"/>
                </a:lnTo>
                <a:lnTo>
                  <a:pt x="0" y="467544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1829122" h="914562">
                <a:moveTo>
                  <a:pt x="914563" y="0"/>
                </a:moveTo>
                <a:lnTo>
                  <a:pt x="1829122" y="914562"/>
                </a:lnTo>
                <a:lnTo>
                  <a:pt x="0" y="914562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578516" h="288711">
                <a:moveTo>
                  <a:pt x="289259" y="0"/>
                </a:moveTo>
                <a:lnTo>
                  <a:pt x="578516" y="288711"/>
                </a:lnTo>
                <a:lnTo>
                  <a:pt x="0" y="288711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957086" h="477638">
                <a:moveTo>
                  <a:pt x="478544" y="0"/>
                </a:moveTo>
                <a:lnTo>
                  <a:pt x="957086" y="477638"/>
                </a:lnTo>
                <a:lnTo>
                  <a:pt x="0" y="477638"/>
                </a:lnTo>
                <a:close/>
              </a:path>
            </a:pathLst>
          </a:custGeom>
          <a:solidFill>
            <a:schemeClr val="accent4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2571422" h="1283279">
                <a:moveTo>
                  <a:pt x="1285714" y="0"/>
                </a:moveTo>
                <a:lnTo>
                  <a:pt x="2571422" y="1283279"/>
                </a:lnTo>
                <a:lnTo>
                  <a:pt x="0" y="1283279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1398922" h="698138">
                <a:moveTo>
                  <a:pt x="699463" y="0"/>
                </a:moveTo>
                <a:lnTo>
                  <a:pt x="1398922" y="698138"/>
                </a:lnTo>
                <a:lnTo>
                  <a:pt x="0" y="698138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1092871" h="545402">
                <a:moveTo>
                  <a:pt x="546437" y="0"/>
                </a:moveTo>
                <a:lnTo>
                  <a:pt x="1092871" y="545402"/>
                </a:lnTo>
                <a:lnTo>
                  <a:pt x="0" y="545402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546433" h="272700">
                <a:moveTo>
                  <a:pt x="273217" y="0"/>
                </a:moveTo>
                <a:lnTo>
                  <a:pt x="546433" y="272700"/>
                </a:lnTo>
                <a:lnTo>
                  <a:pt x="0" y="27270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302735" h="151081">
                <a:moveTo>
                  <a:pt x="151368" y="0"/>
                </a:moveTo>
                <a:lnTo>
                  <a:pt x="302735" y="151081"/>
                </a:lnTo>
                <a:lnTo>
                  <a:pt x="0" y="151081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360071" h="179695">
                <a:moveTo>
                  <a:pt x="180036" y="0"/>
                </a:moveTo>
                <a:lnTo>
                  <a:pt x="360071" y="179695"/>
                </a:lnTo>
                <a:lnTo>
                  <a:pt x="0" y="179695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8960" h="214074">
                <a:moveTo>
                  <a:pt x="214481" y="0"/>
                </a:moveTo>
                <a:lnTo>
                  <a:pt x="428960" y="214074"/>
                </a:lnTo>
                <a:lnTo>
                  <a:pt x="0" y="214074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1882895" h="941450">
                <a:moveTo>
                  <a:pt x="941450" y="0"/>
                </a:moveTo>
                <a:lnTo>
                  <a:pt x="1882895" y="941450"/>
                </a:lnTo>
                <a:lnTo>
                  <a:pt x="0" y="941450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5">
              <a:alpha val="5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888492" h="444247">
                <a:moveTo>
                  <a:pt x="444247" y="0"/>
                </a:moveTo>
                <a:lnTo>
                  <a:pt x="888492" y="444247"/>
                </a:lnTo>
                <a:lnTo>
                  <a:pt x="0" y="444247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528165" h="264083">
                <a:moveTo>
                  <a:pt x="264083" y="0"/>
                </a:moveTo>
                <a:lnTo>
                  <a:pt x="528165" y="264083"/>
                </a:lnTo>
                <a:lnTo>
                  <a:pt x="0" y="264083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260409" h="129958">
                <a:moveTo>
                  <a:pt x="130205" y="0"/>
                </a:moveTo>
                <a:lnTo>
                  <a:pt x="260409" y="129958"/>
                </a:lnTo>
                <a:lnTo>
                  <a:pt x="0" y="129958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221029" h="110305">
                <a:moveTo>
                  <a:pt x="110515" y="0"/>
                </a:moveTo>
                <a:lnTo>
                  <a:pt x="221029" y="110305"/>
                </a:lnTo>
                <a:lnTo>
                  <a:pt x="0" y="110305"/>
                </a:lnTo>
                <a:close/>
              </a:path>
            </a:pathLst>
          </a:custGeom>
          <a:solidFill>
            <a:schemeClr val="accent2">
              <a:alpha val="50196"/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346918" h="173130">
                <a:moveTo>
                  <a:pt x="173459" y="0"/>
                </a:moveTo>
                <a:lnTo>
                  <a:pt x="346918" y="173130"/>
                </a:lnTo>
                <a:lnTo>
                  <a:pt x="0" y="173130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151366" h="75540">
                <a:moveTo>
                  <a:pt x="75683" y="0"/>
                </a:moveTo>
                <a:lnTo>
                  <a:pt x="151366" y="75540"/>
                </a:lnTo>
                <a:lnTo>
                  <a:pt x="0" y="75540"/>
                </a:lnTo>
                <a:close/>
              </a:path>
            </a:pathLst>
          </a:custGeom>
          <a:noFill/>
          <a:ln w="25400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223729" h="111653">
                <a:moveTo>
                  <a:pt x="111865" y="0"/>
                </a:moveTo>
                <a:lnTo>
                  <a:pt x="223729" y="111653"/>
                </a:lnTo>
                <a:lnTo>
                  <a:pt x="0" y="111653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2388807" h="1192144">
                <a:moveTo>
                  <a:pt x="1194406" y="0"/>
                </a:moveTo>
                <a:lnTo>
                  <a:pt x="2388807" y="1192144"/>
                </a:lnTo>
                <a:lnTo>
                  <a:pt x="0" y="1192144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052969" h="2147308">
                <a:moveTo>
                  <a:pt x="2026489" y="0"/>
                </a:moveTo>
                <a:lnTo>
                  <a:pt x="4052969" y="2147308"/>
                </a:lnTo>
                <a:lnTo>
                  <a:pt x="0" y="214730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2384235" h="1189862">
                <a:moveTo>
                  <a:pt x="1192120" y="0"/>
                </a:moveTo>
                <a:lnTo>
                  <a:pt x="2384235" y="1189862"/>
                </a:lnTo>
                <a:lnTo>
                  <a:pt x="0" y="1189862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3610375" h="1805192">
                <a:moveTo>
                  <a:pt x="1805192" y="0"/>
                </a:moveTo>
                <a:lnTo>
                  <a:pt x="3610375" y="1805192"/>
                </a:lnTo>
                <a:lnTo>
                  <a:pt x="0" y="1805192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940772" h="470387">
                <a:moveTo>
                  <a:pt x="470387" y="0"/>
                </a:moveTo>
                <a:lnTo>
                  <a:pt x="940772" y="470387"/>
                </a:lnTo>
                <a:lnTo>
                  <a:pt x="0" y="470387"/>
                </a:lnTo>
                <a:close/>
              </a:path>
            </a:pathLst>
          </a:custGeom>
          <a:solidFill>
            <a:schemeClr val="accent4">
              <a:alpha val="30196"/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4822" y="1970989"/>
            <a:ext cx="5774482" cy="923330"/>
          </a:xfrm>
          <a:prstGeom prst="rect">
            <a:avLst/>
          </a:prstGeom>
          <a:noFill/>
        </p:spPr>
        <p:txBody>
          <a:bodyPr wrap="square"/>
          <a:lstStyle/>
          <a:p>
            <a:pPr algn="ctr"/>
            <a:r>
              <a:rPr lang="zh-CN" sz="5400" b="1">
                <a:solidFill>
                  <a:srgbClr val="778495"/>
                </a:solidFill>
                <a:latin typeface="微软雅黑"/>
                <a:ea typeface="微软雅黑"/>
              </a:rPr>
              <a:t>感谢观看！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84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/>
          <p:nvPr/>
        </p:nvSpPr>
        <p:spPr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2000">
                <a:solidFill>
                  <a:srgbClr val="778495"/>
                </a:solidFill>
                <a:latin typeface="方正兰亭中黑_GBK"/>
                <a:ea typeface="方正兰亭中黑_GBK"/>
              </a:rPr>
              <a:t>项目背景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01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954107"/>
          </a:xfrm>
          <a:prstGeom prst="rect">
            <a:avLst/>
          </a:prstGeom>
          <a:noFill/>
        </p:spPr>
        <p:txBody>
          <a:bodyPr wrap="square"/>
          <a:lstStyle/>
          <a:p>
            <a:pPr marL="0" indent="0">
              <a:buNone/>
            </a:pPr>
            <a:endParaRPr lang="zh-CN" sz="14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zh-CN" sz="1400">
              <a:solidFill>
                <a:srgbClr val="80808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/>
          <p:nvPr/>
        </p:nvPicPr>
        <p:blipFill>
          <a:blip r:embed="rId3"/>
          <a:stretch/>
        </p:blipFill>
        <p:spPr>
          <a:xfrm>
            <a:off x="4373116" y="527984"/>
            <a:ext cx="4770948" cy="225619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40059" y="1084550"/>
            <a:ext cx="2811471" cy="1781011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30000"/>
              </a:lnSpc>
            </a:pPr>
            <a:r>
              <a:rPr lang="zh-CN" sz="1400" b="0" i="0" strike="noStrike" spc="0" dirty="0">
                <a:solidFill>
                  <a:srgbClr val="595959"/>
                </a:solidFill>
                <a:latin typeface="Arial Unicode MS"/>
                <a:ea typeface="黑体"/>
              </a:rPr>
              <a:t>    </a:t>
            </a:r>
            <a:r>
              <a:rPr lang="en-US" altLang="zh-CN" sz="1400" b="0" i="0" strike="noStrike" spc="0" dirty="0" smtClean="0">
                <a:solidFill>
                  <a:srgbClr val="595959"/>
                </a:solidFill>
                <a:latin typeface="Arial Unicode MS"/>
                <a:ea typeface="黑体"/>
              </a:rPr>
              <a:t>   </a:t>
            </a:r>
            <a:r>
              <a:rPr lang="zh-CN" sz="1400" b="0" i="0" strike="noStrike" spc="0" dirty="0" smtClean="0">
                <a:solidFill>
                  <a:srgbClr val="595959"/>
                </a:solidFill>
                <a:latin typeface="Arial Unicode MS"/>
                <a:ea typeface="黑体"/>
              </a:rPr>
              <a:t>近年来</a:t>
            </a:r>
            <a:r>
              <a:rPr lang="zh-CN" sz="1400" b="0" i="0" strike="noStrike" spc="0" dirty="0">
                <a:solidFill>
                  <a:srgbClr val="595959"/>
                </a:solidFill>
                <a:latin typeface="Arial Unicode MS"/>
                <a:ea typeface="黑体"/>
              </a:rPr>
              <a:t>人体姿态相似性度量已成为多个领域的研究热点，它在智能视频监控、人机交互、虚拟现实等方面有着广泛的应用前景，特别是在动作捕获技术中的广泛使用。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78072" y="3211068"/>
            <a:ext cx="2881723" cy="1586588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30000"/>
              </a:lnSpc>
            </a:pPr>
            <a:r>
              <a:rPr lang="zh-CN" sz="1400" b="0" i="0" strike="noStrike" spc="0" dirty="0">
                <a:solidFill>
                  <a:srgbClr val="595959"/>
                </a:solidFill>
                <a:latin typeface="Arial Unicode MS"/>
                <a:ea typeface="黑体"/>
              </a:rPr>
              <a:t>  </a:t>
            </a:r>
            <a:r>
              <a:rPr lang="en-US" altLang="zh-CN" sz="1400" b="0" i="0" strike="noStrike" spc="0" dirty="0" smtClean="0">
                <a:solidFill>
                  <a:srgbClr val="595959"/>
                </a:solidFill>
                <a:latin typeface="Arial Unicode MS"/>
                <a:ea typeface="黑体"/>
              </a:rPr>
              <a:t>   </a:t>
            </a:r>
            <a:r>
              <a:rPr lang="zh-CN" sz="1400" b="0" i="0" strike="noStrike" spc="0" dirty="0" smtClean="0">
                <a:solidFill>
                  <a:srgbClr val="595959"/>
                </a:solidFill>
                <a:latin typeface="Arial Unicode MS"/>
                <a:ea typeface="黑体"/>
              </a:rPr>
              <a:t>  </a:t>
            </a:r>
            <a:r>
              <a:rPr lang="zh-CN" sz="1400" b="0" i="0" strike="noStrike" spc="0" dirty="0">
                <a:solidFill>
                  <a:srgbClr val="595959"/>
                </a:solidFill>
                <a:latin typeface="Arial Unicode MS"/>
                <a:ea typeface="黑体"/>
              </a:rPr>
              <a:t>在视频观看过程中缺少同用户的实时交互，无法到达有效的教学目的。针对这一功能需求，公司研究决定开发人体三维运动姿态相似度计算的“AI 教练”功能。</a:t>
            </a:r>
          </a:p>
          <a:p>
            <a:pPr>
              <a:lnSpc>
                <a:spcPct val="150000"/>
              </a:lnSpc>
            </a:pPr>
            <a:endParaRPr lang="zh-CN" sz="1100" dirty="0">
              <a:solidFill>
                <a:srgbClr val="595959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7544" y="-20538"/>
            <a:ext cx="2158492" cy="369332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项目背景</a:t>
            </a:r>
          </a:p>
        </p:txBody>
      </p:sp>
      <p:pic>
        <p:nvPicPr>
          <p:cNvPr id="43" name="图片 42"/>
          <p:cNvPicPr/>
          <p:nvPr/>
        </p:nvPicPr>
        <p:blipFill>
          <a:blip r:embed="rId4"/>
          <a:stretch/>
        </p:blipFill>
        <p:spPr>
          <a:xfrm>
            <a:off x="64" y="3249168"/>
            <a:ext cx="3659105" cy="189439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024224" y="2784176"/>
            <a:ext cx="2442329" cy="2359387"/>
            <a:chOff x="4403809" y="2915587"/>
            <a:chExt cx="2785229" cy="2626087"/>
          </a:xfrm>
        </p:grpSpPr>
        <p:sp>
          <p:nvSpPr>
            <p:cNvPr id="15" name="MH_Other_3"/>
            <p:cNvSpPr/>
            <p:nvPr/>
          </p:nvSpPr>
          <p:spPr>
            <a:xfrm>
              <a:off x="4403809" y="3015707"/>
              <a:ext cx="2619050" cy="2477300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txBody>
            <a:bodyPr anchor="ctr"/>
            <a:lstStyle/>
            <a:p>
              <a:pPr algn="ctr"/>
              <a:endParaRPr lang="zh-CN" sz="1350">
                <a:solidFill>
                  <a:schemeClr val="lt1"/>
                </a:solidFill>
              </a:endParaRPr>
            </a:p>
          </p:txBody>
        </p:sp>
        <p:sp useBgFill="1">
          <p:nvSpPr>
            <p:cNvPr id="16" name="MH_Other_4"/>
            <p:cNvSpPr/>
            <p:nvPr/>
          </p:nvSpPr>
          <p:spPr>
            <a:xfrm>
              <a:off x="4863049" y="2915587"/>
              <a:ext cx="2325989" cy="2626087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1350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97933" y="483518"/>
            <a:ext cx="2312905" cy="2770953"/>
            <a:chOff x="129955" y="483518"/>
            <a:chExt cx="4566914" cy="2770953"/>
          </a:xfrm>
        </p:grpSpPr>
        <p:sp>
          <p:nvSpPr>
            <p:cNvPr id="10" name="MH_Other_1"/>
            <p:cNvSpPr/>
            <p:nvPr/>
          </p:nvSpPr>
          <p:spPr>
            <a:xfrm>
              <a:off x="129955" y="483518"/>
              <a:ext cx="4566914" cy="2770953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txBody>
            <a:bodyPr anchor="ctr"/>
            <a:lstStyle/>
            <a:p>
              <a:pPr algn="ctr"/>
              <a:endParaRPr lang="zh-CN" sz="1350">
                <a:solidFill>
                  <a:schemeClr val="lt1"/>
                </a:solidFill>
              </a:endParaRPr>
            </a:p>
          </p:txBody>
        </p:sp>
        <p:sp useBgFill="1">
          <p:nvSpPr>
            <p:cNvPr id="11" name="MH_Other_2"/>
            <p:cNvSpPr/>
            <p:nvPr/>
          </p:nvSpPr>
          <p:spPr>
            <a:xfrm>
              <a:off x="405004" y="513582"/>
              <a:ext cx="3512275" cy="2740889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135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/>
          <p:nvPr/>
        </p:nvSpPr>
        <p:spPr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r>
              <a:rPr lang="zh-CN" sz="2000">
                <a:solidFill>
                  <a:srgbClr val="778495"/>
                </a:solidFill>
                <a:latin typeface="方正兰亭中黑_GBK"/>
                <a:ea typeface="方正兰亭中黑_GBK"/>
              </a:rPr>
              <a:t>需求分析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773822" h="638591">
                  <a:moveTo>
                    <a:pt x="1" y="386910"/>
                  </a:moveTo>
                  <a:lnTo>
                    <a:pt x="386912" y="0"/>
                  </a:lnTo>
                  <a:lnTo>
                    <a:pt x="773821" y="386910"/>
                  </a:lnTo>
                  <a:close/>
                  <a:moveTo>
                    <a:pt x="0" y="638591"/>
                  </a:moveTo>
                  <a:lnTo>
                    <a:pt x="0" y="386911"/>
                  </a:lnTo>
                  <a:lnTo>
                    <a:pt x="773822" y="386911"/>
                  </a:lnTo>
                  <a:lnTo>
                    <a:pt x="773822" y="6385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Swiss911 XCm BT"/>
                </a:rPr>
                <a:t>02</a:t>
              </a:r>
              <a:endParaRPr lang="zh-CN" sz="3200">
                <a:solidFill>
                  <a:schemeClr val="bg1"/>
                </a:solidFill>
                <a:latin typeface="Swiss911 XCm BT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954107"/>
          </a:xfrm>
          <a:prstGeom prst="rect">
            <a:avLst/>
          </a:prstGeom>
          <a:noFill/>
        </p:spPr>
        <p:txBody>
          <a:bodyPr wrap="square"/>
          <a:lstStyle/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功能需求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性能需求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运行需求</a:t>
            </a:r>
          </a:p>
          <a:p>
            <a:pPr marL="285750" indent="-285750">
              <a:buFont typeface="Wingdings"/>
              <a:buChar char="u"/>
            </a:pPr>
            <a:r>
              <a:rPr lang="zh-CN" sz="1400">
                <a:solidFill>
                  <a:srgbClr val="808080"/>
                </a:solidFill>
              </a:rPr>
              <a:t>其他需求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2340562" h="1170284">
                  <a:moveTo>
                    <a:pt x="1170284" y="0"/>
                  </a:moveTo>
                  <a:lnTo>
                    <a:pt x="2340562" y="1170284"/>
                  </a:lnTo>
                  <a:lnTo>
                    <a:pt x="0" y="11702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1302985" h="650260">
                  <a:moveTo>
                    <a:pt x="651494" y="0"/>
                  </a:moveTo>
                  <a:lnTo>
                    <a:pt x="1302985" y="650260"/>
                  </a:lnTo>
                  <a:lnTo>
                    <a:pt x="0" y="6502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547159" h="273062">
                  <a:moveTo>
                    <a:pt x="273580" y="0"/>
                  </a:moveTo>
                  <a:lnTo>
                    <a:pt x="547159" y="273062"/>
                  </a:lnTo>
                  <a:lnTo>
                    <a:pt x="0" y="2730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804216" h="402109">
                  <a:moveTo>
                    <a:pt x="402109" y="0"/>
                  </a:moveTo>
                  <a:lnTo>
                    <a:pt x="804216" y="402109"/>
                  </a:lnTo>
                  <a:lnTo>
                    <a:pt x="0" y="402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1094318" h="546124">
                  <a:moveTo>
                    <a:pt x="547160" y="0"/>
                  </a:moveTo>
                  <a:lnTo>
                    <a:pt x="1094318" y="546124"/>
                  </a:lnTo>
                  <a:lnTo>
                    <a:pt x="0" y="5461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1343009" h="671506">
                  <a:moveTo>
                    <a:pt x="671506" y="0"/>
                  </a:moveTo>
                  <a:lnTo>
                    <a:pt x="1343009" y="671506"/>
                  </a:lnTo>
                  <a:lnTo>
                    <a:pt x="0" y="67150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611216" h="305030">
                  <a:moveTo>
                    <a:pt x="305609" y="0"/>
                  </a:moveTo>
                  <a:lnTo>
                    <a:pt x="611216" y="305030"/>
                  </a:lnTo>
                  <a:lnTo>
                    <a:pt x="0" y="3050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619485" h="309157">
                  <a:moveTo>
                    <a:pt x="309743" y="0"/>
                  </a:moveTo>
                  <a:lnTo>
                    <a:pt x="619485" y="309157"/>
                  </a:lnTo>
                  <a:lnTo>
                    <a:pt x="0" y="309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935087" h="467544">
                  <a:moveTo>
                    <a:pt x="467545" y="0"/>
                  </a:moveTo>
                  <a:lnTo>
                    <a:pt x="935087" y="467544"/>
                  </a:lnTo>
                  <a:lnTo>
                    <a:pt x="0" y="4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1829122" h="914562">
                  <a:moveTo>
                    <a:pt x="914563" y="0"/>
                  </a:moveTo>
                  <a:lnTo>
                    <a:pt x="1829122" y="914562"/>
                  </a:lnTo>
                  <a:lnTo>
                    <a:pt x="0" y="9145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578516" h="288711">
                  <a:moveTo>
                    <a:pt x="289259" y="0"/>
                  </a:moveTo>
                  <a:lnTo>
                    <a:pt x="578516" y="288711"/>
                  </a:lnTo>
                  <a:lnTo>
                    <a:pt x="0" y="2887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957086" h="477638">
                  <a:moveTo>
                    <a:pt x="478544" y="0"/>
                  </a:moveTo>
                  <a:lnTo>
                    <a:pt x="957086" y="477638"/>
                  </a:lnTo>
                  <a:lnTo>
                    <a:pt x="0" y="4776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2571422" h="1283279">
                  <a:moveTo>
                    <a:pt x="1285714" y="0"/>
                  </a:moveTo>
                  <a:lnTo>
                    <a:pt x="2571422" y="1283279"/>
                  </a:lnTo>
                  <a:lnTo>
                    <a:pt x="0" y="1283279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1398922" h="698138">
                  <a:moveTo>
                    <a:pt x="699463" y="0"/>
                  </a:moveTo>
                  <a:lnTo>
                    <a:pt x="1398922" y="698138"/>
                  </a:lnTo>
                  <a:lnTo>
                    <a:pt x="0" y="698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1092871" h="545402">
                  <a:moveTo>
                    <a:pt x="546437" y="0"/>
                  </a:moveTo>
                  <a:lnTo>
                    <a:pt x="1092871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546433" h="272700">
                  <a:moveTo>
                    <a:pt x="273217" y="0"/>
                  </a:moveTo>
                  <a:lnTo>
                    <a:pt x="546433" y="272700"/>
                  </a:lnTo>
                  <a:lnTo>
                    <a:pt x="0" y="272700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302735" h="151081">
                  <a:moveTo>
                    <a:pt x="151368" y="0"/>
                  </a:moveTo>
                  <a:lnTo>
                    <a:pt x="302735" y="151081"/>
                  </a:lnTo>
                  <a:lnTo>
                    <a:pt x="0" y="151081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360071" h="179695">
                  <a:moveTo>
                    <a:pt x="180036" y="0"/>
                  </a:moveTo>
                  <a:lnTo>
                    <a:pt x="360071" y="179695"/>
                  </a:lnTo>
                  <a:lnTo>
                    <a:pt x="0" y="1796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8960" h="214074">
                  <a:moveTo>
                    <a:pt x="214481" y="0"/>
                  </a:moveTo>
                  <a:lnTo>
                    <a:pt x="428960" y="214074"/>
                  </a:lnTo>
                  <a:lnTo>
                    <a:pt x="0" y="2140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1882895" h="941450">
                  <a:moveTo>
                    <a:pt x="941450" y="0"/>
                  </a:moveTo>
                  <a:lnTo>
                    <a:pt x="1882895" y="941450"/>
                  </a:lnTo>
                  <a:lnTo>
                    <a:pt x="0" y="941450"/>
                  </a:lnTo>
                  <a:close/>
                </a:path>
              </a:pathLst>
            </a:custGeom>
            <a:solidFill>
              <a:schemeClr val="bg1">
                <a:alpha val="50196"/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1">
                <a:alpha val="50196"/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888492" h="444247">
                  <a:moveTo>
                    <a:pt x="444247" y="0"/>
                  </a:moveTo>
                  <a:lnTo>
                    <a:pt x="888492" y="444247"/>
                  </a:lnTo>
                  <a:lnTo>
                    <a:pt x="0" y="4442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528165" h="264083">
                  <a:moveTo>
                    <a:pt x="264083" y="0"/>
                  </a:moveTo>
                  <a:lnTo>
                    <a:pt x="528165" y="264083"/>
                  </a:lnTo>
                  <a:lnTo>
                    <a:pt x="0" y="2640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260409" h="129958">
                  <a:moveTo>
                    <a:pt x="130205" y="0"/>
                  </a:moveTo>
                  <a:lnTo>
                    <a:pt x="260409" y="129958"/>
                  </a:lnTo>
                  <a:lnTo>
                    <a:pt x="0" y="12995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223729" h="111653">
                  <a:moveTo>
                    <a:pt x="111865" y="0"/>
                  </a:moveTo>
                  <a:lnTo>
                    <a:pt x="223729" y="111653"/>
                  </a:lnTo>
                  <a:lnTo>
                    <a:pt x="0" y="11165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2256" y="1512825"/>
            <a:ext cx="2754313" cy="2754313"/>
            <a:chOff x="0" y="0"/>
            <a:chExt cx="2754000" cy="27540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5" name="椭圆 29"/>
              <p:cNvSpPr/>
              <p:nvPr/>
            </p:nvSpPr>
            <p:spPr>
              <a:xfrm>
                <a:off x="0" y="0"/>
                <a:ext cx="3060000" cy="3060000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chemeClr val="bg1">
                    <a:lumMod val="65000"/>
                  </a:schemeClr>
                </a:solidFill>
                <a:round/>
              </a:ln>
            </p:spPr>
            <p:txBody>
              <a:bodyPr anchor="ctr"/>
              <a:lstStyle>
                <a:lvl1pPr lvl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宋体"/>
                  </a:defRPr>
                </a:lvl1pPr>
                <a:lvl2pPr marL="742950" lvl="1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/>
                    <a:ea typeface="宋体"/>
                  </a:defRPr>
                </a:lvl2pPr>
                <a:lvl3pPr marL="1143000" lvl="2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/>
                    <a:ea typeface="宋体"/>
                  </a:defRPr>
                </a:lvl3pPr>
                <a:lvl4pPr marL="1600200" lvl="3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4pPr>
                <a:lvl5pPr marL="2057400" lvl="4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5pPr>
                <a:lvl6pPr marL="2514600" lvl="5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6pPr>
                <a:lvl7pPr marL="2971800" lvl="6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7pPr>
                <a:lvl8pPr marL="3429000" lvl="7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8pPr>
                <a:lvl9pPr marL="3886200" lvl="8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endParaRPr lang="zh-CN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30"/>
              <p:cNvSpPr/>
              <p:nvPr/>
            </p:nvSpPr>
            <p:spPr>
              <a:xfrm>
                <a:off x="234571" y="234570"/>
                <a:ext cx="2590856" cy="259085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>
                <a:lvl1pPr lvl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宋体"/>
                  </a:defRPr>
                </a:lvl1pPr>
                <a:lvl2pPr marL="742950" lvl="1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/>
                    <a:ea typeface="宋体"/>
                  </a:defRPr>
                </a:lvl2pPr>
                <a:lvl3pPr marL="1143000" lvl="2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/>
                    <a:ea typeface="宋体"/>
                  </a:defRPr>
                </a:lvl3pPr>
                <a:lvl4pPr marL="1600200" lvl="3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4pPr>
                <a:lvl5pPr marL="2057400" lvl="4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5pPr>
                <a:lvl6pPr marL="2514600" lvl="5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6pPr>
                <a:lvl7pPr marL="2971800" lvl="6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7pPr>
                <a:lvl8pPr marL="3429000" lvl="7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8pPr>
                <a:lvl9pPr marL="3886200" lvl="8" indent="-22860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宋体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endParaRPr lang="zh-CN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Rectangle 13"/>
            <p:cNvSpPr/>
            <p:nvPr/>
          </p:nvSpPr>
          <p:spPr>
            <a:xfrm>
              <a:off x="556399" y="1138586"/>
              <a:ext cx="1626704" cy="5882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/>
              <a:r>
                <a:rPr lang="zh-CN" sz="2400">
                  <a:solidFill>
                    <a:srgbClr val="FFFFFF"/>
                  </a:solidFill>
                  <a:latin typeface="方正兰亭中黑_GBK"/>
                  <a:ea typeface="方正兰亭中黑_GBK"/>
                </a:rPr>
                <a:t>功能划分</a:t>
              </a:r>
            </a:p>
          </p:txBody>
        </p:sp>
      </p:grpSp>
      <p:grpSp>
        <p:nvGrpSpPr>
          <p:cNvPr id="7" name="Group 8"/>
          <p:cNvGrpSpPr/>
          <p:nvPr/>
        </p:nvGrpSpPr>
        <p:grpSpPr>
          <a:xfrm>
            <a:off x="3149539" y="712765"/>
            <a:ext cx="4052085" cy="639814"/>
            <a:chOff x="192882" y="55901"/>
            <a:chExt cx="4051775" cy="639727"/>
          </a:xfrm>
        </p:grpSpPr>
        <p:sp>
          <p:nvSpPr>
            <p:cNvPr id="9" name="TextBox 146"/>
            <p:cNvSpPr txBox="1"/>
            <p:nvPr/>
          </p:nvSpPr>
          <p:spPr>
            <a:xfrm>
              <a:off x="192882" y="55901"/>
              <a:ext cx="1911600" cy="3077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r>
                <a:rPr lang="zh-CN" sz="1400" b="0" i="0" strike="noStrike" spc="0">
                  <a:solidFill>
                    <a:srgbClr val="808080"/>
                  </a:solidFill>
                  <a:latin typeface="方正兰亭黑_GBK"/>
                  <a:ea typeface="方正兰亭黑_GBK"/>
                </a:rPr>
                <a:t>训练动作采集</a:t>
              </a:r>
            </a:p>
          </p:txBody>
        </p:sp>
        <p:sp>
          <p:nvSpPr>
            <p:cNvPr id="10" name="TextBox 146"/>
            <p:cNvSpPr txBox="1"/>
            <p:nvPr/>
          </p:nvSpPr>
          <p:spPr>
            <a:xfrm>
              <a:off x="212379" y="280186"/>
              <a:ext cx="4032278" cy="4154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r>
                <a:rPr lang="en-US" alt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    </a:t>
              </a:r>
              <a:r>
                <a:rPr 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开启</a:t>
              </a:r>
              <a:r>
                <a:rPr lang="zh-CN" sz="1050" b="0" i="0" strike="noStrike" spc="0" dirty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手机摄像头（单目摄像头）获取用户训练动作图片、调用百度3D人体肢体SDK输出16个人体关键点三维坐标。</a:t>
              </a: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4373992" y="1690441"/>
            <a:ext cx="3677879" cy="656812"/>
            <a:chOff x="255719" y="55900"/>
            <a:chExt cx="3677905" cy="656625"/>
          </a:xfrm>
        </p:grpSpPr>
        <p:sp>
          <p:nvSpPr>
            <p:cNvPr id="13" name="TextBox 146"/>
            <p:cNvSpPr txBox="1"/>
            <p:nvPr/>
          </p:nvSpPr>
          <p:spPr>
            <a:xfrm>
              <a:off x="255719" y="55900"/>
              <a:ext cx="1911600" cy="30768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r>
                <a:rPr lang="zh-CN" sz="1400">
                  <a:solidFill>
                    <a:srgbClr val="808080"/>
                  </a:solidFill>
                  <a:latin typeface="方正兰亭黑_GBK"/>
                  <a:ea typeface="方正兰亭黑_GBK"/>
                </a:rPr>
                <a:t>动作判定</a:t>
              </a:r>
            </a:p>
          </p:txBody>
        </p:sp>
        <p:sp>
          <p:nvSpPr>
            <p:cNvPr id="14" name="TextBox 146"/>
            <p:cNvSpPr txBox="1"/>
            <p:nvPr/>
          </p:nvSpPr>
          <p:spPr>
            <a:xfrm>
              <a:off x="268061" y="297146"/>
              <a:ext cx="3665563" cy="41537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just"/>
              <a:r>
                <a:rPr lang="en-US" alt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    </a:t>
              </a:r>
              <a:r>
                <a:rPr 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调用</a:t>
              </a:r>
              <a:r>
                <a:rPr lang="zh-CN" sz="1050" b="0" i="0" strike="noStrike" spc="0" dirty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计算函数SDK，输入采集到的人体关键点三维坐标数据，通过函数计算SDK和调用视频动作数据集进行动作判定。判定当前采集到的用户训练动作是否为视频动作。</a:t>
              </a: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3149539" y="4183408"/>
            <a:ext cx="4210386" cy="659515"/>
            <a:chOff x="192089" y="55900"/>
            <a:chExt cx="4210064" cy="658410"/>
          </a:xfrm>
        </p:grpSpPr>
        <p:sp>
          <p:nvSpPr>
            <p:cNvPr id="17" name="TextBox 146"/>
            <p:cNvSpPr txBox="1"/>
            <p:nvPr/>
          </p:nvSpPr>
          <p:spPr>
            <a:xfrm>
              <a:off x="192882" y="55900"/>
              <a:ext cx="1911600" cy="30726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r>
                <a:rPr lang="zh-CN" sz="1400">
                  <a:solidFill>
                    <a:srgbClr val="808080"/>
                  </a:solidFill>
                  <a:latin typeface="方正兰亭黑_GBK"/>
                  <a:ea typeface="方正兰亭黑_GBK"/>
                </a:rPr>
                <a:t>语音提示</a:t>
              </a:r>
            </a:p>
          </p:txBody>
        </p:sp>
        <p:sp>
          <p:nvSpPr>
            <p:cNvPr id="18" name="TextBox 146"/>
            <p:cNvSpPr txBox="1"/>
            <p:nvPr/>
          </p:nvSpPr>
          <p:spPr>
            <a:xfrm>
              <a:off x="192089" y="324866"/>
              <a:ext cx="4210064" cy="3894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just"/>
              <a:r>
                <a:rPr lang="zh-CN" sz="105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     </a:t>
              </a:r>
              <a:r>
                <a:rPr lang="zh-CN" sz="1050" b="0" i="0" strike="noStrike" spc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通过动作判断，结合动作偏差值，设定相应的语音提醒纠正</a:t>
              </a:r>
              <a:r>
                <a:rPr lang="zh-CN" sz="105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。</a:t>
              </a:r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2099092" y="1142144"/>
            <a:ext cx="747713" cy="741363"/>
            <a:chOff x="0" y="0"/>
            <a:chExt cx="747186" cy="740914"/>
          </a:xfrm>
        </p:grpSpPr>
        <p:grpSp>
          <p:nvGrpSpPr>
            <p:cNvPr id="20" name="Group 21"/>
            <p:cNvGrpSpPr/>
            <p:nvPr/>
          </p:nvGrpSpPr>
          <p:grpSpPr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22" name="椭圆 38"/>
              <p:cNvSpPr/>
              <p:nvPr/>
            </p:nvSpPr>
            <p:spPr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  <p:sp>
            <p:nvSpPr>
              <p:cNvPr id="23" name="椭圆 39"/>
              <p:cNvSpPr/>
              <p:nvPr/>
            </p:nvSpPr>
            <p:spPr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chemeClr val="accent5">
                  <a:alpha val="79999"/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ea typeface="方正兰亭黑_GBK"/>
                </a:endParaRPr>
              </a:p>
            </p:txBody>
          </p:sp>
        </p:grpSp>
        <p:sp>
          <p:nvSpPr>
            <p:cNvPr id="21" name="Rectangle 13"/>
            <p:cNvSpPr/>
            <p:nvPr/>
          </p:nvSpPr>
          <p:spPr>
            <a:xfrm>
              <a:off x="0" y="170402"/>
              <a:ext cx="747186" cy="3998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方正兰亭黑_GBK"/>
                  <a:ea typeface="方正兰亭黑_GBK"/>
                </a:rPr>
                <a:t>1</a:t>
              </a:r>
              <a:endParaRPr lang="zh-CN" sz="2000" b="1">
                <a:solidFill>
                  <a:schemeClr val="bg1"/>
                </a:solidFill>
                <a:latin typeface="方正兰亭黑_GBK"/>
                <a:ea typeface="方正兰亭黑_GBK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3195166" y="1848956"/>
            <a:ext cx="747713" cy="739776"/>
            <a:chOff x="0" y="0"/>
            <a:chExt cx="747186" cy="739990"/>
          </a:xfrm>
        </p:grpSpPr>
        <p:grpSp>
          <p:nvGrpSpPr>
            <p:cNvPr id="25" name="Group 26"/>
            <p:cNvGrpSpPr/>
            <p:nvPr/>
          </p:nvGrpSpPr>
          <p:grpSpPr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27" name="椭圆 35"/>
              <p:cNvSpPr/>
              <p:nvPr/>
            </p:nvSpPr>
            <p:spPr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  <p:sp>
            <p:nvSpPr>
              <p:cNvPr id="28" name="椭圆 36"/>
              <p:cNvSpPr/>
              <p:nvPr/>
            </p:nvSpPr>
            <p:spPr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chemeClr val="accent6">
                  <a:alpha val="79999"/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</p:grpSp>
        <p:sp>
          <p:nvSpPr>
            <p:cNvPr id="26" name="Rectangle 13"/>
            <p:cNvSpPr/>
            <p:nvPr/>
          </p:nvSpPr>
          <p:spPr>
            <a:xfrm>
              <a:off x="0" y="169940"/>
              <a:ext cx="747186" cy="4002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方正兰亭黑_GBK"/>
                  <a:ea typeface="方正兰亭黑_GBK"/>
                </a:rPr>
                <a:t>2</a:t>
              </a:r>
              <a:endParaRPr lang="zh-CN" sz="2000" b="1">
                <a:solidFill>
                  <a:schemeClr val="bg1"/>
                </a:solidFill>
                <a:latin typeface="方正兰亭黑_GBK"/>
                <a:ea typeface="方正兰亭黑_GBK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3195166" y="3073651"/>
            <a:ext cx="747713" cy="739776"/>
            <a:chOff x="0" y="0"/>
            <a:chExt cx="747186" cy="740120"/>
          </a:xfrm>
        </p:grpSpPr>
        <p:grpSp>
          <p:nvGrpSpPr>
            <p:cNvPr id="30" name="Group 31"/>
            <p:cNvGrpSpPr/>
            <p:nvPr/>
          </p:nvGrpSpPr>
          <p:grpSpPr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32" name="椭圆 41"/>
              <p:cNvSpPr/>
              <p:nvPr/>
            </p:nvSpPr>
            <p:spPr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  <p:sp>
            <p:nvSpPr>
              <p:cNvPr id="33" name="椭圆 42"/>
              <p:cNvSpPr/>
              <p:nvPr/>
            </p:nvSpPr>
            <p:spPr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chemeClr val="accent1">
                  <a:alpha val="79999"/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</p:grpSp>
        <p:sp>
          <p:nvSpPr>
            <p:cNvPr id="31" name="Rectangle 13"/>
            <p:cNvSpPr/>
            <p:nvPr/>
          </p:nvSpPr>
          <p:spPr>
            <a:xfrm>
              <a:off x="0" y="170005"/>
              <a:ext cx="747186" cy="40029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FFFFFF"/>
                  </a:solidFill>
                  <a:latin typeface="方正兰亭黑_GBK"/>
                  <a:ea typeface="方正兰亭黑_GBK"/>
                </a:rPr>
                <a:t>3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8189" y="118581"/>
            <a:ext cx="2158492" cy="369332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功能需求</a:t>
            </a:r>
          </a:p>
        </p:txBody>
      </p:sp>
      <p:grpSp>
        <p:nvGrpSpPr>
          <p:cNvPr id="36" name="Group 30"/>
          <p:cNvGrpSpPr/>
          <p:nvPr/>
        </p:nvGrpSpPr>
        <p:grpSpPr>
          <a:xfrm>
            <a:off x="2095556" y="3813427"/>
            <a:ext cx="747713" cy="739776"/>
            <a:chOff x="0" y="0"/>
            <a:chExt cx="747186" cy="740120"/>
          </a:xfrm>
        </p:grpSpPr>
        <p:grpSp>
          <p:nvGrpSpPr>
            <p:cNvPr id="37" name="Group 31"/>
            <p:cNvGrpSpPr/>
            <p:nvPr/>
          </p:nvGrpSpPr>
          <p:grpSpPr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38" name="椭圆 41"/>
              <p:cNvSpPr/>
              <p:nvPr/>
            </p:nvSpPr>
            <p:spPr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  <p:sp>
            <p:nvSpPr>
              <p:cNvPr id="39" name="椭圆 42"/>
              <p:cNvSpPr/>
              <p:nvPr/>
            </p:nvSpPr>
            <p:spPr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rgbClr val="ACDB7E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rgbClr val="FF0000"/>
                  </a:buClr>
                </a:pPr>
                <a:endParaRPr lang="zh-CN" sz="2000">
                  <a:solidFill>
                    <a:schemeClr val="tx2"/>
                  </a:solidFill>
                  <a:latin typeface="Calibri"/>
                  <a:ea typeface="方正兰亭黑_GBK"/>
                </a:endParaRPr>
              </a:p>
            </p:txBody>
          </p:sp>
        </p:grpSp>
        <p:sp>
          <p:nvSpPr>
            <p:cNvPr id="40" name="Rectangle 13"/>
            <p:cNvSpPr/>
            <p:nvPr/>
          </p:nvSpPr>
          <p:spPr>
            <a:xfrm>
              <a:off x="0" y="170005"/>
              <a:ext cx="747186" cy="40029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FFFFFF"/>
                  </a:solidFill>
                  <a:latin typeface="方正兰亭黑_GBK"/>
                  <a:ea typeface="方正兰亭黑_GBK"/>
                </a:rPr>
                <a:t>4</a:t>
              </a:r>
            </a:p>
          </p:txBody>
        </p:sp>
      </p:grpSp>
      <p:grpSp>
        <p:nvGrpSpPr>
          <p:cNvPr id="41" name="Group 12"/>
          <p:cNvGrpSpPr/>
          <p:nvPr/>
        </p:nvGrpSpPr>
        <p:grpSpPr>
          <a:xfrm>
            <a:off x="4373992" y="3073651"/>
            <a:ext cx="3677879" cy="656812"/>
            <a:chOff x="255719" y="55900"/>
            <a:chExt cx="3677905" cy="656625"/>
          </a:xfrm>
        </p:grpSpPr>
        <p:sp>
          <p:nvSpPr>
            <p:cNvPr id="42" name="TextBox 146"/>
            <p:cNvSpPr txBox="1"/>
            <p:nvPr/>
          </p:nvSpPr>
          <p:spPr>
            <a:xfrm>
              <a:off x="255719" y="55900"/>
              <a:ext cx="1911600" cy="30768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marL="0" indent="0" algn="l" defTabSz="457200">
                <a:lnSpc>
                  <a:spcPct val="100000"/>
                </a:lnSpc>
                <a:buNone/>
              </a:pPr>
              <a:r>
                <a:rPr lang="zh-CN" sz="1400" b="0" i="0" strike="noStrike" spc="0">
                  <a:solidFill>
                    <a:srgbClr val="808080"/>
                  </a:solidFill>
                  <a:latin typeface="方正兰亭黑_GBK"/>
                  <a:ea typeface="方正兰亭黑_GBK"/>
                </a:rPr>
                <a:t>判断动作偏差值</a:t>
              </a:r>
            </a:p>
          </p:txBody>
        </p:sp>
        <p:sp>
          <p:nvSpPr>
            <p:cNvPr id="43" name="TextBox 146"/>
            <p:cNvSpPr txBox="1"/>
            <p:nvPr/>
          </p:nvSpPr>
          <p:spPr>
            <a:xfrm>
              <a:off x="268061" y="297146"/>
              <a:ext cx="3665563" cy="41537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vl="0">
                <a:defRPr sz="3200"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lvl="1">
                <a:defRPr sz="2800"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lvl="2">
                <a:defRPr sz="2400"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lvl="3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lvl="4"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lvl="5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lvl="6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lvl="7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lvl="8">
                <a:buFont typeface="Arial" charset="0"/>
                <a:defRPr sz="2000"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just"/>
              <a:r>
                <a:rPr lang="en-US" alt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    </a:t>
              </a:r>
              <a:r>
                <a:rPr lang="zh-CN" sz="1050" b="0" i="0" strike="noStrike" spc="0" dirty="0" smtClean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通过</a:t>
              </a:r>
              <a:r>
                <a:rPr lang="zh-CN" sz="1050" b="0" i="0" strike="noStrike" spc="0" dirty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动作判定，判定当前采集到的用户训练动作为视频动作，针对该用户的训练动作进行偏差值判断，判断该动作核心关键点的偏差值</a:t>
              </a:r>
              <a:r>
                <a:rPr lang="zh-CN" sz="1050" dirty="0">
                  <a:solidFill>
                    <a:srgbClr val="595959"/>
                  </a:solidFill>
                  <a:latin typeface="方正兰亭纤黑简体"/>
                  <a:ea typeface="方正兰亭纤黑简体"/>
                </a:rPr>
                <a:t>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631520" y="1028976"/>
            <a:ext cx="2786902" cy="2664296"/>
            <a:chOff x="2793210" y="1263845"/>
            <a:chExt cx="2786902" cy="2664296"/>
          </a:xfrm>
        </p:grpSpPr>
        <p:sp>
          <p:nvSpPr>
            <p:cNvPr id="2" name="椭圆 1"/>
            <p:cNvSpPr/>
            <p:nvPr/>
          </p:nvSpPr>
          <p:spPr>
            <a:xfrm>
              <a:off x="2915816" y="1263845"/>
              <a:ext cx="2664296" cy="266429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36327" y="3226168"/>
              <a:ext cx="201200" cy="201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644008" y="1284212"/>
              <a:ext cx="175334" cy="1753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93210" y="2451876"/>
              <a:ext cx="175334" cy="1753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-33876" y="1476178"/>
            <a:ext cx="3370217" cy="2011680"/>
          </a:xfrm>
          <a:custGeom>
            <a:avLst/>
            <a:gdLst/>
            <a:ahLst/>
            <a:cxnLst/>
            <a:rect l="l" t="t" r="r" b="b"/>
            <a:pathLst>
              <a:path w="3370217" h="2011680">
                <a:moveTo>
                  <a:pt x="3370217" y="0"/>
                </a:moveTo>
                <a:lnTo>
                  <a:pt x="666206" y="0"/>
                </a:lnTo>
                <a:lnTo>
                  <a:pt x="0" y="201168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6541" y="1596788"/>
            <a:ext cx="2109382" cy="707886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20000"/>
              </a:lnSpc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考虑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到本系统主要功能为将参考视频与实际用户录制视频进行比较，因此该系统对精度要求较高，除此以外还需确保数据一致性，确保数据转换和数据更新的及时、准确。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5356452" y="1950731"/>
            <a:ext cx="3992988" cy="3259821"/>
          </a:xfrm>
          <a:custGeom>
            <a:avLst/>
            <a:gdLst/>
            <a:ahLst/>
            <a:cxnLst/>
            <a:rect l="l" t="t" r="r" b="b"/>
            <a:pathLst>
              <a:path w="3383280" h="1867989">
                <a:moveTo>
                  <a:pt x="0" y="0"/>
                </a:moveTo>
                <a:lnTo>
                  <a:pt x="2286000" y="0"/>
                </a:lnTo>
                <a:lnTo>
                  <a:pt x="3383280" y="1867989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274" y="3847947"/>
            <a:ext cx="2428446" cy="905362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20000"/>
              </a:lnSpc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响应时间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、更新处理时间、数据转换与传输时间、运行时间等在一分钟以内。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1700" y="1992050"/>
            <a:ext cx="2435946" cy="20310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10000"/>
              </a:lnSpc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本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软件应能在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Android1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.0及以上操作系统平台上良好运行，对于不同版本Android系统有良好的兼容性。</a:t>
            </a:r>
          </a:p>
          <a:p>
            <a:pPr>
              <a:lnSpc>
                <a:spcPct val="110000"/>
              </a:lnSpc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满足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用户、管理员及后台人员使用的需求，对前面提到的运行环境要求不应存在困难。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506" y="1049343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lvl="0"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zh-CN" sz="1800" b="1">
                <a:solidFill>
                  <a:srgbClr val="595959"/>
                </a:solidFill>
                <a:latin typeface="方正兰亭中粗黑_GBK"/>
                <a:ea typeface="方正兰亭中粗黑_GBK"/>
              </a:rPr>
              <a:t>数据精确度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15502" y="3349358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lvl="0"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8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时间特性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1610" y="1505494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lvl="0"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8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适应性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491880" y="1823438"/>
            <a:ext cx="1487325" cy="1487325"/>
            <a:chOff x="3491880" y="1823438"/>
            <a:chExt cx="1487325" cy="1487325"/>
          </a:xfrm>
        </p:grpSpPr>
        <p:sp>
          <p:nvSpPr>
            <p:cNvPr id="11" name="椭圆 10"/>
            <p:cNvSpPr/>
            <p:nvPr/>
          </p:nvSpPr>
          <p:spPr>
            <a:xfrm>
              <a:off x="3491880" y="1823438"/>
              <a:ext cx="1487325" cy="1487325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1258" y="2406313"/>
              <a:ext cx="1077889" cy="507688"/>
            </a:xfrm>
            <a:prstGeom prst="rect">
              <a:avLst/>
            </a:prstGeom>
            <a:noFill/>
          </p:spPr>
          <p:txBody>
            <a:bodyPr wrap="none"/>
            <a:lstStyle/>
            <a:p>
              <a:r>
                <a:rPr lang="zh-CN" sz="1800" b="1" i="0" strike="noStrike" spc="0">
                  <a:solidFill>
                    <a:srgbClr val="595959"/>
                  </a:solidFill>
                  <a:latin typeface="方正兰亭中粗黑_GBK"/>
                  <a:ea typeface="方正兰亭中粗黑_GBK"/>
                </a:rPr>
                <a:t>性能需求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3028" y="104002"/>
            <a:ext cx="3507692" cy="568009"/>
            <a:chOff x="472838" y="-18110"/>
            <a:chExt cx="3507692" cy="568009"/>
          </a:xfrm>
        </p:grpSpPr>
        <p:sp>
          <p:nvSpPr>
            <p:cNvPr id="31" name="文本框 30"/>
            <p:cNvSpPr txBox="1"/>
            <p:nvPr/>
          </p:nvSpPr>
          <p:spPr>
            <a:xfrm>
              <a:off x="472838" y="-18110"/>
              <a:ext cx="2158492" cy="3693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>
                  <a:solidFill>
                    <a:srgbClr val="FFFFFF"/>
                  </a:solidFill>
                  <a:latin typeface="微软雅黑"/>
                  <a:ea typeface="微软雅黑"/>
                </a:rPr>
                <a:t>性能需求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72838" y="242122"/>
              <a:ext cx="3507692" cy="307777"/>
            </a:xfrm>
            <a:prstGeom prst="rect">
              <a:avLst/>
            </a:prstGeom>
          </p:spPr>
          <p:txBody>
            <a:bodyPr wrap="none"/>
            <a:lstStyle/>
            <a:p>
              <a:endParaRPr lang="en-US" sz="140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7" name="六边形 6"/>
          <p:cNvSpPr/>
          <p:nvPr/>
        </p:nvSpPr>
        <p:spPr>
          <a:xfrm rot="20402482">
            <a:off x="2896360" y="1121823"/>
            <a:ext cx="774246" cy="66067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01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 rot="20305270">
            <a:off x="4920007" y="1704774"/>
            <a:ext cx="711660" cy="65296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02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3" name="任意多边形 12"/>
          <p:cNvSpPr/>
          <p:nvPr/>
        </p:nvSpPr>
        <p:spPr>
          <a:xfrm>
            <a:off x="1361504" y="3693272"/>
            <a:ext cx="2476839" cy="1450291"/>
          </a:xfrm>
          <a:custGeom>
            <a:avLst/>
            <a:gdLst/>
            <a:ahLst/>
            <a:cxnLst/>
            <a:rect l="l" t="t" r="r" b="b"/>
            <a:pathLst>
              <a:path w="2168435" h="1753326">
                <a:moveTo>
                  <a:pt x="2168435" y="0"/>
                </a:moveTo>
                <a:lnTo>
                  <a:pt x="2168435" y="0"/>
                </a:lnTo>
                <a:cubicBezTo>
                  <a:pt x="1097451" y="26775"/>
                  <a:pt x="1820146" y="13063"/>
                  <a:pt x="0" y="13063"/>
                </a:cubicBezTo>
                <a:lnTo>
                  <a:pt x="0" y="1753326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六边形 2"/>
          <p:cNvSpPr/>
          <p:nvPr/>
        </p:nvSpPr>
        <p:spPr>
          <a:xfrm rot="20402482">
            <a:off x="3792758" y="3363445"/>
            <a:ext cx="736056" cy="659654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03</a:t>
            </a:r>
            <a:endParaRPr 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882997" y="1263845"/>
            <a:ext cx="2697115" cy="2665842"/>
            <a:chOff x="2882997" y="1263845"/>
            <a:chExt cx="2697115" cy="2665842"/>
          </a:xfrm>
        </p:grpSpPr>
        <p:sp>
          <p:nvSpPr>
            <p:cNvPr id="2" name="椭圆 1"/>
            <p:cNvSpPr/>
            <p:nvPr/>
          </p:nvSpPr>
          <p:spPr>
            <a:xfrm>
              <a:off x="2915816" y="1263845"/>
              <a:ext cx="2664296" cy="266429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378912" y="2974108"/>
              <a:ext cx="201200" cy="201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644008" y="1284212"/>
              <a:ext cx="175334" cy="1753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09886" y="3754353"/>
              <a:ext cx="175334" cy="1753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882997" y="2131209"/>
              <a:ext cx="175334" cy="1753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 rot="20402482">
            <a:off x="4576122" y="3446512"/>
            <a:ext cx="657584" cy="59259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03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0402482">
            <a:off x="3323136" y="1163247"/>
            <a:ext cx="657584" cy="592598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01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 rot="20305270">
            <a:off x="5150719" y="1749013"/>
            <a:ext cx="657584" cy="59259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02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 rot="19463434">
            <a:off x="2762358" y="2879009"/>
            <a:ext cx="657584" cy="59259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04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13954" y="3358390"/>
            <a:ext cx="2168435" cy="1753326"/>
          </a:xfrm>
          <a:custGeom>
            <a:avLst/>
            <a:gdLst/>
            <a:ahLst/>
            <a:cxnLst/>
            <a:rect l="l" t="t" r="r" b="b"/>
            <a:pathLst>
              <a:path w="2168435" h="1753326">
                <a:moveTo>
                  <a:pt x="2168435" y="0"/>
                </a:moveTo>
                <a:lnTo>
                  <a:pt x="2168435" y="0"/>
                </a:lnTo>
                <a:cubicBezTo>
                  <a:pt x="1097451" y="26775"/>
                  <a:pt x="1820146" y="13063"/>
                  <a:pt x="0" y="13063"/>
                </a:cubicBezTo>
                <a:lnTo>
                  <a:pt x="0" y="1753326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872" y="3471607"/>
            <a:ext cx="2312459" cy="135093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在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用户的操作有误的情况下，对于用户的错误应给出适当的提示；网络传输方面,可考虑建一条成本较低的后备网络,以保证主网断路时数据的通信；硬件方面选择较可靠、稳定的服务器机种，保证系统运行时的可靠性。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-13063" y="1234256"/>
            <a:ext cx="3370217" cy="2011680"/>
          </a:xfrm>
          <a:custGeom>
            <a:avLst/>
            <a:gdLst/>
            <a:ahLst/>
            <a:cxnLst/>
            <a:rect l="l" t="t" r="r" b="b"/>
            <a:pathLst>
              <a:path w="3370217" h="2011680">
                <a:moveTo>
                  <a:pt x="3370217" y="0"/>
                </a:moveTo>
                <a:lnTo>
                  <a:pt x="666206" y="0"/>
                </a:lnTo>
                <a:lnTo>
                  <a:pt x="0" y="201168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403147"/>
            <a:ext cx="2109382" cy="1282936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l" defTabSz="457200">
              <a:lnSpc>
                <a:spcPct val="120000"/>
              </a:lnSpc>
              <a:buNone/>
            </a:pPr>
            <a:r>
              <a:rPr lang="zh-CN" sz="1050" b="0" i="0" strike="noStrike" spc="0">
                <a:solidFill>
                  <a:srgbClr val="595959"/>
                </a:solidFill>
                <a:latin typeface="方正兰亭纤黑简体"/>
                <a:ea typeface="方正兰亭纤黑简体"/>
              </a:rPr>
              <a:t>(1)要求有菜单及工具栏以方便操作。</a:t>
            </a:r>
          </a:p>
          <a:p>
            <a:pPr marL="0" indent="0" algn="l" defTabSz="457200">
              <a:lnSpc>
                <a:spcPct val="120000"/>
              </a:lnSpc>
              <a:buNone/>
            </a:pPr>
            <a:r>
              <a:rPr lang="zh-CN" sz="1050" b="0" i="0" strike="noStrike" spc="0">
                <a:solidFill>
                  <a:srgbClr val="595959"/>
                </a:solidFill>
                <a:latin typeface="方正兰亭纤黑简体"/>
                <a:ea typeface="方正兰亭纤黑简体"/>
              </a:rPr>
              <a:t>(2)视频和自身动作对比结果可在屏幕上有文字提示。</a:t>
            </a:r>
          </a:p>
          <a:p>
            <a:pPr marL="0" indent="0" algn="l" defTabSz="457200">
              <a:lnSpc>
                <a:spcPct val="120000"/>
              </a:lnSpc>
              <a:buNone/>
            </a:pPr>
            <a:r>
              <a:rPr lang="zh-CN" sz="1050" b="0" i="0" strike="noStrike" spc="0">
                <a:solidFill>
                  <a:srgbClr val="595959"/>
                </a:solidFill>
                <a:latin typeface="方正兰亭纤黑简体"/>
                <a:ea typeface="方正兰亭纤黑简体"/>
              </a:rPr>
              <a:t>(3)操作简便，一目了然，视图优美，对用户友好。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5760720" y="1913524"/>
            <a:ext cx="3383280" cy="1867989"/>
          </a:xfrm>
          <a:custGeom>
            <a:avLst/>
            <a:gdLst/>
            <a:ahLst/>
            <a:cxnLst/>
            <a:rect l="l" t="t" r="r" b="b"/>
            <a:pathLst>
              <a:path w="3383280" h="1867989">
                <a:moveTo>
                  <a:pt x="0" y="0"/>
                </a:moveTo>
                <a:lnTo>
                  <a:pt x="2286000" y="0"/>
                </a:lnTo>
                <a:lnTo>
                  <a:pt x="3383280" y="1867989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85954" y="3964391"/>
            <a:ext cx="2589349" cy="1191623"/>
          </a:xfrm>
          <a:custGeom>
            <a:avLst/>
            <a:gdLst/>
            <a:ahLst/>
            <a:cxnLst/>
            <a:rect l="l" t="t" r="r" b="b"/>
            <a:pathLst>
              <a:path w="2589349" h="1191623">
                <a:moveTo>
                  <a:pt x="0" y="13063"/>
                </a:moveTo>
                <a:lnTo>
                  <a:pt x="2586446" y="0"/>
                </a:lnTo>
                <a:cubicBezTo>
                  <a:pt x="2587414" y="397208"/>
                  <a:pt x="2588381" y="794415"/>
                  <a:pt x="2589349" y="1191623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2099647"/>
            <a:ext cx="2109382" cy="707886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l" defTabSz="2286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本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软件不需要特定的硬件或硬件接口进行支撑，常规安卓机均可运行此软件。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5954" y="4141125"/>
            <a:ext cx="2503540" cy="82341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l" defTabSz="1143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运行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于Android 1.0及更高版本具有API的操作系统之上；</a:t>
            </a:r>
          </a:p>
          <a:p>
            <a:pPr marL="0" indent="0" algn="l" defTabSz="114300">
              <a:lnSpc>
                <a:spcPct val="120000"/>
              </a:lnSpc>
              <a:buNone/>
            </a:pPr>
            <a:r>
              <a:rPr lang="en-US" alt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    </a:t>
            </a:r>
            <a:r>
              <a:rPr lang="zh-CN" sz="1050" b="0" i="0" strike="noStrike" spc="0" dirty="0" smtClean="0">
                <a:solidFill>
                  <a:srgbClr val="595959"/>
                </a:solidFill>
                <a:latin typeface="方正兰亭纤黑简体"/>
                <a:ea typeface="方正兰亭纤黑简体"/>
              </a:rPr>
              <a:t>百</a:t>
            </a:r>
            <a:r>
              <a:rPr lang="zh-CN" sz="1050" b="0" i="0" strike="noStrike" spc="0" dirty="0">
                <a:solidFill>
                  <a:srgbClr val="595959"/>
                </a:solidFill>
                <a:latin typeface="方正兰亭纤黑简体"/>
                <a:ea typeface="方正兰亭纤黑简体"/>
              </a:rPr>
              <a:t>度人脸识别之3D肢体关键点SDK。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9530" y="821117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2400" b="1" kern="1200">
                <a:solidFill>
                  <a:schemeClr val="bg1">
                    <a:lumMod val="50000"/>
                  </a:schemeClr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zh-CN" sz="1600" b="1">
                <a:solidFill>
                  <a:srgbClr val="595959"/>
                </a:solidFill>
                <a:latin typeface="方正兰亭中粗黑_GBK"/>
                <a:ea typeface="方正兰亭中粗黑_GBK"/>
              </a:rPr>
              <a:t>用户界面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3955" y="1497133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2400" b="1" kern="1200">
                <a:solidFill>
                  <a:schemeClr val="bg1">
                    <a:lumMod val="50000"/>
                  </a:schemeClr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6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硬件接口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5001" y="3503466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2400" b="1" kern="1200">
                <a:solidFill>
                  <a:schemeClr val="bg1">
                    <a:lumMod val="50000"/>
                  </a:schemeClr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marL="0" indent="0" algn="ctr" defTabSz="457200">
              <a:lnSpc>
                <a:spcPct val="100000"/>
              </a:lnSpc>
              <a:buNone/>
            </a:pPr>
            <a:r>
              <a:rPr lang="zh-CN" sz="1600" b="1" i="0" strike="noStrike" spc="0">
                <a:solidFill>
                  <a:srgbClr val="595959"/>
                </a:solidFill>
                <a:latin typeface="方正兰亭中粗黑_GBK"/>
                <a:ea typeface="方正兰亭中粗黑_GBK"/>
              </a:rPr>
              <a:t>软件接口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9464" y="2940170"/>
            <a:ext cx="1107996" cy="276999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2400" b="1" kern="1200">
                <a:solidFill>
                  <a:schemeClr val="bg1">
                    <a:lumMod val="50000"/>
                  </a:schemeClr>
                </a:solidFill>
                <a:latin typeface="Arial Unicode MS"/>
                <a:ea typeface="黑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 Unicode MS"/>
                <a:ea typeface="黑体"/>
              </a:defRPr>
            </a:lvl9pPr>
          </a:lstStyle>
          <a:p>
            <a:pPr algn="ctr"/>
            <a:r>
              <a:rPr lang="zh-CN" sz="1600" b="1">
                <a:solidFill>
                  <a:srgbClr val="595959"/>
                </a:solidFill>
                <a:latin typeface="方正兰亭中粗黑_GBK"/>
                <a:ea typeface="方正兰亭中粗黑_GBK"/>
              </a:rPr>
              <a:t>故障处理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491880" y="1823438"/>
            <a:ext cx="1487325" cy="1487325"/>
            <a:chOff x="3491880" y="1823438"/>
            <a:chExt cx="1487325" cy="1487325"/>
          </a:xfrm>
        </p:grpSpPr>
        <p:sp>
          <p:nvSpPr>
            <p:cNvPr id="11" name="椭圆 10"/>
            <p:cNvSpPr/>
            <p:nvPr/>
          </p:nvSpPr>
          <p:spPr>
            <a:xfrm>
              <a:off x="3491880" y="1823438"/>
              <a:ext cx="1487325" cy="1487325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6782" y="2395938"/>
              <a:ext cx="1005403" cy="338554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algn="ctr"/>
              <a:r>
                <a:rPr lang="zh-CN" sz="1800" b="1">
                  <a:solidFill>
                    <a:srgbClr val="595959"/>
                  </a:solidFill>
                  <a:latin typeface="方正兰亭中粗黑_GBK"/>
                  <a:ea typeface="方正兰亭中粗黑_GBK"/>
                </a:rPr>
                <a:t>运行需求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3028" y="104002"/>
            <a:ext cx="3507692" cy="568009"/>
            <a:chOff x="472838" y="-18110"/>
            <a:chExt cx="3507692" cy="568009"/>
          </a:xfrm>
        </p:grpSpPr>
        <p:sp>
          <p:nvSpPr>
            <p:cNvPr id="31" name="文本框 30"/>
            <p:cNvSpPr txBox="1"/>
            <p:nvPr/>
          </p:nvSpPr>
          <p:spPr>
            <a:xfrm>
              <a:off x="472838" y="-18110"/>
              <a:ext cx="2158492" cy="3693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>
                  <a:solidFill>
                    <a:srgbClr val="FFFFFF"/>
                  </a:solidFill>
                  <a:latin typeface="微软雅黑"/>
                  <a:ea typeface="微软雅黑"/>
                </a:rPr>
                <a:t>运行需求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72838" y="242122"/>
              <a:ext cx="3507692" cy="307777"/>
            </a:xfrm>
            <a:prstGeom prst="rect">
              <a:avLst/>
            </a:prstGeom>
          </p:spPr>
          <p:txBody>
            <a:bodyPr wrap="none"/>
            <a:lstStyle/>
            <a:p>
              <a:endParaRPr lang="en-US" sz="140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742484" y="1159779"/>
            <a:ext cx="1778000" cy="44450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607170" y="3016735"/>
            <a:ext cx="3676706" cy="3741237"/>
          </a:xfrm>
          <a:custGeom>
            <a:avLst/>
            <a:gdLst/>
            <a:ahLst/>
            <a:cxnLst/>
            <a:rect l="l" t="t" r="r" b="b"/>
            <a:pathLst>
              <a:path w="3676706" h="3741237">
                <a:moveTo>
                  <a:pt x="0" y="38729"/>
                </a:moveTo>
                <a:lnTo>
                  <a:pt x="0" y="38729"/>
                </a:lnTo>
                <a:lnTo>
                  <a:pt x="2915563" y="12927"/>
                </a:lnTo>
                <a:cubicBezTo>
                  <a:pt x="3868408" y="-1189"/>
                  <a:pt x="3225381" y="26"/>
                  <a:pt x="3676706" y="26"/>
                </a:cubicBezTo>
                <a:lnTo>
                  <a:pt x="3676706" y="3741237"/>
                </a:lnTo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78166" y="3952925"/>
            <a:ext cx="6132135" cy="1361626"/>
          </a:xfrm>
          <a:custGeom>
            <a:avLst/>
            <a:gdLst/>
            <a:ahLst/>
            <a:cxnLst/>
            <a:rect l="l" t="t" r="r" b="b"/>
            <a:pathLst>
              <a:path w="6132135" h="1361626">
                <a:moveTo>
                  <a:pt x="0" y="0"/>
                </a:moveTo>
                <a:lnTo>
                  <a:pt x="6132135" y="0"/>
                </a:lnTo>
                <a:lnTo>
                  <a:pt x="6132135" y="1361626"/>
                </a:lnTo>
              </a:path>
            </a:pathLst>
          </a:custGeom>
          <a:noFill/>
          <a:ln w="25400"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3700" y="1458992"/>
            <a:ext cx="2480872" cy="2562504"/>
            <a:chOff x="433700" y="1458992"/>
            <a:chExt cx="2480872" cy="2562504"/>
          </a:xfrm>
        </p:grpSpPr>
        <p:sp>
          <p:nvSpPr>
            <p:cNvPr id="2" name="椭圆 1"/>
            <p:cNvSpPr/>
            <p:nvPr/>
          </p:nvSpPr>
          <p:spPr>
            <a:xfrm>
              <a:off x="433700" y="1540624"/>
              <a:ext cx="2480872" cy="2480872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727223" y="3149839"/>
              <a:ext cx="187348" cy="1873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40650" y="1458992"/>
              <a:ext cx="163263" cy="1632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6842" y="3657081"/>
              <a:ext cx="163263" cy="1632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46182" y="877261"/>
            <a:ext cx="7897291" cy="1170606"/>
          </a:xfrm>
          <a:custGeom>
            <a:avLst/>
            <a:gdLst/>
            <a:ahLst/>
            <a:cxnLst/>
            <a:rect l="l" t="t" r="r" b="b"/>
            <a:pathLst>
              <a:path w="7897291" h="1170606">
                <a:moveTo>
                  <a:pt x="0" y="566422"/>
                </a:moveTo>
                <a:lnTo>
                  <a:pt x="0" y="0"/>
                </a:lnTo>
                <a:lnTo>
                  <a:pt x="1523260" y="0"/>
                </a:lnTo>
                <a:lnTo>
                  <a:pt x="2898631" y="1170606"/>
                </a:lnTo>
                <a:lnTo>
                  <a:pt x="7897291" y="1170606"/>
                </a:lnTo>
              </a:path>
            </a:pathLst>
          </a:custGeom>
          <a:noFill/>
          <a:ln w="25400"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 rot="20402482">
            <a:off x="811822" y="1440387"/>
            <a:ext cx="65077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01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4021889"/>
            <a:ext cx="5112567" cy="461665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 sz="1200" b="0" i="0" strike="noStrike" spc="0">
                <a:solidFill>
                  <a:srgbClr val="595959"/>
                </a:solidFill>
                <a:latin typeface="方正兰亭纤黑简体"/>
                <a:ea typeface="方正兰亭纤黑简体"/>
              </a:rPr>
              <a:t>系统的安全性: 对于系统的重要数据都有密码保护，具有一定的安全性。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1084" y="2167865"/>
            <a:ext cx="4654682" cy="64633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457200">
              <a:lnSpc>
                <a:spcPct val="100000"/>
              </a:lnSpc>
              <a:buNone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lang="zh-CN" sz="1200" b="0" i="0" strike="noStrike" spc="0">
                <a:solidFill>
                  <a:srgbClr val="595959"/>
                </a:solidFill>
                <a:latin typeface="方正兰亭纤黑简体"/>
                <a:ea typeface="方正兰亭纤黑简体"/>
              </a:rPr>
              <a:t>系统的功能实现情况: 用户可在本系统下实现各种用户要求的功能。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236" y="2552586"/>
            <a:ext cx="1620957" cy="52322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2800">
                <a:solidFill>
                  <a:srgbClr val="595959"/>
                </a:solidFill>
                <a:latin typeface="方正兰亭中粗黑_GBK"/>
                <a:ea typeface="方正兰亭中粗黑_GBK"/>
              </a:rPr>
              <a:t>其他需求</a:t>
            </a:r>
          </a:p>
        </p:txBody>
      </p:sp>
      <p:sp>
        <p:nvSpPr>
          <p:cNvPr id="3" name="六边形 2"/>
          <p:cNvSpPr/>
          <p:nvPr/>
        </p:nvSpPr>
        <p:spPr>
          <a:xfrm rot="20402482">
            <a:off x="1788927" y="3637573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02</a:t>
            </a:r>
            <a:endParaRPr lang="zh-CN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7834" y="101800"/>
            <a:ext cx="3507692" cy="412616"/>
            <a:chOff x="472838" y="137283"/>
            <a:chExt cx="3507692" cy="412616"/>
          </a:xfrm>
        </p:grpSpPr>
        <p:sp>
          <p:nvSpPr>
            <p:cNvPr id="18" name="文本框 17"/>
            <p:cNvSpPr txBox="1"/>
            <p:nvPr/>
          </p:nvSpPr>
          <p:spPr>
            <a:xfrm>
              <a:off x="581613" y="137283"/>
              <a:ext cx="2158492" cy="3693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>
                  <a:solidFill>
                    <a:srgbClr val="FFFFFF"/>
                  </a:solidFill>
                  <a:latin typeface="微软雅黑"/>
                  <a:ea typeface="微软雅黑"/>
                </a:rPr>
                <a:t>其他需求</a:t>
              </a:r>
            </a:p>
            <a:p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2838" y="242122"/>
              <a:ext cx="3507692" cy="307777"/>
            </a:xfrm>
            <a:prstGeom prst="rect">
              <a:avLst/>
            </a:prstGeom>
          </p:spPr>
          <p:txBody>
            <a:bodyPr wrap="none"/>
            <a:lstStyle/>
            <a:p>
              <a:endParaRPr lang="en-US" sz="140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1235</Words>
  <Application>Microsoft Office PowerPoint</Application>
  <PresentationFormat>全屏显示(16:9)</PresentationFormat>
  <Paragraphs>190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 Unicode MS</vt:lpstr>
      <vt:lpstr>Swiss911 XCm BT</vt:lpstr>
      <vt:lpstr>方正兰亭黑_GBK</vt:lpstr>
      <vt:lpstr>方正兰亭纤黑简体</vt:lpstr>
      <vt:lpstr>方正兰亭中粗黑_GBK</vt:lpstr>
      <vt:lpstr>方正兰亭中黑_GBK</vt:lpstr>
      <vt:lpstr>黑体</vt:lpstr>
      <vt:lpstr>SimSun</vt:lpstr>
      <vt:lpstr>SimSun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cjt</cp:lastModifiedBy>
  <cp:revision>2</cp:revision>
  <dcterms:modified xsi:type="dcterms:W3CDTF">2020-11-11T02:10:24Z</dcterms:modified>
</cp:coreProperties>
</file>