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81" r:id="rId6"/>
    <p:sldId id="282" r:id="rId7"/>
    <p:sldId id="284" r:id="rId8"/>
    <p:sldId id="292" r:id="rId9"/>
    <p:sldId id="267" r:id="rId10"/>
    <p:sldId id="268" r:id="rId11"/>
    <p:sldId id="26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88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27" y="62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2DCA-9D90-4123-BB06-178955217CA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8001" y="746990"/>
            <a:ext cx="10353575" cy="2387600"/>
          </a:xfrm>
        </p:spPr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次课上测试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8116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宋晓曦 乔艺璇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7:</a:t>
            </a:r>
            <a:r>
              <a:rPr lang="zh-CN" altLang="en-US" sz="4000" dirty="0"/>
              <a:t> 提交结果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DE8EA-67E2-B745-A875-999DE1BC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311691"/>
            <a:ext cx="8850837" cy="2234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703" y="23960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Good Luck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Lab4-1-exam-offline</a:t>
            </a:r>
            <a:r>
              <a:rPr lang="zh-CN" altLang="en-US" dirty="0"/>
              <a:t>测试说明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Offline</a:t>
            </a:r>
            <a:r>
              <a:rPr lang="zh-CN" altLang="en-US" dirty="0"/>
              <a:t>测试的远程分支名为</a:t>
            </a:r>
            <a:r>
              <a:rPr lang="en-US" altLang="zh-CN" dirty="0">
                <a:solidFill>
                  <a:srgbClr val="FF0000"/>
                </a:solidFill>
              </a:rPr>
              <a:t>lab4-1-exam-offline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/>
          </a:p>
          <a:p>
            <a:r>
              <a:rPr lang="zh-CN" altLang="en-US" dirty="0"/>
              <a:t>本次</a:t>
            </a:r>
            <a:r>
              <a:rPr lang="en-US" altLang="zh-CN" dirty="0"/>
              <a:t>Offline</a:t>
            </a:r>
            <a:r>
              <a:rPr lang="zh-CN" altLang="en-US" dirty="0"/>
              <a:t>的评测代码与测试点无变化。</a:t>
            </a:r>
            <a:endParaRPr lang="en-US" altLang="zh-CN" dirty="0"/>
          </a:p>
          <a:p>
            <a:r>
              <a:rPr lang="zh-CN" altLang="en-US" dirty="0"/>
              <a:t>本次测试的寄存器使用规则严格按照指导书与</a:t>
            </a:r>
            <a:r>
              <a:rPr lang="en-US" altLang="zh-CN" dirty="0" err="1"/>
              <a:t>Cscore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对于评测机的代码替换感兴趣或有意见的同学，可以尝试通过一些操作绕过代码替换机制，观察测试点的通过情况。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7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1: </a:t>
            </a:r>
            <a:r>
              <a:rPr lang="zh-CN" altLang="en-US" sz="4000" dirty="0"/>
              <a:t>创建 </a:t>
            </a:r>
            <a:r>
              <a:rPr lang="en-US" altLang="zh-CN" sz="4000" dirty="0"/>
              <a:t>lab4-1-exam-offline </a:t>
            </a:r>
            <a:r>
              <a:rPr lang="zh-CN" altLang="en-US" sz="4000" dirty="0"/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58750"/>
            <a:ext cx="10515600" cy="4351338"/>
          </a:xfrm>
        </p:spPr>
        <p:txBody>
          <a:bodyPr/>
          <a:lstStyle/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/>
              <a:t>git checkout lab4</a:t>
            </a:r>
          </a:p>
          <a:p>
            <a:r>
              <a:rPr lang="en-US" altLang="zh-CN" dirty="0" err="1"/>
              <a:t>git</a:t>
            </a:r>
            <a:r>
              <a:rPr lang="zh-CN" altLang="en-US" dirty="0"/>
              <a:t> </a:t>
            </a:r>
            <a:r>
              <a:rPr lang="en-US" altLang="zh-CN" dirty="0"/>
              <a:t>checkout –b lab4-1-exam</a:t>
            </a:r>
            <a:r>
              <a:rPr lang="en-US" altLang="zh-CN" dirty="0">
                <a:solidFill>
                  <a:srgbClr val="FF0000"/>
                </a:solidFill>
              </a:rPr>
              <a:t>-offline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提交前可能需要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gxemul</a:t>
            </a:r>
            <a:r>
              <a:rPr lang="en-US" altLang="zh-CN" dirty="0"/>
              <a:t>/</a:t>
            </a:r>
            <a:r>
              <a:rPr lang="en-US" altLang="zh-CN" dirty="0" err="1"/>
              <a:t>fs.out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gxemul</a:t>
            </a:r>
            <a:r>
              <a:rPr lang="en-US" altLang="zh-CN" dirty="0"/>
              <a:t>/fs_.</a:t>
            </a:r>
            <a:r>
              <a:rPr lang="en-US" altLang="zh-CN" dirty="0" err="1"/>
              <a:t>img</a:t>
            </a:r>
            <a:r>
              <a:rPr lang="en-US" altLang="zh-CN" dirty="0"/>
              <a:t>_</a:t>
            </a:r>
          </a:p>
          <a:p>
            <a:r>
              <a:rPr lang="en-US" altLang="zh-CN" dirty="0"/>
              <a:t>git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gxemul</a:t>
            </a:r>
            <a:r>
              <a:rPr lang="en-US" altLang="zh-CN" dirty="0"/>
              <a:t>/fs2.img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62806" y="375187"/>
            <a:ext cx="81099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black"/>
                </a:solidFill>
                <a:latin typeface="等线 Light" panose="02010600030101010101" charset="-122"/>
                <a:ea typeface="等线 Light" panose="02010600030101010101" charset="-122"/>
                <a:cs typeface="+mj-cs"/>
              </a:rPr>
              <a:t>lab4-1-exam-offline </a:t>
            </a:r>
            <a:r>
              <a:rPr lang="zh-CN" altLang="en-US" sz="4800" dirty="0">
                <a:solidFill>
                  <a:prstClr val="black"/>
                </a:solidFill>
                <a:latin typeface="等线 Light" panose="02010600030101010101" charset="-122"/>
                <a:ea typeface="等线 Light" panose="02010600030101010101" charset="-122"/>
                <a:cs typeface="+mj-cs"/>
              </a:rPr>
              <a:t>操作说明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F882-A8F0-3143-9EF2-F8527CF6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常用的操作系统内核如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XNU</a:t>
            </a:r>
            <a:r>
              <a:rPr lang="zh-CN" altLang="en-US" dirty="0"/>
              <a:t>等，系统调用的参数个数少至</a:t>
            </a:r>
            <a:r>
              <a:rPr lang="en-US" altLang="zh-CN" dirty="0"/>
              <a:t>0</a:t>
            </a:r>
            <a:r>
              <a:rPr lang="zh-CN" altLang="en-US" dirty="0"/>
              <a:t>个、多至十多个不等。系统调用参数的传递往往适配参数的个数以避免性能的损失。</a:t>
            </a:r>
            <a:endParaRPr lang="en-US" altLang="zh-CN" dirty="0"/>
          </a:p>
          <a:p>
            <a:r>
              <a:rPr lang="zh-CN" altLang="en-US" dirty="0"/>
              <a:t>下面我们将尝试实现这一方式的系统调用参数传递。</a:t>
            </a:r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AC8D2E0-E642-2C43-A9AD-3C33DAD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2: </a:t>
            </a:r>
            <a:r>
              <a:rPr lang="zh-CN" altLang="en-US" sz="4000" dirty="0"/>
              <a:t> </a:t>
            </a:r>
            <a:r>
              <a:rPr lang="en-US" altLang="zh-CN" sz="4000" dirty="0"/>
              <a:t>lab4-1-exam</a:t>
            </a:r>
            <a:r>
              <a:rPr lang="zh-CN" altLang="en-US" sz="4000" dirty="0"/>
              <a:t>课上基础测试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3: lab4-1-exam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38605"/>
            <a:ext cx="10754995" cy="485246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题目要求（第一部分）：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现在我们要重新定义系统调用的参数传递规则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下面的参数顺序是用户态调用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syscall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itchFamily="2" charset="2"/>
              </a:rPr>
              <a:t>指令时的顺序）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第一个参数为系统调用号（和之前含义相同）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第二个参数为此系统调用参数个数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之后的参数依次是这个系统调用的参数（个数与第二个参数一致）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用户态按着这个新规则的系统调用实现方式如图：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同学们需要对已有的用户态系统调用均按此规则修改。</a:t>
            </a:r>
            <a:endParaRPr lang="en-US" altLang="zh-CN" sz="1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内核态处理系统调用参数，合理操作寄存器与栈，以保证在原有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lib/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syscall_all.c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中代码不更改的情况下可以使系统调用机制正常运行。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8D991-8E8B-EA4D-8534-6DC64F3F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4125595"/>
            <a:ext cx="82423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4: lab4-1-exam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38960"/>
            <a:ext cx="10754995" cy="40073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题目要求（第二部分）：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利用刚刚新的系统调用机制，实现一个系统调用：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unistd.h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中增加系统调用号对应的名字为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SYS_smp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（注意大小写、建议对应的系统调用号顺延），用户态函数声明为：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syscall_super_multi_parameter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g, </a:t>
            </a:r>
            <a:r>
              <a:rPr lang="en-US" altLang="en-US" sz="1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u_int</a:t>
            </a: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h)</a:t>
            </a: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参数系统调用。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对应内核态需调用内核中的函数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sys_super_multi_parameter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（不需要同学们实现，评测时会添加这个函数的实现），这个函数的参数使用与其它原有系统调用类似，即第一个参数为系统调用号，之后依次为用户态参数顺延。</a:t>
            </a:r>
            <a:endParaRPr lang="en-US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Step 5: lab4-1-exam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38960"/>
            <a:ext cx="10754995" cy="435755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从原理上，用户态无需添加汇编代码，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user/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syscall_wrap.S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不可以被修改。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内核态的参数处理比较灵活，可以靠汇编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来实现。（建议使用汇编）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不需要考虑参数太多导致的栈溢出。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内核态的</a:t>
            </a:r>
            <a:r>
              <a:rPr lang="en-US" altLang="zh-CN" sz="1800" b="1" dirty="0" err="1">
                <a:latin typeface="宋体" panose="02010600030101010101" pitchFamily="2" charset="-122"/>
                <a:cs typeface="宋体" panose="02010600030101010101" pitchFamily="2" charset="-122"/>
              </a:rPr>
              <a:t>sys_super_multi_parameter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函数不需要在任何头文件声明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。如用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来实现参数处理流程，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宋体" panose="02010600030101010101" pitchFamily="2" charset="-122"/>
                <a:cs typeface="宋体" panose="02010600030101010101" pitchFamily="2" charset="-122"/>
              </a:rPr>
              <a:t>sys_super_multi_parameter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原型声明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放在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.c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文件。如用汇编实现，可以直接调用其</a:t>
            </a:r>
            <a:r>
              <a:rPr lang="en-US" altLang="zh-CN" sz="1800" dirty="0">
                <a:latin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zh-CN" altLang="en-US" sz="1800" dirty="0">
                <a:latin typeface="宋体" panose="02010600030101010101" pitchFamily="2" charset="-122"/>
                <a:cs typeface="宋体" panose="02010600030101010101" pitchFamily="2" charset="-122"/>
              </a:rPr>
              <a:t>（参考其他系统调用）</a:t>
            </a:r>
            <a:endParaRPr lang="en-US" altLang="zh-CN"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参考文档：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函数调用等寄存器使用规则参考指导书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lab1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相关内容。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系统调用寄存器使用规则参考指导书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lab4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相关内容。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汇编指令参考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MIPS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指令集文档。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38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43EE-A6F7-4EB4-97D6-4F0BF4F1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2E505-C668-4441-B90F-EB341415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user/</a:t>
            </a:r>
            <a:r>
              <a:rPr lang="en-US" altLang="zh-CN" dirty="0" err="1"/>
              <a:t>lib.h</a:t>
            </a:r>
            <a:r>
              <a:rPr lang="zh-CN" altLang="en-US" dirty="0"/>
              <a:t>中的</a:t>
            </a:r>
            <a:r>
              <a:rPr lang="en-US" altLang="zh-CN" dirty="0" err="1"/>
              <a:t>msyscall</a:t>
            </a:r>
            <a:r>
              <a:rPr lang="zh-CN" altLang="en-US" dirty="0"/>
              <a:t>函数声明，可以参考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lib/</a:t>
            </a:r>
            <a:r>
              <a:rPr lang="en-US" altLang="zh-CN" dirty="0" err="1"/>
              <a:t>syscall.S</a:t>
            </a:r>
            <a:r>
              <a:rPr lang="zh-CN" altLang="en-US" dirty="0"/>
              <a:t>，增加拷贝多个参数的循环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include/</a:t>
            </a:r>
            <a:r>
              <a:rPr lang="en-US" altLang="zh-CN" dirty="0" err="1"/>
              <a:t>unistd.h</a:t>
            </a:r>
            <a:r>
              <a:rPr lang="zh-CN" altLang="en-US" dirty="0"/>
              <a:t>，增加名字</a:t>
            </a:r>
            <a:r>
              <a:rPr lang="en-US" altLang="zh-CN" dirty="0" err="1"/>
              <a:t>SYS_smp</a:t>
            </a:r>
            <a:r>
              <a:rPr lang="zh-CN" altLang="en-US" dirty="0"/>
              <a:t>系统调用号的定义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user/</a:t>
            </a:r>
            <a:r>
              <a:rPr lang="en-US" altLang="zh-CN" dirty="0" err="1"/>
              <a:t>syscall_lib.c</a:t>
            </a:r>
            <a:r>
              <a:rPr lang="zh-CN" altLang="en-US" dirty="0"/>
              <a:t>，使每个系统调用都符合新规则</a:t>
            </a:r>
            <a:endParaRPr lang="en-US" altLang="zh-CN" dirty="0"/>
          </a:p>
          <a:p>
            <a:r>
              <a:rPr lang="zh-CN" altLang="en-US" dirty="0"/>
              <a:t>汇编内的跳转注意延迟槽</a:t>
            </a:r>
            <a:endParaRPr lang="en-US" altLang="zh-CN" dirty="0"/>
          </a:p>
          <a:p>
            <a:r>
              <a:rPr lang="zh-CN" altLang="en-US" dirty="0"/>
              <a:t>内核态参数拷贝时注意使用</a:t>
            </a:r>
            <a:r>
              <a:rPr lang="en-US" altLang="zh-CN" dirty="0"/>
              <a:t>s0-s7</a:t>
            </a:r>
            <a:r>
              <a:rPr lang="zh-CN" altLang="en-US" dirty="0"/>
              <a:t>保存栈空间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12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Step 6: </a:t>
            </a:r>
            <a:r>
              <a:rPr lang="zh-CN" altLang="en-US" sz="4000" dirty="0"/>
              <a:t>提交更改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~/</a:t>
            </a:r>
            <a:r>
              <a:rPr lang="zh-CN" altLang="en-US" dirty="0"/>
              <a:t>学号</a:t>
            </a:r>
            <a:r>
              <a:rPr lang="en-US" altLang="zh-CN" dirty="0"/>
              <a:t>-lab/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add --all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commit -a -m “balabala...”</a:t>
            </a:r>
          </a:p>
          <a:p>
            <a:r>
              <a:rPr lang="en-US" altLang="zh-CN" dirty="0"/>
              <a:t>git push origin lab4-1-exam</a:t>
            </a:r>
            <a:r>
              <a:rPr lang="en-US" altLang="zh-CN" dirty="0">
                <a:solidFill>
                  <a:srgbClr val="FF0000"/>
                </a:solidFill>
              </a:rPr>
              <a:t>-offline</a:t>
            </a:r>
            <a:r>
              <a:rPr lang="en-US" altLang="zh-CN" dirty="0"/>
              <a:t>:lab4-1-exam</a:t>
            </a:r>
            <a:r>
              <a:rPr lang="en-US" altLang="zh-CN" dirty="0">
                <a:solidFill>
                  <a:srgbClr val="FF0000"/>
                </a:solidFill>
              </a:rPr>
              <a:t>-offline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33a45c4-03b1-4f49-ae3b-f6c67d2c313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609</Words>
  <Application>Microsoft Office PowerPoint</Application>
  <PresentationFormat>宽屏</PresentationFormat>
  <Paragraphs>66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 Light</vt:lpstr>
      <vt:lpstr>宋体</vt:lpstr>
      <vt:lpstr>微软雅黑 Light</vt:lpstr>
      <vt:lpstr>Arial</vt:lpstr>
      <vt:lpstr>Calibri</vt:lpstr>
      <vt:lpstr>Calibri Light</vt:lpstr>
      <vt:lpstr>Office 主题</vt:lpstr>
      <vt:lpstr>Lab4 第1次课上测试</vt:lpstr>
      <vt:lpstr>Lab4-1-exam-offline测试说明</vt:lpstr>
      <vt:lpstr>Step 1: 创建 lab4-1-exam-offline 分支</vt:lpstr>
      <vt:lpstr>Step 2:  lab4-1-exam课上基础测试</vt:lpstr>
      <vt:lpstr>Step 3: lab4-1-exam</vt:lpstr>
      <vt:lpstr>Step 4: lab4-1-exam</vt:lpstr>
      <vt:lpstr>Step 5: lab4-1-exam</vt:lpstr>
      <vt:lpstr>提示</vt:lpstr>
      <vt:lpstr>Step 6: 提交更改</vt:lpstr>
      <vt:lpstr>Step 7: 提交结果</vt:lpstr>
      <vt:lpstr>Good Luck！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第1次课上测试</dc:title>
  <dc:creator>王柏润</dc:creator>
  <cp:lastModifiedBy>yixuan qiao</cp:lastModifiedBy>
  <cp:revision>140</cp:revision>
  <dcterms:created xsi:type="dcterms:W3CDTF">1900-01-01T00:00:00Z</dcterms:created>
  <dcterms:modified xsi:type="dcterms:W3CDTF">2019-05-08T18:30:19Z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