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7"/>
  </p:notesMasterIdLst>
  <p:handoutMasterIdLst>
    <p:handoutMasterId r:id="rId58"/>
  </p:handoutMasterIdLst>
  <p:sldIdLst>
    <p:sldId id="256" r:id="rId2"/>
    <p:sldId id="278" r:id="rId3"/>
    <p:sldId id="319" r:id="rId4"/>
    <p:sldId id="320" r:id="rId5"/>
    <p:sldId id="321" r:id="rId6"/>
    <p:sldId id="322" r:id="rId7"/>
    <p:sldId id="323" r:id="rId8"/>
    <p:sldId id="281" r:id="rId9"/>
    <p:sldId id="282" r:id="rId10"/>
    <p:sldId id="283" r:id="rId11"/>
    <p:sldId id="324" r:id="rId12"/>
    <p:sldId id="325" r:id="rId13"/>
    <p:sldId id="284" r:id="rId14"/>
    <p:sldId id="285" r:id="rId15"/>
    <p:sldId id="286" r:id="rId16"/>
    <p:sldId id="288" r:id="rId17"/>
    <p:sldId id="289" r:id="rId18"/>
    <p:sldId id="290" r:id="rId19"/>
    <p:sldId id="291" r:id="rId20"/>
    <p:sldId id="287" r:id="rId21"/>
    <p:sldId id="292" r:id="rId22"/>
    <p:sldId id="293" r:id="rId23"/>
    <p:sldId id="294" r:id="rId24"/>
    <p:sldId id="295" r:id="rId25"/>
    <p:sldId id="296" r:id="rId26"/>
    <p:sldId id="297" r:id="rId27"/>
    <p:sldId id="340" r:id="rId28"/>
    <p:sldId id="339" r:id="rId29"/>
    <p:sldId id="342" r:id="rId30"/>
    <p:sldId id="345" r:id="rId31"/>
    <p:sldId id="354" r:id="rId32"/>
    <p:sldId id="350" r:id="rId33"/>
    <p:sldId id="376" r:id="rId34"/>
    <p:sldId id="377" r:id="rId35"/>
    <p:sldId id="300" r:id="rId36"/>
    <p:sldId id="344" r:id="rId37"/>
    <p:sldId id="378" r:id="rId38"/>
    <p:sldId id="379" r:id="rId39"/>
    <p:sldId id="305" r:id="rId40"/>
    <p:sldId id="360" r:id="rId41"/>
    <p:sldId id="361" r:id="rId42"/>
    <p:sldId id="358" r:id="rId43"/>
    <p:sldId id="370" r:id="rId44"/>
    <p:sldId id="327" r:id="rId45"/>
    <p:sldId id="364" r:id="rId46"/>
    <p:sldId id="367" r:id="rId47"/>
    <p:sldId id="372" r:id="rId48"/>
    <p:sldId id="309" r:id="rId49"/>
    <p:sldId id="310" r:id="rId50"/>
    <p:sldId id="316" r:id="rId51"/>
    <p:sldId id="311" r:id="rId52"/>
    <p:sldId id="313" r:id="rId53"/>
    <p:sldId id="312" r:id="rId54"/>
    <p:sldId id="314" r:id="rId55"/>
    <p:sldId id="31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40"/>
    <a:srgbClr val="D7D700"/>
    <a:srgbClr val="EBEBEB"/>
    <a:srgbClr val="E7E7E7"/>
    <a:srgbClr val="F5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36" autoAdjust="0"/>
    <p:restoredTop sz="90640" autoAdjust="0"/>
  </p:normalViewPr>
  <p:slideViewPr>
    <p:cSldViewPr snapToGrid="0">
      <p:cViewPr varScale="1">
        <p:scale>
          <a:sx n="78" d="100"/>
          <a:sy n="78" d="100"/>
        </p:scale>
        <p:origin x="492" y="7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7.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svg"/><Relationship Id="rId4" Type="http://schemas.openxmlformats.org/officeDocument/2006/relationships/image" Target="../media/image43.svg"/><Relationship Id="rId9" Type="http://schemas.openxmlformats.org/officeDocument/2006/relationships/image" Target="../media/image48.png"/><Relationship Id="rId14" Type="http://schemas.openxmlformats.org/officeDocument/2006/relationships/image" Target="../media/image53.sv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B325-F6CA-7041-AA60-3F2712647134}" type="doc">
      <dgm:prSet loTypeId="urn:microsoft.com/office/officeart/2005/8/layout/chevron2" loCatId="" qsTypeId="urn:microsoft.com/office/officeart/2005/8/quickstyle/simple4" qsCatId="simple" csTypeId="urn:microsoft.com/office/officeart/2005/8/colors/colorful1#1" csCatId="colorful" phldr="1"/>
      <dgm:spPr/>
      <dgm:t>
        <a:bodyPr/>
        <a:lstStyle/>
        <a:p>
          <a:endParaRPr lang="en-US"/>
        </a:p>
      </dgm:t>
    </dgm:pt>
    <dgm:pt modelId="{D8C8779A-0125-114A-924F-A409D8D278E8}">
      <dgm:prSet phldrT="[Text]"/>
      <dgm:spPr/>
      <dgm:t>
        <a:bodyPr/>
        <a:lstStyle/>
        <a:p>
          <a:r>
            <a:rPr lang="en-US" dirty="0"/>
            <a:t> </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r>
            <a:rPr lang="en-US" dirty="0"/>
            <a:t>  </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Recap &amp; Key Takeaways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r>
            <a:rPr lang="en-US" dirty="0"/>
            <a:t> </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a:t>Final Exam</a:t>
          </a:r>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a:t>Course objectives</a:t>
          </a:r>
          <a:endParaRPr lang="en-US" i="1" dirty="0"/>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1D5F8B2F-EC0D-1142-9317-F78E11F5E90B}">
      <dgm:prSet phldrT="[Text]"/>
      <dgm:spPr/>
      <dgm:t>
        <a:bodyPr/>
        <a:lstStyle/>
        <a:p>
          <a:r>
            <a:rPr lang="en-US" dirty="0"/>
            <a:t> </a:t>
          </a:r>
        </a:p>
      </dgm:t>
    </dgm:pt>
    <dgm:pt modelId="{84778363-ACC8-3541-9508-46F4C721D579}" type="parTrans" cxnId="{68207CE6-12FD-D14A-9100-697476D8741E}">
      <dgm:prSet/>
      <dgm:spPr/>
      <dgm:t>
        <a:bodyPr/>
        <a:lstStyle/>
        <a:p>
          <a:endParaRPr lang="en-US"/>
        </a:p>
      </dgm:t>
    </dgm:pt>
    <dgm:pt modelId="{34C28D56-F18A-4948-A98C-97ECAC593DF1}" type="sibTrans" cxnId="{68207CE6-12FD-D14A-9100-697476D8741E}">
      <dgm:prSet/>
      <dgm:spPr/>
      <dgm:t>
        <a:bodyPr/>
        <a:lstStyle/>
        <a:p>
          <a:endParaRPr lang="en-US"/>
        </a:p>
      </dgm:t>
    </dgm:pt>
    <dgm:pt modelId="{7064FC3C-52A9-E643-9BF3-AA733DF705A0}">
      <dgm:prSet phldrT="[Text]"/>
      <dgm:spPr/>
      <dgm:t>
        <a:bodyPr/>
        <a:lstStyle/>
        <a:p>
          <a:r>
            <a:rPr lang="en-US" dirty="0"/>
            <a:t>Contacts</a:t>
          </a:r>
        </a:p>
      </dgm:t>
    </dgm:pt>
    <dgm:pt modelId="{0944767D-ABB7-B049-96B7-92BA302C2215}" type="parTrans" cxnId="{3C77617B-41BC-4648-9A33-0CF3F93D025C}">
      <dgm:prSet/>
      <dgm:spPr/>
      <dgm:t>
        <a:bodyPr/>
        <a:lstStyle/>
        <a:p>
          <a:endParaRPr lang="en-US"/>
        </a:p>
      </dgm:t>
    </dgm:pt>
    <dgm:pt modelId="{F74A0CB9-684B-F94D-8910-2050CE57E9B1}" type="sibTrans" cxnId="{3C77617B-41BC-4648-9A33-0CF3F93D025C}">
      <dgm:prSet/>
      <dgm:spPr/>
      <dgm:t>
        <a:bodyPr/>
        <a:lstStyle/>
        <a:p>
          <a:endParaRPr lang="en-US"/>
        </a:p>
      </dgm:t>
    </dgm:pt>
    <dgm:pt modelId="{8CD96023-48E1-5E47-AC32-FF57D089D524}">
      <dgm:prSet phldrT="[Text]"/>
      <dgm:spPr/>
      <dgm:t>
        <a:bodyPr/>
        <a:lstStyle/>
        <a:p>
          <a:r>
            <a:rPr lang="en-US" dirty="0"/>
            <a:t> </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endParaRPr lang="en-US" dirty="0"/>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FA218E51-2414-44D8-BE75-4885A0C45910}">
      <dgm:prSet phldrT="[Text]"/>
      <dgm:spPr/>
      <dgm:t>
        <a:bodyPr/>
        <a:lstStyle/>
        <a:p>
          <a:endParaRPr lang="en-US" dirty="0"/>
        </a:p>
      </dgm:t>
    </dgm:pt>
    <dgm:pt modelId="{16E5E0A4-9218-45AD-B36D-0FF111A01830}" type="parTrans" cxnId="{988E3D2A-BFAC-4AF0-9587-DBD3DF8D1C1C}">
      <dgm:prSet/>
      <dgm:spPr/>
      <dgm:t>
        <a:bodyPr/>
        <a:lstStyle/>
        <a:p>
          <a:endParaRPr lang="en-US"/>
        </a:p>
      </dgm:t>
    </dgm:pt>
    <dgm:pt modelId="{0870D575-C3ED-40DF-98BB-DCE4D07385E6}" type="sibTrans" cxnId="{988E3D2A-BFAC-4AF0-9587-DBD3DF8D1C1C}">
      <dgm:prSet/>
      <dgm:spPr/>
      <dgm:t>
        <a:bodyPr/>
        <a:lstStyle/>
        <a:p>
          <a:endParaRPr lang="en-US"/>
        </a:p>
      </dgm:t>
    </dgm:pt>
    <dgm:pt modelId="{FE737A6A-58AF-457F-BDDB-A9636B067C05}">
      <dgm:prSet phldrT="[Text]"/>
      <dgm:spPr/>
      <dgm:t>
        <a:bodyPr/>
        <a:lstStyle/>
        <a:p>
          <a:r>
            <a:rPr lang="en-US" dirty="0"/>
            <a:t>Labs Overview</a:t>
          </a:r>
        </a:p>
      </dgm:t>
    </dgm:pt>
    <dgm:pt modelId="{3C333B0F-CA9C-48C0-98DE-4863F37D56AA}" type="parTrans" cxnId="{EEAC5BE8-62B1-4616-9F53-9A4E6DD03307}">
      <dgm:prSet/>
      <dgm:spPr/>
      <dgm:t>
        <a:bodyPr/>
        <a:lstStyle/>
        <a:p>
          <a:endParaRPr lang="en-US"/>
        </a:p>
      </dgm:t>
    </dgm:pt>
    <dgm:pt modelId="{59A043E0-16FD-40B4-B27F-88383BB4940C}" type="sibTrans" cxnId="{EEAC5BE8-62B1-4616-9F53-9A4E6DD03307}">
      <dgm:prSet/>
      <dgm:spPr/>
      <dgm:t>
        <a:bodyPr/>
        <a:lstStyle/>
        <a:p>
          <a:endParaRPr lang="en-US"/>
        </a:p>
      </dgm:t>
    </dgm:pt>
    <dgm:pt modelId="{EF1D4D7E-3BFC-4ECB-B03F-52DAD86904FB}">
      <dgm:prSet phldrT="[Text]"/>
      <dgm:spPr/>
      <dgm:t>
        <a:bodyPr/>
        <a:lstStyle/>
        <a:p>
          <a:endParaRPr lang="en-US" dirty="0"/>
        </a:p>
      </dgm:t>
    </dgm:pt>
    <dgm:pt modelId="{497A2164-D73F-41A1-A41B-1B23B32535A7}" type="parTrans" cxnId="{D74ACAE3-1C3F-4D9D-B535-D190B58FA246}">
      <dgm:prSet/>
      <dgm:spPr/>
      <dgm:t>
        <a:bodyPr/>
        <a:lstStyle/>
        <a:p>
          <a:endParaRPr lang="en-US"/>
        </a:p>
      </dgm:t>
    </dgm:pt>
    <dgm:pt modelId="{81D8E779-E2DC-4ABE-9E9A-AF96658F19D6}" type="sibTrans" cxnId="{D74ACAE3-1C3F-4D9D-B535-D190B58FA246}">
      <dgm:prSet/>
      <dgm:spPr/>
      <dgm:t>
        <a:bodyPr/>
        <a:lstStyle/>
        <a:p>
          <a:endParaRPr lang="en-US"/>
        </a:p>
      </dgm:t>
    </dgm:pt>
    <dgm:pt modelId="{BC5361B5-B227-41E5-9349-D022C37678D6}">
      <dgm:prSet phldrT="[Text]"/>
      <dgm:spPr/>
      <dgm:t>
        <a:bodyPr/>
        <a:lstStyle/>
        <a:p>
          <a:r>
            <a:rPr lang="en-US" dirty="0"/>
            <a:t>Next Steps</a:t>
          </a:r>
        </a:p>
      </dgm:t>
    </dgm:pt>
    <dgm:pt modelId="{33201354-657A-4753-B0D9-5584F7C6C1C0}" type="parTrans" cxnId="{D513A82F-B59C-479F-8E9B-82F6FDFDD94B}">
      <dgm:prSet/>
      <dgm:spPr/>
      <dgm:t>
        <a:bodyPr/>
        <a:lstStyle/>
        <a:p>
          <a:endParaRPr lang="en-US"/>
        </a:p>
      </dgm:t>
    </dgm:pt>
    <dgm:pt modelId="{F7C23566-D0D0-403F-BB24-AC28D5EC6AE4}" type="sibTrans" cxnId="{D513A82F-B59C-479F-8E9B-82F6FDFDD94B}">
      <dgm:prSet/>
      <dgm:spPr/>
      <dgm:t>
        <a:bodyPr/>
        <a:lstStyle/>
        <a:p>
          <a:endParaRPr lang="en-US"/>
        </a:p>
      </dgm:t>
    </dgm:pt>
    <dgm:pt modelId="{DF1DA408-B286-4C45-A06A-BD1525B9497F}" type="pres">
      <dgm:prSet presAssocID="{DAF4B325-F6CA-7041-AA60-3F2712647134}" presName="linearFlow" presStyleCnt="0">
        <dgm:presLayoutVars>
          <dgm:dir/>
          <dgm:animLvl val="lvl"/>
          <dgm:resizeHandles val="exact"/>
        </dgm:presLayoutVars>
      </dgm:prSet>
      <dgm:spPr/>
    </dgm:pt>
    <dgm:pt modelId="{1C2F3AEE-DA78-354A-9831-7E860C18AEE7}" type="pres">
      <dgm:prSet presAssocID="{D8C8779A-0125-114A-924F-A409D8D278E8}" presName="composite" presStyleCnt="0"/>
      <dgm:spPr/>
    </dgm:pt>
    <dgm:pt modelId="{9F5272A8-B37F-EB4C-8908-FC9A16CF0405}" type="pres">
      <dgm:prSet presAssocID="{D8C8779A-0125-114A-924F-A409D8D278E8}" presName="parentText" presStyleLbl="alignNode1" presStyleIdx="0" presStyleCnt="7">
        <dgm:presLayoutVars>
          <dgm:chMax val="1"/>
          <dgm:bulletEnabled val="1"/>
        </dgm:presLayoutVars>
      </dgm:prSet>
      <dgm:spPr/>
    </dgm:pt>
    <dgm:pt modelId="{DA7F98C0-EA4A-4243-906D-19BAEB94FF17}" type="pres">
      <dgm:prSet presAssocID="{D8C8779A-0125-114A-924F-A409D8D278E8}" presName="descendantText" presStyleLbl="alignAcc1" presStyleIdx="0" presStyleCnt="7">
        <dgm:presLayoutVars>
          <dgm:bulletEnabled val="1"/>
        </dgm:presLayoutVars>
      </dgm:prSet>
      <dgm:spPr/>
    </dgm:pt>
    <dgm:pt modelId="{F247FC3B-AA3A-FC48-B28C-5FD305C31715}" type="pres">
      <dgm:prSet presAssocID="{FC00BB56-33BB-3049-827C-452585400CD5}" presName="sp" presStyleCnt="0"/>
      <dgm:spPr/>
    </dgm:pt>
    <dgm:pt modelId="{DB253666-3F39-F145-A5EA-9E0047E48D80}" type="pres">
      <dgm:prSet presAssocID="{739F6D25-6114-904F-A31D-82B47D3B757B}" presName="composite" presStyleCnt="0"/>
      <dgm:spPr/>
    </dgm:pt>
    <dgm:pt modelId="{80920448-9B9B-214A-966C-5FC5C692232D}" type="pres">
      <dgm:prSet presAssocID="{739F6D25-6114-904F-A31D-82B47D3B757B}" presName="parentText" presStyleLbl="alignNode1" presStyleIdx="1" presStyleCnt="7">
        <dgm:presLayoutVars>
          <dgm:chMax val="1"/>
          <dgm:bulletEnabled val="1"/>
        </dgm:presLayoutVars>
      </dgm:prSet>
      <dgm:spPr/>
    </dgm:pt>
    <dgm:pt modelId="{1F96269F-F8F3-7543-B509-54905F5648F8}" type="pres">
      <dgm:prSet presAssocID="{739F6D25-6114-904F-A31D-82B47D3B757B}" presName="descendantText" presStyleLbl="alignAcc1" presStyleIdx="1" presStyleCnt="7">
        <dgm:presLayoutVars>
          <dgm:bulletEnabled val="1"/>
        </dgm:presLayoutVars>
      </dgm:prSet>
      <dgm:spPr/>
    </dgm:pt>
    <dgm:pt modelId="{9CBA2EA5-4BD1-0F49-9CCA-7340B96A783D}" type="pres">
      <dgm:prSet presAssocID="{8811E247-9885-8241-AFE4-9D2D11E40144}" presName="sp" presStyleCnt="0"/>
      <dgm:spPr/>
    </dgm:pt>
    <dgm:pt modelId="{404460DA-8241-4A5D-87F4-0B5CA445302F}" type="pres">
      <dgm:prSet presAssocID="{FA218E51-2414-44D8-BE75-4885A0C45910}" presName="composite" presStyleCnt="0"/>
      <dgm:spPr/>
    </dgm:pt>
    <dgm:pt modelId="{2CFFD2D2-A22E-4600-8F2F-2E295DC74A1C}" type="pres">
      <dgm:prSet presAssocID="{FA218E51-2414-44D8-BE75-4885A0C45910}" presName="parentText" presStyleLbl="alignNode1" presStyleIdx="2" presStyleCnt="7">
        <dgm:presLayoutVars>
          <dgm:chMax val="1"/>
          <dgm:bulletEnabled val="1"/>
        </dgm:presLayoutVars>
      </dgm:prSet>
      <dgm:spPr/>
    </dgm:pt>
    <dgm:pt modelId="{17557722-CAB2-4C66-A1D2-141C25165C07}" type="pres">
      <dgm:prSet presAssocID="{FA218E51-2414-44D8-BE75-4885A0C45910}" presName="descendantText" presStyleLbl="alignAcc1" presStyleIdx="2" presStyleCnt="7">
        <dgm:presLayoutVars>
          <dgm:bulletEnabled val="1"/>
        </dgm:presLayoutVars>
      </dgm:prSet>
      <dgm:spPr/>
    </dgm:pt>
    <dgm:pt modelId="{263B0910-F6C1-48B2-BF82-327DC75D1F5E}" type="pres">
      <dgm:prSet presAssocID="{0870D575-C3ED-40DF-98BB-DCE4D07385E6}" presName="sp" presStyleCnt="0"/>
      <dgm:spPr/>
    </dgm:pt>
    <dgm:pt modelId="{7FD6E05E-6203-6744-9981-A2C860DC3CAF}" type="pres">
      <dgm:prSet presAssocID="{87D763A8-63FD-3D4F-B2B3-DFB983A7CF57}" presName="composite" presStyleCnt="0"/>
      <dgm:spPr/>
    </dgm:pt>
    <dgm:pt modelId="{3FF33CBC-8A39-F840-BD54-81897D233287}" type="pres">
      <dgm:prSet presAssocID="{87D763A8-63FD-3D4F-B2B3-DFB983A7CF57}" presName="parentText" presStyleLbl="alignNode1" presStyleIdx="3" presStyleCnt="7">
        <dgm:presLayoutVars>
          <dgm:chMax val="1"/>
          <dgm:bulletEnabled val="1"/>
        </dgm:presLayoutVars>
      </dgm:prSet>
      <dgm:spPr/>
    </dgm:pt>
    <dgm:pt modelId="{DDDF0464-D98A-E14F-8A4C-1A36A8FDDF75}" type="pres">
      <dgm:prSet presAssocID="{87D763A8-63FD-3D4F-B2B3-DFB983A7CF57}" presName="descendantText" presStyleLbl="alignAcc1" presStyleIdx="3" presStyleCnt="7">
        <dgm:presLayoutVars>
          <dgm:bulletEnabled val="1"/>
        </dgm:presLayoutVars>
      </dgm:prSet>
      <dgm:spPr/>
    </dgm:pt>
    <dgm:pt modelId="{5355B897-8A41-B446-B9D4-45E5F6CC52BA}" type="pres">
      <dgm:prSet presAssocID="{DC9A28CE-3383-C349-92CB-AF53937EA126}" presName="sp" presStyleCnt="0"/>
      <dgm:spPr/>
    </dgm:pt>
    <dgm:pt modelId="{9AF27A3E-782F-454E-A12D-3EBCB7F5B09C}" type="pres">
      <dgm:prSet presAssocID="{EF1D4D7E-3BFC-4ECB-B03F-52DAD86904FB}" presName="composite" presStyleCnt="0"/>
      <dgm:spPr/>
    </dgm:pt>
    <dgm:pt modelId="{092C1CDC-61F9-49D0-9305-3FD854FA2D30}" type="pres">
      <dgm:prSet presAssocID="{EF1D4D7E-3BFC-4ECB-B03F-52DAD86904FB}" presName="parentText" presStyleLbl="alignNode1" presStyleIdx="4" presStyleCnt="7">
        <dgm:presLayoutVars>
          <dgm:chMax val="1"/>
          <dgm:bulletEnabled val="1"/>
        </dgm:presLayoutVars>
      </dgm:prSet>
      <dgm:spPr/>
    </dgm:pt>
    <dgm:pt modelId="{BD38AC0A-E5BB-417F-B10D-A5DF71B6E923}" type="pres">
      <dgm:prSet presAssocID="{EF1D4D7E-3BFC-4ECB-B03F-52DAD86904FB}" presName="descendantText" presStyleLbl="alignAcc1" presStyleIdx="4" presStyleCnt="7">
        <dgm:presLayoutVars>
          <dgm:bulletEnabled val="1"/>
        </dgm:presLayoutVars>
      </dgm:prSet>
      <dgm:spPr/>
    </dgm:pt>
    <dgm:pt modelId="{087D0C3E-1F22-4147-8152-C759E6A2DD11}" type="pres">
      <dgm:prSet presAssocID="{81D8E779-E2DC-4ABE-9E9A-AF96658F19D6}" presName="sp" presStyleCnt="0"/>
      <dgm:spPr/>
    </dgm:pt>
    <dgm:pt modelId="{3FF254A5-44DE-324D-8AF7-B5AE4F296136}" type="pres">
      <dgm:prSet presAssocID="{1D5F8B2F-EC0D-1142-9317-F78E11F5E90B}" presName="composite" presStyleCnt="0"/>
      <dgm:spPr/>
    </dgm:pt>
    <dgm:pt modelId="{4BF4E620-2BED-894A-9A9A-8D864F72A83A}" type="pres">
      <dgm:prSet presAssocID="{1D5F8B2F-EC0D-1142-9317-F78E11F5E90B}" presName="parentText" presStyleLbl="alignNode1" presStyleIdx="5" presStyleCnt="7">
        <dgm:presLayoutVars>
          <dgm:chMax val="1"/>
          <dgm:bulletEnabled val="1"/>
        </dgm:presLayoutVars>
      </dgm:prSet>
      <dgm:spPr/>
    </dgm:pt>
    <dgm:pt modelId="{A5864E6A-A568-2D48-9547-17F81DBDDBA9}" type="pres">
      <dgm:prSet presAssocID="{1D5F8B2F-EC0D-1142-9317-F78E11F5E90B}" presName="descendantText" presStyleLbl="alignAcc1" presStyleIdx="5" presStyleCnt="7">
        <dgm:presLayoutVars>
          <dgm:bulletEnabled val="1"/>
        </dgm:presLayoutVars>
      </dgm:prSet>
      <dgm:spPr/>
    </dgm:pt>
    <dgm:pt modelId="{6CE6AC94-9912-C14F-B159-E046A53D42C2}" type="pres">
      <dgm:prSet presAssocID="{34C28D56-F18A-4948-A98C-97ECAC593DF1}" presName="sp" presStyleCnt="0"/>
      <dgm:spPr/>
    </dgm:pt>
    <dgm:pt modelId="{60BEB57D-A99E-6748-92CC-D2163DE056A6}" type="pres">
      <dgm:prSet presAssocID="{8CD96023-48E1-5E47-AC32-FF57D089D524}" presName="composite" presStyleCnt="0"/>
      <dgm:spPr/>
    </dgm:pt>
    <dgm:pt modelId="{3605713C-CE88-8B40-992A-96036943AC66}" type="pres">
      <dgm:prSet presAssocID="{8CD96023-48E1-5E47-AC32-FF57D089D524}" presName="parentText" presStyleLbl="alignNode1" presStyleIdx="6" presStyleCnt="7">
        <dgm:presLayoutVars>
          <dgm:chMax val="1"/>
          <dgm:bulletEnabled val="1"/>
        </dgm:presLayoutVars>
      </dgm:prSet>
      <dgm:spPr/>
    </dgm:pt>
    <dgm:pt modelId="{4ECD716E-8556-D147-BBFC-39276E07400C}" type="pres">
      <dgm:prSet presAssocID="{8CD96023-48E1-5E47-AC32-FF57D089D524}" presName="descendantText" presStyleLbl="alignAcc1" presStyleIdx="6" presStyleCnt="7">
        <dgm:presLayoutVars>
          <dgm:bulletEnabled val="1"/>
        </dgm:presLayoutVars>
      </dgm:prSet>
      <dgm:spPr/>
    </dgm:pt>
  </dgm:ptLst>
  <dgm:cxnLst>
    <dgm:cxn modelId="{F8FFE905-C4E1-CF4F-99A1-308E83E40E50}" type="presOf" srcId="{D8C8779A-0125-114A-924F-A409D8D278E8}" destId="{9F5272A8-B37F-EB4C-8908-FC9A16CF0405}" srcOrd="0" destOrd="0" presId="urn:microsoft.com/office/officeart/2005/8/layout/chevron2"/>
    <dgm:cxn modelId="{06BD4C07-7A8F-4BE6-A2C1-614D0DBED5E4}" type="presOf" srcId="{BC5361B5-B227-41E5-9349-D022C37678D6}" destId="{DDDF0464-D98A-E14F-8A4C-1A36A8FDDF75}" srcOrd="0" destOrd="0" presId="urn:microsoft.com/office/officeart/2005/8/layout/chevron2"/>
    <dgm:cxn modelId="{58AC5215-B379-4EC4-9C66-A36BB54A6BBE}" type="presOf" srcId="{067BEE47-4E9E-4240-978F-74C5A3BFF6BA}" destId="{17557722-CAB2-4C66-A1D2-141C25165C07}" srcOrd="0" destOrd="0" presId="urn:microsoft.com/office/officeart/2005/8/layout/chevron2"/>
    <dgm:cxn modelId="{65AF8817-AF7C-0B46-A615-D91E75FCDA17}" type="presOf" srcId="{7064FC3C-52A9-E643-9BF3-AA733DF705A0}" destId="{A5864E6A-A568-2D48-9547-17F81DBDDBA9}" srcOrd="0" destOrd="0" presId="urn:microsoft.com/office/officeart/2005/8/layout/chevron2"/>
    <dgm:cxn modelId="{988E3D2A-BFAC-4AF0-9587-DBD3DF8D1C1C}" srcId="{DAF4B325-F6CA-7041-AA60-3F2712647134}" destId="{FA218E51-2414-44D8-BE75-4885A0C45910}" srcOrd="2" destOrd="0" parTransId="{16E5E0A4-9218-45AD-B36D-0FF111A01830}" sibTransId="{0870D575-C3ED-40DF-98BB-DCE4D07385E6}"/>
    <dgm:cxn modelId="{D513A82F-B59C-479F-8E9B-82F6FDFDD94B}" srcId="{87D763A8-63FD-3D4F-B2B3-DFB983A7CF57}" destId="{BC5361B5-B227-41E5-9349-D022C37678D6}" srcOrd="0" destOrd="0" parTransId="{33201354-657A-4753-B0D9-5584F7C6C1C0}" sibTransId="{F7C23566-D0D0-403F-BB24-AC28D5EC6AE4}"/>
    <dgm:cxn modelId="{53688638-CEE6-44EF-A622-D57FE9F023C0}" type="presOf" srcId="{BF31D8DE-CF10-704F-9E3F-9049CB0ABD01}" destId="{BD38AC0A-E5BB-417F-B10D-A5DF71B6E923}" srcOrd="0" destOrd="0" presId="urn:microsoft.com/office/officeart/2005/8/layout/chevron2"/>
    <dgm:cxn modelId="{14874F3B-9BD8-344D-A682-0EDE2D37F7AC}" srcId="{DAF4B325-F6CA-7041-AA60-3F2712647134}" destId="{87D763A8-63FD-3D4F-B2B3-DFB983A7CF57}" srcOrd="3"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EA70464B-507F-5E4A-841F-6D3725B939A0}" type="presOf" srcId="{1D5F8B2F-EC0D-1142-9317-F78E11F5E90B}" destId="{4BF4E620-2BED-894A-9A9A-8D864F72A83A}" srcOrd="0" destOrd="0" presId="urn:microsoft.com/office/officeart/2005/8/layout/chevron2"/>
    <dgm:cxn modelId="{4DFABE6B-D82B-294A-B012-A671CD283985}" srcId="{FA218E51-2414-44D8-BE75-4885A0C45910}" destId="{067BEE47-4E9E-4240-978F-74C5A3BFF6BA}" srcOrd="0" destOrd="0" parTransId="{901D79C4-0F80-E347-B313-33DC196A3187}" sibTransId="{63E0BB50-4946-5544-B26E-C46625BD2591}"/>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6" destOrd="0" parTransId="{28E8140A-08E6-3642-9574-D4CF7D535FDE}" sibTransId="{85BF0575-656E-DA47-BF0B-81EF78895CF7}"/>
    <dgm:cxn modelId="{9AEB8476-DB9C-0748-AD05-3C7AABC30A26}" type="presOf" srcId="{F742C9CB-3139-9041-ABF4-4AE23BDFAB56}" destId="{DA7F98C0-EA4A-4243-906D-19BAEB94FF17}" srcOrd="0" destOrd="0" presId="urn:microsoft.com/office/officeart/2005/8/layout/chevron2"/>
    <dgm:cxn modelId="{3C77617B-41BC-4648-9A33-0CF3F93D025C}" srcId="{1D5F8B2F-EC0D-1142-9317-F78E11F5E90B}" destId="{7064FC3C-52A9-E643-9BF3-AA733DF705A0}" srcOrd="0" destOrd="0" parTransId="{0944767D-ABB7-B049-96B7-92BA302C2215}" sibTransId="{F74A0CB9-684B-F94D-8910-2050CE57E9B1}"/>
    <dgm:cxn modelId="{4CE9A48E-FD00-4D45-864E-7CD523834F31}" type="presOf" srcId="{FE737A6A-58AF-457F-BDDB-A9636B067C05}" destId="{1F96269F-F8F3-7543-B509-54905F5648F8}" srcOrd="0" destOrd="0" presId="urn:microsoft.com/office/officeart/2005/8/layout/chevron2"/>
    <dgm:cxn modelId="{709CC78F-6BB8-9F45-B7F6-31A87DCE2A35}" type="presOf" srcId="{DAF4B325-F6CA-7041-AA60-3F2712647134}" destId="{DF1DA408-B286-4C45-A06A-BD1525B9497F}" srcOrd="0" destOrd="0" presId="urn:microsoft.com/office/officeart/2005/8/layout/chevron2"/>
    <dgm:cxn modelId="{CC936394-F3B8-7347-B63E-D9EA1C81DE70}" type="presOf" srcId="{8CD96023-48E1-5E47-AC32-FF57D089D524}" destId="{3605713C-CE88-8B40-992A-96036943AC66}" srcOrd="0" destOrd="0" presId="urn:microsoft.com/office/officeart/2005/8/layout/chevron2"/>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8C6CE1AA-D41E-0B43-BAF7-1E3504CF2BB2}" type="presOf" srcId="{9F3BC30C-49D6-C14D-ADA4-2446F7137468}" destId="{4ECD716E-8556-D147-BBFC-39276E07400C}" srcOrd="0" destOrd="0" presId="urn:microsoft.com/office/officeart/2005/8/layout/chevron2"/>
    <dgm:cxn modelId="{496930AF-01E2-4E44-BC1F-36CAFC09E95E}" type="presOf" srcId="{EF1D4D7E-3BFC-4ECB-B03F-52DAD86904FB}" destId="{092C1CDC-61F9-49D0-9305-3FD854FA2D30}" srcOrd="0" destOrd="0" presId="urn:microsoft.com/office/officeart/2005/8/layout/chevron2"/>
    <dgm:cxn modelId="{B00531C2-D287-4E4A-86E3-4A5CFD933249}" type="presOf" srcId="{739F6D25-6114-904F-A31D-82B47D3B757B}" destId="{80920448-9B9B-214A-966C-5FC5C692232D}" srcOrd="0" destOrd="0" presId="urn:microsoft.com/office/officeart/2005/8/layout/chevron2"/>
    <dgm:cxn modelId="{567544D8-C9F0-3E42-8320-6DF150A079D4}" srcId="{EF1D4D7E-3BFC-4ECB-B03F-52DAD86904FB}" destId="{BF31D8DE-CF10-704F-9E3F-9049CB0ABD01}" srcOrd="0" destOrd="0" parTransId="{08D091CD-042D-594A-AEFD-DB666FEE9F7D}" sibTransId="{E215CA78-9A10-BC43-8699-164AD04A648C}"/>
    <dgm:cxn modelId="{D74ACAE3-1C3F-4D9D-B535-D190B58FA246}" srcId="{DAF4B325-F6CA-7041-AA60-3F2712647134}" destId="{EF1D4D7E-3BFC-4ECB-B03F-52DAD86904FB}" srcOrd="4" destOrd="0" parTransId="{497A2164-D73F-41A1-A41B-1B23B32535A7}" sibTransId="{81D8E779-E2DC-4ABE-9E9A-AF96658F19D6}"/>
    <dgm:cxn modelId="{68207CE6-12FD-D14A-9100-697476D8741E}" srcId="{DAF4B325-F6CA-7041-AA60-3F2712647134}" destId="{1D5F8B2F-EC0D-1142-9317-F78E11F5E90B}" srcOrd="5" destOrd="0" parTransId="{84778363-ACC8-3541-9508-46F4C721D579}" sibTransId="{34C28D56-F18A-4948-A98C-97ECAC593DF1}"/>
    <dgm:cxn modelId="{EEAC5BE8-62B1-4616-9F53-9A4E6DD03307}" srcId="{739F6D25-6114-904F-A31D-82B47D3B757B}" destId="{FE737A6A-58AF-457F-BDDB-A9636B067C05}" srcOrd="0" destOrd="0" parTransId="{3C333B0F-CA9C-48C0-98DE-4863F37D56AA}" sibTransId="{59A043E0-16FD-40B4-B27F-88383BB4940C}"/>
    <dgm:cxn modelId="{E06B4AEE-7699-433A-9CAA-A99019D05239}" type="presOf" srcId="{FA218E51-2414-44D8-BE75-4885A0C45910}" destId="{2CFFD2D2-A22E-4600-8F2F-2E295DC74A1C}" srcOrd="0" destOrd="0" presId="urn:microsoft.com/office/officeart/2005/8/layout/chevron2"/>
    <dgm:cxn modelId="{CAA587F0-B45B-524D-A1C4-DE672906FFE2}" type="presOf" srcId="{87D763A8-63FD-3D4F-B2B3-DFB983A7CF57}" destId="{3FF33CBC-8A39-F840-BD54-81897D233287}" srcOrd="0" destOrd="0" presId="urn:microsoft.com/office/officeart/2005/8/layout/chevron2"/>
    <dgm:cxn modelId="{E453747C-234C-884B-AC62-3553B3C4C1A9}" type="presParOf" srcId="{DF1DA408-B286-4C45-A06A-BD1525B9497F}" destId="{1C2F3AEE-DA78-354A-9831-7E860C18AEE7}" srcOrd="0" destOrd="0" presId="urn:microsoft.com/office/officeart/2005/8/layout/chevron2"/>
    <dgm:cxn modelId="{51B0AABF-3E5E-A045-9B23-172D03E570A0}" type="presParOf" srcId="{1C2F3AEE-DA78-354A-9831-7E860C18AEE7}" destId="{9F5272A8-B37F-EB4C-8908-FC9A16CF0405}" srcOrd="0" destOrd="0" presId="urn:microsoft.com/office/officeart/2005/8/layout/chevron2"/>
    <dgm:cxn modelId="{F651C7B7-4978-2E44-A396-8AC3CCD2878E}" type="presParOf" srcId="{1C2F3AEE-DA78-354A-9831-7E860C18AEE7}" destId="{DA7F98C0-EA4A-4243-906D-19BAEB94FF17}" srcOrd="1" destOrd="0" presId="urn:microsoft.com/office/officeart/2005/8/layout/chevron2"/>
    <dgm:cxn modelId="{5ACB0122-5AC9-2749-96F9-B3930408377D}" type="presParOf" srcId="{DF1DA408-B286-4C45-A06A-BD1525B9497F}" destId="{F247FC3B-AA3A-FC48-B28C-5FD305C31715}" srcOrd="1" destOrd="0" presId="urn:microsoft.com/office/officeart/2005/8/layout/chevron2"/>
    <dgm:cxn modelId="{197B5B1A-13B8-B54C-ABF6-C7313CEC5510}" type="presParOf" srcId="{DF1DA408-B286-4C45-A06A-BD1525B9497F}" destId="{DB253666-3F39-F145-A5EA-9E0047E48D80}" srcOrd="2" destOrd="0" presId="urn:microsoft.com/office/officeart/2005/8/layout/chevron2"/>
    <dgm:cxn modelId="{FF0AD888-EFBB-2646-A2E1-57193F6993EF}" type="presParOf" srcId="{DB253666-3F39-F145-A5EA-9E0047E48D80}" destId="{80920448-9B9B-214A-966C-5FC5C692232D}" srcOrd="0" destOrd="0" presId="urn:microsoft.com/office/officeart/2005/8/layout/chevron2"/>
    <dgm:cxn modelId="{A607FD2D-A7D8-2F4D-A249-B590CB700864}" type="presParOf" srcId="{DB253666-3F39-F145-A5EA-9E0047E48D80}" destId="{1F96269F-F8F3-7543-B509-54905F5648F8}" srcOrd="1" destOrd="0" presId="urn:microsoft.com/office/officeart/2005/8/layout/chevron2"/>
    <dgm:cxn modelId="{FC26EF6F-0755-CC44-817E-7E2A927D8FD9}" type="presParOf" srcId="{DF1DA408-B286-4C45-A06A-BD1525B9497F}" destId="{9CBA2EA5-4BD1-0F49-9CCA-7340B96A783D}" srcOrd="3" destOrd="0" presId="urn:microsoft.com/office/officeart/2005/8/layout/chevron2"/>
    <dgm:cxn modelId="{CDA87B64-213C-470B-B119-2971B9F985D9}" type="presParOf" srcId="{DF1DA408-B286-4C45-A06A-BD1525B9497F}" destId="{404460DA-8241-4A5D-87F4-0B5CA445302F}" srcOrd="4" destOrd="0" presId="urn:microsoft.com/office/officeart/2005/8/layout/chevron2"/>
    <dgm:cxn modelId="{290B6C1C-724A-406A-AEDF-DAD64FC80DC5}" type="presParOf" srcId="{404460DA-8241-4A5D-87F4-0B5CA445302F}" destId="{2CFFD2D2-A22E-4600-8F2F-2E295DC74A1C}" srcOrd="0" destOrd="0" presId="urn:microsoft.com/office/officeart/2005/8/layout/chevron2"/>
    <dgm:cxn modelId="{E3B7639A-43C4-4AC9-9EDB-F3342E180EA7}" type="presParOf" srcId="{404460DA-8241-4A5D-87F4-0B5CA445302F}" destId="{17557722-CAB2-4C66-A1D2-141C25165C07}" srcOrd="1" destOrd="0" presId="urn:microsoft.com/office/officeart/2005/8/layout/chevron2"/>
    <dgm:cxn modelId="{112295A6-3F2B-4757-8E47-1CA9953B6141}" type="presParOf" srcId="{DF1DA408-B286-4C45-A06A-BD1525B9497F}" destId="{263B0910-F6C1-48B2-BF82-327DC75D1F5E}" srcOrd="5" destOrd="0" presId="urn:microsoft.com/office/officeart/2005/8/layout/chevron2"/>
    <dgm:cxn modelId="{8887D54F-A604-8045-A136-3995CB3A0EF0}" type="presParOf" srcId="{DF1DA408-B286-4C45-A06A-BD1525B9497F}" destId="{7FD6E05E-6203-6744-9981-A2C860DC3CAF}" srcOrd="6" destOrd="0" presId="urn:microsoft.com/office/officeart/2005/8/layout/chevron2"/>
    <dgm:cxn modelId="{2840EC93-E376-FF48-A4AA-E9BC6F55FC3D}" type="presParOf" srcId="{7FD6E05E-6203-6744-9981-A2C860DC3CAF}" destId="{3FF33CBC-8A39-F840-BD54-81897D233287}" srcOrd="0" destOrd="0" presId="urn:microsoft.com/office/officeart/2005/8/layout/chevron2"/>
    <dgm:cxn modelId="{3254C248-1273-F145-99EA-14A93D2F5A8B}" type="presParOf" srcId="{7FD6E05E-6203-6744-9981-A2C860DC3CAF}" destId="{DDDF0464-D98A-E14F-8A4C-1A36A8FDDF75}" srcOrd="1" destOrd="0" presId="urn:microsoft.com/office/officeart/2005/8/layout/chevron2"/>
    <dgm:cxn modelId="{4AD2BAB2-3DA1-434F-8117-58CBB00317EA}" type="presParOf" srcId="{DF1DA408-B286-4C45-A06A-BD1525B9497F}" destId="{5355B897-8A41-B446-B9D4-45E5F6CC52BA}" srcOrd="7" destOrd="0" presId="urn:microsoft.com/office/officeart/2005/8/layout/chevron2"/>
    <dgm:cxn modelId="{54B2E996-43A0-44A8-AAA5-484545099588}" type="presParOf" srcId="{DF1DA408-B286-4C45-A06A-BD1525B9497F}" destId="{9AF27A3E-782F-454E-A12D-3EBCB7F5B09C}" srcOrd="8" destOrd="0" presId="urn:microsoft.com/office/officeart/2005/8/layout/chevron2"/>
    <dgm:cxn modelId="{3876CC62-8C0D-4B9F-B153-AA2550D02CB1}" type="presParOf" srcId="{9AF27A3E-782F-454E-A12D-3EBCB7F5B09C}" destId="{092C1CDC-61F9-49D0-9305-3FD854FA2D30}" srcOrd="0" destOrd="0" presId="urn:microsoft.com/office/officeart/2005/8/layout/chevron2"/>
    <dgm:cxn modelId="{9A28327F-D449-4238-81B3-CD7AC74957A6}" type="presParOf" srcId="{9AF27A3E-782F-454E-A12D-3EBCB7F5B09C}" destId="{BD38AC0A-E5BB-417F-B10D-A5DF71B6E923}" srcOrd="1" destOrd="0" presId="urn:microsoft.com/office/officeart/2005/8/layout/chevron2"/>
    <dgm:cxn modelId="{310598B5-FA60-4A8A-BB5E-FF44CE784495}" type="presParOf" srcId="{DF1DA408-B286-4C45-A06A-BD1525B9497F}" destId="{087D0C3E-1F22-4147-8152-C759E6A2DD11}" srcOrd="9" destOrd="0" presId="urn:microsoft.com/office/officeart/2005/8/layout/chevron2"/>
    <dgm:cxn modelId="{13F858B5-3668-DF4F-89ED-461B2C9B08A7}" type="presParOf" srcId="{DF1DA408-B286-4C45-A06A-BD1525B9497F}" destId="{3FF254A5-44DE-324D-8AF7-B5AE4F296136}" srcOrd="10" destOrd="0" presId="urn:microsoft.com/office/officeart/2005/8/layout/chevron2"/>
    <dgm:cxn modelId="{63EDC41D-E873-8049-A9C4-E087ABE6693A}" type="presParOf" srcId="{3FF254A5-44DE-324D-8AF7-B5AE4F296136}" destId="{4BF4E620-2BED-894A-9A9A-8D864F72A83A}" srcOrd="0" destOrd="0" presId="urn:microsoft.com/office/officeart/2005/8/layout/chevron2"/>
    <dgm:cxn modelId="{F30843AD-9812-DE41-A031-F9BC21F49C25}" type="presParOf" srcId="{3FF254A5-44DE-324D-8AF7-B5AE4F296136}" destId="{A5864E6A-A568-2D48-9547-17F81DBDDBA9}" srcOrd="1" destOrd="0" presId="urn:microsoft.com/office/officeart/2005/8/layout/chevron2"/>
    <dgm:cxn modelId="{DA456640-8129-0840-AC89-17A8AADAED81}" type="presParOf" srcId="{DF1DA408-B286-4C45-A06A-BD1525B9497F}" destId="{6CE6AC94-9912-C14F-B159-E046A53D42C2}" srcOrd="11" destOrd="0" presId="urn:microsoft.com/office/officeart/2005/8/layout/chevron2"/>
    <dgm:cxn modelId="{03915034-3EC4-2943-AFC5-A304C6D07EF2}" type="presParOf" srcId="{DF1DA408-B286-4C45-A06A-BD1525B9497F}" destId="{60BEB57D-A99E-6748-92CC-D2163DE056A6}" srcOrd="12" destOrd="0" presId="urn:microsoft.com/office/officeart/2005/8/layout/chevron2"/>
    <dgm:cxn modelId="{784F1E80-667C-0946-B31E-980F26DF3EC0}" type="presParOf" srcId="{60BEB57D-A99E-6748-92CC-D2163DE056A6}" destId="{3605713C-CE88-8B40-992A-96036943AC66}" srcOrd="0" destOrd="0" presId="urn:microsoft.com/office/officeart/2005/8/layout/chevron2"/>
    <dgm:cxn modelId="{03A606C6-1EDD-4545-A28F-A678006EFA8C}" type="presParOf" srcId="{60BEB57D-A99E-6748-92CC-D2163DE056A6}" destId="{4ECD716E-8556-D147-BBFC-39276E0740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03C04D-0C79-4988-A033-F93A50BD7CB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2D28759-0661-424C-A572-71A47C68D67E}">
      <dgm:prSet phldrT="[Text]"/>
      <dgm:spPr/>
      <dgm:t>
        <a:bodyPr/>
        <a:lstStyle/>
        <a:p>
          <a:r>
            <a:rPr lang="en-US" dirty="0"/>
            <a:t>Principle</a:t>
          </a:r>
        </a:p>
      </dgm:t>
    </dgm:pt>
    <dgm:pt modelId="{D1FF51AE-199F-4D8E-A343-ACB9A7E51A04}" type="parTrans" cxnId="{055D550E-BA80-4CEC-A043-D25D5D2549DC}">
      <dgm:prSet/>
      <dgm:spPr/>
      <dgm:t>
        <a:bodyPr/>
        <a:lstStyle/>
        <a:p>
          <a:endParaRPr lang="en-US"/>
        </a:p>
      </dgm:t>
    </dgm:pt>
    <dgm:pt modelId="{BD5F143C-2109-47B0-8EDA-44923756480C}" type="sibTrans" cxnId="{055D550E-BA80-4CEC-A043-D25D5D2549DC}">
      <dgm:prSet/>
      <dgm:spPr/>
      <dgm:t>
        <a:bodyPr/>
        <a:lstStyle/>
        <a:p>
          <a:endParaRPr lang="en-US"/>
        </a:p>
      </dgm:t>
    </dgm:pt>
    <dgm:pt modelId="{5442C55C-BAEB-45CB-98C9-707DE016B8E1}">
      <dgm:prSet phldrT="[Text]"/>
      <dgm:spPr/>
      <dgm:t>
        <a:bodyPr/>
        <a:lstStyle/>
        <a:p>
          <a:r>
            <a:rPr lang="en-US" dirty="0"/>
            <a:t>Techniques</a:t>
          </a:r>
        </a:p>
      </dgm:t>
    </dgm:pt>
    <dgm:pt modelId="{28DCE972-C46C-4C22-B878-14DC3D53A1A1}" type="parTrans" cxnId="{6D194A01-BE03-4662-8AEF-F304F2EB8B00}">
      <dgm:prSet/>
      <dgm:spPr/>
      <dgm:t>
        <a:bodyPr/>
        <a:lstStyle/>
        <a:p>
          <a:endParaRPr lang="en-US"/>
        </a:p>
      </dgm:t>
    </dgm:pt>
    <dgm:pt modelId="{71245DA5-5B4E-4AA5-9E1C-D62224C4E760}" type="sibTrans" cxnId="{6D194A01-BE03-4662-8AEF-F304F2EB8B00}">
      <dgm:prSet/>
      <dgm:spPr/>
      <dgm:t>
        <a:bodyPr/>
        <a:lstStyle/>
        <a:p>
          <a:endParaRPr lang="en-US"/>
        </a:p>
      </dgm:t>
    </dgm:pt>
    <dgm:pt modelId="{1282D778-B695-4068-9DD6-19FA1304885A}">
      <dgm:prSet phldrT="[Text]"/>
      <dgm:spPr/>
      <dgm:t>
        <a:bodyPr/>
        <a:lstStyle/>
        <a:p>
          <a:r>
            <a:rPr lang="en-US" dirty="0"/>
            <a:t>Patterns</a:t>
          </a:r>
        </a:p>
      </dgm:t>
    </dgm:pt>
    <dgm:pt modelId="{AD6A2BD6-3E6A-45F8-81F2-B21926251CBD}" type="parTrans" cxnId="{E97BDE47-355B-4EA9-A045-260261FC3F61}">
      <dgm:prSet/>
      <dgm:spPr/>
      <dgm:t>
        <a:bodyPr/>
        <a:lstStyle/>
        <a:p>
          <a:endParaRPr lang="en-US"/>
        </a:p>
      </dgm:t>
    </dgm:pt>
    <dgm:pt modelId="{418151BE-A220-46D2-939D-C23D5FF36297}" type="sibTrans" cxnId="{E97BDE47-355B-4EA9-A045-260261FC3F61}">
      <dgm:prSet/>
      <dgm:spPr/>
      <dgm:t>
        <a:bodyPr/>
        <a:lstStyle/>
        <a:p>
          <a:endParaRPr lang="en-US"/>
        </a:p>
      </dgm:t>
    </dgm:pt>
    <dgm:pt modelId="{663E0DF7-3465-4714-B77C-36E10259715F}" type="pres">
      <dgm:prSet presAssocID="{4303C04D-0C79-4988-A033-F93A50BD7CB3}" presName="diagram" presStyleCnt="0">
        <dgm:presLayoutVars>
          <dgm:dir/>
          <dgm:resizeHandles val="exact"/>
        </dgm:presLayoutVars>
      </dgm:prSet>
      <dgm:spPr/>
    </dgm:pt>
    <dgm:pt modelId="{EEEA7BD1-C87F-44B6-A552-CB8FE3226C21}" type="pres">
      <dgm:prSet presAssocID="{A2D28759-0661-424C-A572-71A47C68D67E}" presName="node" presStyleLbl="node1" presStyleIdx="0" presStyleCnt="3">
        <dgm:presLayoutVars>
          <dgm:bulletEnabled val="1"/>
        </dgm:presLayoutVars>
      </dgm:prSet>
      <dgm:spPr/>
    </dgm:pt>
    <dgm:pt modelId="{FB986F90-B150-4386-BF5C-FC437920F932}" type="pres">
      <dgm:prSet presAssocID="{BD5F143C-2109-47B0-8EDA-44923756480C}" presName="sibTrans" presStyleCnt="0"/>
      <dgm:spPr/>
    </dgm:pt>
    <dgm:pt modelId="{2A1E04A0-9496-4D15-B6F9-DA0F4FB0F8B3}" type="pres">
      <dgm:prSet presAssocID="{5442C55C-BAEB-45CB-98C9-707DE016B8E1}" presName="node" presStyleLbl="node1" presStyleIdx="1" presStyleCnt="3">
        <dgm:presLayoutVars>
          <dgm:bulletEnabled val="1"/>
        </dgm:presLayoutVars>
      </dgm:prSet>
      <dgm:spPr/>
    </dgm:pt>
    <dgm:pt modelId="{BE9AAAF8-A871-4DEB-A61A-A04F273DEFD2}" type="pres">
      <dgm:prSet presAssocID="{71245DA5-5B4E-4AA5-9E1C-D62224C4E760}" presName="sibTrans" presStyleCnt="0"/>
      <dgm:spPr/>
    </dgm:pt>
    <dgm:pt modelId="{A7BEB822-ED84-4051-8425-8A6C9887B200}" type="pres">
      <dgm:prSet presAssocID="{1282D778-B695-4068-9DD6-19FA1304885A}" presName="node" presStyleLbl="node1" presStyleIdx="2" presStyleCnt="3">
        <dgm:presLayoutVars>
          <dgm:bulletEnabled val="1"/>
        </dgm:presLayoutVars>
      </dgm:prSet>
      <dgm:spPr/>
    </dgm:pt>
  </dgm:ptLst>
  <dgm:cxnLst>
    <dgm:cxn modelId="{6D194A01-BE03-4662-8AEF-F304F2EB8B00}" srcId="{4303C04D-0C79-4988-A033-F93A50BD7CB3}" destId="{5442C55C-BAEB-45CB-98C9-707DE016B8E1}" srcOrd="1" destOrd="0" parTransId="{28DCE972-C46C-4C22-B878-14DC3D53A1A1}" sibTransId="{71245DA5-5B4E-4AA5-9E1C-D62224C4E760}"/>
    <dgm:cxn modelId="{055D550E-BA80-4CEC-A043-D25D5D2549DC}" srcId="{4303C04D-0C79-4988-A033-F93A50BD7CB3}" destId="{A2D28759-0661-424C-A572-71A47C68D67E}" srcOrd="0" destOrd="0" parTransId="{D1FF51AE-199F-4D8E-A343-ACB9A7E51A04}" sibTransId="{BD5F143C-2109-47B0-8EDA-44923756480C}"/>
    <dgm:cxn modelId="{19B4682C-E8AF-4DE2-87A6-03C57AE180DC}" type="presOf" srcId="{5442C55C-BAEB-45CB-98C9-707DE016B8E1}" destId="{2A1E04A0-9496-4D15-B6F9-DA0F4FB0F8B3}" srcOrd="0" destOrd="0" presId="urn:microsoft.com/office/officeart/2005/8/layout/default"/>
    <dgm:cxn modelId="{5109FD35-F07E-4DC8-9B0D-71DA87466E98}" type="presOf" srcId="{A2D28759-0661-424C-A572-71A47C68D67E}" destId="{EEEA7BD1-C87F-44B6-A552-CB8FE3226C21}" srcOrd="0" destOrd="0" presId="urn:microsoft.com/office/officeart/2005/8/layout/default"/>
    <dgm:cxn modelId="{E97BDE47-355B-4EA9-A045-260261FC3F61}" srcId="{4303C04D-0C79-4988-A033-F93A50BD7CB3}" destId="{1282D778-B695-4068-9DD6-19FA1304885A}" srcOrd="2" destOrd="0" parTransId="{AD6A2BD6-3E6A-45F8-81F2-B21926251CBD}" sibTransId="{418151BE-A220-46D2-939D-C23D5FF36297}"/>
    <dgm:cxn modelId="{FF62DB6D-B515-45C7-A971-E800E9E438B2}" type="presOf" srcId="{1282D778-B695-4068-9DD6-19FA1304885A}" destId="{A7BEB822-ED84-4051-8425-8A6C9887B200}" srcOrd="0" destOrd="0" presId="urn:microsoft.com/office/officeart/2005/8/layout/default"/>
    <dgm:cxn modelId="{0B93206F-0BE0-460F-B599-4325B26C8CC1}" type="presOf" srcId="{4303C04D-0C79-4988-A033-F93A50BD7CB3}" destId="{663E0DF7-3465-4714-B77C-36E10259715F}" srcOrd="0" destOrd="0" presId="urn:microsoft.com/office/officeart/2005/8/layout/default"/>
    <dgm:cxn modelId="{635048B7-BF97-4A3F-ACC9-0494144D4C22}" type="presParOf" srcId="{663E0DF7-3465-4714-B77C-36E10259715F}" destId="{EEEA7BD1-C87F-44B6-A552-CB8FE3226C21}" srcOrd="0" destOrd="0" presId="urn:microsoft.com/office/officeart/2005/8/layout/default"/>
    <dgm:cxn modelId="{8C229D4B-B0C8-42D3-B43C-DEAC8D351032}" type="presParOf" srcId="{663E0DF7-3465-4714-B77C-36E10259715F}" destId="{FB986F90-B150-4386-BF5C-FC437920F932}" srcOrd="1" destOrd="0" presId="urn:microsoft.com/office/officeart/2005/8/layout/default"/>
    <dgm:cxn modelId="{D4D05CD4-0E4B-4A0D-B3BB-6A7BFF0365BD}" type="presParOf" srcId="{663E0DF7-3465-4714-B77C-36E10259715F}" destId="{2A1E04A0-9496-4D15-B6F9-DA0F4FB0F8B3}" srcOrd="2" destOrd="0" presId="urn:microsoft.com/office/officeart/2005/8/layout/default"/>
    <dgm:cxn modelId="{943D9098-76A0-4F33-905E-BE9BDF919E16}" type="presParOf" srcId="{663E0DF7-3465-4714-B77C-36E10259715F}" destId="{BE9AAAF8-A871-4DEB-A61A-A04F273DEFD2}" srcOrd="3" destOrd="0" presId="urn:microsoft.com/office/officeart/2005/8/layout/default"/>
    <dgm:cxn modelId="{478A3EE1-F933-42E6-BABE-258220BF4D64}" type="presParOf" srcId="{663E0DF7-3465-4714-B77C-36E10259715F}" destId="{A7BEB822-ED84-4051-8425-8A6C9887B20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599D91-57CF-413D-87DB-C13688E648CD}" type="doc">
      <dgm:prSet loTypeId="urn:microsoft.com/office/officeart/2005/8/layout/gear1" loCatId="cycle" qsTypeId="urn:microsoft.com/office/officeart/2005/8/quickstyle/simple1" qsCatId="simple" csTypeId="urn:microsoft.com/office/officeart/2005/8/colors/colorful5" csCatId="colorful" phldr="1"/>
      <dgm:spPr/>
    </dgm:pt>
    <dgm:pt modelId="{014E0744-1278-4C8A-BEA4-03D5B07C458C}">
      <dgm:prSet phldrT="[Text]"/>
      <dgm:spPr/>
      <dgm:t>
        <a:bodyPr/>
        <a:lstStyle/>
        <a:p>
          <a:r>
            <a:rPr lang="en-US" dirty="0"/>
            <a:t>Solution Architecture Design</a:t>
          </a:r>
        </a:p>
      </dgm:t>
    </dgm:pt>
    <dgm:pt modelId="{05EA120F-DC51-4708-9D61-CC38D9B72C86}" type="parTrans" cxnId="{8E1A7419-F948-4568-BF7B-AAE410D8ACF2}">
      <dgm:prSet/>
      <dgm:spPr/>
      <dgm:t>
        <a:bodyPr/>
        <a:lstStyle/>
        <a:p>
          <a:endParaRPr lang="en-US"/>
        </a:p>
      </dgm:t>
    </dgm:pt>
    <dgm:pt modelId="{4074F2C1-59BC-4E15-99E0-F35AAE26DE9D}" type="sibTrans" cxnId="{8E1A7419-F948-4568-BF7B-AAE410D8ACF2}">
      <dgm:prSet/>
      <dgm:spPr/>
      <dgm:t>
        <a:bodyPr/>
        <a:lstStyle/>
        <a:p>
          <a:endParaRPr lang="en-US"/>
        </a:p>
      </dgm:t>
    </dgm:pt>
    <dgm:pt modelId="{2D5DF204-3A16-48DE-B1A8-61EFF2EF83E3}">
      <dgm:prSet phldrT="[Text]"/>
      <dgm:spPr/>
      <dgm:t>
        <a:bodyPr/>
        <a:lstStyle/>
        <a:p>
          <a:r>
            <a:rPr lang="en-US" dirty="0"/>
            <a:t>Patterns</a:t>
          </a:r>
        </a:p>
      </dgm:t>
    </dgm:pt>
    <dgm:pt modelId="{74785B4E-2768-415E-B0F3-EA74415088AF}" type="parTrans" cxnId="{E7FD71F9-393D-4795-975F-56817EBC0EA3}">
      <dgm:prSet/>
      <dgm:spPr/>
      <dgm:t>
        <a:bodyPr/>
        <a:lstStyle/>
        <a:p>
          <a:endParaRPr lang="en-US"/>
        </a:p>
      </dgm:t>
    </dgm:pt>
    <dgm:pt modelId="{62A9FABB-9887-4C0B-B610-2918D4BDE644}" type="sibTrans" cxnId="{E7FD71F9-393D-4795-975F-56817EBC0EA3}">
      <dgm:prSet/>
      <dgm:spPr/>
      <dgm:t>
        <a:bodyPr/>
        <a:lstStyle/>
        <a:p>
          <a:endParaRPr lang="en-US"/>
        </a:p>
      </dgm:t>
    </dgm:pt>
    <dgm:pt modelId="{A6E62CFB-3629-4DE8-BFB7-86AD3DB77002}">
      <dgm:prSet phldrT="[Text]"/>
      <dgm:spPr/>
      <dgm:t>
        <a:bodyPr/>
        <a:lstStyle/>
        <a:p>
          <a:r>
            <a:rPr lang="en-US" dirty="0"/>
            <a:t>COTS</a:t>
          </a:r>
        </a:p>
      </dgm:t>
    </dgm:pt>
    <dgm:pt modelId="{4C17D8F9-77EA-4360-98A2-031611D7CFC4}" type="parTrans" cxnId="{B8F66783-030F-458A-B017-99BE2F584CD2}">
      <dgm:prSet/>
      <dgm:spPr/>
      <dgm:t>
        <a:bodyPr/>
        <a:lstStyle/>
        <a:p>
          <a:endParaRPr lang="en-US"/>
        </a:p>
      </dgm:t>
    </dgm:pt>
    <dgm:pt modelId="{7715825C-6064-4803-9EE3-CA4BA17C2F32}" type="sibTrans" cxnId="{B8F66783-030F-458A-B017-99BE2F584CD2}">
      <dgm:prSet/>
      <dgm:spPr/>
      <dgm:t>
        <a:bodyPr/>
        <a:lstStyle/>
        <a:p>
          <a:endParaRPr lang="en-US"/>
        </a:p>
      </dgm:t>
    </dgm:pt>
    <dgm:pt modelId="{E572D974-8235-4754-881C-0BA82F25B727}" type="pres">
      <dgm:prSet presAssocID="{A7599D91-57CF-413D-87DB-C13688E648CD}" presName="composite" presStyleCnt="0">
        <dgm:presLayoutVars>
          <dgm:chMax val="3"/>
          <dgm:animLvl val="lvl"/>
          <dgm:resizeHandles val="exact"/>
        </dgm:presLayoutVars>
      </dgm:prSet>
      <dgm:spPr/>
    </dgm:pt>
    <dgm:pt modelId="{F762744A-6D24-49FA-8DD8-6DA861CE5755}" type="pres">
      <dgm:prSet presAssocID="{014E0744-1278-4C8A-BEA4-03D5B07C458C}" presName="gear1" presStyleLbl="node1" presStyleIdx="0" presStyleCnt="3">
        <dgm:presLayoutVars>
          <dgm:chMax val="1"/>
          <dgm:bulletEnabled val="1"/>
        </dgm:presLayoutVars>
      </dgm:prSet>
      <dgm:spPr/>
    </dgm:pt>
    <dgm:pt modelId="{C4DB2974-4153-4B9F-AC8D-1BB17AFAF65C}" type="pres">
      <dgm:prSet presAssocID="{014E0744-1278-4C8A-BEA4-03D5B07C458C}" presName="gear1srcNode" presStyleLbl="node1" presStyleIdx="0" presStyleCnt="3"/>
      <dgm:spPr/>
    </dgm:pt>
    <dgm:pt modelId="{C01BC642-6AA2-413F-A773-6D8203B764A6}" type="pres">
      <dgm:prSet presAssocID="{014E0744-1278-4C8A-BEA4-03D5B07C458C}" presName="gear1dstNode" presStyleLbl="node1" presStyleIdx="0" presStyleCnt="3"/>
      <dgm:spPr/>
    </dgm:pt>
    <dgm:pt modelId="{04274A09-B3BE-4098-8A76-BCF81E61E91D}" type="pres">
      <dgm:prSet presAssocID="{2D5DF204-3A16-48DE-B1A8-61EFF2EF83E3}" presName="gear2" presStyleLbl="node1" presStyleIdx="1" presStyleCnt="3">
        <dgm:presLayoutVars>
          <dgm:chMax val="1"/>
          <dgm:bulletEnabled val="1"/>
        </dgm:presLayoutVars>
      </dgm:prSet>
      <dgm:spPr/>
    </dgm:pt>
    <dgm:pt modelId="{DC10DA56-A235-4781-B6DD-0865C5DE5202}" type="pres">
      <dgm:prSet presAssocID="{2D5DF204-3A16-48DE-B1A8-61EFF2EF83E3}" presName="gear2srcNode" presStyleLbl="node1" presStyleIdx="1" presStyleCnt="3"/>
      <dgm:spPr/>
    </dgm:pt>
    <dgm:pt modelId="{D418047B-54C8-4EB5-BECE-32EFC0324991}" type="pres">
      <dgm:prSet presAssocID="{2D5DF204-3A16-48DE-B1A8-61EFF2EF83E3}" presName="gear2dstNode" presStyleLbl="node1" presStyleIdx="1" presStyleCnt="3"/>
      <dgm:spPr/>
    </dgm:pt>
    <dgm:pt modelId="{9A47FE74-9A39-4ABC-BC34-9FCA56BAED2E}" type="pres">
      <dgm:prSet presAssocID="{A6E62CFB-3629-4DE8-BFB7-86AD3DB77002}" presName="gear3" presStyleLbl="node1" presStyleIdx="2" presStyleCnt="3"/>
      <dgm:spPr/>
    </dgm:pt>
    <dgm:pt modelId="{382C3F01-2640-486F-A595-DFA7683C7185}" type="pres">
      <dgm:prSet presAssocID="{A6E62CFB-3629-4DE8-BFB7-86AD3DB77002}" presName="gear3tx" presStyleLbl="node1" presStyleIdx="2" presStyleCnt="3">
        <dgm:presLayoutVars>
          <dgm:chMax val="1"/>
          <dgm:bulletEnabled val="1"/>
        </dgm:presLayoutVars>
      </dgm:prSet>
      <dgm:spPr/>
    </dgm:pt>
    <dgm:pt modelId="{FBB5F4A3-2EDC-44FD-8025-3360D7983ADB}" type="pres">
      <dgm:prSet presAssocID="{A6E62CFB-3629-4DE8-BFB7-86AD3DB77002}" presName="gear3srcNode" presStyleLbl="node1" presStyleIdx="2" presStyleCnt="3"/>
      <dgm:spPr/>
    </dgm:pt>
    <dgm:pt modelId="{467BD2FC-9FA6-474D-B525-FE4C8582CB69}" type="pres">
      <dgm:prSet presAssocID="{A6E62CFB-3629-4DE8-BFB7-86AD3DB77002}" presName="gear3dstNode" presStyleLbl="node1" presStyleIdx="2" presStyleCnt="3"/>
      <dgm:spPr/>
    </dgm:pt>
    <dgm:pt modelId="{282FCA52-971A-460B-B8D3-8D87E0130FE9}" type="pres">
      <dgm:prSet presAssocID="{4074F2C1-59BC-4E15-99E0-F35AAE26DE9D}" presName="connector1" presStyleLbl="sibTrans2D1" presStyleIdx="0" presStyleCnt="3"/>
      <dgm:spPr/>
    </dgm:pt>
    <dgm:pt modelId="{C02215FF-943E-4698-9247-C41C32393431}" type="pres">
      <dgm:prSet presAssocID="{62A9FABB-9887-4C0B-B610-2918D4BDE644}" presName="connector2" presStyleLbl="sibTrans2D1" presStyleIdx="1" presStyleCnt="3"/>
      <dgm:spPr/>
    </dgm:pt>
    <dgm:pt modelId="{43AECCC9-342E-41FC-8AE1-744A7A0386E6}" type="pres">
      <dgm:prSet presAssocID="{7715825C-6064-4803-9EE3-CA4BA17C2F32}" presName="connector3" presStyleLbl="sibTrans2D1" presStyleIdx="2" presStyleCnt="3"/>
      <dgm:spPr/>
    </dgm:pt>
  </dgm:ptLst>
  <dgm:cxnLst>
    <dgm:cxn modelId="{274C4707-BAD0-4D41-9F4C-778E9FC54B75}" type="presOf" srcId="{2D5DF204-3A16-48DE-B1A8-61EFF2EF83E3}" destId="{04274A09-B3BE-4098-8A76-BCF81E61E91D}" srcOrd="0" destOrd="0" presId="urn:microsoft.com/office/officeart/2005/8/layout/gear1"/>
    <dgm:cxn modelId="{41BE9712-6E81-4064-92EA-F9FEA79276DA}" type="presOf" srcId="{A6E62CFB-3629-4DE8-BFB7-86AD3DB77002}" destId="{467BD2FC-9FA6-474D-B525-FE4C8582CB69}" srcOrd="3" destOrd="0" presId="urn:microsoft.com/office/officeart/2005/8/layout/gear1"/>
    <dgm:cxn modelId="{8E1A7419-F948-4568-BF7B-AAE410D8ACF2}" srcId="{A7599D91-57CF-413D-87DB-C13688E648CD}" destId="{014E0744-1278-4C8A-BEA4-03D5B07C458C}" srcOrd="0" destOrd="0" parTransId="{05EA120F-DC51-4708-9D61-CC38D9B72C86}" sibTransId="{4074F2C1-59BC-4E15-99E0-F35AAE26DE9D}"/>
    <dgm:cxn modelId="{03FE5432-A2CA-44F4-B0A9-21C5713C181D}" type="presOf" srcId="{A6E62CFB-3629-4DE8-BFB7-86AD3DB77002}" destId="{382C3F01-2640-486F-A595-DFA7683C7185}" srcOrd="1" destOrd="0" presId="urn:microsoft.com/office/officeart/2005/8/layout/gear1"/>
    <dgm:cxn modelId="{4B210163-BEEA-4BE2-80B3-FB0DBFF37FAD}" type="presOf" srcId="{014E0744-1278-4C8A-BEA4-03D5B07C458C}" destId="{F762744A-6D24-49FA-8DD8-6DA861CE5755}" srcOrd="0" destOrd="0" presId="urn:microsoft.com/office/officeart/2005/8/layout/gear1"/>
    <dgm:cxn modelId="{3101AF46-65D3-445C-A296-EA2735412865}" type="presOf" srcId="{62A9FABB-9887-4C0B-B610-2918D4BDE644}" destId="{C02215FF-943E-4698-9247-C41C32393431}" srcOrd="0" destOrd="0" presId="urn:microsoft.com/office/officeart/2005/8/layout/gear1"/>
    <dgm:cxn modelId="{D9275A52-0E05-44D0-95E9-9F055446F534}" type="presOf" srcId="{A7599D91-57CF-413D-87DB-C13688E648CD}" destId="{E572D974-8235-4754-881C-0BA82F25B727}" srcOrd="0" destOrd="0" presId="urn:microsoft.com/office/officeart/2005/8/layout/gear1"/>
    <dgm:cxn modelId="{2BE81353-9F47-4AE8-B184-6E20A50D06EE}" type="presOf" srcId="{014E0744-1278-4C8A-BEA4-03D5B07C458C}" destId="{C4DB2974-4153-4B9F-AC8D-1BB17AFAF65C}" srcOrd="1" destOrd="0" presId="urn:microsoft.com/office/officeart/2005/8/layout/gear1"/>
    <dgm:cxn modelId="{B8F66783-030F-458A-B017-99BE2F584CD2}" srcId="{A7599D91-57CF-413D-87DB-C13688E648CD}" destId="{A6E62CFB-3629-4DE8-BFB7-86AD3DB77002}" srcOrd="2" destOrd="0" parTransId="{4C17D8F9-77EA-4360-98A2-031611D7CFC4}" sibTransId="{7715825C-6064-4803-9EE3-CA4BA17C2F32}"/>
    <dgm:cxn modelId="{42E3FF91-6FF5-4BBB-A545-0F814878671F}" type="presOf" srcId="{7715825C-6064-4803-9EE3-CA4BA17C2F32}" destId="{43AECCC9-342E-41FC-8AE1-744A7A0386E6}" srcOrd="0" destOrd="0" presId="urn:microsoft.com/office/officeart/2005/8/layout/gear1"/>
    <dgm:cxn modelId="{1AF4ACC3-B4D2-4495-A48E-5B8162A3BEC8}" type="presOf" srcId="{4074F2C1-59BC-4E15-99E0-F35AAE26DE9D}" destId="{282FCA52-971A-460B-B8D3-8D87E0130FE9}" srcOrd="0" destOrd="0" presId="urn:microsoft.com/office/officeart/2005/8/layout/gear1"/>
    <dgm:cxn modelId="{AD5434DF-2617-4E12-A22B-8D0578491C34}" type="presOf" srcId="{A6E62CFB-3629-4DE8-BFB7-86AD3DB77002}" destId="{9A47FE74-9A39-4ABC-BC34-9FCA56BAED2E}" srcOrd="0" destOrd="0" presId="urn:microsoft.com/office/officeart/2005/8/layout/gear1"/>
    <dgm:cxn modelId="{56C3C5E0-A89B-4C6A-9EB4-4C105C839C66}" type="presOf" srcId="{2D5DF204-3A16-48DE-B1A8-61EFF2EF83E3}" destId="{DC10DA56-A235-4781-B6DD-0865C5DE5202}" srcOrd="1" destOrd="0" presId="urn:microsoft.com/office/officeart/2005/8/layout/gear1"/>
    <dgm:cxn modelId="{ED0169E2-5AD6-43BE-B02B-D48762FE2842}" type="presOf" srcId="{014E0744-1278-4C8A-BEA4-03D5B07C458C}" destId="{C01BC642-6AA2-413F-A773-6D8203B764A6}" srcOrd="2" destOrd="0" presId="urn:microsoft.com/office/officeart/2005/8/layout/gear1"/>
    <dgm:cxn modelId="{C3D546EE-B224-4C68-A4EA-B2E1B05C0A63}" type="presOf" srcId="{A6E62CFB-3629-4DE8-BFB7-86AD3DB77002}" destId="{FBB5F4A3-2EDC-44FD-8025-3360D7983ADB}" srcOrd="2" destOrd="0" presId="urn:microsoft.com/office/officeart/2005/8/layout/gear1"/>
    <dgm:cxn modelId="{835DA4EE-A359-4329-91D0-83D6ACF44420}" type="presOf" srcId="{2D5DF204-3A16-48DE-B1A8-61EFF2EF83E3}" destId="{D418047B-54C8-4EB5-BECE-32EFC0324991}" srcOrd="2" destOrd="0" presId="urn:microsoft.com/office/officeart/2005/8/layout/gear1"/>
    <dgm:cxn modelId="{E7FD71F9-393D-4795-975F-56817EBC0EA3}" srcId="{A7599D91-57CF-413D-87DB-C13688E648CD}" destId="{2D5DF204-3A16-48DE-B1A8-61EFF2EF83E3}" srcOrd="1" destOrd="0" parTransId="{74785B4E-2768-415E-B0F3-EA74415088AF}" sibTransId="{62A9FABB-9887-4C0B-B610-2918D4BDE644}"/>
    <dgm:cxn modelId="{26989D21-CC01-4C4B-B724-B64DE0A267A4}" type="presParOf" srcId="{E572D974-8235-4754-881C-0BA82F25B727}" destId="{F762744A-6D24-49FA-8DD8-6DA861CE5755}" srcOrd="0" destOrd="0" presId="urn:microsoft.com/office/officeart/2005/8/layout/gear1"/>
    <dgm:cxn modelId="{CBDE7563-1166-414F-A136-3D5B6BAFE030}" type="presParOf" srcId="{E572D974-8235-4754-881C-0BA82F25B727}" destId="{C4DB2974-4153-4B9F-AC8D-1BB17AFAF65C}" srcOrd="1" destOrd="0" presId="urn:microsoft.com/office/officeart/2005/8/layout/gear1"/>
    <dgm:cxn modelId="{11B9F7AD-869D-4EDB-981F-E2CC24094DB2}" type="presParOf" srcId="{E572D974-8235-4754-881C-0BA82F25B727}" destId="{C01BC642-6AA2-413F-A773-6D8203B764A6}" srcOrd="2" destOrd="0" presId="urn:microsoft.com/office/officeart/2005/8/layout/gear1"/>
    <dgm:cxn modelId="{CAC6373E-A9C1-456C-9143-B61659082E2E}" type="presParOf" srcId="{E572D974-8235-4754-881C-0BA82F25B727}" destId="{04274A09-B3BE-4098-8A76-BCF81E61E91D}" srcOrd="3" destOrd="0" presId="urn:microsoft.com/office/officeart/2005/8/layout/gear1"/>
    <dgm:cxn modelId="{5EA01169-D79B-47DD-BD9E-944AF890A30B}" type="presParOf" srcId="{E572D974-8235-4754-881C-0BA82F25B727}" destId="{DC10DA56-A235-4781-B6DD-0865C5DE5202}" srcOrd="4" destOrd="0" presId="urn:microsoft.com/office/officeart/2005/8/layout/gear1"/>
    <dgm:cxn modelId="{FF91A473-FD40-4B39-802A-1D79B792238E}" type="presParOf" srcId="{E572D974-8235-4754-881C-0BA82F25B727}" destId="{D418047B-54C8-4EB5-BECE-32EFC0324991}" srcOrd="5" destOrd="0" presId="urn:microsoft.com/office/officeart/2005/8/layout/gear1"/>
    <dgm:cxn modelId="{F8D9D7E0-D02F-47E5-BE38-248F84A34CFA}" type="presParOf" srcId="{E572D974-8235-4754-881C-0BA82F25B727}" destId="{9A47FE74-9A39-4ABC-BC34-9FCA56BAED2E}" srcOrd="6" destOrd="0" presId="urn:microsoft.com/office/officeart/2005/8/layout/gear1"/>
    <dgm:cxn modelId="{D86C893F-13D0-497C-BF49-307A905D4CB5}" type="presParOf" srcId="{E572D974-8235-4754-881C-0BA82F25B727}" destId="{382C3F01-2640-486F-A595-DFA7683C7185}" srcOrd="7" destOrd="0" presId="urn:microsoft.com/office/officeart/2005/8/layout/gear1"/>
    <dgm:cxn modelId="{91D29591-7CE3-4E7F-B930-173DE07531CA}" type="presParOf" srcId="{E572D974-8235-4754-881C-0BA82F25B727}" destId="{FBB5F4A3-2EDC-44FD-8025-3360D7983ADB}" srcOrd="8" destOrd="0" presId="urn:microsoft.com/office/officeart/2005/8/layout/gear1"/>
    <dgm:cxn modelId="{30240005-B336-4B76-BFC5-D22ACE251FED}" type="presParOf" srcId="{E572D974-8235-4754-881C-0BA82F25B727}" destId="{467BD2FC-9FA6-474D-B525-FE4C8582CB69}" srcOrd="9" destOrd="0" presId="urn:microsoft.com/office/officeart/2005/8/layout/gear1"/>
    <dgm:cxn modelId="{71603E4A-2CA8-493C-B4EF-77AA637D702D}" type="presParOf" srcId="{E572D974-8235-4754-881C-0BA82F25B727}" destId="{282FCA52-971A-460B-B8D3-8D87E0130FE9}" srcOrd="10" destOrd="0" presId="urn:microsoft.com/office/officeart/2005/8/layout/gear1"/>
    <dgm:cxn modelId="{6BBF30B4-3B3C-4D96-8086-F7BD22BD8B36}" type="presParOf" srcId="{E572D974-8235-4754-881C-0BA82F25B727}" destId="{C02215FF-943E-4698-9247-C41C32393431}" srcOrd="11" destOrd="0" presId="urn:microsoft.com/office/officeart/2005/8/layout/gear1"/>
    <dgm:cxn modelId="{0739CE64-17CB-4CA6-8432-048560659A49}" type="presParOf" srcId="{E572D974-8235-4754-881C-0BA82F25B727}" destId="{43AECCC9-342E-41FC-8AE1-744A7A0386E6}"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DE0CCD-F8F9-4EA4-8FF7-5EDE57DF8219}" type="doc">
      <dgm:prSet loTypeId="urn:microsoft.com/office/officeart/2005/8/layout/radial1" loCatId="cycle" qsTypeId="urn:microsoft.com/office/officeart/2005/8/quickstyle/simple1" qsCatId="simple" csTypeId="urn:microsoft.com/office/officeart/2005/8/colors/colorful1#2" csCatId="colorful" phldr="1"/>
      <dgm:spPr/>
      <dgm:t>
        <a:bodyPr/>
        <a:lstStyle/>
        <a:p>
          <a:endParaRPr lang="en-US"/>
        </a:p>
      </dgm:t>
    </dgm:pt>
    <dgm:pt modelId="{BC6C36BF-E5C0-4400-AB51-9DD3BF1EE879}">
      <dgm:prSet phldrT="[Text]" custT="1"/>
      <dgm:spPr/>
      <dgm:t>
        <a:bodyPr/>
        <a:lstStyle/>
        <a:p>
          <a:r>
            <a:rPr lang="en-US" sz="1600" dirty="0"/>
            <a:t>Enterprise Computing</a:t>
          </a:r>
        </a:p>
      </dgm:t>
    </dgm:pt>
    <dgm:pt modelId="{EE9B7B06-7903-4A4D-84A4-2EEA0D75A16B}" type="parTrans" cxnId="{2FC6E587-127C-4968-95B1-8D7F833069BC}">
      <dgm:prSet/>
      <dgm:spPr/>
      <dgm:t>
        <a:bodyPr/>
        <a:lstStyle/>
        <a:p>
          <a:endParaRPr lang="en-US" sz="1800"/>
        </a:p>
      </dgm:t>
    </dgm:pt>
    <dgm:pt modelId="{26EEA67C-8B2B-4597-9269-CC650F43E96F}" type="sibTrans" cxnId="{2FC6E587-127C-4968-95B1-8D7F833069BC}">
      <dgm:prSet/>
      <dgm:spPr/>
      <dgm:t>
        <a:bodyPr/>
        <a:lstStyle/>
        <a:p>
          <a:endParaRPr lang="en-US" sz="1800"/>
        </a:p>
      </dgm:t>
    </dgm:pt>
    <dgm:pt modelId="{C5DF541E-8906-44B8-BABC-F5B072B4C3D3}">
      <dgm:prSet phldrT="[Text]" custT="1"/>
      <dgm:spPr/>
      <dgm:t>
        <a:bodyPr/>
        <a:lstStyle/>
        <a:p>
          <a:r>
            <a:rPr lang="en-US" sz="1400" dirty="0"/>
            <a:t>Web &amp; Mobile</a:t>
          </a:r>
        </a:p>
      </dgm:t>
    </dgm:pt>
    <dgm:pt modelId="{52C822FF-FDFB-449D-B4FB-1F6ED39C187E}" type="parTrans" cxnId="{0CAFA7FE-F683-410B-AF4F-604492BCD7EC}">
      <dgm:prSet custT="1"/>
      <dgm:spPr/>
      <dgm:t>
        <a:bodyPr/>
        <a:lstStyle/>
        <a:p>
          <a:endParaRPr lang="en-US" sz="500" dirty="0"/>
        </a:p>
      </dgm:t>
    </dgm:pt>
    <dgm:pt modelId="{1D758E84-47D8-4EA3-ADCC-1DDD28701B0D}" type="sibTrans" cxnId="{0CAFA7FE-F683-410B-AF4F-604492BCD7EC}">
      <dgm:prSet/>
      <dgm:spPr/>
      <dgm:t>
        <a:bodyPr/>
        <a:lstStyle/>
        <a:p>
          <a:endParaRPr lang="en-US" sz="1800"/>
        </a:p>
      </dgm:t>
    </dgm:pt>
    <dgm:pt modelId="{0B0817F9-0E80-4521-8149-807B0D0EDB9A}">
      <dgm:prSet phldrT="[Text]" custT="1"/>
      <dgm:spPr/>
      <dgm:t>
        <a:bodyPr/>
        <a:lstStyle/>
        <a:p>
          <a:r>
            <a:rPr lang="en-US" sz="1400" dirty="0"/>
            <a:t>Desktop Applications</a:t>
          </a:r>
        </a:p>
      </dgm:t>
    </dgm:pt>
    <dgm:pt modelId="{D81B8509-234A-45EB-8A1D-87B367BFA75E}" type="parTrans" cxnId="{E5E1FD8D-7037-46BC-BC61-5DB69451109F}">
      <dgm:prSet custT="1"/>
      <dgm:spPr/>
      <dgm:t>
        <a:bodyPr/>
        <a:lstStyle/>
        <a:p>
          <a:endParaRPr lang="en-US" sz="500" dirty="0"/>
        </a:p>
      </dgm:t>
    </dgm:pt>
    <dgm:pt modelId="{7901FD5E-BAF7-47DB-9E66-5336C9194862}" type="sibTrans" cxnId="{E5E1FD8D-7037-46BC-BC61-5DB69451109F}">
      <dgm:prSet/>
      <dgm:spPr/>
      <dgm:t>
        <a:bodyPr/>
        <a:lstStyle/>
        <a:p>
          <a:endParaRPr lang="en-US" sz="1800"/>
        </a:p>
      </dgm:t>
    </dgm:pt>
    <dgm:pt modelId="{F17C3BF4-77C1-48DE-8D9F-3F3C0F11382A}">
      <dgm:prSet phldrT="[Text]" custT="1"/>
      <dgm:spPr/>
      <dgm:t>
        <a:bodyPr/>
        <a:lstStyle/>
        <a:p>
          <a:r>
            <a:rPr lang="en-US" sz="1400" dirty="0"/>
            <a:t>Mainframe &amp; Batch</a:t>
          </a:r>
        </a:p>
      </dgm:t>
    </dgm:pt>
    <dgm:pt modelId="{746EC5DD-2935-4411-A42B-ABA934B7F75A}" type="parTrans" cxnId="{9631EA6C-76A1-4A16-9926-DDABF9FC97DF}">
      <dgm:prSet custT="1"/>
      <dgm:spPr/>
      <dgm:t>
        <a:bodyPr/>
        <a:lstStyle/>
        <a:p>
          <a:endParaRPr lang="en-US" sz="500" dirty="0"/>
        </a:p>
      </dgm:t>
    </dgm:pt>
    <dgm:pt modelId="{45D286CE-97A2-4E6C-9092-DD7F71B7B248}" type="sibTrans" cxnId="{9631EA6C-76A1-4A16-9926-DDABF9FC97DF}">
      <dgm:prSet/>
      <dgm:spPr/>
      <dgm:t>
        <a:bodyPr/>
        <a:lstStyle/>
        <a:p>
          <a:endParaRPr lang="en-US" sz="1800"/>
        </a:p>
      </dgm:t>
    </dgm:pt>
    <dgm:pt modelId="{F805DF9C-E932-4433-A8ED-5ABBF182CAAA}">
      <dgm:prSet phldrT="[Text]" custT="1"/>
      <dgm:spPr/>
      <dgm:t>
        <a:bodyPr/>
        <a:lstStyle/>
        <a:p>
          <a:r>
            <a:rPr lang="en-US" sz="1400" dirty="0"/>
            <a:t>Middleware</a:t>
          </a:r>
        </a:p>
      </dgm:t>
    </dgm:pt>
    <dgm:pt modelId="{AC15F18E-170D-4791-AEDD-63CC5FC3921A}" type="parTrans" cxnId="{2DE4ED42-1DB3-42FA-9DB5-A2CA26485095}">
      <dgm:prSet custT="1"/>
      <dgm:spPr/>
      <dgm:t>
        <a:bodyPr/>
        <a:lstStyle/>
        <a:p>
          <a:endParaRPr lang="en-US" sz="500" dirty="0"/>
        </a:p>
      </dgm:t>
    </dgm:pt>
    <dgm:pt modelId="{C5506554-C0AE-4550-95F1-CE074ADB85E1}" type="sibTrans" cxnId="{2DE4ED42-1DB3-42FA-9DB5-A2CA26485095}">
      <dgm:prSet/>
      <dgm:spPr/>
      <dgm:t>
        <a:bodyPr/>
        <a:lstStyle/>
        <a:p>
          <a:endParaRPr lang="en-US" sz="1800"/>
        </a:p>
      </dgm:t>
    </dgm:pt>
    <dgm:pt modelId="{ABFC3AD7-B817-46A4-9952-55A61276B16C}">
      <dgm:prSet phldrT="[Text]" custT="1"/>
      <dgm:spPr/>
      <dgm:t>
        <a:bodyPr/>
        <a:lstStyle/>
        <a:p>
          <a:r>
            <a:rPr lang="en-US" sz="1400" dirty="0"/>
            <a:t>Data, Reporting, &amp; Business Intelligence</a:t>
          </a:r>
        </a:p>
      </dgm:t>
    </dgm:pt>
    <dgm:pt modelId="{AC48B694-963C-45B2-9007-34A8866B0BF7}" type="parTrans" cxnId="{62D81979-C5D4-4CFD-8F28-4014D8451DE9}">
      <dgm:prSet custT="1"/>
      <dgm:spPr/>
      <dgm:t>
        <a:bodyPr/>
        <a:lstStyle/>
        <a:p>
          <a:endParaRPr lang="en-US" sz="500" dirty="0"/>
        </a:p>
      </dgm:t>
    </dgm:pt>
    <dgm:pt modelId="{BF029717-4F9A-4059-9D8E-D56DED5928DD}" type="sibTrans" cxnId="{62D81979-C5D4-4CFD-8F28-4014D8451DE9}">
      <dgm:prSet/>
      <dgm:spPr/>
      <dgm:t>
        <a:bodyPr/>
        <a:lstStyle/>
        <a:p>
          <a:endParaRPr lang="en-US" sz="1800"/>
        </a:p>
      </dgm:t>
    </dgm:pt>
    <dgm:pt modelId="{127DB7C7-0C9D-4F6F-92F3-1F52BE6CD536}">
      <dgm:prSet phldrT="[Text]" custT="1"/>
      <dgm:spPr/>
      <dgm:t>
        <a:bodyPr/>
        <a:lstStyle/>
        <a:p>
          <a:r>
            <a:rPr lang="en-US" sz="1400" dirty="0"/>
            <a:t>Infrastructure &amp; Operations</a:t>
          </a:r>
        </a:p>
      </dgm:t>
    </dgm:pt>
    <dgm:pt modelId="{5CF505F4-1B80-4846-8157-C37AFB37D5D6}" type="parTrans" cxnId="{223ECFAC-E641-4949-822E-8F39913B7C2A}">
      <dgm:prSet custT="1"/>
      <dgm:spPr/>
      <dgm:t>
        <a:bodyPr/>
        <a:lstStyle/>
        <a:p>
          <a:endParaRPr lang="en-US" sz="500" dirty="0"/>
        </a:p>
      </dgm:t>
    </dgm:pt>
    <dgm:pt modelId="{9E5FFABB-5875-462D-A751-1AD4F33880D3}" type="sibTrans" cxnId="{223ECFAC-E641-4949-822E-8F39913B7C2A}">
      <dgm:prSet/>
      <dgm:spPr/>
      <dgm:t>
        <a:bodyPr/>
        <a:lstStyle/>
        <a:p>
          <a:endParaRPr lang="en-US" sz="1800"/>
        </a:p>
      </dgm:t>
    </dgm:pt>
    <dgm:pt modelId="{1713E45D-1EA2-4825-A64C-4EC1884BCC3F}" type="pres">
      <dgm:prSet presAssocID="{50DE0CCD-F8F9-4EA4-8FF7-5EDE57DF8219}" presName="cycle" presStyleCnt="0">
        <dgm:presLayoutVars>
          <dgm:chMax val="1"/>
          <dgm:dir/>
          <dgm:animLvl val="ctr"/>
          <dgm:resizeHandles val="exact"/>
        </dgm:presLayoutVars>
      </dgm:prSet>
      <dgm:spPr/>
    </dgm:pt>
    <dgm:pt modelId="{E02B0D87-8D7B-4381-AB6F-EE42AAC20BD7}" type="pres">
      <dgm:prSet presAssocID="{BC6C36BF-E5C0-4400-AB51-9DD3BF1EE879}" presName="centerShape" presStyleLbl="node0" presStyleIdx="0" presStyleCnt="1" custScaleX="100068" custScaleY="100068"/>
      <dgm:spPr/>
    </dgm:pt>
    <dgm:pt modelId="{296CEC8A-64DF-4017-96BC-60BB73442884}" type="pres">
      <dgm:prSet presAssocID="{52C822FF-FDFB-449D-B4FB-1F6ED39C187E}" presName="Name9" presStyleLbl="parChTrans1D2" presStyleIdx="0" presStyleCnt="6"/>
      <dgm:spPr/>
    </dgm:pt>
    <dgm:pt modelId="{6FD6ED4B-4665-4A6D-B969-39C0DF84A7D5}" type="pres">
      <dgm:prSet presAssocID="{52C822FF-FDFB-449D-B4FB-1F6ED39C187E}" presName="connTx" presStyleLbl="parChTrans1D2" presStyleIdx="0" presStyleCnt="6"/>
      <dgm:spPr/>
    </dgm:pt>
    <dgm:pt modelId="{04C781D6-D921-4483-BA88-C3CF85C2515E}" type="pres">
      <dgm:prSet presAssocID="{C5DF541E-8906-44B8-BABC-F5B072B4C3D3}" presName="node" presStyleLbl="node1" presStyleIdx="0" presStyleCnt="6">
        <dgm:presLayoutVars>
          <dgm:bulletEnabled val="1"/>
        </dgm:presLayoutVars>
      </dgm:prSet>
      <dgm:spPr/>
    </dgm:pt>
    <dgm:pt modelId="{B51C289B-C18E-4F11-97D7-0EAE0087BD67}" type="pres">
      <dgm:prSet presAssocID="{D81B8509-234A-45EB-8A1D-87B367BFA75E}" presName="Name9" presStyleLbl="parChTrans1D2" presStyleIdx="1" presStyleCnt="6"/>
      <dgm:spPr/>
    </dgm:pt>
    <dgm:pt modelId="{FC49B7C0-E432-491B-ACE7-138E7B43AF6B}" type="pres">
      <dgm:prSet presAssocID="{D81B8509-234A-45EB-8A1D-87B367BFA75E}" presName="connTx" presStyleLbl="parChTrans1D2" presStyleIdx="1" presStyleCnt="6"/>
      <dgm:spPr/>
    </dgm:pt>
    <dgm:pt modelId="{4C2B1C8A-F18E-43FF-A89E-43FA8FB61DEE}" type="pres">
      <dgm:prSet presAssocID="{0B0817F9-0E80-4521-8149-807B0D0EDB9A}" presName="node" presStyleLbl="node1" presStyleIdx="1" presStyleCnt="6">
        <dgm:presLayoutVars>
          <dgm:bulletEnabled val="1"/>
        </dgm:presLayoutVars>
      </dgm:prSet>
      <dgm:spPr/>
    </dgm:pt>
    <dgm:pt modelId="{251AD61E-99BB-4B58-932A-6394C39439A9}" type="pres">
      <dgm:prSet presAssocID="{746EC5DD-2935-4411-A42B-ABA934B7F75A}" presName="Name9" presStyleLbl="parChTrans1D2" presStyleIdx="2" presStyleCnt="6"/>
      <dgm:spPr/>
    </dgm:pt>
    <dgm:pt modelId="{7D45363A-8DCD-4B5C-B798-C508427A3B0C}" type="pres">
      <dgm:prSet presAssocID="{746EC5DD-2935-4411-A42B-ABA934B7F75A}" presName="connTx" presStyleLbl="parChTrans1D2" presStyleIdx="2" presStyleCnt="6"/>
      <dgm:spPr/>
    </dgm:pt>
    <dgm:pt modelId="{991F6F4B-756C-45CE-96EC-211BC7BFC319}" type="pres">
      <dgm:prSet presAssocID="{F17C3BF4-77C1-48DE-8D9F-3F3C0F11382A}" presName="node" presStyleLbl="node1" presStyleIdx="2" presStyleCnt="6">
        <dgm:presLayoutVars>
          <dgm:bulletEnabled val="1"/>
        </dgm:presLayoutVars>
      </dgm:prSet>
      <dgm:spPr/>
    </dgm:pt>
    <dgm:pt modelId="{AB5C8FF8-71C3-4C1B-B455-EB4E7574D532}" type="pres">
      <dgm:prSet presAssocID="{AC15F18E-170D-4791-AEDD-63CC5FC3921A}" presName="Name9" presStyleLbl="parChTrans1D2" presStyleIdx="3" presStyleCnt="6"/>
      <dgm:spPr/>
    </dgm:pt>
    <dgm:pt modelId="{FE2AF4C2-393F-455A-A38E-AE3A3CC2BF5C}" type="pres">
      <dgm:prSet presAssocID="{AC15F18E-170D-4791-AEDD-63CC5FC3921A}" presName="connTx" presStyleLbl="parChTrans1D2" presStyleIdx="3" presStyleCnt="6"/>
      <dgm:spPr/>
    </dgm:pt>
    <dgm:pt modelId="{92B1D482-43D1-4658-8FB3-FC197D45DCE7}" type="pres">
      <dgm:prSet presAssocID="{F805DF9C-E932-4433-A8ED-5ABBF182CAAA}" presName="node" presStyleLbl="node1" presStyleIdx="3" presStyleCnt="6">
        <dgm:presLayoutVars>
          <dgm:bulletEnabled val="1"/>
        </dgm:presLayoutVars>
      </dgm:prSet>
      <dgm:spPr/>
    </dgm:pt>
    <dgm:pt modelId="{B494F231-4AB2-435D-9189-1A3A9CD7F1FF}" type="pres">
      <dgm:prSet presAssocID="{AC48B694-963C-45B2-9007-34A8866B0BF7}" presName="Name9" presStyleLbl="parChTrans1D2" presStyleIdx="4" presStyleCnt="6"/>
      <dgm:spPr/>
    </dgm:pt>
    <dgm:pt modelId="{278D3536-8192-4928-BE4C-7321AD6517D0}" type="pres">
      <dgm:prSet presAssocID="{AC48B694-963C-45B2-9007-34A8866B0BF7}" presName="connTx" presStyleLbl="parChTrans1D2" presStyleIdx="4" presStyleCnt="6"/>
      <dgm:spPr/>
    </dgm:pt>
    <dgm:pt modelId="{F55A9012-78B3-4066-BFC2-6779CABC8400}" type="pres">
      <dgm:prSet presAssocID="{ABFC3AD7-B817-46A4-9952-55A61276B16C}" presName="node" presStyleLbl="node1" presStyleIdx="4" presStyleCnt="6">
        <dgm:presLayoutVars>
          <dgm:bulletEnabled val="1"/>
        </dgm:presLayoutVars>
      </dgm:prSet>
      <dgm:spPr/>
    </dgm:pt>
    <dgm:pt modelId="{326DA116-F9FC-4718-A2A7-DBE1D6C7CE21}" type="pres">
      <dgm:prSet presAssocID="{5CF505F4-1B80-4846-8157-C37AFB37D5D6}" presName="Name9" presStyleLbl="parChTrans1D2" presStyleIdx="5" presStyleCnt="6"/>
      <dgm:spPr/>
    </dgm:pt>
    <dgm:pt modelId="{B444D1B3-5ED3-4839-B758-F5F5286B7FE7}" type="pres">
      <dgm:prSet presAssocID="{5CF505F4-1B80-4846-8157-C37AFB37D5D6}" presName="connTx" presStyleLbl="parChTrans1D2" presStyleIdx="5" presStyleCnt="6"/>
      <dgm:spPr/>
    </dgm:pt>
    <dgm:pt modelId="{CC166D1C-5146-45C8-9DE9-760A53D6223B}" type="pres">
      <dgm:prSet presAssocID="{127DB7C7-0C9D-4F6F-92F3-1F52BE6CD536}" presName="node" presStyleLbl="node1" presStyleIdx="5" presStyleCnt="6">
        <dgm:presLayoutVars>
          <dgm:bulletEnabled val="1"/>
        </dgm:presLayoutVars>
      </dgm:prSet>
      <dgm:spPr/>
    </dgm:pt>
  </dgm:ptLst>
  <dgm:cxnLst>
    <dgm:cxn modelId="{1AAA7407-EFA2-4262-8A19-9FFE2DB04E1E}" type="presOf" srcId="{5CF505F4-1B80-4846-8157-C37AFB37D5D6}" destId="{B444D1B3-5ED3-4839-B758-F5F5286B7FE7}" srcOrd="1" destOrd="0" presId="urn:microsoft.com/office/officeart/2005/8/layout/radial1"/>
    <dgm:cxn modelId="{91C8BB1F-DE15-46FF-93C5-BF669E80371B}" type="presOf" srcId="{AC15F18E-170D-4791-AEDD-63CC5FC3921A}" destId="{AB5C8FF8-71C3-4C1B-B455-EB4E7574D532}" srcOrd="0" destOrd="0" presId="urn:microsoft.com/office/officeart/2005/8/layout/radial1"/>
    <dgm:cxn modelId="{897E0122-648D-48C5-B0AD-389D03C3AA4B}" type="presOf" srcId="{52C822FF-FDFB-449D-B4FB-1F6ED39C187E}" destId="{6FD6ED4B-4665-4A6D-B969-39C0DF84A7D5}" srcOrd="1" destOrd="0" presId="urn:microsoft.com/office/officeart/2005/8/layout/radial1"/>
    <dgm:cxn modelId="{8E6CA02D-BC38-4CC8-BDE7-6E1F4BA57C14}" type="presOf" srcId="{5CF505F4-1B80-4846-8157-C37AFB37D5D6}" destId="{326DA116-F9FC-4718-A2A7-DBE1D6C7CE21}" srcOrd="0" destOrd="0" presId="urn:microsoft.com/office/officeart/2005/8/layout/radial1"/>
    <dgm:cxn modelId="{F69E9732-2E9E-44FE-839F-969AAB407C10}" type="presOf" srcId="{50DE0CCD-F8F9-4EA4-8FF7-5EDE57DF8219}" destId="{1713E45D-1EA2-4825-A64C-4EC1884BCC3F}" srcOrd="0" destOrd="0" presId="urn:microsoft.com/office/officeart/2005/8/layout/radial1"/>
    <dgm:cxn modelId="{E6BB9B5C-C562-471F-9715-560DCBD326D4}" type="presOf" srcId="{AC48B694-963C-45B2-9007-34A8866B0BF7}" destId="{B494F231-4AB2-435D-9189-1A3A9CD7F1FF}" srcOrd="0" destOrd="0" presId="urn:microsoft.com/office/officeart/2005/8/layout/radial1"/>
    <dgm:cxn modelId="{2DE4ED42-1DB3-42FA-9DB5-A2CA26485095}" srcId="{BC6C36BF-E5C0-4400-AB51-9DD3BF1EE879}" destId="{F805DF9C-E932-4433-A8ED-5ABBF182CAAA}" srcOrd="3" destOrd="0" parTransId="{AC15F18E-170D-4791-AEDD-63CC5FC3921A}" sibTransId="{C5506554-C0AE-4550-95F1-CE074ADB85E1}"/>
    <dgm:cxn modelId="{8DA1B44B-E127-4D92-A3D5-4A62148E321F}" type="presOf" srcId="{C5DF541E-8906-44B8-BABC-F5B072B4C3D3}" destId="{04C781D6-D921-4483-BA88-C3CF85C2515E}" srcOrd="0" destOrd="0" presId="urn:microsoft.com/office/officeart/2005/8/layout/radial1"/>
    <dgm:cxn modelId="{9631EA6C-76A1-4A16-9926-DDABF9FC97DF}" srcId="{BC6C36BF-E5C0-4400-AB51-9DD3BF1EE879}" destId="{F17C3BF4-77C1-48DE-8D9F-3F3C0F11382A}" srcOrd="2" destOrd="0" parTransId="{746EC5DD-2935-4411-A42B-ABA934B7F75A}" sibTransId="{45D286CE-97A2-4E6C-9092-DD7F71B7B248}"/>
    <dgm:cxn modelId="{10EF4350-D4E7-4FFF-ABAA-3C6B6EA0437F}" type="presOf" srcId="{F805DF9C-E932-4433-A8ED-5ABBF182CAAA}" destId="{92B1D482-43D1-4658-8FB3-FC197D45DCE7}" srcOrd="0" destOrd="0" presId="urn:microsoft.com/office/officeart/2005/8/layout/radial1"/>
    <dgm:cxn modelId="{1D174670-76D4-4E71-A83C-A37B08831ADC}" type="presOf" srcId="{0B0817F9-0E80-4521-8149-807B0D0EDB9A}" destId="{4C2B1C8A-F18E-43FF-A89E-43FA8FB61DEE}" srcOrd="0" destOrd="0" presId="urn:microsoft.com/office/officeart/2005/8/layout/radial1"/>
    <dgm:cxn modelId="{AA55CA74-970A-49F9-9943-EB4CD66E6AA0}" type="presOf" srcId="{F17C3BF4-77C1-48DE-8D9F-3F3C0F11382A}" destId="{991F6F4B-756C-45CE-96EC-211BC7BFC319}" srcOrd="0" destOrd="0" presId="urn:microsoft.com/office/officeart/2005/8/layout/radial1"/>
    <dgm:cxn modelId="{62D81979-C5D4-4CFD-8F28-4014D8451DE9}" srcId="{BC6C36BF-E5C0-4400-AB51-9DD3BF1EE879}" destId="{ABFC3AD7-B817-46A4-9952-55A61276B16C}" srcOrd="4" destOrd="0" parTransId="{AC48B694-963C-45B2-9007-34A8866B0BF7}" sibTransId="{BF029717-4F9A-4059-9D8E-D56DED5928DD}"/>
    <dgm:cxn modelId="{8275F683-9CD7-4598-8C7D-6E6D782C6984}" type="presOf" srcId="{127DB7C7-0C9D-4F6F-92F3-1F52BE6CD536}" destId="{CC166D1C-5146-45C8-9DE9-760A53D6223B}" srcOrd="0" destOrd="0" presId="urn:microsoft.com/office/officeart/2005/8/layout/radial1"/>
    <dgm:cxn modelId="{2FC6E587-127C-4968-95B1-8D7F833069BC}" srcId="{50DE0CCD-F8F9-4EA4-8FF7-5EDE57DF8219}" destId="{BC6C36BF-E5C0-4400-AB51-9DD3BF1EE879}" srcOrd="0" destOrd="0" parTransId="{EE9B7B06-7903-4A4D-84A4-2EEA0D75A16B}" sibTransId="{26EEA67C-8B2B-4597-9269-CC650F43E96F}"/>
    <dgm:cxn modelId="{A3F9ED89-EE5D-466D-8AC1-4C971C2E6C67}" type="presOf" srcId="{ABFC3AD7-B817-46A4-9952-55A61276B16C}" destId="{F55A9012-78B3-4066-BFC2-6779CABC8400}" srcOrd="0" destOrd="0" presId="urn:microsoft.com/office/officeart/2005/8/layout/radial1"/>
    <dgm:cxn modelId="{E5E1FD8D-7037-46BC-BC61-5DB69451109F}" srcId="{BC6C36BF-E5C0-4400-AB51-9DD3BF1EE879}" destId="{0B0817F9-0E80-4521-8149-807B0D0EDB9A}" srcOrd="1" destOrd="0" parTransId="{D81B8509-234A-45EB-8A1D-87B367BFA75E}" sibTransId="{7901FD5E-BAF7-47DB-9E66-5336C9194862}"/>
    <dgm:cxn modelId="{FD9BF09B-2597-4CF7-A638-EB5B1E092620}" type="presOf" srcId="{AC48B694-963C-45B2-9007-34A8866B0BF7}" destId="{278D3536-8192-4928-BE4C-7321AD6517D0}" srcOrd="1" destOrd="0" presId="urn:microsoft.com/office/officeart/2005/8/layout/radial1"/>
    <dgm:cxn modelId="{2863C2A6-83F3-4AFE-8227-78A1323B0D75}" type="presOf" srcId="{D81B8509-234A-45EB-8A1D-87B367BFA75E}" destId="{B51C289B-C18E-4F11-97D7-0EAE0087BD67}" srcOrd="0" destOrd="0" presId="urn:microsoft.com/office/officeart/2005/8/layout/radial1"/>
    <dgm:cxn modelId="{223ECFAC-E641-4949-822E-8F39913B7C2A}" srcId="{BC6C36BF-E5C0-4400-AB51-9DD3BF1EE879}" destId="{127DB7C7-0C9D-4F6F-92F3-1F52BE6CD536}" srcOrd="5" destOrd="0" parTransId="{5CF505F4-1B80-4846-8157-C37AFB37D5D6}" sibTransId="{9E5FFABB-5875-462D-A751-1AD4F33880D3}"/>
    <dgm:cxn modelId="{5C4BC5BD-868F-4BAB-8F66-8D1ABB51508E}" type="presOf" srcId="{746EC5DD-2935-4411-A42B-ABA934B7F75A}" destId="{251AD61E-99BB-4B58-932A-6394C39439A9}" srcOrd="0" destOrd="0" presId="urn:microsoft.com/office/officeart/2005/8/layout/radial1"/>
    <dgm:cxn modelId="{41D346C7-840C-4C3F-A8F0-A98CAA4BA713}" type="presOf" srcId="{746EC5DD-2935-4411-A42B-ABA934B7F75A}" destId="{7D45363A-8DCD-4B5C-B798-C508427A3B0C}" srcOrd="1" destOrd="0" presId="urn:microsoft.com/office/officeart/2005/8/layout/radial1"/>
    <dgm:cxn modelId="{431340D8-1E33-4140-A198-AEE9A01EEA01}" type="presOf" srcId="{AC15F18E-170D-4791-AEDD-63CC5FC3921A}" destId="{FE2AF4C2-393F-455A-A38E-AE3A3CC2BF5C}" srcOrd="1" destOrd="0" presId="urn:microsoft.com/office/officeart/2005/8/layout/radial1"/>
    <dgm:cxn modelId="{B3CC44DA-9EF6-4677-BB2F-D63B2C941AE7}" type="presOf" srcId="{BC6C36BF-E5C0-4400-AB51-9DD3BF1EE879}" destId="{E02B0D87-8D7B-4381-AB6F-EE42AAC20BD7}" srcOrd="0" destOrd="0" presId="urn:microsoft.com/office/officeart/2005/8/layout/radial1"/>
    <dgm:cxn modelId="{BAA096F0-246F-4A5F-A252-F095BECF9C07}" type="presOf" srcId="{52C822FF-FDFB-449D-B4FB-1F6ED39C187E}" destId="{296CEC8A-64DF-4017-96BC-60BB73442884}" srcOrd="0" destOrd="0" presId="urn:microsoft.com/office/officeart/2005/8/layout/radial1"/>
    <dgm:cxn modelId="{36C053F1-7597-452E-B04E-43C68A21D64D}" type="presOf" srcId="{D81B8509-234A-45EB-8A1D-87B367BFA75E}" destId="{FC49B7C0-E432-491B-ACE7-138E7B43AF6B}" srcOrd="1" destOrd="0" presId="urn:microsoft.com/office/officeart/2005/8/layout/radial1"/>
    <dgm:cxn modelId="{0CAFA7FE-F683-410B-AF4F-604492BCD7EC}" srcId="{BC6C36BF-E5C0-4400-AB51-9DD3BF1EE879}" destId="{C5DF541E-8906-44B8-BABC-F5B072B4C3D3}" srcOrd="0" destOrd="0" parTransId="{52C822FF-FDFB-449D-B4FB-1F6ED39C187E}" sibTransId="{1D758E84-47D8-4EA3-ADCC-1DDD28701B0D}"/>
    <dgm:cxn modelId="{0FFE9286-1CC1-44D9-846B-0487482BD9DB}" type="presParOf" srcId="{1713E45D-1EA2-4825-A64C-4EC1884BCC3F}" destId="{E02B0D87-8D7B-4381-AB6F-EE42AAC20BD7}" srcOrd="0" destOrd="0" presId="urn:microsoft.com/office/officeart/2005/8/layout/radial1"/>
    <dgm:cxn modelId="{7AA2FE1B-B8B6-4B10-9291-E3CD5461D040}" type="presParOf" srcId="{1713E45D-1EA2-4825-A64C-4EC1884BCC3F}" destId="{296CEC8A-64DF-4017-96BC-60BB73442884}" srcOrd="1" destOrd="0" presId="urn:microsoft.com/office/officeart/2005/8/layout/radial1"/>
    <dgm:cxn modelId="{F89E355F-D2A8-4B38-A42D-091BDA38DE61}" type="presParOf" srcId="{296CEC8A-64DF-4017-96BC-60BB73442884}" destId="{6FD6ED4B-4665-4A6D-B969-39C0DF84A7D5}" srcOrd="0" destOrd="0" presId="urn:microsoft.com/office/officeart/2005/8/layout/radial1"/>
    <dgm:cxn modelId="{19F59081-BF21-472D-AF87-F06476E18124}" type="presParOf" srcId="{1713E45D-1EA2-4825-A64C-4EC1884BCC3F}" destId="{04C781D6-D921-4483-BA88-C3CF85C2515E}" srcOrd="2" destOrd="0" presId="urn:microsoft.com/office/officeart/2005/8/layout/radial1"/>
    <dgm:cxn modelId="{F53F046B-415D-47B6-90BD-19859B2933BD}" type="presParOf" srcId="{1713E45D-1EA2-4825-A64C-4EC1884BCC3F}" destId="{B51C289B-C18E-4F11-97D7-0EAE0087BD67}" srcOrd="3" destOrd="0" presId="urn:microsoft.com/office/officeart/2005/8/layout/radial1"/>
    <dgm:cxn modelId="{830FC3FA-0D14-4831-9447-08F19A8129DA}" type="presParOf" srcId="{B51C289B-C18E-4F11-97D7-0EAE0087BD67}" destId="{FC49B7C0-E432-491B-ACE7-138E7B43AF6B}" srcOrd="0" destOrd="0" presId="urn:microsoft.com/office/officeart/2005/8/layout/radial1"/>
    <dgm:cxn modelId="{BDBF53AA-1F68-4F71-A8BB-B9279D4F6A56}" type="presParOf" srcId="{1713E45D-1EA2-4825-A64C-4EC1884BCC3F}" destId="{4C2B1C8A-F18E-43FF-A89E-43FA8FB61DEE}" srcOrd="4" destOrd="0" presId="urn:microsoft.com/office/officeart/2005/8/layout/radial1"/>
    <dgm:cxn modelId="{FB9CF8D4-FC61-4123-AB29-5EF03014C750}" type="presParOf" srcId="{1713E45D-1EA2-4825-A64C-4EC1884BCC3F}" destId="{251AD61E-99BB-4B58-932A-6394C39439A9}" srcOrd="5" destOrd="0" presId="urn:microsoft.com/office/officeart/2005/8/layout/radial1"/>
    <dgm:cxn modelId="{8FEF528D-E27A-456C-8385-2EA210F13B3B}" type="presParOf" srcId="{251AD61E-99BB-4B58-932A-6394C39439A9}" destId="{7D45363A-8DCD-4B5C-B798-C508427A3B0C}" srcOrd="0" destOrd="0" presId="urn:microsoft.com/office/officeart/2005/8/layout/radial1"/>
    <dgm:cxn modelId="{990E2B10-99C7-48D9-BB93-E3C0DD6F855F}" type="presParOf" srcId="{1713E45D-1EA2-4825-A64C-4EC1884BCC3F}" destId="{991F6F4B-756C-45CE-96EC-211BC7BFC319}" srcOrd="6" destOrd="0" presId="urn:microsoft.com/office/officeart/2005/8/layout/radial1"/>
    <dgm:cxn modelId="{AC9FD689-6CDD-49EE-8944-6C53AE40696C}" type="presParOf" srcId="{1713E45D-1EA2-4825-A64C-4EC1884BCC3F}" destId="{AB5C8FF8-71C3-4C1B-B455-EB4E7574D532}" srcOrd="7" destOrd="0" presId="urn:microsoft.com/office/officeart/2005/8/layout/radial1"/>
    <dgm:cxn modelId="{00F4D72E-F25D-4A36-9D17-70A3207512C8}" type="presParOf" srcId="{AB5C8FF8-71C3-4C1B-B455-EB4E7574D532}" destId="{FE2AF4C2-393F-455A-A38E-AE3A3CC2BF5C}" srcOrd="0" destOrd="0" presId="urn:microsoft.com/office/officeart/2005/8/layout/radial1"/>
    <dgm:cxn modelId="{F328BA9C-7332-4761-B9A8-544B04B3B6E4}" type="presParOf" srcId="{1713E45D-1EA2-4825-A64C-4EC1884BCC3F}" destId="{92B1D482-43D1-4658-8FB3-FC197D45DCE7}" srcOrd="8" destOrd="0" presId="urn:microsoft.com/office/officeart/2005/8/layout/radial1"/>
    <dgm:cxn modelId="{06EC3D21-5E43-49D0-B63A-487FDB079A68}" type="presParOf" srcId="{1713E45D-1EA2-4825-A64C-4EC1884BCC3F}" destId="{B494F231-4AB2-435D-9189-1A3A9CD7F1FF}" srcOrd="9" destOrd="0" presId="urn:microsoft.com/office/officeart/2005/8/layout/radial1"/>
    <dgm:cxn modelId="{5D19F6EA-33D5-4089-9417-5FD8DB102E27}" type="presParOf" srcId="{B494F231-4AB2-435D-9189-1A3A9CD7F1FF}" destId="{278D3536-8192-4928-BE4C-7321AD6517D0}" srcOrd="0" destOrd="0" presId="urn:microsoft.com/office/officeart/2005/8/layout/radial1"/>
    <dgm:cxn modelId="{8DF10CEF-9800-4C2E-9963-282EDB76D642}" type="presParOf" srcId="{1713E45D-1EA2-4825-A64C-4EC1884BCC3F}" destId="{F55A9012-78B3-4066-BFC2-6779CABC8400}" srcOrd="10" destOrd="0" presId="urn:microsoft.com/office/officeart/2005/8/layout/radial1"/>
    <dgm:cxn modelId="{5E8BAEEE-5C01-48A4-BB11-854EDC0DB88A}" type="presParOf" srcId="{1713E45D-1EA2-4825-A64C-4EC1884BCC3F}" destId="{326DA116-F9FC-4718-A2A7-DBE1D6C7CE21}" srcOrd="11" destOrd="0" presId="urn:microsoft.com/office/officeart/2005/8/layout/radial1"/>
    <dgm:cxn modelId="{2998861E-E063-4F21-847E-EA6597FCC4EF}" type="presParOf" srcId="{326DA116-F9FC-4718-A2A7-DBE1D6C7CE21}" destId="{B444D1B3-5ED3-4839-B758-F5F5286B7FE7}" srcOrd="0" destOrd="0" presId="urn:microsoft.com/office/officeart/2005/8/layout/radial1"/>
    <dgm:cxn modelId="{DBFED222-D3BE-458E-BBD9-0C7E46092738}" type="presParOf" srcId="{1713E45D-1EA2-4825-A64C-4EC1884BCC3F}" destId="{CC166D1C-5146-45C8-9DE9-760A53D6223B}"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0B0DD2-05F6-4BAF-8551-BF2346EC05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D5029F3-1886-4B47-9704-FC98E97505ED}">
      <dgm:prSet/>
      <dgm:spPr/>
      <dgm:t>
        <a:bodyPr/>
        <a:lstStyle/>
        <a:p>
          <a:r>
            <a:rPr lang="en-US" dirty="0"/>
            <a:t>Business process is inherently asynchronous – it must </a:t>
          </a:r>
          <a:r>
            <a:rPr lang="en-US" b="1" u="sng" dirty="0"/>
            <a:t>inform</a:t>
          </a:r>
          <a:r>
            <a:rPr lang="en-US" dirty="0"/>
            <a:t> other processes but continue to operate without waiting for response </a:t>
          </a:r>
        </a:p>
      </dgm:t>
    </dgm:pt>
    <dgm:pt modelId="{C3ADF636-D0C7-480D-AA2B-E8DF4CF05667}" type="parTrans" cxnId="{4781E591-CE8D-4B4D-B073-EC0A01B8C66D}">
      <dgm:prSet/>
      <dgm:spPr/>
      <dgm:t>
        <a:bodyPr/>
        <a:lstStyle/>
        <a:p>
          <a:endParaRPr lang="en-US"/>
        </a:p>
      </dgm:t>
    </dgm:pt>
    <dgm:pt modelId="{8EC53701-0EB5-4EB0-855F-0C4851EAC7E0}" type="sibTrans" cxnId="{4781E591-CE8D-4B4D-B073-EC0A01B8C66D}">
      <dgm:prSet/>
      <dgm:spPr/>
      <dgm:t>
        <a:bodyPr/>
        <a:lstStyle/>
        <a:p>
          <a:endParaRPr lang="en-US"/>
        </a:p>
      </dgm:t>
    </dgm:pt>
    <dgm:pt modelId="{D6AFA2DE-D9A4-409A-B8BA-425B7F65EB43}">
      <dgm:prSet/>
      <dgm:spPr/>
      <dgm:t>
        <a:bodyPr/>
        <a:lstStyle/>
        <a:p>
          <a:r>
            <a:rPr lang="en-US" dirty="0"/>
            <a:t>An application needs to operate regardless of whether dependencies are up and running</a:t>
          </a:r>
        </a:p>
      </dgm:t>
    </dgm:pt>
    <dgm:pt modelId="{91FA7E0A-F3C2-4A79-BC03-382602C517F7}" type="parTrans" cxnId="{8C9C1E8C-FC42-4852-A8E8-8F3127DA8EF1}">
      <dgm:prSet/>
      <dgm:spPr/>
      <dgm:t>
        <a:bodyPr/>
        <a:lstStyle/>
        <a:p>
          <a:endParaRPr lang="en-US"/>
        </a:p>
      </dgm:t>
    </dgm:pt>
    <dgm:pt modelId="{9CA46E92-40F3-4CAA-8259-A7902831001B}" type="sibTrans" cxnId="{8C9C1E8C-FC42-4852-A8E8-8F3127DA8EF1}">
      <dgm:prSet/>
      <dgm:spPr/>
      <dgm:t>
        <a:bodyPr/>
        <a:lstStyle/>
        <a:p>
          <a:endParaRPr lang="en-US"/>
        </a:p>
      </dgm:t>
    </dgm:pt>
    <dgm:pt modelId="{05DAE4B8-5944-46BA-88D9-01E4CA004837}">
      <dgm:prSet/>
      <dgm:spPr/>
      <dgm:t>
        <a:bodyPr/>
        <a:lstStyle/>
        <a:p>
          <a:r>
            <a:rPr lang="en-US" dirty="0"/>
            <a:t>Service provider needs complete decoupling from clients – components might need to be completely replaced and/or relocated</a:t>
          </a:r>
        </a:p>
      </dgm:t>
    </dgm:pt>
    <dgm:pt modelId="{FE2B958B-B9C3-4197-B599-EC5646D05E3E}" type="parTrans" cxnId="{0CB2FF76-DA80-49A7-A05B-A4ED7CE112F8}">
      <dgm:prSet/>
      <dgm:spPr/>
      <dgm:t>
        <a:bodyPr/>
        <a:lstStyle/>
        <a:p>
          <a:endParaRPr lang="en-US"/>
        </a:p>
      </dgm:t>
    </dgm:pt>
    <dgm:pt modelId="{B929B299-00D0-4CC6-920D-A3B90CDDC9EC}" type="sibTrans" cxnId="{0CB2FF76-DA80-49A7-A05B-A4ED7CE112F8}">
      <dgm:prSet/>
      <dgm:spPr/>
      <dgm:t>
        <a:bodyPr/>
        <a:lstStyle/>
        <a:p>
          <a:endParaRPr lang="en-US"/>
        </a:p>
      </dgm:t>
    </dgm:pt>
    <dgm:pt modelId="{AB76BEB3-8128-4F00-BB15-62E84BD49BEA}" type="pres">
      <dgm:prSet presAssocID="{AD0B0DD2-05F6-4BAF-8551-BF2346EC052C}" presName="root" presStyleCnt="0">
        <dgm:presLayoutVars>
          <dgm:dir/>
          <dgm:resizeHandles val="exact"/>
        </dgm:presLayoutVars>
      </dgm:prSet>
      <dgm:spPr/>
    </dgm:pt>
    <dgm:pt modelId="{EDE692FB-A345-4441-ABA4-81A6242B16C6}" type="pres">
      <dgm:prSet presAssocID="{4D5029F3-1886-4B47-9704-FC98E97505ED}" presName="compNode" presStyleCnt="0"/>
      <dgm:spPr/>
    </dgm:pt>
    <dgm:pt modelId="{6ABF4356-528D-4860-9D57-EF407F808F76}" type="pres">
      <dgm:prSet presAssocID="{4D5029F3-1886-4B47-9704-FC98E97505ED}" presName="bgRect" presStyleLbl="bgShp" presStyleIdx="0" presStyleCnt="3"/>
      <dgm:spPr/>
    </dgm:pt>
    <dgm:pt modelId="{7603E610-D3F4-4CA0-8C86-50FCC84BEB71}" type="pres">
      <dgm:prSet presAssocID="{4D5029F3-1886-4B47-9704-FC98E97505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BFD023A-6873-4BD0-8B05-EE095902E646}" type="pres">
      <dgm:prSet presAssocID="{4D5029F3-1886-4B47-9704-FC98E97505ED}" presName="spaceRect" presStyleCnt="0"/>
      <dgm:spPr/>
    </dgm:pt>
    <dgm:pt modelId="{824E32DD-0923-440D-9F22-7CD9FC8A92B1}" type="pres">
      <dgm:prSet presAssocID="{4D5029F3-1886-4B47-9704-FC98E97505ED}" presName="parTx" presStyleLbl="revTx" presStyleIdx="0" presStyleCnt="3">
        <dgm:presLayoutVars>
          <dgm:chMax val="0"/>
          <dgm:chPref val="0"/>
        </dgm:presLayoutVars>
      </dgm:prSet>
      <dgm:spPr/>
    </dgm:pt>
    <dgm:pt modelId="{45F97DDA-5E04-4CDA-987E-34F21D0123AB}" type="pres">
      <dgm:prSet presAssocID="{8EC53701-0EB5-4EB0-855F-0C4851EAC7E0}" presName="sibTrans" presStyleCnt="0"/>
      <dgm:spPr/>
    </dgm:pt>
    <dgm:pt modelId="{98D67E6B-AB9C-4636-923A-1A3D896D2906}" type="pres">
      <dgm:prSet presAssocID="{D6AFA2DE-D9A4-409A-B8BA-425B7F65EB43}" presName="compNode" presStyleCnt="0"/>
      <dgm:spPr/>
    </dgm:pt>
    <dgm:pt modelId="{CBF28377-2EBD-4449-BC02-9FC92AEC7B8B}" type="pres">
      <dgm:prSet presAssocID="{D6AFA2DE-D9A4-409A-B8BA-425B7F65EB43}" presName="bgRect" presStyleLbl="bgShp" presStyleIdx="1" presStyleCnt="3"/>
      <dgm:spPr/>
    </dgm:pt>
    <dgm:pt modelId="{1B6FC4E7-EDAC-4997-94CC-E4D86B08C527}" type="pres">
      <dgm:prSet presAssocID="{D6AFA2DE-D9A4-409A-B8BA-425B7F65EB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4B66FF06-13F6-4DA0-BF18-C621B3A7DE2F}" type="pres">
      <dgm:prSet presAssocID="{D6AFA2DE-D9A4-409A-B8BA-425B7F65EB43}" presName="spaceRect" presStyleCnt="0"/>
      <dgm:spPr/>
    </dgm:pt>
    <dgm:pt modelId="{BDDE04D2-9697-49B2-ACBB-A2D9A76F6303}" type="pres">
      <dgm:prSet presAssocID="{D6AFA2DE-D9A4-409A-B8BA-425B7F65EB43}" presName="parTx" presStyleLbl="revTx" presStyleIdx="1" presStyleCnt="3">
        <dgm:presLayoutVars>
          <dgm:chMax val="0"/>
          <dgm:chPref val="0"/>
        </dgm:presLayoutVars>
      </dgm:prSet>
      <dgm:spPr/>
    </dgm:pt>
    <dgm:pt modelId="{08C36A1F-23FF-40A3-A9DD-2235A40061B2}" type="pres">
      <dgm:prSet presAssocID="{9CA46E92-40F3-4CAA-8259-A7902831001B}" presName="sibTrans" presStyleCnt="0"/>
      <dgm:spPr/>
    </dgm:pt>
    <dgm:pt modelId="{CE48697A-9BD3-4CC7-B18E-E297C33D322A}" type="pres">
      <dgm:prSet presAssocID="{05DAE4B8-5944-46BA-88D9-01E4CA004837}" presName="compNode" presStyleCnt="0"/>
      <dgm:spPr/>
    </dgm:pt>
    <dgm:pt modelId="{7AA4A770-ACE4-4EC4-AFC8-244AAB3D1011}" type="pres">
      <dgm:prSet presAssocID="{05DAE4B8-5944-46BA-88D9-01E4CA004837}" presName="bgRect" presStyleLbl="bgShp" presStyleIdx="2" presStyleCnt="3"/>
      <dgm:spPr/>
    </dgm:pt>
    <dgm:pt modelId="{C31302B1-7DCD-42EE-98AB-EC903152B2B8}" type="pres">
      <dgm:prSet presAssocID="{05DAE4B8-5944-46BA-88D9-01E4CA0048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4BCA676-4E35-47A9-A437-132933E33D9A}" type="pres">
      <dgm:prSet presAssocID="{05DAE4B8-5944-46BA-88D9-01E4CA004837}" presName="spaceRect" presStyleCnt="0"/>
      <dgm:spPr/>
    </dgm:pt>
    <dgm:pt modelId="{19B2E441-4E5B-4ADC-8FDE-F9AB780807F1}" type="pres">
      <dgm:prSet presAssocID="{05DAE4B8-5944-46BA-88D9-01E4CA004837}" presName="parTx" presStyleLbl="revTx" presStyleIdx="2" presStyleCnt="3">
        <dgm:presLayoutVars>
          <dgm:chMax val="0"/>
          <dgm:chPref val="0"/>
        </dgm:presLayoutVars>
      </dgm:prSet>
      <dgm:spPr/>
    </dgm:pt>
  </dgm:ptLst>
  <dgm:cxnLst>
    <dgm:cxn modelId="{2CEBF814-B6DB-4114-BBAF-5203047F2450}" type="presOf" srcId="{05DAE4B8-5944-46BA-88D9-01E4CA004837}" destId="{19B2E441-4E5B-4ADC-8FDE-F9AB780807F1}" srcOrd="0" destOrd="0" presId="urn:microsoft.com/office/officeart/2018/2/layout/IconVerticalSolidList"/>
    <dgm:cxn modelId="{0CB2FF76-DA80-49A7-A05B-A4ED7CE112F8}" srcId="{AD0B0DD2-05F6-4BAF-8551-BF2346EC052C}" destId="{05DAE4B8-5944-46BA-88D9-01E4CA004837}" srcOrd="2" destOrd="0" parTransId="{FE2B958B-B9C3-4197-B599-EC5646D05E3E}" sibTransId="{B929B299-00D0-4CC6-920D-A3B90CDDC9EC}"/>
    <dgm:cxn modelId="{599BB77A-BA63-4DAB-868B-122D4E4E7F98}" type="presOf" srcId="{D6AFA2DE-D9A4-409A-B8BA-425B7F65EB43}" destId="{BDDE04D2-9697-49B2-ACBB-A2D9A76F6303}" srcOrd="0" destOrd="0" presId="urn:microsoft.com/office/officeart/2018/2/layout/IconVerticalSolidList"/>
    <dgm:cxn modelId="{8C9C1E8C-FC42-4852-A8E8-8F3127DA8EF1}" srcId="{AD0B0DD2-05F6-4BAF-8551-BF2346EC052C}" destId="{D6AFA2DE-D9A4-409A-B8BA-425B7F65EB43}" srcOrd="1" destOrd="0" parTransId="{91FA7E0A-F3C2-4A79-BC03-382602C517F7}" sibTransId="{9CA46E92-40F3-4CAA-8259-A7902831001B}"/>
    <dgm:cxn modelId="{4781E591-CE8D-4B4D-B073-EC0A01B8C66D}" srcId="{AD0B0DD2-05F6-4BAF-8551-BF2346EC052C}" destId="{4D5029F3-1886-4B47-9704-FC98E97505ED}" srcOrd="0" destOrd="0" parTransId="{C3ADF636-D0C7-480D-AA2B-E8DF4CF05667}" sibTransId="{8EC53701-0EB5-4EB0-855F-0C4851EAC7E0}"/>
    <dgm:cxn modelId="{806B78B0-DA78-45FB-BDE2-5882F7351C92}" type="presOf" srcId="{4D5029F3-1886-4B47-9704-FC98E97505ED}" destId="{824E32DD-0923-440D-9F22-7CD9FC8A92B1}" srcOrd="0" destOrd="0" presId="urn:microsoft.com/office/officeart/2018/2/layout/IconVerticalSolidList"/>
    <dgm:cxn modelId="{E318A5B9-34E7-4E7A-A321-E315CAA6505C}" type="presOf" srcId="{AD0B0DD2-05F6-4BAF-8551-BF2346EC052C}" destId="{AB76BEB3-8128-4F00-BB15-62E84BD49BEA}" srcOrd="0" destOrd="0" presId="urn:microsoft.com/office/officeart/2018/2/layout/IconVerticalSolidList"/>
    <dgm:cxn modelId="{0C973297-369F-4E7A-9D23-4E2C2891D06C}" type="presParOf" srcId="{AB76BEB3-8128-4F00-BB15-62E84BD49BEA}" destId="{EDE692FB-A345-4441-ABA4-81A6242B16C6}" srcOrd="0" destOrd="0" presId="urn:microsoft.com/office/officeart/2018/2/layout/IconVerticalSolidList"/>
    <dgm:cxn modelId="{55068809-99CD-421D-99BA-2BA24CD5C39B}" type="presParOf" srcId="{EDE692FB-A345-4441-ABA4-81A6242B16C6}" destId="{6ABF4356-528D-4860-9D57-EF407F808F76}" srcOrd="0" destOrd="0" presId="urn:microsoft.com/office/officeart/2018/2/layout/IconVerticalSolidList"/>
    <dgm:cxn modelId="{C2798348-82A2-4538-A261-00C1323E97FF}" type="presParOf" srcId="{EDE692FB-A345-4441-ABA4-81A6242B16C6}" destId="{7603E610-D3F4-4CA0-8C86-50FCC84BEB71}" srcOrd="1" destOrd="0" presId="urn:microsoft.com/office/officeart/2018/2/layout/IconVerticalSolidList"/>
    <dgm:cxn modelId="{0C4840EA-112C-4B5E-A4CE-CEAEA1797B99}" type="presParOf" srcId="{EDE692FB-A345-4441-ABA4-81A6242B16C6}" destId="{9BFD023A-6873-4BD0-8B05-EE095902E646}" srcOrd="2" destOrd="0" presId="urn:microsoft.com/office/officeart/2018/2/layout/IconVerticalSolidList"/>
    <dgm:cxn modelId="{B5A1F33C-2DE2-43B4-BF3A-0198F602897D}" type="presParOf" srcId="{EDE692FB-A345-4441-ABA4-81A6242B16C6}" destId="{824E32DD-0923-440D-9F22-7CD9FC8A92B1}" srcOrd="3" destOrd="0" presId="urn:microsoft.com/office/officeart/2018/2/layout/IconVerticalSolidList"/>
    <dgm:cxn modelId="{3E46FB73-2935-47B7-9DB5-4D9C0A55951F}" type="presParOf" srcId="{AB76BEB3-8128-4F00-BB15-62E84BD49BEA}" destId="{45F97DDA-5E04-4CDA-987E-34F21D0123AB}" srcOrd="1" destOrd="0" presId="urn:microsoft.com/office/officeart/2018/2/layout/IconVerticalSolidList"/>
    <dgm:cxn modelId="{0B46E753-BAAA-4E3C-BE57-F82A413C9040}" type="presParOf" srcId="{AB76BEB3-8128-4F00-BB15-62E84BD49BEA}" destId="{98D67E6B-AB9C-4636-923A-1A3D896D2906}" srcOrd="2" destOrd="0" presId="urn:microsoft.com/office/officeart/2018/2/layout/IconVerticalSolidList"/>
    <dgm:cxn modelId="{B1307E2C-7A3E-4DD7-9441-D309BDCF0697}" type="presParOf" srcId="{98D67E6B-AB9C-4636-923A-1A3D896D2906}" destId="{CBF28377-2EBD-4449-BC02-9FC92AEC7B8B}" srcOrd="0" destOrd="0" presId="urn:microsoft.com/office/officeart/2018/2/layout/IconVerticalSolidList"/>
    <dgm:cxn modelId="{5A221359-A3CB-4E40-9770-AE9A3BFB98C8}" type="presParOf" srcId="{98D67E6B-AB9C-4636-923A-1A3D896D2906}" destId="{1B6FC4E7-EDAC-4997-94CC-E4D86B08C527}" srcOrd="1" destOrd="0" presId="urn:microsoft.com/office/officeart/2018/2/layout/IconVerticalSolidList"/>
    <dgm:cxn modelId="{E7C8EA72-C406-4AD9-B9D8-B71A5F942A90}" type="presParOf" srcId="{98D67E6B-AB9C-4636-923A-1A3D896D2906}" destId="{4B66FF06-13F6-4DA0-BF18-C621B3A7DE2F}" srcOrd="2" destOrd="0" presId="urn:microsoft.com/office/officeart/2018/2/layout/IconVerticalSolidList"/>
    <dgm:cxn modelId="{047FF858-AD7F-4EF8-910F-5AB2BF32333B}" type="presParOf" srcId="{98D67E6B-AB9C-4636-923A-1A3D896D2906}" destId="{BDDE04D2-9697-49B2-ACBB-A2D9A76F6303}" srcOrd="3" destOrd="0" presId="urn:microsoft.com/office/officeart/2018/2/layout/IconVerticalSolidList"/>
    <dgm:cxn modelId="{D13B37F8-3A2B-47B4-A841-361803E4F0CE}" type="presParOf" srcId="{AB76BEB3-8128-4F00-BB15-62E84BD49BEA}" destId="{08C36A1F-23FF-40A3-A9DD-2235A40061B2}" srcOrd="3" destOrd="0" presId="urn:microsoft.com/office/officeart/2018/2/layout/IconVerticalSolidList"/>
    <dgm:cxn modelId="{BF892AF3-2B10-4054-962B-3E10C5E322C5}" type="presParOf" srcId="{AB76BEB3-8128-4F00-BB15-62E84BD49BEA}" destId="{CE48697A-9BD3-4CC7-B18E-E297C33D322A}" srcOrd="4" destOrd="0" presId="urn:microsoft.com/office/officeart/2018/2/layout/IconVerticalSolidList"/>
    <dgm:cxn modelId="{26E8E64C-0AFC-417F-B4A7-6419A7B0C3AC}" type="presParOf" srcId="{CE48697A-9BD3-4CC7-B18E-E297C33D322A}" destId="{7AA4A770-ACE4-4EC4-AFC8-244AAB3D1011}" srcOrd="0" destOrd="0" presId="urn:microsoft.com/office/officeart/2018/2/layout/IconVerticalSolidList"/>
    <dgm:cxn modelId="{4EAEE05F-E299-4A55-96F1-A426218BB20C}" type="presParOf" srcId="{CE48697A-9BD3-4CC7-B18E-E297C33D322A}" destId="{C31302B1-7DCD-42EE-98AB-EC903152B2B8}" srcOrd="1" destOrd="0" presId="urn:microsoft.com/office/officeart/2018/2/layout/IconVerticalSolidList"/>
    <dgm:cxn modelId="{0F0875EB-D1D6-463E-8512-2A5F36AF5802}" type="presParOf" srcId="{CE48697A-9BD3-4CC7-B18E-E297C33D322A}" destId="{04BCA676-4E35-47A9-A437-132933E33D9A}" srcOrd="2" destOrd="0" presId="urn:microsoft.com/office/officeart/2018/2/layout/IconVerticalSolidList"/>
    <dgm:cxn modelId="{769A4B3F-E81A-435C-919A-37AC3EA16036}" type="presParOf" srcId="{CE48697A-9BD3-4CC7-B18E-E297C33D322A}" destId="{19B2E441-4E5B-4ADC-8FDE-F9AB780807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E0B888C-4251-421E-9C39-B7696C5FED2B}"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99BA167-8981-420C-B0A0-512C0010B1C1}">
      <dgm:prSet/>
      <dgm:spPr/>
      <dgm:t>
        <a:bodyPr/>
        <a:lstStyle/>
        <a:p>
          <a:r>
            <a:rPr lang="en-US"/>
            <a:t>Reactive systems is an architecture in which independent systems integrate with each other using asynchronous messaging</a:t>
          </a:r>
        </a:p>
      </dgm:t>
    </dgm:pt>
    <dgm:pt modelId="{0FF62198-4398-4670-B293-F59DCB746D1E}" type="parTrans" cxnId="{A15FFFF9-9813-4AA3-8F33-47000175D6E0}">
      <dgm:prSet/>
      <dgm:spPr/>
      <dgm:t>
        <a:bodyPr/>
        <a:lstStyle/>
        <a:p>
          <a:endParaRPr lang="en-US"/>
        </a:p>
      </dgm:t>
    </dgm:pt>
    <dgm:pt modelId="{7378AFE8-4365-4A28-8EB0-7070E313AC47}" type="sibTrans" cxnId="{A15FFFF9-9813-4AA3-8F33-47000175D6E0}">
      <dgm:prSet/>
      <dgm:spPr/>
      <dgm:t>
        <a:bodyPr/>
        <a:lstStyle/>
        <a:p>
          <a:endParaRPr lang="en-US"/>
        </a:p>
      </dgm:t>
    </dgm:pt>
    <dgm:pt modelId="{14E0A745-667D-49CF-97E7-7A2F23199941}">
      <dgm:prSet/>
      <dgm:spPr/>
      <dgm:t>
        <a:bodyPr/>
        <a:lstStyle/>
        <a:p>
          <a:r>
            <a:rPr lang="en-US"/>
            <a:t>Systems built this way are robust, resilient, flexible, and better positioned to meet modern demands</a:t>
          </a:r>
        </a:p>
      </dgm:t>
    </dgm:pt>
    <dgm:pt modelId="{93104F15-1D2F-4FBD-BBD3-3BFD5E948EEA}" type="parTrans" cxnId="{B57D73F0-5276-4FB8-9D73-7EA6B9977988}">
      <dgm:prSet/>
      <dgm:spPr/>
      <dgm:t>
        <a:bodyPr/>
        <a:lstStyle/>
        <a:p>
          <a:endParaRPr lang="en-US"/>
        </a:p>
      </dgm:t>
    </dgm:pt>
    <dgm:pt modelId="{763E361E-5166-48FD-B850-56950D38D2AC}" type="sibTrans" cxnId="{B57D73F0-5276-4FB8-9D73-7EA6B9977988}">
      <dgm:prSet/>
      <dgm:spPr/>
      <dgm:t>
        <a:bodyPr/>
        <a:lstStyle/>
        <a:p>
          <a:endParaRPr lang="en-US"/>
        </a:p>
      </dgm:t>
    </dgm:pt>
    <dgm:pt modelId="{233FB66A-8D51-4C37-AD90-CA21E50FD538}">
      <dgm:prSet/>
      <dgm:spPr/>
      <dgm:t>
        <a:bodyPr/>
        <a:lstStyle/>
        <a:p>
          <a:r>
            <a:rPr lang="en-US"/>
            <a:t>A set of standards and mindset are needed</a:t>
          </a:r>
        </a:p>
      </dgm:t>
    </dgm:pt>
    <dgm:pt modelId="{59FE72FC-48F1-47CB-9A31-919576FE7458}" type="parTrans" cxnId="{7658D312-DB0F-4D74-A114-7C145AFECC31}">
      <dgm:prSet/>
      <dgm:spPr/>
      <dgm:t>
        <a:bodyPr/>
        <a:lstStyle/>
        <a:p>
          <a:endParaRPr lang="en-US"/>
        </a:p>
      </dgm:t>
    </dgm:pt>
    <dgm:pt modelId="{D0843936-DED1-445A-8055-3E07293F5E2A}" type="sibTrans" cxnId="{7658D312-DB0F-4D74-A114-7C145AFECC31}">
      <dgm:prSet/>
      <dgm:spPr/>
      <dgm:t>
        <a:bodyPr/>
        <a:lstStyle/>
        <a:p>
          <a:endParaRPr lang="en-US"/>
        </a:p>
      </dgm:t>
    </dgm:pt>
    <dgm:pt modelId="{9E8BB12B-522C-4A54-91E6-8B890A964A3B}" type="pres">
      <dgm:prSet presAssocID="{DE0B888C-4251-421E-9C39-B7696C5FED2B}" presName="Name0" presStyleCnt="0">
        <dgm:presLayoutVars>
          <dgm:dir/>
          <dgm:animLvl val="lvl"/>
          <dgm:resizeHandles val="exact"/>
        </dgm:presLayoutVars>
      </dgm:prSet>
      <dgm:spPr/>
    </dgm:pt>
    <dgm:pt modelId="{FEF0C60E-2536-430D-B5A0-B495B4B14B0C}" type="pres">
      <dgm:prSet presAssocID="{233FB66A-8D51-4C37-AD90-CA21E50FD538}" presName="boxAndChildren" presStyleCnt="0"/>
      <dgm:spPr/>
    </dgm:pt>
    <dgm:pt modelId="{A099B1CA-E30E-41C0-8394-C737912B0BC7}" type="pres">
      <dgm:prSet presAssocID="{233FB66A-8D51-4C37-AD90-CA21E50FD538}" presName="parentTextBox" presStyleLbl="node1" presStyleIdx="0" presStyleCnt="3"/>
      <dgm:spPr/>
    </dgm:pt>
    <dgm:pt modelId="{258DFA5A-8E70-4439-953E-6AB19AA449EC}" type="pres">
      <dgm:prSet presAssocID="{763E361E-5166-48FD-B850-56950D38D2AC}" presName="sp" presStyleCnt="0"/>
      <dgm:spPr/>
    </dgm:pt>
    <dgm:pt modelId="{90C36D99-082D-4AD2-9DBB-44650FA094F6}" type="pres">
      <dgm:prSet presAssocID="{14E0A745-667D-49CF-97E7-7A2F23199941}" presName="arrowAndChildren" presStyleCnt="0"/>
      <dgm:spPr/>
    </dgm:pt>
    <dgm:pt modelId="{B43B6722-FF8A-4575-95DE-C3C6781BBEE7}" type="pres">
      <dgm:prSet presAssocID="{14E0A745-667D-49CF-97E7-7A2F23199941}" presName="parentTextArrow" presStyleLbl="node1" presStyleIdx="1" presStyleCnt="3"/>
      <dgm:spPr/>
    </dgm:pt>
    <dgm:pt modelId="{D88341C3-48FA-4E71-909F-61A470CDC1BC}" type="pres">
      <dgm:prSet presAssocID="{7378AFE8-4365-4A28-8EB0-7070E313AC47}" presName="sp" presStyleCnt="0"/>
      <dgm:spPr/>
    </dgm:pt>
    <dgm:pt modelId="{DB30FCE9-13F4-49B4-818B-EFFDDD39303F}" type="pres">
      <dgm:prSet presAssocID="{099BA167-8981-420C-B0A0-512C0010B1C1}" presName="arrowAndChildren" presStyleCnt="0"/>
      <dgm:spPr/>
    </dgm:pt>
    <dgm:pt modelId="{B5777F46-0E04-4258-8629-C33FA84EFCA0}" type="pres">
      <dgm:prSet presAssocID="{099BA167-8981-420C-B0A0-512C0010B1C1}" presName="parentTextArrow" presStyleLbl="node1" presStyleIdx="2" presStyleCnt="3"/>
      <dgm:spPr/>
    </dgm:pt>
  </dgm:ptLst>
  <dgm:cxnLst>
    <dgm:cxn modelId="{EC841F08-B7E9-437A-8E43-308BBD1EB82D}" type="presOf" srcId="{DE0B888C-4251-421E-9C39-B7696C5FED2B}" destId="{9E8BB12B-522C-4A54-91E6-8B890A964A3B}" srcOrd="0" destOrd="0" presId="urn:microsoft.com/office/officeart/2005/8/layout/process4"/>
    <dgm:cxn modelId="{7658D312-DB0F-4D74-A114-7C145AFECC31}" srcId="{DE0B888C-4251-421E-9C39-B7696C5FED2B}" destId="{233FB66A-8D51-4C37-AD90-CA21E50FD538}" srcOrd="2" destOrd="0" parTransId="{59FE72FC-48F1-47CB-9A31-919576FE7458}" sibTransId="{D0843936-DED1-445A-8055-3E07293F5E2A}"/>
    <dgm:cxn modelId="{C706D03A-6EDE-46C9-8926-72A8654F0929}" type="presOf" srcId="{099BA167-8981-420C-B0A0-512C0010B1C1}" destId="{B5777F46-0E04-4258-8629-C33FA84EFCA0}" srcOrd="0" destOrd="0" presId="urn:microsoft.com/office/officeart/2005/8/layout/process4"/>
    <dgm:cxn modelId="{9349614A-B945-4EF1-BB26-A463EC5A9228}" type="presOf" srcId="{14E0A745-667D-49CF-97E7-7A2F23199941}" destId="{B43B6722-FF8A-4575-95DE-C3C6781BBEE7}" srcOrd="0" destOrd="0" presId="urn:microsoft.com/office/officeart/2005/8/layout/process4"/>
    <dgm:cxn modelId="{B57D73F0-5276-4FB8-9D73-7EA6B9977988}" srcId="{DE0B888C-4251-421E-9C39-B7696C5FED2B}" destId="{14E0A745-667D-49CF-97E7-7A2F23199941}" srcOrd="1" destOrd="0" parTransId="{93104F15-1D2F-4FBD-BBD3-3BFD5E948EEA}" sibTransId="{763E361E-5166-48FD-B850-56950D38D2AC}"/>
    <dgm:cxn modelId="{F6E590F0-E1F8-4D6F-BD1F-ADE437A4222E}" type="presOf" srcId="{233FB66A-8D51-4C37-AD90-CA21E50FD538}" destId="{A099B1CA-E30E-41C0-8394-C737912B0BC7}" srcOrd="0" destOrd="0" presId="urn:microsoft.com/office/officeart/2005/8/layout/process4"/>
    <dgm:cxn modelId="{A15FFFF9-9813-4AA3-8F33-47000175D6E0}" srcId="{DE0B888C-4251-421E-9C39-B7696C5FED2B}" destId="{099BA167-8981-420C-B0A0-512C0010B1C1}" srcOrd="0" destOrd="0" parTransId="{0FF62198-4398-4670-B293-F59DCB746D1E}" sibTransId="{7378AFE8-4365-4A28-8EB0-7070E313AC47}"/>
    <dgm:cxn modelId="{E9BE4C13-972A-4D1B-BAB2-9F22A16DBE09}" type="presParOf" srcId="{9E8BB12B-522C-4A54-91E6-8B890A964A3B}" destId="{FEF0C60E-2536-430D-B5A0-B495B4B14B0C}" srcOrd="0" destOrd="0" presId="urn:microsoft.com/office/officeart/2005/8/layout/process4"/>
    <dgm:cxn modelId="{3C728581-136D-4A35-8FB7-1A052F12DE86}" type="presParOf" srcId="{FEF0C60E-2536-430D-B5A0-B495B4B14B0C}" destId="{A099B1CA-E30E-41C0-8394-C737912B0BC7}" srcOrd="0" destOrd="0" presId="urn:microsoft.com/office/officeart/2005/8/layout/process4"/>
    <dgm:cxn modelId="{AF895991-CFED-486B-A341-4F21C8BD81F4}" type="presParOf" srcId="{9E8BB12B-522C-4A54-91E6-8B890A964A3B}" destId="{258DFA5A-8E70-4439-953E-6AB19AA449EC}" srcOrd="1" destOrd="0" presId="urn:microsoft.com/office/officeart/2005/8/layout/process4"/>
    <dgm:cxn modelId="{993B9ED9-A3C9-408B-826C-F14F09AE6012}" type="presParOf" srcId="{9E8BB12B-522C-4A54-91E6-8B890A964A3B}" destId="{90C36D99-082D-4AD2-9DBB-44650FA094F6}" srcOrd="2" destOrd="0" presId="urn:microsoft.com/office/officeart/2005/8/layout/process4"/>
    <dgm:cxn modelId="{EBFE953D-D3FE-42E3-A5BD-CC1154ECB3BF}" type="presParOf" srcId="{90C36D99-082D-4AD2-9DBB-44650FA094F6}" destId="{B43B6722-FF8A-4575-95DE-C3C6781BBEE7}" srcOrd="0" destOrd="0" presId="urn:microsoft.com/office/officeart/2005/8/layout/process4"/>
    <dgm:cxn modelId="{631A3E31-E31B-4AC0-9400-76B4CE9199AF}" type="presParOf" srcId="{9E8BB12B-522C-4A54-91E6-8B890A964A3B}" destId="{D88341C3-48FA-4E71-909F-61A470CDC1BC}" srcOrd="3" destOrd="0" presId="urn:microsoft.com/office/officeart/2005/8/layout/process4"/>
    <dgm:cxn modelId="{55B101DD-E7B5-4940-A226-CC43F6739147}" type="presParOf" srcId="{9E8BB12B-522C-4A54-91E6-8B890A964A3B}" destId="{DB30FCE9-13F4-49B4-818B-EFFDDD39303F}" srcOrd="4" destOrd="0" presId="urn:microsoft.com/office/officeart/2005/8/layout/process4"/>
    <dgm:cxn modelId="{E0CF281C-3FC9-4CD0-A0CC-08A6EB203810}" type="presParOf" srcId="{DB30FCE9-13F4-49B4-818B-EFFDDD39303F}" destId="{B5777F46-0E04-4258-8629-C33FA84EFCA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B77F72-7B31-4CC8-BC9F-841AC95DEB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AFADBC-B344-43FF-B47D-FE190A940028}">
      <dgm:prSet/>
      <dgm:spPr/>
      <dgm:t>
        <a:bodyPr/>
        <a:lstStyle/>
        <a:p>
          <a:pPr>
            <a:lnSpc>
              <a:spcPct val="100000"/>
            </a:lnSpc>
          </a:pPr>
          <a:r>
            <a:rPr lang="en-US"/>
            <a:t>Vulnerabilities (detection &amp; correction)</a:t>
          </a:r>
        </a:p>
      </dgm:t>
    </dgm:pt>
    <dgm:pt modelId="{94D2B03F-2877-4E1B-AEDB-8072C4C015DF}" type="parTrans" cxnId="{7F257F22-0377-4C94-8229-85778FC28A37}">
      <dgm:prSet/>
      <dgm:spPr/>
      <dgm:t>
        <a:bodyPr/>
        <a:lstStyle/>
        <a:p>
          <a:endParaRPr lang="en-US"/>
        </a:p>
      </dgm:t>
    </dgm:pt>
    <dgm:pt modelId="{A8233764-73C7-4AA4-8D42-92EC1F8FD37F}" type="sibTrans" cxnId="{7F257F22-0377-4C94-8229-85778FC28A37}">
      <dgm:prSet/>
      <dgm:spPr/>
      <dgm:t>
        <a:bodyPr/>
        <a:lstStyle/>
        <a:p>
          <a:endParaRPr lang="en-US"/>
        </a:p>
      </dgm:t>
    </dgm:pt>
    <dgm:pt modelId="{088E6708-6E3C-407A-B1C4-A9CE296E3F02}">
      <dgm:prSet/>
      <dgm:spPr/>
      <dgm:t>
        <a:bodyPr/>
        <a:lstStyle/>
        <a:p>
          <a:pPr>
            <a:lnSpc>
              <a:spcPct val="100000"/>
            </a:lnSpc>
          </a:pPr>
          <a:r>
            <a:rPr lang="en-US"/>
            <a:t>Security Tokens</a:t>
          </a:r>
        </a:p>
      </dgm:t>
    </dgm:pt>
    <dgm:pt modelId="{229CED30-4CAC-4B69-9415-F6516603DEBA}" type="parTrans" cxnId="{95C65DC3-C6BF-47DB-A095-35A968CA4A4F}">
      <dgm:prSet/>
      <dgm:spPr/>
      <dgm:t>
        <a:bodyPr/>
        <a:lstStyle/>
        <a:p>
          <a:endParaRPr lang="en-US"/>
        </a:p>
      </dgm:t>
    </dgm:pt>
    <dgm:pt modelId="{0621605B-9496-4E1D-B67D-442DD38C4A89}" type="sibTrans" cxnId="{95C65DC3-C6BF-47DB-A095-35A968CA4A4F}">
      <dgm:prSet/>
      <dgm:spPr/>
      <dgm:t>
        <a:bodyPr/>
        <a:lstStyle/>
        <a:p>
          <a:endParaRPr lang="en-US"/>
        </a:p>
      </dgm:t>
    </dgm:pt>
    <dgm:pt modelId="{119BBEF1-34DE-4730-AC2F-6B4FAEDA0A86}">
      <dgm:prSet/>
      <dgm:spPr/>
      <dgm:t>
        <a:bodyPr/>
        <a:lstStyle/>
        <a:p>
          <a:pPr>
            <a:lnSpc>
              <a:spcPct val="100000"/>
            </a:lnSpc>
          </a:pPr>
          <a:r>
            <a:rPr lang="en-US"/>
            <a:t>Encryption</a:t>
          </a:r>
        </a:p>
      </dgm:t>
    </dgm:pt>
    <dgm:pt modelId="{C53B227B-F921-4F25-B07B-18FAAA90B7E7}" type="parTrans" cxnId="{CD5FD5BA-C8C1-4BE7-A3CD-36955BC4BA9E}">
      <dgm:prSet/>
      <dgm:spPr/>
      <dgm:t>
        <a:bodyPr/>
        <a:lstStyle/>
        <a:p>
          <a:endParaRPr lang="en-US"/>
        </a:p>
      </dgm:t>
    </dgm:pt>
    <dgm:pt modelId="{9A17648C-187F-4087-846A-04EC4467502D}" type="sibTrans" cxnId="{CD5FD5BA-C8C1-4BE7-A3CD-36955BC4BA9E}">
      <dgm:prSet/>
      <dgm:spPr/>
      <dgm:t>
        <a:bodyPr/>
        <a:lstStyle/>
        <a:p>
          <a:endParaRPr lang="en-US"/>
        </a:p>
      </dgm:t>
    </dgm:pt>
    <dgm:pt modelId="{E6DC2C8D-5294-4C6B-9730-2F44213281B6}">
      <dgm:prSet/>
      <dgm:spPr/>
      <dgm:t>
        <a:bodyPr/>
        <a:lstStyle/>
        <a:p>
          <a:pPr>
            <a:lnSpc>
              <a:spcPct val="100000"/>
            </a:lnSpc>
          </a:pPr>
          <a:r>
            <a:rPr lang="en-US"/>
            <a:t>OAuth &amp; OpenID Connect </a:t>
          </a:r>
        </a:p>
      </dgm:t>
    </dgm:pt>
    <dgm:pt modelId="{D09E574F-60FD-4502-850D-1A6C0528C72B}" type="parTrans" cxnId="{F8A01DD1-BDC4-4839-BD83-862DCE13FE64}">
      <dgm:prSet/>
      <dgm:spPr/>
      <dgm:t>
        <a:bodyPr/>
        <a:lstStyle/>
        <a:p>
          <a:endParaRPr lang="en-US"/>
        </a:p>
      </dgm:t>
    </dgm:pt>
    <dgm:pt modelId="{D57F2372-EB64-44FC-B991-FEE0E4CB8886}" type="sibTrans" cxnId="{F8A01DD1-BDC4-4839-BD83-862DCE13FE64}">
      <dgm:prSet/>
      <dgm:spPr/>
      <dgm:t>
        <a:bodyPr/>
        <a:lstStyle/>
        <a:p>
          <a:endParaRPr lang="en-US"/>
        </a:p>
      </dgm:t>
    </dgm:pt>
    <dgm:pt modelId="{21DEC44A-A4C7-4FA1-B667-E0E5929E8F47}">
      <dgm:prSet/>
      <dgm:spPr/>
      <dgm:t>
        <a:bodyPr/>
        <a:lstStyle/>
        <a:p>
          <a:pPr>
            <a:lnSpc>
              <a:spcPct val="100000"/>
            </a:lnSpc>
          </a:pPr>
          <a:r>
            <a:rPr lang="en-US"/>
            <a:t>Throttling &amp; Quotas</a:t>
          </a:r>
        </a:p>
      </dgm:t>
    </dgm:pt>
    <dgm:pt modelId="{49067952-5DD7-4D46-9576-B284AD769A26}" type="parTrans" cxnId="{92FC4987-4598-4DA4-8D6E-FCCB1A11DD81}">
      <dgm:prSet/>
      <dgm:spPr/>
      <dgm:t>
        <a:bodyPr/>
        <a:lstStyle/>
        <a:p>
          <a:endParaRPr lang="en-US"/>
        </a:p>
      </dgm:t>
    </dgm:pt>
    <dgm:pt modelId="{A3596C54-0C33-4C92-9738-DE7FF7E52CC2}" type="sibTrans" cxnId="{92FC4987-4598-4DA4-8D6E-FCCB1A11DD81}">
      <dgm:prSet/>
      <dgm:spPr/>
      <dgm:t>
        <a:bodyPr/>
        <a:lstStyle/>
        <a:p>
          <a:endParaRPr lang="en-US"/>
        </a:p>
      </dgm:t>
    </dgm:pt>
    <dgm:pt modelId="{EE46AD99-FBDA-4572-A290-F4DFA2D1A2E4}">
      <dgm:prSet/>
      <dgm:spPr/>
      <dgm:t>
        <a:bodyPr/>
        <a:lstStyle/>
        <a:p>
          <a:pPr>
            <a:lnSpc>
              <a:spcPct val="100000"/>
            </a:lnSpc>
          </a:pPr>
          <a:r>
            <a:rPr lang="en-US"/>
            <a:t>Authentication on API Gateway</a:t>
          </a:r>
        </a:p>
      </dgm:t>
    </dgm:pt>
    <dgm:pt modelId="{CEAEF44E-CC56-4283-9A34-6B04BB8EE946}" type="parTrans" cxnId="{6ACEDCE0-E3AB-484E-9D5B-378268151BB3}">
      <dgm:prSet/>
      <dgm:spPr/>
      <dgm:t>
        <a:bodyPr/>
        <a:lstStyle/>
        <a:p>
          <a:endParaRPr lang="en-US"/>
        </a:p>
      </dgm:t>
    </dgm:pt>
    <dgm:pt modelId="{42E7632A-248D-4E25-8192-8EF2536A9CE7}" type="sibTrans" cxnId="{6ACEDCE0-E3AB-484E-9D5B-378268151BB3}">
      <dgm:prSet/>
      <dgm:spPr/>
      <dgm:t>
        <a:bodyPr/>
        <a:lstStyle/>
        <a:p>
          <a:endParaRPr lang="en-US"/>
        </a:p>
      </dgm:t>
    </dgm:pt>
    <dgm:pt modelId="{81F1D09B-32E7-480A-A103-6AAF732CC62E}">
      <dgm:prSet/>
      <dgm:spPr/>
      <dgm:t>
        <a:bodyPr/>
        <a:lstStyle/>
        <a:p>
          <a:pPr>
            <a:lnSpc>
              <a:spcPct val="100000"/>
            </a:lnSpc>
          </a:pPr>
          <a:r>
            <a:rPr lang="en-US"/>
            <a:t>Zero-Trust Approach</a:t>
          </a:r>
        </a:p>
      </dgm:t>
    </dgm:pt>
    <dgm:pt modelId="{CC8AF57C-07DD-40C2-85B2-ACEF045791CC}" type="parTrans" cxnId="{F323FE38-0AE4-4939-B906-7DD1BDC0768C}">
      <dgm:prSet/>
      <dgm:spPr/>
      <dgm:t>
        <a:bodyPr/>
        <a:lstStyle/>
        <a:p>
          <a:endParaRPr lang="en-US"/>
        </a:p>
      </dgm:t>
    </dgm:pt>
    <dgm:pt modelId="{80E07530-F912-4C7F-8DCE-751398E2454D}" type="sibTrans" cxnId="{F323FE38-0AE4-4939-B906-7DD1BDC0768C}">
      <dgm:prSet/>
      <dgm:spPr/>
      <dgm:t>
        <a:bodyPr/>
        <a:lstStyle/>
        <a:p>
          <a:endParaRPr lang="en-US"/>
        </a:p>
      </dgm:t>
    </dgm:pt>
    <dgm:pt modelId="{4419CF04-7C21-4A27-AE53-037EB73C4FFC}" type="pres">
      <dgm:prSet presAssocID="{01B77F72-7B31-4CC8-BC9F-841AC95DEBAF}" presName="root" presStyleCnt="0">
        <dgm:presLayoutVars>
          <dgm:dir/>
          <dgm:resizeHandles val="exact"/>
        </dgm:presLayoutVars>
      </dgm:prSet>
      <dgm:spPr/>
    </dgm:pt>
    <dgm:pt modelId="{EA72188D-14AB-4B38-A21B-21228366A590}" type="pres">
      <dgm:prSet presAssocID="{F6AFADBC-B344-43FF-B47D-FE190A940028}" presName="compNode" presStyleCnt="0"/>
      <dgm:spPr/>
    </dgm:pt>
    <dgm:pt modelId="{A403544D-552F-4539-9FFE-0802DA0B9B02}" type="pres">
      <dgm:prSet presAssocID="{F6AFADBC-B344-43FF-B47D-FE190A940028}" presName="bgRect" presStyleLbl="bgShp" presStyleIdx="0" presStyleCnt="7"/>
      <dgm:spPr/>
    </dgm:pt>
    <dgm:pt modelId="{206DEF9F-0F5B-41B9-B841-FFA47C771584}" type="pres">
      <dgm:prSet presAssocID="{F6AFADBC-B344-43FF-B47D-FE190A94002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o-Hazard"/>
        </a:ext>
      </dgm:extLst>
    </dgm:pt>
    <dgm:pt modelId="{29383219-0E55-48D1-911A-E1D74EC794B1}" type="pres">
      <dgm:prSet presAssocID="{F6AFADBC-B344-43FF-B47D-FE190A940028}" presName="spaceRect" presStyleCnt="0"/>
      <dgm:spPr/>
    </dgm:pt>
    <dgm:pt modelId="{701C71C7-22EF-4B57-ACA7-3A9240497791}" type="pres">
      <dgm:prSet presAssocID="{F6AFADBC-B344-43FF-B47D-FE190A940028}" presName="parTx" presStyleLbl="revTx" presStyleIdx="0" presStyleCnt="7">
        <dgm:presLayoutVars>
          <dgm:chMax val="0"/>
          <dgm:chPref val="0"/>
        </dgm:presLayoutVars>
      </dgm:prSet>
      <dgm:spPr/>
    </dgm:pt>
    <dgm:pt modelId="{A93FDCA6-7413-41C1-AC77-ED4F57041A9F}" type="pres">
      <dgm:prSet presAssocID="{A8233764-73C7-4AA4-8D42-92EC1F8FD37F}" presName="sibTrans" presStyleCnt="0"/>
      <dgm:spPr/>
    </dgm:pt>
    <dgm:pt modelId="{D5CCBC3F-AC09-4463-934D-E406A574E039}" type="pres">
      <dgm:prSet presAssocID="{088E6708-6E3C-407A-B1C4-A9CE296E3F02}" presName="compNode" presStyleCnt="0"/>
      <dgm:spPr/>
    </dgm:pt>
    <dgm:pt modelId="{C880F0E3-5D83-43F4-A80C-461F70468F1D}" type="pres">
      <dgm:prSet presAssocID="{088E6708-6E3C-407A-B1C4-A9CE296E3F02}" presName="bgRect" presStyleLbl="bgShp" presStyleIdx="1" presStyleCnt="7"/>
      <dgm:spPr/>
    </dgm:pt>
    <dgm:pt modelId="{C7FA7FBD-DB8F-49ED-8030-C2B6F9D73F78}" type="pres">
      <dgm:prSet presAssocID="{088E6708-6E3C-407A-B1C4-A9CE296E3F0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8BA6389-985D-4659-9F36-F48A73F633AF}" type="pres">
      <dgm:prSet presAssocID="{088E6708-6E3C-407A-B1C4-A9CE296E3F02}" presName="spaceRect" presStyleCnt="0"/>
      <dgm:spPr/>
    </dgm:pt>
    <dgm:pt modelId="{A237175F-993E-4A00-BC71-DA06FF5CC843}" type="pres">
      <dgm:prSet presAssocID="{088E6708-6E3C-407A-B1C4-A9CE296E3F02}" presName="parTx" presStyleLbl="revTx" presStyleIdx="1" presStyleCnt="7">
        <dgm:presLayoutVars>
          <dgm:chMax val="0"/>
          <dgm:chPref val="0"/>
        </dgm:presLayoutVars>
      </dgm:prSet>
      <dgm:spPr/>
    </dgm:pt>
    <dgm:pt modelId="{D68DFFBF-584D-422A-8504-1841231CF385}" type="pres">
      <dgm:prSet presAssocID="{0621605B-9496-4E1D-B67D-442DD38C4A89}" presName="sibTrans" presStyleCnt="0"/>
      <dgm:spPr/>
    </dgm:pt>
    <dgm:pt modelId="{2F741118-9637-4663-A8B0-BAEADD79DA2E}" type="pres">
      <dgm:prSet presAssocID="{119BBEF1-34DE-4730-AC2F-6B4FAEDA0A86}" presName="compNode" presStyleCnt="0"/>
      <dgm:spPr/>
    </dgm:pt>
    <dgm:pt modelId="{1F6DCEFD-F881-4120-ACC4-D1E56BAB343A}" type="pres">
      <dgm:prSet presAssocID="{119BBEF1-34DE-4730-AC2F-6B4FAEDA0A86}" presName="bgRect" presStyleLbl="bgShp" presStyleIdx="2" presStyleCnt="7"/>
      <dgm:spPr/>
    </dgm:pt>
    <dgm:pt modelId="{6F28476B-0336-460B-ACD8-909BFE951094}" type="pres">
      <dgm:prSet presAssocID="{119BBEF1-34DE-4730-AC2F-6B4FAEDA0A8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9A07459F-E11E-4794-936C-E7943E2204BC}" type="pres">
      <dgm:prSet presAssocID="{119BBEF1-34DE-4730-AC2F-6B4FAEDA0A86}" presName="spaceRect" presStyleCnt="0"/>
      <dgm:spPr/>
    </dgm:pt>
    <dgm:pt modelId="{C75AA98A-4A98-45DC-9F49-0D85D1C818E0}" type="pres">
      <dgm:prSet presAssocID="{119BBEF1-34DE-4730-AC2F-6B4FAEDA0A86}" presName="parTx" presStyleLbl="revTx" presStyleIdx="2" presStyleCnt="7">
        <dgm:presLayoutVars>
          <dgm:chMax val="0"/>
          <dgm:chPref val="0"/>
        </dgm:presLayoutVars>
      </dgm:prSet>
      <dgm:spPr/>
    </dgm:pt>
    <dgm:pt modelId="{8CF5E4FB-3E54-4266-A766-D9CA169D2E44}" type="pres">
      <dgm:prSet presAssocID="{9A17648C-187F-4087-846A-04EC4467502D}" presName="sibTrans" presStyleCnt="0"/>
      <dgm:spPr/>
    </dgm:pt>
    <dgm:pt modelId="{0C54924D-0816-47D9-9859-24AB48E1CAF7}" type="pres">
      <dgm:prSet presAssocID="{E6DC2C8D-5294-4C6B-9730-2F44213281B6}" presName="compNode" presStyleCnt="0"/>
      <dgm:spPr/>
    </dgm:pt>
    <dgm:pt modelId="{DB24FA8A-F43A-41FF-92E6-7CF13BDD01D4}" type="pres">
      <dgm:prSet presAssocID="{E6DC2C8D-5294-4C6B-9730-2F44213281B6}" presName="bgRect" presStyleLbl="bgShp" presStyleIdx="3" presStyleCnt="7"/>
      <dgm:spPr/>
    </dgm:pt>
    <dgm:pt modelId="{D051D676-0D06-41D3-836D-C074658D672B}" type="pres">
      <dgm:prSet presAssocID="{E6DC2C8D-5294-4C6B-9730-2F44213281B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40E06B2C-8EA1-4C7F-B803-27D5B298B5C8}" type="pres">
      <dgm:prSet presAssocID="{E6DC2C8D-5294-4C6B-9730-2F44213281B6}" presName="spaceRect" presStyleCnt="0"/>
      <dgm:spPr/>
    </dgm:pt>
    <dgm:pt modelId="{87AA1C44-D5E8-4121-9CDF-B35226B7DC24}" type="pres">
      <dgm:prSet presAssocID="{E6DC2C8D-5294-4C6B-9730-2F44213281B6}" presName="parTx" presStyleLbl="revTx" presStyleIdx="3" presStyleCnt="7">
        <dgm:presLayoutVars>
          <dgm:chMax val="0"/>
          <dgm:chPref val="0"/>
        </dgm:presLayoutVars>
      </dgm:prSet>
      <dgm:spPr/>
    </dgm:pt>
    <dgm:pt modelId="{709FF6BE-66D2-41D2-8A56-B6F79FD48434}" type="pres">
      <dgm:prSet presAssocID="{D57F2372-EB64-44FC-B991-FEE0E4CB8886}" presName="sibTrans" presStyleCnt="0"/>
      <dgm:spPr/>
    </dgm:pt>
    <dgm:pt modelId="{829FCF81-7E5D-4C24-BB6D-30AD94248552}" type="pres">
      <dgm:prSet presAssocID="{21DEC44A-A4C7-4FA1-B667-E0E5929E8F47}" presName="compNode" presStyleCnt="0"/>
      <dgm:spPr/>
    </dgm:pt>
    <dgm:pt modelId="{19AA90B9-BB9E-4FFB-9738-CEB7BDB32F15}" type="pres">
      <dgm:prSet presAssocID="{21DEC44A-A4C7-4FA1-B667-E0E5929E8F47}" presName="bgRect" presStyleLbl="bgShp" presStyleIdx="4" presStyleCnt="7"/>
      <dgm:spPr/>
    </dgm:pt>
    <dgm:pt modelId="{C9AAD706-34A5-4DB0-9747-A784A82A4A61}" type="pres">
      <dgm:prSet presAssocID="{21DEC44A-A4C7-4FA1-B667-E0E5929E8F4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ug boat"/>
        </a:ext>
      </dgm:extLst>
    </dgm:pt>
    <dgm:pt modelId="{0C4C17DD-7691-43B4-9A43-43917DC4DE94}" type="pres">
      <dgm:prSet presAssocID="{21DEC44A-A4C7-4FA1-B667-E0E5929E8F47}" presName="spaceRect" presStyleCnt="0"/>
      <dgm:spPr/>
    </dgm:pt>
    <dgm:pt modelId="{A2603630-B1DC-4DA0-962F-C11B5D152ED4}" type="pres">
      <dgm:prSet presAssocID="{21DEC44A-A4C7-4FA1-B667-E0E5929E8F47}" presName="parTx" presStyleLbl="revTx" presStyleIdx="4" presStyleCnt="7">
        <dgm:presLayoutVars>
          <dgm:chMax val="0"/>
          <dgm:chPref val="0"/>
        </dgm:presLayoutVars>
      </dgm:prSet>
      <dgm:spPr/>
    </dgm:pt>
    <dgm:pt modelId="{DC5957A5-6C9F-4A9A-A223-AEA175EF9BA5}" type="pres">
      <dgm:prSet presAssocID="{A3596C54-0C33-4C92-9738-DE7FF7E52CC2}" presName="sibTrans" presStyleCnt="0"/>
      <dgm:spPr/>
    </dgm:pt>
    <dgm:pt modelId="{31725B66-713E-405C-94B8-9EF5BA884B9C}" type="pres">
      <dgm:prSet presAssocID="{EE46AD99-FBDA-4572-A290-F4DFA2D1A2E4}" presName="compNode" presStyleCnt="0"/>
      <dgm:spPr/>
    </dgm:pt>
    <dgm:pt modelId="{A89A7090-77C7-49C9-B8AE-2A08F7C2A625}" type="pres">
      <dgm:prSet presAssocID="{EE46AD99-FBDA-4572-A290-F4DFA2D1A2E4}" presName="bgRect" presStyleLbl="bgShp" presStyleIdx="5" presStyleCnt="7"/>
      <dgm:spPr/>
    </dgm:pt>
    <dgm:pt modelId="{ADFD4F40-E17A-459A-A9A3-4F7795A541F3}" type="pres">
      <dgm:prSet presAssocID="{EE46AD99-FBDA-4572-A290-F4DFA2D1A2E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a:ext>
      </dgm:extLst>
    </dgm:pt>
    <dgm:pt modelId="{9FA5F73D-7CFD-4F60-A319-6BE1BB37E672}" type="pres">
      <dgm:prSet presAssocID="{EE46AD99-FBDA-4572-A290-F4DFA2D1A2E4}" presName="spaceRect" presStyleCnt="0"/>
      <dgm:spPr/>
    </dgm:pt>
    <dgm:pt modelId="{8F4BBFC7-FB55-4391-AF13-6DAFC3F0FA7D}" type="pres">
      <dgm:prSet presAssocID="{EE46AD99-FBDA-4572-A290-F4DFA2D1A2E4}" presName="parTx" presStyleLbl="revTx" presStyleIdx="5" presStyleCnt="7">
        <dgm:presLayoutVars>
          <dgm:chMax val="0"/>
          <dgm:chPref val="0"/>
        </dgm:presLayoutVars>
      </dgm:prSet>
      <dgm:spPr/>
    </dgm:pt>
    <dgm:pt modelId="{D58D216F-6561-4EF0-940E-CA10D17F3122}" type="pres">
      <dgm:prSet presAssocID="{42E7632A-248D-4E25-8192-8EF2536A9CE7}" presName="sibTrans" presStyleCnt="0"/>
      <dgm:spPr/>
    </dgm:pt>
    <dgm:pt modelId="{802E8C6F-6652-491B-96C0-E7B8625C3467}" type="pres">
      <dgm:prSet presAssocID="{81F1D09B-32E7-480A-A103-6AAF732CC62E}" presName="compNode" presStyleCnt="0"/>
      <dgm:spPr/>
    </dgm:pt>
    <dgm:pt modelId="{D3B9EABF-DE58-4BAD-9F98-8182CF20C01D}" type="pres">
      <dgm:prSet presAssocID="{81F1D09B-32E7-480A-A103-6AAF732CC62E}" presName="bgRect" presStyleLbl="bgShp" presStyleIdx="6" presStyleCnt="7"/>
      <dgm:spPr/>
    </dgm:pt>
    <dgm:pt modelId="{18408499-EDDC-42B7-8C7C-4A535614B812}" type="pres">
      <dgm:prSet presAssocID="{81F1D09B-32E7-480A-A103-6AAF732CC62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tecting Hand"/>
        </a:ext>
      </dgm:extLst>
    </dgm:pt>
    <dgm:pt modelId="{1BA20E31-29E1-49B8-86BD-8AF213F9E8D3}" type="pres">
      <dgm:prSet presAssocID="{81F1D09B-32E7-480A-A103-6AAF732CC62E}" presName="spaceRect" presStyleCnt="0"/>
      <dgm:spPr/>
    </dgm:pt>
    <dgm:pt modelId="{9CFE0736-0243-4403-A677-DAA29DC5BD88}" type="pres">
      <dgm:prSet presAssocID="{81F1D09B-32E7-480A-A103-6AAF732CC62E}" presName="parTx" presStyleLbl="revTx" presStyleIdx="6" presStyleCnt="7">
        <dgm:presLayoutVars>
          <dgm:chMax val="0"/>
          <dgm:chPref val="0"/>
        </dgm:presLayoutVars>
      </dgm:prSet>
      <dgm:spPr/>
    </dgm:pt>
  </dgm:ptLst>
  <dgm:cxnLst>
    <dgm:cxn modelId="{F0127708-9849-499F-A82B-73C1A4E39243}" type="presOf" srcId="{21DEC44A-A4C7-4FA1-B667-E0E5929E8F47}" destId="{A2603630-B1DC-4DA0-962F-C11B5D152ED4}" srcOrd="0" destOrd="0" presId="urn:microsoft.com/office/officeart/2018/2/layout/IconVerticalSolidList"/>
    <dgm:cxn modelId="{7F257F22-0377-4C94-8229-85778FC28A37}" srcId="{01B77F72-7B31-4CC8-BC9F-841AC95DEBAF}" destId="{F6AFADBC-B344-43FF-B47D-FE190A940028}" srcOrd="0" destOrd="0" parTransId="{94D2B03F-2877-4E1B-AEDB-8072C4C015DF}" sibTransId="{A8233764-73C7-4AA4-8D42-92EC1F8FD37F}"/>
    <dgm:cxn modelId="{794C9324-E28C-43A1-AA72-FE45303ADDDC}" type="presOf" srcId="{01B77F72-7B31-4CC8-BC9F-841AC95DEBAF}" destId="{4419CF04-7C21-4A27-AE53-037EB73C4FFC}" srcOrd="0" destOrd="0" presId="urn:microsoft.com/office/officeart/2018/2/layout/IconVerticalSolidList"/>
    <dgm:cxn modelId="{15E7702F-99CB-4438-87BA-EBAD7852058F}" type="presOf" srcId="{81F1D09B-32E7-480A-A103-6AAF732CC62E}" destId="{9CFE0736-0243-4403-A677-DAA29DC5BD88}" srcOrd="0" destOrd="0" presId="urn:microsoft.com/office/officeart/2018/2/layout/IconVerticalSolidList"/>
    <dgm:cxn modelId="{F323FE38-0AE4-4939-B906-7DD1BDC0768C}" srcId="{01B77F72-7B31-4CC8-BC9F-841AC95DEBAF}" destId="{81F1D09B-32E7-480A-A103-6AAF732CC62E}" srcOrd="6" destOrd="0" parTransId="{CC8AF57C-07DD-40C2-85B2-ACEF045791CC}" sibTransId="{80E07530-F912-4C7F-8DCE-751398E2454D}"/>
    <dgm:cxn modelId="{3E27A85B-7597-484C-BD1A-F649E4CE789B}" type="presOf" srcId="{088E6708-6E3C-407A-B1C4-A9CE296E3F02}" destId="{A237175F-993E-4A00-BC71-DA06FF5CC843}" srcOrd="0" destOrd="0" presId="urn:microsoft.com/office/officeart/2018/2/layout/IconVerticalSolidList"/>
    <dgm:cxn modelId="{9CE1D767-CAC6-4146-B4EB-7E6525651195}" type="presOf" srcId="{EE46AD99-FBDA-4572-A290-F4DFA2D1A2E4}" destId="{8F4BBFC7-FB55-4391-AF13-6DAFC3F0FA7D}" srcOrd="0" destOrd="0" presId="urn:microsoft.com/office/officeart/2018/2/layout/IconVerticalSolidList"/>
    <dgm:cxn modelId="{CA1D234E-40BB-4685-97ED-537F677BB25A}" type="presOf" srcId="{E6DC2C8D-5294-4C6B-9730-2F44213281B6}" destId="{87AA1C44-D5E8-4121-9CDF-B35226B7DC24}" srcOrd="0" destOrd="0" presId="urn:microsoft.com/office/officeart/2018/2/layout/IconVerticalSolidList"/>
    <dgm:cxn modelId="{92FC4987-4598-4DA4-8D6E-FCCB1A11DD81}" srcId="{01B77F72-7B31-4CC8-BC9F-841AC95DEBAF}" destId="{21DEC44A-A4C7-4FA1-B667-E0E5929E8F47}" srcOrd="4" destOrd="0" parTransId="{49067952-5DD7-4D46-9576-B284AD769A26}" sibTransId="{A3596C54-0C33-4C92-9738-DE7FF7E52CC2}"/>
    <dgm:cxn modelId="{CD5FD5BA-C8C1-4BE7-A3CD-36955BC4BA9E}" srcId="{01B77F72-7B31-4CC8-BC9F-841AC95DEBAF}" destId="{119BBEF1-34DE-4730-AC2F-6B4FAEDA0A86}" srcOrd="2" destOrd="0" parTransId="{C53B227B-F921-4F25-B07B-18FAAA90B7E7}" sibTransId="{9A17648C-187F-4087-846A-04EC4467502D}"/>
    <dgm:cxn modelId="{95C65DC3-C6BF-47DB-A095-35A968CA4A4F}" srcId="{01B77F72-7B31-4CC8-BC9F-841AC95DEBAF}" destId="{088E6708-6E3C-407A-B1C4-A9CE296E3F02}" srcOrd="1" destOrd="0" parTransId="{229CED30-4CAC-4B69-9415-F6516603DEBA}" sibTransId="{0621605B-9496-4E1D-B67D-442DD38C4A89}"/>
    <dgm:cxn modelId="{846236C4-7A3C-404B-BF3E-D3F3875806A2}" type="presOf" srcId="{119BBEF1-34DE-4730-AC2F-6B4FAEDA0A86}" destId="{C75AA98A-4A98-45DC-9F49-0D85D1C818E0}" srcOrd="0" destOrd="0" presId="urn:microsoft.com/office/officeart/2018/2/layout/IconVerticalSolidList"/>
    <dgm:cxn modelId="{F8A01DD1-BDC4-4839-BD83-862DCE13FE64}" srcId="{01B77F72-7B31-4CC8-BC9F-841AC95DEBAF}" destId="{E6DC2C8D-5294-4C6B-9730-2F44213281B6}" srcOrd="3" destOrd="0" parTransId="{D09E574F-60FD-4502-850D-1A6C0528C72B}" sibTransId="{D57F2372-EB64-44FC-B991-FEE0E4CB8886}"/>
    <dgm:cxn modelId="{6ACEDCE0-E3AB-484E-9D5B-378268151BB3}" srcId="{01B77F72-7B31-4CC8-BC9F-841AC95DEBAF}" destId="{EE46AD99-FBDA-4572-A290-F4DFA2D1A2E4}" srcOrd="5" destOrd="0" parTransId="{CEAEF44E-CC56-4283-9A34-6B04BB8EE946}" sibTransId="{42E7632A-248D-4E25-8192-8EF2536A9CE7}"/>
    <dgm:cxn modelId="{5C1580EA-695A-414E-AC1D-905E3BC0C5F7}" type="presOf" srcId="{F6AFADBC-B344-43FF-B47D-FE190A940028}" destId="{701C71C7-22EF-4B57-ACA7-3A9240497791}" srcOrd="0" destOrd="0" presId="urn:microsoft.com/office/officeart/2018/2/layout/IconVerticalSolidList"/>
    <dgm:cxn modelId="{D8F6E6ED-5DA8-408D-A18B-C5C36C61BD26}" type="presParOf" srcId="{4419CF04-7C21-4A27-AE53-037EB73C4FFC}" destId="{EA72188D-14AB-4B38-A21B-21228366A590}" srcOrd="0" destOrd="0" presId="urn:microsoft.com/office/officeart/2018/2/layout/IconVerticalSolidList"/>
    <dgm:cxn modelId="{20A36F27-A0C2-4B12-AABE-34924139566B}" type="presParOf" srcId="{EA72188D-14AB-4B38-A21B-21228366A590}" destId="{A403544D-552F-4539-9FFE-0802DA0B9B02}" srcOrd="0" destOrd="0" presId="urn:microsoft.com/office/officeart/2018/2/layout/IconVerticalSolidList"/>
    <dgm:cxn modelId="{6FD18090-889A-4DB2-81BD-BE7A608FC43C}" type="presParOf" srcId="{EA72188D-14AB-4B38-A21B-21228366A590}" destId="{206DEF9F-0F5B-41B9-B841-FFA47C771584}" srcOrd="1" destOrd="0" presId="urn:microsoft.com/office/officeart/2018/2/layout/IconVerticalSolidList"/>
    <dgm:cxn modelId="{2316B443-F3E6-4A44-84A9-448ACD3F032E}" type="presParOf" srcId="{EA72188D-14AB-4B38-A21B-21228366A590}" destId="{29383219-0E55-48D1-911A-E1D74EC794B1}" srcOrd="2" destOrd="0" presId="urn:microsoft.com/office/officeart/2018/2/layout/IconVerticalSolidList"/>
    <dgm:cxn modelId="{AC6CFF83-99F4-43E6-A832-1FAF188F5B3A}" type="presParOf" srcId="{EA72188D-14AB-4B38-A21B-21228366A590}" destId="{701C71C7-22EF-4B57-ACA7-3A9240497791}" srcOrd="3" destOrd="0" presId="urn:microsoft.com/office/officeart/2018/2/layout/IconVerticalSolidList"/>
    <dgm:cxn modelId="{ED318CDC-4AAF-4058-BE8D-FF4D9D348629}" type="presParOf" srcId="{4419CF04-7C21-4A27-AE53-037EB73C4FFC}" destId="{A93FDCA6-7413-41C1-AC77-ED4F57041A9F}" srcOrd="1" destOrd="0" presId="urn:microsoft.com/office/officeart/2018/2/layout/IconVerticalSolidList"/>
    <dgm:cxn modelId="{096B6114-2B76-4993-B644-4BD7724A5FE9}" type="presParOf" srcId="{4419CF04-7C21-4A27-AE53-037EB73C4FFC}" destId="{D5CCBC3F-AC09-4463-934D-E406A574E039}" srcOrd="2" destOrd="0" presId="urn:microsoft.com/office/officeart/2018/2/layout/IconVerticalSolidList"/>
    <dgm:cxn modelId="{45A84FBA-2CC7-4D2E-A41A-FC7350636A37}" type="presParOf" srcId="{D5CCBC3F-AC09-4463-934D-E406A574E039}" destId="{C880F0E3-5D83-43F4-A80C-461F70468F1D}" srcOrd="0" destOrd="0" presId="urn:microsoft.com/office/officeart/2018/2/layout/IconVerticalSolidList"/>
    <dgm:cxn modelId="{A2951B43-1507-429E-88D4-E72300828247}" type="presParOf" srcId="{D5CCBC3F-AC09-4463-934D-E406A574E039}" destId="{C7FA7FBD-DB8F-49ED-8030-C2B6F9D73F78}" srcOrd="1" destOrd="0" presId="urn:microsoft.com/office/officeart/2018/2/layout/IconVerticalSolidList"/>
    <dgm:cxn modelId="{A8D02252-0BCC-4AD5-8F26-06A070C4CFA3}" type="presParOf" srcId="{D5CCBC3F-AC09-4463-934D-E406A574E039}" destId="{D8BA6389-985D-4659-9F36-F48A73F633AF}" srcOrd="2" destOrd="0" presId="urn:microsoft.com/office/officeart/2018/2/layout/IconVerticalSolidList"/>
    <dgm:cxn modelId="{98EBA0FD-21B9-4A41-8F74-70AAEB3F17B6}" type="presParOf" srcId="{D5CCBC3F-AC09-4463-934D-E406A574E039}" destId="{A237175F-993E-4A00-BC71-DA06FF5CC843}" srcOrd="3" destOrd="0" presId="urn:microsoft.com/office/officeart/2018/2/layout/IconVerticalSolidList"/>
    <dgm:cxn modelId="{4B3EE9D0-D793-461F-B0A4-673D7B10141D}" type="presParOf" srcId="{4419CF04-7C21-4A27-AE53-037EB73C4FFC}" destId="{D68DFFBF-584D-422A-8504-1841231CF385}" srcOrd="3" destOrd="0" presId="urn:microsoft.com/office/officeart/2018/2/layout/IconVerticalSolidList"/>
    <dgm:cxn modelId="{F19FBE78-6982-457C-9107-C01E195B757F}" type="presParOf" srcId="{4419CF04-7C21-4A27-AE53-037EB73C4FFC}" destId="{2F741118-9637-4663-A8B0-BAEADD79DA2E}" srcOrd="4" destOrd="0" presId="urn:microsoft.com/office/officeart/2018/2/layout/IconVerticalSolidList"/>
    <dgm:cxn modelId="{0D76E22A-4B22-4D41-9A7B-C0EEEEB0C187}" type="presParOf" srcId="{2F741118-9637-4663-A8B0-BAEADD79DA2E}" destId="{1F6DCEFD-F881-4120-ACC4-D1E56BAB343A}" srcOrd="0" destOrd="0" presId="urn:microsoft.com/office/officeart/2018/2/layout/IconVerticalSolidList"/>
    <dgm:cxn modelId="{0B7AFC4E-6EB1-4A3B-A04D-D81FE93E4D08}" type="presParOf" srcId="{2F741118-9637-4663-A8B0-BAEADD79DA2E}" destId="{6F28476B-0336-460B-ACD8-909BFE951094}" srcOrd="1" destOrd="0" presId="urn:microsoft.com/office/officeart/2018/2/layout/IconVerticalSolidList"/>
    <dgm:cxn modelId="{E0AE5642-FC77-4F01-B7EB-07211F847B32}" type="presParOf" srcId="{2F741118-9637-4663-A8B0-BAEADD79DA2E}" destId="{9A07459F-E11E-4794-936C-E7943E2204BC}" srcOrd="2" destOrd="0" presId="urn:microsoft.com/office/officeart/2018/2/layout/IconVerticalSolidList"/>
    <dgm:cxn modelId="{7531C286-1143-4E9B-AC1C-89EA5840BB41}" type="presParOf" srcId="{2F741118-9637-4663-A8B0-BAEADD79DA2E}" destId="{C75AA98A-4A98-45DC-9F49-0D85D1C818E0}" srcOrd="3" destOrd="0" presId="urn:microsoft.com/office/officeart/2018/2/layout/IconVerticalSolidList"/>
    <dgm:cxn modelId="{1A9AE9B1-B516-4C8D-BB2C-8FA08009630E}" type="presParOf" srcId="{4419CF04-7C21-4A27-AE53-037EB73C4FFC}" destId="{8CF5E4FB-3E54-4266-A766-D9CA169D2E44}" srcOrd="5" destOrd="0" presId="urn:microsoft.com/office/officeart/2018/2/layout/IconVerticalSolidList"/>
    <dgm:cxn modelId="{137534A3-8939-4736-9F07-F97EF51FDFE2}" type="presParOf" srcId="{4419CF04-7C21-4A27-AE53-037EB73C4FFC}" destId="{0C54924D-0816-47D9-9859-24AB48E1CAF7}" srcOrd="6" destOrd="0" presId="urn:microsoft.com/office/officeart/2018/2/layout/IconVerticalSolidList"/>
    <dgm:cxn modelId="{7570E27D-E0B6-4C4D-9934-0ABE9873DAD8}" type="presParOf" srcId="{0C54924D-0816-47D9-9859-24AB48E1CAF7}" destId="{DB24FA8A-F43A-41FF-92E6-7CF13BDD01D4}" srcOrd="0" destOrd="0" presId="urn:microsoft.com/office/officeart/2018/2/layout/IconVerticalSolidList"/>
    <dgm:cxn modelId="{2BC30E06-9960-4E93-A893-1B067A400AB3}" type="presParOf" srcId="{0C54924D-0816-47D9-9859-24AB48E1CAF7}" destId="{D051D676-0D06-41D3-836D-C074658D672B}" srcOrd="1" destOrd="0" presId="urn:microsoft.com/office/officeart/2018/2/layout/IconVerticalSolidList"/>
    <dgm:cxn modelId="{8A5709EC-54C8-4AF4-B1ED-FEB861BE4576}" type="presParOf" srcId="{0C54924D-0816-47D9-9859-24AB48E1CAF7}" destId="{40E06B2C-8EA1-4C7F-B803-27D5B298B5C8}" srcOrd="2" destOrd="0" presId="urn:microsoft.com/office/officeart/2018/2/layout/IconVerticalSolidList"/>
    <dgm:cxn modelId="{5E705B63-730E-4F6F-A6CB-B6484CDD26C0}" type="presParOf" srcId="{0C54924D-0816-47D9-9859-24AB48E1CAF7}" destId="{87AA1C44-D5E8-4121-9CDF-B35226B7DC24}" srcOrd="3" destOrd="0" presId="urn:microsoft.com/office/officeart/2018/2/layout/IconVerticalSolidList"/>
    <dgm:cxn modelId="{371DC9B8-2624-4E5D-B025-530AE67B7474}" type="presParOf" srcId="{4419CF04-7C21-4A27-AE53-037EB73C4FFC}" destId="{709FF6BE-66D2-41D2-8A56-B6F79FD48434}" srcOrd="7" destOrd="0" presId="urn:microsoft.com/office/officeart/2018/2/layout/IconVerticalSolidList"/>
    <dgm:cxn modelId="{4F64320F-1190-48C6-8D49-EA6175803BBD}" type="presParOf" srcId="{4419CF04-7C21-4A27-AE53-037EB73C4FFC}" destId="{829FCF81-7E5D-4C24-BB6D-30AD94248552}" srcOrd="8" destOrd="0" presId="urn:microsoft.com/office/officeart/2018/2/layout/IconVerticalSolidList"/>
    <dgm:cxn modelId="{F9B2ECEF-E650-4F6D-AB83-1EF8D4C45984}" type="presParOf" srcId="{829FCF81-7E5D-4C24-BB6D-30AD94248552}" destId="{19AA90B9-BB9E-4FFB-9738-CEB7BDB32F15}" srcOrd="0" destOrd="0" presId="urn:microsoft.com/office/officeart/2018/2/layout/IconVerticalSolidList"/>
    <dgm:cxn modelId="{550AB367-F038-4F48-A959-44776E540C7D}" type="presParOf" srcId="{829FCF81-7E5D-4C24-BB6D-30AD94248552}" destId="{C9AAD706-34A5-4DB0-9747-A784A82A4A61}" srcOrd="1" destOrd="0" presId="urn:microsoft.com/office/officeart/2018/2/layout/IconVerticalSolidList"/>
    <dgm:cxn modelId="{E7D10009-213B-4B9D-96CB-B94B548648A2}" type="presParOf" srcId="{829FCF81-7E5D-4C24-BB6D-30AD94248552}" destId="{0C4C17DD-7691-43B4-9A43-43917DC4DE94}" srcOrd="2" destOrd="0" presId="urn:microsoft.com/office/officeart/2018/2/layout/IconVerticalSolidList"/>
    <dgm:cxn modelId="{DF7E25C3-AFE1-47CE-B8D0-11DFAB045FF9}" type="presParOf" srcId="{829FCF81-7E5D-4C24-BB6D-30AD94248552}" destId="{A2603630-B1DC-4DA0-962F-C11B5D152ED4}" srcOrd="3" destOrd="0" presId="urn:microsoft.com/office/officeart/2018/2/layout/IconVerticalSolidList"/>
    <dgm:cxn modelId="{D3EA77CF-DA19-4295-90DE-1911893F2B39}" type="presParOf" srcId="{4419CF04-7C21-4A27-AE53-037EB73C4FFC}" destId="{DC5957A5-6C9F-4A9A-A223-AEA175EF9BA5}" srcOrd="9" destOrd="0" presId="urn:microsoft.com/office/officeart/2018/2/layout/IconVerticalSolidList"/>
    <dgm:cxn modelId="{13AF7A45-A03E-4F12-8F71-29B8728E1EA9}" type="presParOf" srcId="{4419CF04-7C21-4A27-AE53-037EB73C4FFC}" destId="{31725B66-713E-405C-94B8-9EF5BA884B9C}" srcOrd="10" destOrd="0" presId="urn:microsoft.com/office/officeart/2018/2/layout/IconVerticalSolidList"/>
    <dgm:cxn modelId="{B6534351-B9AB-440D-81DB-66A7B7034083}" type="presParOf" srcId="{31725B66-713E-405C-94B8-9EF5BA884B9C}" destId="{A89A7090-77C7-49C9-B8AE-2A08F7C2A625}" srcOrd="0" destOrd="0" presId="urn:microsoft.com/office/officeart/2018/2/layout/IconVerticalSolidList"/>
    <dgm:cxn modelId="{E9B3AC71-0390-449E-B7F7-6F9B5496D822}" type="presParOf" srcId="{31725B66-713E-405C-94B8-9EF5BA884B9C}" destId="{ADFD4F40-E17A-459A-A9A3-4F7795A541F3}" srcOrd="1" destOrd="0" presId="urn:microsoft.com/office/officeart/2018/2/layout/IconVerticalSolidList"/>
    <dgm:cxn modelId="{88A84F20-3E8D-40FC-B81A-CE28F5AEEF32}" type="presParOf" srcId="{31725B66-713E-405C-94B8-9EF5BA884B9C}" destId="{9FA5F73D-7CFD-4F60-A319-6BE1BB37E672}" srcOrd="2" destOrd="0" presId="urn:microsoft.com/office/officeart/2018/2/layout/IconVerticalSolidList"/>
    <dgm:cxn modelId="{4AD17E44-7B30-40A6-A79D-69C89DBCCFE8}" type="presParOf" srcId="{31725B66-713E-405C-94B8-9EF5BA884B9C}" destId="{8F4BBFC7-FB55-4391-AF13-6DAFC3F0FA7D}" srcOrd="3" destOrd="0" presId="urn:microsoft.com/office/officeart/2018/2/layout/IconVerticalSolidList"/>
    <dgm:cxn modelId="{E6A09E5D-EC8E-412F-A2A7-2BECB04828EE}" type="presParOf" srcId="{4419CF04-7C21-4A27-AE53-037EB73C4FFC}" destId="{D58D216F-6561-4EF0-940E-CA10D17F3122}" srcOrd="11" destOrd="0" presId="urn:microsoft.com/office/officeart/2018/2/layout/IconVerticalSolidList"/>
    <dgm:cxn modelId="{3D86CE3C-CE74-4104-BC64-8EAC2C6D9792}" type="presParOf" srcId="{4419CF04-7C21-4A27-AE53-037EB73C4FFC}" destId="{802E8C6F-6652-491B-96C0-E7B8625C3467}" srcOrd="12" destOrd="0" presId="urn:microsoft.com/office/officeart/2018/2/layout/IconVerticalSolidList"/>
    <dgm:cxn modelId="{F313F2D0-30D1-4590-9BBD-1CBFDE034066}" type="presParOf" srcId="{802E8C6F-6652-491B-96C0-E7B8625C3467}" destId="{D3B9EABF-DE58-4BAD-9F98-8182CF20C01D}" srcOrd="0" destOrd="0" presId="urn:microsoft.com/office/officeart/2018/2/layout/IconVerticalSolidList"/>
    <dgm:cxn modelId="{BFA018ED-2BBE-484C-80BE-F7EE78E64E20}" type="presParOf" srcId="{802E8C6F-6652-491B-96C0-E7B8625C3467}" destId="{18408499-EDDC-42B7-8C7C-4A535614B812}" srcOrd="1" destOrd="0" presId="urn:microsoft.com/office/officeart/2018/2/layout/IconVerticalSolidList"/>
    <dgm:cxn modelId="{C8CA2446-2ABB-4770-B90E-CD248EA53F3C}" type="presParOf" srcId="{802E8C6F-6652-491B-96C0-E7B8625C3467}" destId="{1BA20E31-29E1-49B8-86BD-8AF213F9E8D3}" srcOrd="2" destOrd="0" presId="urn:microsoft.com/office/officeart/2018/2/layout/IconVerticalSolidList"/>
    <dgm:cxn modelId="{2C4C800C-56C4-4ACE-8DA8-73C185A6397D}" type="presParOf" srcId="{802E8C6F-6652-491B-96C0-E7B8625C3467}" destId="{9CFE0736-0243-4403-A677-DAA29DC5BD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272A8-B37F-EB4C-8908-FC9A16CF0405}">
      <dsp:nvSpPr>
        <dsp:cNvPr id="0" name=""/>
        <dsp:cNvSpPr/>
      </dsp:nvSpPr>
      <dsp:spPr>
        <a:xfrm rot="5400000">
          <a:off x="-107900" y="108620"/>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52488"/>
        <a:ext cx="503535" cy="215801"/>
      </dsp:txXfrm>
    </dsp:sp>
    <dsp:sp modelId="{DA7F98C0-EA4A-4243-906D-19BAEB94FF17}">
      <dsp:nvSpPr>
        <dsp:cNvPr id="0" name=""/>
        <dsp:cNvSpPr/>
      </dsp:nvSpPr>
      <dsp:spPr>
        <a:xfrm rot="5400000">
          <a:off x="4132783" y="-3628528"/>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Course objectives</a:t>
          </a:r>
          <a:endParaRPr lang="en-US" sz="2700" i="1" kern="1200" dirty="0"/>
        </a:p>
      </dsp:txBody>
      <dsp:txXfrm rot="-5400000">
        <a:off x="503536" y="23544"/>
        <a:ext cx="7703239" cy="421918"/>
      </dsp:txXfrm>
    </dsp:sp>
    <dsp:sp modelId="{80920448-9B9B-214A-966C-5FC5C692232D}">
      <dsp:nvSpPr>
        <dsp:cNvPr id="0" name=""/>
        <dsp:cNvSpPr/>
      </dsp:nvSpPr>
      <dsp:spPr>
        <a:xfrm rot="5400000">
          <a:off x="-107900" y="742818"/>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886686"/>
        <a:ext cx="503535" cy="215801"/>
      </dsp:txXfrm>
    </dsp:sp>
    <dsp:sp modelId="{1F96269F-F8F3-7543-B509-54905F5648F8}">
      <dsp:nvSpPr>
        <dsp:cNvPr id="0" name=""/>
        <dsp:cNvSpPr/>
      </dsp:nvSpPr>
      <dsp:spPr>
        <a:xfrm rot="5400000">
          <a:off x="4132783" y="-2994330"/>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Labs Overview</a:t>
          </a:r>
        </a:p>
      </dsp:txBody>
      <dsp:txXfrm rot="-5400000">
        <a:off x="503536" y="657742"/>
        <a:ext cx="7703239" cy="421918"/>
      </dsp:txXfrm>
    </dsp:sp>
    <dsp:sp modelId="{2CFFD2D2-A22E-4600-8F2F-2E295DC74A1C}">
      <dsp:nvSpPr>
        <dsp:cNvPr id="0" name=""/>
        <dsp:cNvSpPr/>
      </dsp:nvSpPr>
      <dsp:spPr>
        <a:xfrm rot="5400000">
          <a:off x="-107900" y="1377015"/>
          <a:ext cx="719336" cy="503535"/>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20883"/>
        <a:ext cx="503535" cy="215801"/>
      </dsp:txXfrm>
    </dsp:sp>
    <dsp:sp modelId="{17557722-CAB2-4C66-A1D2-141C25165C07}">
      <dsp:nvSpPr>
        <dsp:cNvPr id="0" name=""/>
        <dsp:cNvSpPr/>
      </dsp:nvSpPr>
      <dsp:spPr>
        <a:xfrm rot="5400000">
          <a:off x="4132783" y="-2360132"/>
          <a:ext cx="467568" cy="772606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Recap &amp; Key Takeaways</a:t>
          </a:r>
        </a:p>
      </dsp:txBody>
      <dsp:txXfrm rot="-5400000">
        <a:off x="503536" y="1291940"/>
        <a:ext cx="7703239" cy="421918"/>
      </dsp:txXfrm>
    </dsp:sp>
    <dsp:sp modelId="{3FF33CBC-8A39-F840-BD54-81897D233287}">
      <dsp:nvSpPr>
        <dsp:cNvPr id="0" name=""/>
        <dsp:cNvSpPr/>
      </dsp:nvSpPr>
      <dsp:spPr>
        <a:xfrm rot="5400000">
          <a:off x="-107900" y="2011213"/>
          <a:ext cx="719336" cy="503535"/>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155081"/>
        <a:ext cx="503535" cy="215801"/>
      </dsp:txXfrm>
    </dsp:sp>
    <dsp:sp modelId="{DDDF0464-D98A-E14F-8A4C-1A36A8FDDF75}">
      <dsp:nvSpPr>
        <dsp:cNvPr id="0" name=""/>
        <dsp:cNvSpPr/>
      </dsp:nvSpPr>
      <dsp:spPr>
        <a:xfrm rot="5400000">
          <a:off x="4132783" y="-1725934"/>
          <a:ext cx="467568" cy="772606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Next Steps</a:t>
          </a:r>
        </a:p>
      </dsp:txBody>
      <dsp:txXfrm rot="-5400000">
        <a:off x="503536" y="1926138"/>
        <a:ext cx="7703239" cy="421918"/>
      </dsp:txXfrm>
    </dsp:sp>
    <dsp:sp modelId="{092C1CDC-61F9-49D0-9305-3FD854FA2D30}">
      <dsp:nvSpPr>
        <dsp:cNvPr id="0" name=""/>
        <dsp:cNvSpPr/>
      </dsp:nvSpPr>
      <dsp:spPr>
        <a:xfrm rot="5400000">
          <a:off x="-107900" y="2645411"/>
          <a:ext cx="719336" cy="50353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789279"/>
        <a:ext cx="503535" cy="215801"/>
      </dsp:txXfrm>
    </dsp:sp>
    <dsp:sp modelId="{BD38AC0A-E5BB-417F-B10D-A5DF71B6E923}">
      <dsp:nvSpPr>
        <dsp:cNvPr id="0" name=""/>
        <dsp:cNvSpPr/>
      </dsp:nvSpPr>
      <dsp:spPr>
        <a:xfrm rot="5400000">
          <a:off x="4132783" y="-1091736"/>
          <a:ext cx="467568" cy="7726064"/>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Final Exam</a:t>
          </a:r>
        </a:p>
      </dsp:txBody>
      <dsp:txXfrm rot="-5400000">
        <a:off x="503536" y="2560336"/>
        <a:ext cx="7703239" cy="421918"/>
      </dsp:txXfrm>
    </dsp:sp>
    <dsp:sp modelId="{4BF4E620-2BED-894A-9A9A-8D864F72A83A}">
      <dsp:nvSpPr>
        <dsp:cNvPr id="0" name=""/>
        <dsp:cNvSpPr/>
      </dsp:nvSpPr>
      <dsp:spPr>
        <a:xfrm rot="5400000">
          <a:off x="-107900" y="3279609"/>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3423477"/>
        <a:ext cx="503535" cy="215801"/>
      </dsp:txXfrm>
    </dsp:sp>
    <dsp:sp modelId="{A5864E6A-A568-2D48-9547-17F81DBDDBA9}">
      <dsp:nvSpPr>
        <dsp:cNvPr id="0" name=""/>
        <dsp:cNvSpPr/>
      </dsp:nvSpPr>
      <dsp:spPr>
        <a:xfrm rot="5400000">
          <a:off x="4132783" y="-457539"/>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Contacts</a:t>
          </a:r>
        </a:p>
      </dsp:txBody>
      <dsp:txXfrm rot="-5400000">
        <a:off x="503536" y="3194533"/>
        <a:ext cx="7703239" cy="421918"/>
      </dsp:txXfrm>
    </dsp:sp>
    <dsp:sp modelId="{3605713C-CE88-8B40-992A-96036943AC66}">
      <dsp:nvSpPr>
        <dsp:cNvPr id="0" name=""/>
        <dsp:cNvSpPr/>
      </dsp:nvSpPr>
      <dsp:spPr>
        <a:xfrm rot="5400000">
          <a:off x="-107900" y="3913807"/>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4057675"/>
        <a:ext cx="503535" cy="215801"/>
      </dsp:txXfrm>
    </dsp:sp>
    <dsp:sp modelId="{4ECD716E-8556-D147-BBFC-39276E07400C}">
      <dsp:nvSpPr>
        <dsp:cNvPr id="0" name=""/>
        <dsp:cNvSpPr/>
      </dsp:nvSpPr>
      <dsp:spPr>
        <a:xfrm rot="5400000">
          <a:off x="4132783" y="176658"/>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endParaRPr lang="en-US" sz="2700" kern="1200" dirty="0"/>
        </a:p>
      </dsp:txBody>
      <dsp:txXfrm rot="-5400000">
        <a:off x="503536" y="3828731"/>
        <a:ext cx="7703239" cy="421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A7BD1-C87F-44B6-A552-CB8FE3226C21}">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Principle</a:t>
          </a:r>
        </a:p>
      </dsp:txBody>
      <dsp:txXfrm>
        <a:off x="744" y="145603"/>
        <a:ext cx="2902148" cy="1741289"/>
      </dsp:txXfrm>
    </dsp:sp>
    <dsp:sp modelId="{2A1E04A0-9496-4D15-B6F9-DA0F4FB0F8B3}">
      <dsp:nvSpPr>
        <dsp:cNvPr id="0" name=""/>
        <dsp:cNvSpPr/>
      </dsp:nvSpPr>
      <dsp:spPr>
        <a:xfrm>
          <a:off x="3193107" y="145603"/>
          <a:ext cx="2902148" cy="1741289"/>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Techniques</a:t>
          </a:r>
        </a:p>
      </dsp:txBody>
      <dsp:txXfrm>
        <a:off x="3193107" y="145603"/>
        <a:ext cx="2902148" cy="1741289"/>
      </dsp:txXfrm>
    </dsp:sp>
    <dsp:sp modelId="{A7BEB822-ED84-4051-8425-8A6C9887B200}">
      <dsp:nvSpPr>
        <dsp:cNvPr id="0" name=""/>
        <dsp:cNvSpPr/>
      </dsp:nvSpPr>
      <dsp:spPr>
        <a:xfrm>
          <a:off x="1596925" y="2177107"/>
          <a:ext cx="2902148" cy="1741289"/>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t>Patterns</a:t>
          </a:r>
        </a:p>
      </dsp:txBody>
      <dsp:txXfrm>
        <a:off x="1596925" y="2177107"/>
        <a:ext cx="2902148" cy="1741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62744A-6D24-49FA-8DD8-6DA861CE5755}">
      <dsp:nvSpPr>
        <dsp:cNvPr id="0" name=""/>
        <dsp:cNvSpPr/>
      </dsp:nvSpPr>
      <dsp:spPr>
        <a:xfrm>
          <a:off x="2844800" y="1828800"/>
          <a:ext cx="2235200" cy="2235200"/>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Solution Architecture Design</a:t>
          </a:r>
        </a:p>
      </dsp:txBody>
      <dsp:txXfrm>
        <a:off x="3294175" y="2352385"/>
        <a:ext cx="1336450" cy="1148939"/>
      </dsp:txXfrm>
    </dsp:sp>
    <dsp:sp modelId="{04274A09-B3BE-4098-8A76-BCF81E61E91D}">
      <dsp:nvSpPr>
        <dsp:cNvPr id="0" name=""/>
        <dsp:cNvSpPr/>
      </dsp:nvSpPr>
      <dsp:spPr>
        <a:xfrm>
          <a:off x="1544320" y="1300480"/>
          <a:ext cx="1625600" cy="1625600"/>
        </a:xfrm>
        <a:prstGeom prst="gear6">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Patterns</a:t>
          </a:r>
        </a:p>
      </dsp:txBody>
      <dsp:txXfrm>
        <a:off x="1953570" y="1712203"/>
        <a:ext cx="807100" cy="802154"/>
      </dsp:txXfrm>
    </dsp:sp>
    <dsp:sp modelId="{9A47FE74-9A39-4ABC-BC34-9FCA56BAED2E}">
      <dsp:nvSpPr>
        <dsp:cNvPr id="0" name=""/>
        <dsp:cNvSpPr/>
      </dsp:nvSpPr>
      <dsp:spPr>
        <a:xfrm rot="20700000">
          <a:off x="2454821" y="178981"/>
          <a:ext cx="1592756" cy="1592756"/>
        </a:xfrm>
        <a:prstGeom prst="gear6">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COTS</a:t>
          </a:r>
        </a:p>
      </dsp:txBody>
      <dsp:txXfrm rot="-20700000">
        <a:off x="2804160" y="528320"/>
        <a:ext cx="894080" cy="894080"/>
      </dsp:txXfrm>
    </dsp:sp>
    <dsp:sp modelId="{282FCA52-971A-460B-B8D3-8D87E0130FE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2215FF-943E-4698-9247-C41C32393431}">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AECCC9-342E-41FC-8AE1-744A7A0386E6}">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B0D87-8D7B-4381-AB6F-EE42AAC20BD7}">
      <dsp:nvSpPr>
        <dsp:cNvPr id="0" name=""/>
        <dsp:cNvSpPr/>
      </dsp:nvSpPr>
      <dsp:spPr>
        <a:xfrm>
          <a:off x="3200404" y="1905004"/>
          <a:ext cx="1447791" cy="14477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Enterprise Computing</a:t>
          </a:r>
        </a:p>
      </dsp:txBody>
      <dsp:txXfrm>
        <a:off x="3412428" y="2117028"/>
        <a:ext cx="1023743" cy="1023743"/>
      </dsp:txXfrm>
    </dsp:sp>
    <dsp:sp modelId="{296CEC8A-64DF-4017-96BC-60BB73442884}">
      <dsp:nvSpPr>
        <dsp:cNvPr id="0" name=""/>
        <dsp:cNvSpPr/>
      </dsp:nvSpPr>
      <dsp:spPr>
        <a:xfrm rot="16200000">
          <a:off x="3705786" y="1669900"/>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913374" y="1675565"/>
        <a:ext cx="21851" cy="21851"/>
      </dsp:txXfrm>
    </dsp:sp>
    <dsp:sp modelId="{04C781D6-D921-4483-BA88-C3CF85C2515E}">
      <dsp:nvSpPr>
        <dsp:cNvPr id="0" name=""/>
        <dsp:cNvSpPr/>
      </dsp:nvSpPr>
      <dsp:spPr>
        <a:xfrm>
          <a:off x="3200896" y="21169"/>
          <a:ext cx="1446807" cy="144680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Web &amp; Mobile</a:t>
          </a:r>
        </a:p>
      </dsp:txBody>
      <dsp:txXfrm>
        <a:off x="3412776" y="233049"/>
        <a:ext cx="1023047" cy="1023047"/>
      </dsp:txXfrm>
    </dsp:sp>
    <dsp:sp modelId="{B51C289B-C18E-4F11-97D7-0EAE0087BD67}">
      <dsp:nvSpPr>
        <dsp:cNvPr id="0" name=""/>
        <dsp:cNvSpPr/>
      </dsp:nvSpPr>
      <dsp:spPr>
        <a:xfrm rot="19800000">
          <a:off x="4521936" y="2141104"/>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729524" y="2146769"/>
        <a:ext cx="21851" cy="21851"/>
      </dsp:txXfrm>
    </dsp:sp>
    <dsp:sp modelId="{4C2B1C8A-F18E-43FF-A89E-43FA8FB61DEE}">
      <dsp:nvSpPr>
        <dsp:cNvPr id="0" name=""/>
        <dsp:cNvSpPr/>
      </dsp:nvSpPr>
      <dsp:spPr>
        <a:xfrm>
          <a:off x="4832771" y="963333"/>
          <a:ext cx="1446807" cy="144680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Desktop Applications</a:t>
          </a:r>
        </a:p>
      </dsp:txBody>
      <dsp:txXfrm>
        <a:off x="5044651" y="1175213"/>
        <a:ext cx="1023047" cy="1023047"/>
      </dsp:txXfrm>
    </dsp:sp>
    <dsp:sp modelId="{251AD61E-99BB-4B58-932A-6394C39439A9}">
      <dsp:nvSpPr>
        <dsp:cNvPr id="0" name=""/>
        <dsp:cNvSpPr/>
      </dsp:nvSpPr>
      <dsp:spPr>
        <a:xfrm rot="1800000">
          <a:off x="4521936" y="3083514"/>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729524" y="3089178"/>
        <a:ext cx="21851" cy="21851"/>
      </dsp:txXfrm>
    </dsp:sp>
    <dsp:sp modelId="{991F6F4B-756C-45CE-96EC-211BC7BFC319}">
      <dsp:nvSpPr>
        <dsp:cNvPr id="0" name=""/>
        <dsp:cNvSpPr/>
      </dsp:nvSpPr>
      <dsp:spPr>
        <a:xfrm>
          <a:off x="4832771" y="2847659"/>
          <a:ext cx="1446807" cy="144680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Mainframe &amp; Batch</a:t>
          </a:r>
        </a:p>
      </dsp:txBody>
      <dsp:txXfrm>
        <a:off x="5044651" y="3059539"/>
        <a:ext cx="1023047" cy="1023047"/>
      </dsp:txXfrm>
    </dsp:sp>
    <dsp:sp modelId="{AB5C8FF8-71C3-4C1B-B455-EB4E7574D532}">
      <dsp:nvSpPr>
        <dsp:cNvPr id="0" name=""/>
        <dsp:cNvSpPr/>
      </dsp:nvSpPr>
      <dsp:spPr>
        <a:xfrm rot="5400000">
          <a:off x="3705786" y="3554718"/>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913374" y="3560383"/>
        <a:ext cx="21851" cy="21851"/>
      </dsp:txXfrm>
    </dsp:sp>
    <dsp:sp modelId="{92B1D482-43D1-4658-8FB3-FC197D45DCE7}">
      <dsp:nvSpPr>
        <dsp:cNvPr id="0" name=""/>
        <dsp:cNvSpPr/>
      </dsp:nvSpPr>
      <dsp:spPr>
        <a:xfrm>
          <a:off x="3200896" y="3789823"/>
          <a:ext cx="1446807" cy="144680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Middleware</a:t>
          </a:r>
        </a:p>
      </dsp:txBody>
      <dsp:txXfrm>
        <a:off x="3412776" y="4001703"/>
        <a:ext cx="1023047" cy="1023047"/>
      </dsp:txXfrm>
    </dsp:sp>
    <dsp:sp modelId="{B494F231-4AB2-435D-9189-1A3A9CD7F1FF}">
      <dsp:nvSpPr>
        <dsp:cNvPr id="0" name=""/>
        <dsp:cNvSpPr/>
      </dsp:nvSpPr>
      <dsp:spPr>
        <a:xfrm rot="9000000">
          <a:off x="2889635" y="3083514"/>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3097223" y="3089178"/>
        <a:ext cx="21851" cy="21851"/>
      </dsp:txXfrm>
    </dsp:sp>
    <dsp:sp modelId="{F55A9012-78B3-4066-BFC2-6779CABC8400}">
      <dsp:nvSpPr>
        <dsp:cNvPr id="0" name=""/>
        <dsp:cNvSpPr/>
      </dsp:nvSpPr>
      <dsp:spPr>
        <a:xfrm>
          <a:off x="1569021" y="2847659"/>
          <a:ext cx="1446807" cy="144680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Data, Reporting, &amp; Business Intelligence</a:t>
          </a:r>
        </a:p>
      </dsp:txBody>
      <dsp:txXfrm>
        <a:off x="1780901" y="3059539"/>
        <a:ext cx="1023047" cy="1023047"/>
      </dsp:txXfrm>
    </dsp:sp>
    <dsp:sp modelId="{326DA116-F9FC-4718-A2A7-DBE1D6C7CE21}">
      <dsp:nvSpPr>
        <dsp:cNvPr id="0" name=""/>
        <dsp:cNvSpPr/>
      </dsp:nvSpPr>
      <dsp:spPr>
        <a:xfrm rot="12600000">
          <a:off x="2889635" y="2141104"/>
          <a:ext cx="437027" cy="33181"/>
        </a:xfrm>
        <a:custGeom>
          <a:avLst/>
          <a:gdLst/>
          <a:ahLst/>
          <a:cxnLst/>
          <a:rect l="0" t="0" r="0" b="0"/>
          <a:pathLst>
            <a:path>
              <a:moveTo>
                <a:pt x="0" y="16590"/>
              </a:moveTo>
              <a:lnTo>
                <a:pt x="437027" y="1659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rot="10800000">
        <a:off x="3097223" y="2146769"/>
        <a:ext cx="21851" cy="21851"/>
      </dsp:txXfrm>
    </dsp:sp>
    <dsp:sp modelId="{CC166D1C-5146-45C8-9DE9-760A53D6223B}">
      <dsp:nvSpPr>
        <dsp:cNvPr id="0" name=""/>
        <dsp:cNvSpPr/>
      </dsp:nvSpPr>
      <dsp:spPr>
        <a:xfrm>
          <a:off x="1569021" y="963333"/>
          <a:ext cx="1446807" cy="144680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Infrastructure &amp; Operations</a:t>
          </a:r>
        </a:p>
      </dsp:txBody>
      <dsp:txXfrm>
        <a:off x="1780901" y="1175213"/>
        <a:ext cx="1023047" cy="10230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F4356-528D-4860-9D57-EF407F808F76}">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3E610-D3F4-4CA0-8C86-50FCC84BEB7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4E32DD-0923-440D-9F22-7CD9FC8A92B1}">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Business process is inherently asynchronous – it must </a:t>
          </a:r>
          <a:r>
            <a:rPr lang="en-US" sz="2300" b="1" u="sng" kern="1200" dirty="0"/>
            <a:t>inform</a:t>
          </a:r>
          <a:r>
            <a:rPr lang="en-US" sz="2300" kern="1200" dirty="0"/>
            <a:t> other processes but continue to operate without waiting for response </a:t>
          </a:r>
        </a:p>
      </dsp:txBody>
      <dsp:txXfrm>
        <a:off x="1437631" y="531"/>
        <a:ext cx="6449068" cy="1244702"/>
      </dsp:txXfrm>
    </dsp:sp>
    <dsp:sp modelId="{CBF28377-2EBD-4449-BC02-9FC92AEC7B8B}">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FC4E7-EDAC-4997-94CC-E4D86B08C52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DE04D2-9697-49B2-ACBB-A2D9A76F6303}">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An application needs to operate regardless of whether dependencies are up and running</a:t>
          </a:r>
        </a:p>
      </dsp:txBody>
      <dsp:txXfrm>
        <a:off x="1437631" y="1556410"/>
        <a:ext cx="6449068" cy="1244702"/>
      </dsp:txXfrm>
    </dsp:sp>
    <dsp:sp modelId="{7AA4A770-ACE4-4EC4-AFC8-244AAB3D1011}">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1302B1-7DCD-42EE-98AB-EC903152B2B8}">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B2E441-4E5B-4ADC-8FDE-F9AB780807F1}">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Service provider needs complete decoupling from clients – components might need to be completely replaced and/or relocated</a:t>
          </a:r>
        </a:p>
      </dsp:txBody>
      <dsp:txXfrm>
        <a:off x="1437631" y="3112289"/>
        <a:ext cx="64490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9B1CA-E30E-41C0-8394-C737912B0BC7}">
      <dsp:nvSpPr>
        <dsp:cNvPr id="0" name=""/>
        <dsp:cNvSpPr/>
      </dsp:nvSpPr>
      <dsp:spPr>
        <a:xfrm>
          <a:off x="0" y="3748200"/>
          <a:ext cx="4438638" cy="12302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A set of standards and mindset are needed</a:t>
          </a:r>
        </a:p>
      </dsp:txBody>
      <dsp:txXfrm>
        <a:off x="0" y="3748200"/>
        <a:ext cx="4438638" cy="1230243"/>
      </dsp:txXfrm>
    </dsp:sp>
    <dsp:sp modelId="{B43B6722-FF8A-4575-95DE-C3C6781BBEE7}">
      <dsp:nvSpPr>
        <dsp:cNvPr id="0" name=""/>
        <dsp:cNvSpPr/>
      </dsp:nvSpPr>
      <dsp:spPr>
        <a:xfrm rot="10800000">
          <a:off x="0" y="1874540"/>
          <a:ext cx="4438638" cy="1892113"/>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Systems built this way are robust, resilient, flexible, and better positioned to meet modern demands</a:t>
          </a:r>
        </a:p>
      </dsp:txBody>
      <dsp:txXfrm rot="10800000">
        <a:off x="0" y="1874540"/>
        <a:ext cx="4438638" cy="1229438"/>
      </dsp:txXfrm>
    </dsp:sp>
    <dsp:sp modelId="{B5777F46-0E04-4258-8629-C33FA84EFCA0}">
      <dsp:nvSpPr>
        <dsp:cNvPr id="0" name=""/>
        <dsp:cNvSpPr/>
      </dsp:nvSpPr>
      <dsp:spPr>
        <a:xfrm rot="10800000">
          <a:off x="0" y="880"/>
          <a:ext cx="4438638" cy="1892113"/>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Reactive systems is an architecture in which independent systems integrate with each other using asynchronous messaging</a:t>
          </a:r>
        </a:p>
      </dsp:txBody>
      <dsp:txXfrm rot="10800000">
        <a:off x="0" y="880"/>
        <a:ext cx="4438638" cy="12294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3544D-552F-4539-9FFE-0802DA0B9B02}">
      <dsp:nvSpPr>
        <dsp:cNvPr id="0" name=""/>
        <dsp:cNvSpPr/>
      </dsp:nvSpPr>
      <dsp:spPr>
        <a:xfrm>
          <a:off x="0" y="386"/>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DEF9F-0F5B-41B9-B841-FFA47C771584}">
      <dsp:nvSpPr>
        <dsp:cNvPr id="0" name=""/>
        <dsp:cNvSpPr/>
      </dsp:nvSpPr>
      <dsp:spPr>
        <a:xfrm>
          <a:off x="161043" y="120171"/>
          <a:ext cx="292806" cy="292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C71C7-22EF-4B57-ACA7-3A9240497791}">
      <dsp:nvSpPr>
        <dsp:cNvPr id="0" name=""/>
        <dsp:cNvSpPr/>
      </dsp:nvSpPr>
      <dsp:spPr>
        <a:xfrm>
          <a:off x="614893" y="386"/>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Vulnerabilities (detection &amp; correction)</a:t>
          </a:r>
        </a:p>
      </dsp:txBody>
      <dsp:txXfrm>
        <a:off x="614893" y="386"/>
        <a:ext cx="7614706" cy="532375"/>
      </dsp:txXfrm>
    </dsp:sp>
    <dsp:sp modelId="{C880F0E3-5D83-43F4-A80C-461F70468F1D}">
      <dsp:nvSpPr>
        <dsp:cNvPr id="0" name=""/>
        <dsp:cNvSpPr/>
      </dsp:nvSpPr>
      <dsp:spPr>
        <a:xfrm>
          <a:off x="0" y="665855"/>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A7FBD-DB8F-49ED-8030-C2B6F9D73F78}">
      <dsp:nvSpPr>
        <dsp:cNvPr id="0" name=""/>
        <dsp:cNvSpPr/>
      </dsp:nvSpPr>
      <dsp:spPr>
        <a:xfrm>
          <a:off x="161043" y="785640"/>
          <a:ext cx="292806" cy="292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7175F-993E-4A00-BC71-DA06FF5CC843}">
      <dsp:nvSpPr>
        <dsp:cNvPr id="0" name=""/>
        <dsp:cNvSpPr/>
      </dsp:nvSpPr>
      <dsp:spPr>
        <a:xfrm>
          <a:off x="614893" y="665855"/>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Security Tokens</a:t>
          </a:r>
        </a:p>
      </dsp:txBody>
      <dsp:txXfrm>
        <a:off x="614893" y="665855"/>
        <a:ext cx="7614706" cy="532375"/>
      </dsp:txXfrm>
    </dsp:sp>
    <dsp:sp modelId="{1F6DCEFD-F881-4120-ACC4-D1E56BAB343A}">
      <dsp:nvSpPr>
        <dsp:cNvPr id="0" name=""/>
        <dsp:cNvSpPr/>
      </dsp:nvSpPr>
      <dsp:spPr>
        <a:xfrm>
          <a:off x="0" y="1331324"/>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8476B-0336-460B-ACD8-909BFE951094}">
      <dsp:nvSpPr>
        <dsp:cNvPr id="0" name=""/>
        <dsp:cNvSpPr/>
      </dsp:nvSpPr>
      <dsp:spPr>
        <a:xfrm>
          <a:off x="161043" y="1451109"/>
          <a:ext cx="292806" cy="292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AA98A-4A98-45DC-9F49-0D85D1C818E0}">
      <dsp:nvSpPr>
        <dsp:cNvPr id="0" name=""/>
        <dsp:cNvSpPr/>
      </dsp:nvSpPr>
      <dsp:spPr>
        <a:xfrm>
          <a:off x="614893" y="1331324"/>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Encryption</a:t>
          </a:r>
        </a:p>
      </dsp:txBody>
      <dsp:txXfrm>
        <a:off x="614893" y="1331324"/>
        <a:ext cx="7614706" cy="532375"/>
      </dsp:txXfrm>
    </dsp:sp>
    <dsp:sp modelId="{DB24FA8A-F43A-41FF-92E6-7CF13BDD01D4}">
      <dsp:nvSpPr>
        <dsp:cNvPr id="0" name=""/>
        <dsp:cNvSpPr/>
      </dsp:nvSpPr>
      <dsp:spPr>
        <a:xfrm>
          <a:off x="0" y="1996793"/>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1D676-0D06-41D3-836D-C074658D672B}">
      <dsp:nvSpPr>
        <dsp:cNvPr id="0" name=""/>
        <dsp:cNvSpPr/>
      </dsp:nvSpPr>
      <dsp:spPr>
        <a:xfrm>
          <a:off x="161043" y="2116578"/>
          <a:ext cx="292806" cy="292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A1C44-D5E8-4121-9CDF-B35226B7DC24}">
      <dsp:nvSpPr>
        <dsp:cNvPr id="0" name=""/>
        <dsp:cNvSpPr/>
      </dsp:nvSpPr>
      <dsp:spPr>
        <a:xfrm>
          <a:off x="614893" y="1996793"/>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OAuth &amp; OpenID Connect </a:t>
          </a:r>
        </a:p>
      </dsp:txBody>
      <dsp:txXfrm>
        <a:off x="614893" y="1996793"/>
        <a:ext cx="7614706" cy="532375"/>
      </dsp:txXfrm>
    </dsp:sp>
    <dsp:sp modelId="{19AA90B9-BB9E-4FFB-9738-CEB7BDB32F15}">
      <dsp:nvSpPr>
        <dsp:cNvPr id="0" name=""/>
        <dsp:cNvSpPr/>
      </dsp:nvSpPr>
      <dsp:spPr>
        <a:xfrm>
          <a:off x="0" y="2662262"/>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AD706-34A5-4DB0-9747-A784A82A4A61}">
      <dsp:nvSpPr>
        <dsp:cNvPr id="0" name=""/>
        <dsp:cNvSpPr/>
      </dsp:nvSpPr>
      <dsp:spPr>
        <a:xfrm>
          <a:off x="161043" y="2782047"/>
          <a:ext cx="292806" cy="292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03630-B1DC-4DA0-962F-C11B5D152ED4}">
      <dsp:nvSpPr>
        <dsp:cNvPr id="0" name=""/>
        <dsp:cNvSpPr/>
      </dsp:nvSpPr>
      <dsp:spPr>
        <a:xfrm>
          <a:off x="614893" y="2662262"/>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Throttling &amp; Quotas</a:t>
          </a:r>
        </a:p>
      </dsp:txBody>
      <dsp:txXfrm>
        <a:off x="614893" y="2662262"/>
        <a:ext cx="7614706" cy="532375"/>
      </dsp:txXfrm>
    </dsp:sp>
    <dsp:sp modelId="{A89A7090-77C7-49C9-B8AE-2A08F7C2A625}">
      <dsp:nvSpPr>
        <dsp:cNvPr id="0" name=""/>
        <dsp:cNvSpPr/>
      </dsp:nvSpPr>
      <dsp:spPr>
        <a:xfrm>
          <a:off x="0" y="332773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D4F40-E17A-459A-A9A3-4F7795A541F3}">
      <dsp:nvSpPr>
        <dsp:cNvPr id="0" name=""/>
        <dsp:cNvSpPr/>
      </dsp:nvSpPr>
      <dsp:spPr>
        <a:xfrm>
          <a:off x="161043" y="3447516"/>
          <a:ext cx="292806" cy="292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BBFC7-FB55-4391-AF13-6DAFC3F0FA7D}">
      <dsp:nvSpPr>
        <dsp:cNvPr id="0" name=""/>
        <dsp:cNvSpPr/>
      </dsp:nvSpPr>
      <dsp:spPr>
        <a:xfrm>
          <a:off x="614893" y="332773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Authentication on API Gateway</a:t>
          </a:r>
        </a:p>
      </dsp:txBody>
      <dsp:txXfrm>
        <a:off x="614893" y="3327731"/>
        <a:ext cx="7614706" cy="532375"/>
      </dsp:txXfrm>
    </dsp:sp>
    <dsp:sp modelId="{D3B9EABF-DE58-4BAD-9F98-8182CF20C01D}">
      <dsp:nvSpPr>
        <dsp:cNvPr id="0" name=""/>
        <dsp:cNvSpPr/>
      </dsp:nvSpPr>
      <dsp:spPr>
        <a:xfrm>
          <a:off x="0" y="399320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08499-EDDC-42B7-8C7C-4A535614B812}">
      <dsp:nvSpPr>
        <dsp:cNvPr id="0" name=""/>
        <dsp:cNvSpPr/>
      </dsp:nvSpPr>
      <dsp:spPr>
        <a:xfrm>
          <a:off x="161043" y="4112985"/>
          <a:ext cx="292806" cy="292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FE0736-0243-4403-A677-DAA29DC5BD88}">
      <dsp:nvSpPr>
        <dsp:cNvPr id="0" name=""/>
        <dsp:cNvSpPr/>
      </dsp:nvSpPr>
      <dsp:spPr>
        <a:xfrm>
          <a:off x="614893" y="399320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Zero-Trust Approach</a:t>
          </a:r>
        </a:p>
      </dsp:txBody>
      <dsp:txXfrm>
        <a:off x="614893" y="3993201"/>
        <a:ext cx="7614706" cy="5323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457504-63C5-5A4D-A05F-3BA5B76FAE30}" type="datetimeFigureOut">
              <a:rPr lang="en-US" smtClean="0"/>
              <a:pPr/>
              <a:t>11/23/2021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A82446-52C2-FE48-982F-FEF3B4D1AF7F}" type="slidenum">
              <a:rPr lang="en-US" smtClean="0"/>
              <a:pPr/>
              <a:t>‹#›</a:t>
            </a:fld>
            <a:endParaRPr lang="en-US"/>
          </a:p>
        </p:txBody>
      </p:sp>
    </p:spTree>
    <p:extLst>
      <p:ext uri="{BB962C8B-B14F-4D97-AF65-F5344CB8AC3E}">
        <p14:creationId xmlns:p14="http://schemas.microsoft.com/office/powerpoint/2010/main" val="390800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3F2AA-30B0-4294-8DD9-89AE4211BA31}" type="datetimeFigureOut">
              <a:rPr lang="en-US" smtClean="0"/>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6F889-6DC0-442F-8ACB-69AE50C46E94}" type="slidenum">
              <a:rPr lang="en-US" smtClean="0"/>
              <a:pPr/>
              <a:t>‹#›</a:t>
            </a:fld>
            <a:endParaRPr lang="en-US"/>
          </a:p>
        </p:txBody>
      </p:sp>
    </p:spTree>
    <p:extLst>
      <p:ext uri="{BB962C8B-B14F-4D97-AF65-F5344CB8AC3E}">
        <p14:creationId xmlns:p14="http://schemas.microsoft.com/office/powerpoint/2010/main" val="486005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0</a:t>
            </a:fld>
            <a:endParaRPr lang="en-US"/>
          </a:p>
        </p:txBody>
      </p:sp>
    </p:spTree>
    <p:extLst>
      <p:ext uri="{BB962C8B-B14F-4D97-AF65-F5344CB8AC3E}">
        <p14:creationId xmlns:p14="http://schemas.microsoft.com/office/powerpoint/2010/main" val="234183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US" b="0" i="0" baseline="0" dirty="0"/>
              <a:t>Let’s understand role of Information technology (IT) in an Enterprise. </a:t>
            </a:r>
          </a:p>
          <a:p>
            <a:pPr marL="228600" indent="-228600">
              <a:buNone/>
            </a:pPr>
            <a:r>
              <a:rPr lang="en-US" b="0" i="0" baseline="0" dirty="0"/>
              <a:t>The primary role of IT is to automate </a:t>
            </a:r>
            <a:r>
              <a:rPr lang="en-US" b="1" i="0" baseline="0" dirty="0"/>
              <a:t>information intensive</a:t>
            </a:r>
            <a:r>
              <a:rPr lang="en-US" b="0" i="0" baseline="0" dirty="0"/>
              <a:t> aspects of business functions.</a:t>
            </a:r>
          </a:p>
          <a:p>
            <a:endParaRPr lang="en-US" dirty="0"/>
          </a:p>
          <a:p>
            <a:r>
              <a:rPr lang="en-US" dirty="0"/>
              <a:t>It is very interesting how IT</a:t>
            </a:r>
            <a:r>
              <a:rPr lang="en-US" baseline="0" dirty="0"/>
              <a:t> </a:t>
            </a:r>
            <a:r>
              <a:rPr lang="en-US" baseline="0"/>
              <a:t>systems grow in </a:t>
            </a:r>
            <a:r>
              <a:rPr lang="en-US" baseline="0" dirty="0"/>
              <a:t>an Enterprise. </a:t>
            </a:r>
          </a:p>
          <a:p>
            <a:endParaRPr lang="en-US" baseline="0" dirty="0"/>
          </a:p>
          <a:p>
            <a:r>
              <a:rPr lang="en-US" baseline="0" dirty="0"/>
              <a:t>Typically, an IT system is created and maintained </a:t>
            </a:r>
            <a:r>
              <a:rPr lang="en-US" b="1" u="sng" baseline="0" dirty="0"/>
              <a:t>within</a:t>
            </a:r>
            <a:r>
              <a:rPr lang="en-US" baseline="0" dirty="0"/>
              <a:t> a department that own a particular business function. </a:t>
            </a:r>
          </a:p>
          <a:p>
            <a:endParaRPr lang="en-US" baseline="0" dirty="0"/>
          </a:p>
          <a:p>
            <a:r>
              <a:rPr lang="en-US" baseline="0" dirty="0"/>
              <a:t>For example, marketing department </a:t>
            </a:r>
            <a:r>
              <a:rPr lang="en-US" b="1" u="sng" baseline="0" dirty="0"/>
              <a:t>owns</a:t>
            </a:r>
            <a:r>
              <a:rPr lang="en-US" b="0" u="none" baseline="0" dirty="0"/>
              <a:t> </a:t>
            </a:r>
            <a:r>
              <a:rPr lang="en-US" baseline="0" dirty="0"/>
              <a:t>marketing </a:t>
            </a:r>
            <a:r>
              <a:rPr lang="en-US" b="1" u="sng" baseline="0" dirty="0"/>
              <a:t>activities</a:t>
            </a:r>
            <a:r>
              <a:rPr lang="en-US" baseline="0" dirty="0"/>
              <a:t> of the company, such as market research &amp; planning, campaigns and promotions, branding, marketing communications, media interactions, digital messaging and the like. They </a:t>
            </a:r>
            <a:r>
              <a:rPr lang="en-US" b="1" u="sng" baseline="0" dirty="0"/>
              <a:t>own the IT systems </a:t>
            </a:r>
            <a:r>
              <a:rPr lang="en-US" baseline="0" dirty="0"/>
              <a:t>that automate these activities. </a:t>
            </a:r>
          </a:p>
          <a:p>
            <a:endParaRPr lang="en-US" baseline="0" dirty="0"/>
          </a:p>
          <a:p>
            <a:r>
              <a:rPr lang="en-US" baseline="0" dirty="0"/>
              <a:t>Thus IT systems grow in functional areas of an Enterprise. </a:t>
            </a:r>
            <a:r>
              <a:rPr lang="en-US" dirty="0"/>
              <a:t>Functional IT systems contain business logic and data,</a:t>
            </a:r>
            <a:r>
              <a:rPr lang="en-US" baseline="0" dirty="0"/>
              <a:t> forming the core of the intellectual capital of an Enterprise.</a:t>
            </a:r>
          </a:p>
          <a:p>
            <a:endParaRPr lang="en-US" baseline="0" dirty="0"/>
          </a:p>
          <a:p>
            <a:r>
              <a:rPr lang="en-US" baseline="0" dirty="0"/>
              <a:t>Now, the question arises: why these IT systems need distributed computing? Let’s discuss that next.</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10</a:t>
            </a:fld>
            <a:endParaRPr lang="en-US"/>
          </a:p>
        </p:txBody>
      </p:sp>
    </p:spTree>
    <p:extLst>
      <p:ext uri="{BB962C8B-B14F-4D97-AF65-F5344CB8AC3E}">
        <p14:creationId xmlns:p14="http://schemas.microsoft.com/office/powerpoint/2010/main" val="130892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a:t>
            </a:r>
            <a:r>
              <a:rPr lang="en-US" baseline="0" dirty="0"/>
              <a:t> Enterprises need distributed computing?</a:t>
            </a:r>
          </a:p>
          <a:p>
            <a:endParaRPr lang="en-US" baseline="0" dirty="0"/>
          </a:p>
          <a:p>
            <a:r>
              <a:rPr lang="en-US" baseline="0" dirty="0"/>
              <a:t>One reason is that value generating business processes in an Enterprise </a:t>
            </a:r>
            <a:r>
              <a:rPr lang="en-US" b="1" i="1" baseline="0" dirty="0"/>
              <a:t>cut across functional areas</a:t>
            </a:r>
            <a:r>
              <a:rPr lang="en-US" baseline="0" dirty="0"/>
              <a:t>. This concept will become clearer to you in subsequent slides when I walk you through a couple of examples. </a:t>
            </a:r>
          </a:p>
          <a:p>
            <a:endParaRPr lang="en-US" baseline="0" dirty="0"/>
          </a:p>
          <a:p>
            <a:r>
              <a:rPr lang="en-US" baseline="0" dirty="0"/>
              <a:t>The point is that functional areas, specifically the IT applications within, need to </a:t>
            </a:r>
            <a:r>
              <a:rPr lang="en-US" b="1" i="1" baseline="0" dirty="0"/>
              <a:t>interact</a:t>
            </a:r>
            <a:r>
              <a:rPr lang="en-US" baseline="0" dirty="0"/>
              <a:t>, in order to implement cross functional business processes. </a:t>
            </a:r>
          </a:p>
          <a:p>
            <a:endParaRPr lang="en-US" baseline="0" dirty="0"/>
          </a:p>
          <a:p>
            <a:r>
              <a:rPr lang="en-US" baseline="0" dirty="0"/>
              <a:t>Enterprises need distributed computing in order to implement such interactions across functional IT systems.</a:t>
            </a:r>
          </a:p>
          <a:p>
            <a:endParaRPr lang="en-US" baseline="0" dirty="0"/>
          </a:p>
          <a:p>
            <a:r>
              <a:rPr lang="en-US" baseline="0" dirty="0"/>
              <a:t>Now, let's take a look at few examples that illustrate cross functional business processes.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11</a:t>
            </a:fld>
            <a:endParaRPr lang="en-US"/>
          </a:p>
        </p:txBody>
      </p:sp>
    </p:spTree>
    <p:extLst>
      <p:ext uri="{BB962C8B-B14F-4D97-AF65-F5344CB8AC3E}">
        <p14:creationId xmlns:p14="http://schemas.microsoft.com/office/powerpoint/2010/main" val="2527406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another example of cross functional business process.</a:t>
            </a:r>
          </a:p>
          <a:p>
            <a:endParaRPr lang="en-US" dirty="0"/>
          </a:p>
          <a:p>
            <a:r>
              <a:rPr lang="en-US" dirty="0"/>
              <a:t>This process is semi</a:t>
            </a:r>
            <a:r>
              <a:rPr lang="en-US" baseline="0" dirty="0"/>
              <a:t>-automated, in the sense that some of the activities as well as interactions are manual. The activities in the functional areas are represented by boxes, while the messages being passed between IT systems are represented by arrows. The content of the message is indicated by labels on the arrows.</a:t>
            </a:r>
          </a:p>
          <a:p>
            <a:endParaRPr lang="en-US" baseline="0" dirty="0"/>
          </a:p>
          <a:p>
            <a:r>
              <a:rPr lang="en-US" baseline="0" dirty="0"/>
              <a:t>The process begins with customer requesting repair to his Jeep. This request is verbal, and a person from sales department prepares the work order on his </a:t>
            </a:r>
            <a:r>
              <a:rPr lang="en-US" baseline="0" dirty="0" err="1"/>
              <a:t>iPad</a:t>
            </a:r>
            <a:r>
              <a:rPr lang="en-US" baseline="0" dirty="0"/>
              <a:t> and hits submit. A message containing completed work order is forwarded from the </a:t>
            </a:r>
            <a:r>
              <a:rPr lang="en-US" baseline="0" dirty="0" err="1"/>
              <a:t>iPad</a:t>
            </a:r>
            <a:r>
              <a:rPr lang="en-US" baseline="0" dirty="0"/>
              <a:t> to a computer in the repair shop, which in turn sends a message with requested parts list to a computer in the parts department. These interactions go on, until the order is closed by the purchasing department. </a:t>
            </a:r>
          </a:p>
          <a:p>
            <a:endParaRPr lang="en-US" baseline="0" dirty="0"/>
          </a:p>
          <a:p>
            <a:endParaRPr lang="en-US" baseline="0" dirty="0"/>
          </a:p>
          <a:p>
            <a:r>
              <a:rPr lang="en-US" baseline="0" dirty="0"/>
              <a:t>The interaction among various computers in this example, and the previous example meet all the three characteristics of distributed computing we discussed earlier:</a:t>
            </a:r>
          </a:p>
          <a:p>
            <a:pPr>
              <a:buFontTx/>
              <a:buChar char="-"/>
            </a:pPr>
            <a:r>
              <a:rPr lang="en-US" baseline="0" dirty="0"/>
              <a:t> Computers are independent</a:t>
            </a:r>
          </a:p>
          <a:p>
            <a:pPr>
              <a:buFontTx/>
              <a:buChar char="-"/>
            </a:pPr>
            <a:r>
              <a:rPr lang="en-US" baseline="0" dirty="0"/>
              <a:t> They communicate with each other using messages, and</a:t>
            </a:r>
          </a:p>
          <a:p>
            <a:pPr>
              <a:buFontTx/>
              <a:buChar char="-"/>
            </a:pPr>
            <a:r>
              <a:rPr lang="en-US" baseline="0" dirty="0"/>
              <a:t> There is a single goal which is responsible for the sequence of interactions</a:t>
            </a:r>
          </a:p>
          <a:p>
            <a:pPr>
              <a:buFontTx/>
              <a:buChar char="-"/>
            </a:pPr>
            <a:endParaRPr lang="en-US" baseline="0"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12</a:t>
            </a:fld>
            <a:endParaRPr lang="en-US"/>
          </a:p>
        </p:txBody>
      </p:sp>
    </p:spTree>
    <p:extLst>
      <p:ext uri="{BB962C8B-B14F-4D97-AF65-F5344CB8AC3E}">
        <p14:creationId xmlns:p14="http://schemas.microsoft.com/office/powerpoint/2010/main" val="71451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an actual application architecture for a</a:t>
            </a:r>
            <a:r>
              <a:rPr lang="en-US" baseline="0" dirty="0"/>
              <a:t> consumer electronics company, prepared by IBM. The complex, many-to-many </a:t>
            </a:r>
            <a:r>
              <a:rPr lang="en-US" sz="1200" dirty="0"/>
              <a:t>relationships between strategies, business functions, IT applications, and data stores;</a:t>
            </a:r>
            <a:r>
              <a:rPr lang="en-US" sz="1200" baseline="0" dirty="0"/>
              <a:t> should give anyone an idea that enterprise computing environment is very complex indeed.</a:t>
            </a:r>
          </a:p>
          <a:p>
            <a:endParaRPr lang="en-US" sz="1200" baseline="0" dirty="0"/>
          </a:p>
          <a:p>
            <a:r>
              <a:rPr lang="en-US" sz="1200" baseline="0" dirty="0"/>
              <a:t>The question arises, how do we understand this complexity? And, in particular, what can we do about it? </a:t>
            </a:r>
          </a:p>
          <a:p>
            <a:endParaRPr lang="en-US" sz="1200" baseline="0" dirty="0"/>
          </a:p>
          <a:p>
            <a:r>
              <a:rPr lang="en-US" sz="1200" baseline="0" dirty="0"/>
              <a:t>In order to answer these questions, let's explore the enterprise computing challenges a bit more in depth. First, let’s learn about Enterprise domains.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13</a:t>
            </a:fld>
            <a:endParaRPr lang="en-US"/>
          </a:p>
        </p:txBody>
      </p:sp>
    </p:spTree>
    <p:extLst>
      <p:ext uri="{BB962C8B-B14F-4D97-AF65-F5344CB8AC3E}">
        <p14:creationId xmlns:p14="http://schemas.microsoft.com/office/powerpoint/2010/main" val="222542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What is an enterprise domain?</a:t>
            </a:r>
          </a:p>
          <a:p>
            <a:endParaRPr lang="en-US" baseline="0" dirty="0"/>
          </a:p>
          <a:p>
            <a:r>
              <a:rPr lang="en-US" sz="1200" dirty="0"/>
              <a:t>An enterprise domain is high level view of a certain aspect of the enterprise. It provides insights into how enterprise works.</a:t>
            </a:r>
          </a:p>
          <a:p>
            <a:endParaRPr lang="en-US" sz="1200" dirty="0"/>
          </a:p>
          <a:p>
            <a:pPr marL="228600" indent="-228600">
              <a:buFont typeface="+mj-lt"/>
              <a:buAutoNum type="arabicPeriod"/>
            </a:pPr>
            <a:r>
              <a:rPr lang="en-US" dirty="0"/>
              <a:t>Business domain is about the </a:t>
            </a:r>
            <a:r>
              <a:rPr lang="en-US" sz="1200" dirty="0"/>
              <a:t>business goals, capabilities, business functions, processes, products, channels, roles etc.</a:t>
            </a:r>
          </a:p>
          <a:p>
            <a:pPr marL="228600" indent="-228600">
              <a:buFont typeface="+mj-lt"/>
              <a:buAutoNum type="arabicPeriod"/>
            </a:pPr>
            <a:r>
              <a:rPr lang="en-US" sz="1200" dirty="0"/>
              <a:t>Application domain is about the structure, behavior, and inter-relationship among applications used to support business</a:t>
            </a:r>
            <a:r>
              <a:rPr lang="en-US" sz="1200" baseline="0" dirty="0"/>
              <a:t> </a:t>
            </a:r>
            <a:r>
              <a:rPr lang="en-US" sz="1200" dirty="0"/>
              <a:t>operations or activities.</a:t>
            </a:r>
          </a:p>
          <a:p>
            <a:pPr marL="228600" indent="-228600">
              <a:buFont typeface="+mj-lt"/>
              <a:buAutoNum type="arabicPeriod"/>
            </a:pPr>
            <a:r>
              <a:rPr lang="en-US" sz="1200" dirty="0"/>
              <a:t>Data domain is about the data (storage and in motion) used by business functions and applications.</a:t>
            </a:r>
          </a:p>
          <a:p>
            <a:pPr marL="228600" indent="-228600">
              <a:buFont typeface="+mj-lt"/>
              <a:buAutoNum type="arabicPeriod"/>
            </a:pPr>
            <a:r>
              <a:rPr lang="en-US" sz="1200" dirty="0"/>
              <a:t>Technology</a:t>
            </a:r>
            <a:r>
              <a:rPr lang="en-US" sz="1200" baseline="0" dirty="0"/>
              <a:t> domain is about the infrastructure (i.e. hardware, software, and the network), as well as the operations to support applications and the data.</a:t>
            </a:r>
          </a:p>
          <a:p>
            <a:endParaRPr lang="en-US" sz="1200" baseline="0" dirty="0"/>
          </a:p>
          <a:p>
            <a:r>
              <a:rPr lang="en-US" sz="1200" baseline="0" dirty="0"/>
              <a:t>To get a holistic understanding of computing in an enterprise, let’s take a look at key challenges within one enterprise domain at a time.</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14</a:t>
            </a:fld>
            <a:endParaRPr lang="en-US"/>
          </a:p>
        </p:txBody>
      </p:sp>
    </p:spTree>
    <p:extLst>
      <p:ext uri="{BB962C8B-B14F-4D97-AF65-F5344CB8AC3E}">
        <p14:creationId xmlns:p14="http://schemas.microsoft.com/office/powerpoint/2010/main" val="428981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an example of three software components A, B, and C interacting together in order to implement a business system.</a:t>
            </a:r>
          </a:p>
          <a:p>
            <a:endParaRPr lang="en-US" baseline="0" dirty="0"/>
          </a:p>
          <a:p>
            <a:r>
              <a:rPr lang="en-US" baseline="0" dirty="0"/>
              <a:t>In the diagram here, you can see tiny boxes inside each component. They represent a </a:t>
            </a:r>
            <a:r>
              <a:rPr lang="en-US" b="1" baseline="0" dirty="0"/>
              <a:t>function</a:t>
            </a:r>
            <a:r>
              <a:rPr lang="en-US" baseline="0" dirty="0"/>
              <a:t> or a </a:t>
            </a:r>
            <a:r>
              <a:rPr lang="en-US" b="1" baseline="0" dirty="0"/>
              <a:t>method</a:t>
            </a:r>
            <a:r>
              <a:rPr lang="en-US" baseline="0" dirty="0"/>
              <a:t>. </a:t>
            </a:r>
          </a:p>
          <a:p>
            <a:r>
              <a:rPr lang="en-US" baseline="0" dirty="0"/>
              <a:t>In order to do its job, a function may call other functions in another component, shown by lines.</a:t>
            </a:r>
          </a:p>
          <a:p>
            <a:endParaRPr lang="en-US" baseline="0" dirty="0"/>
          </a:p>
          <a:p>
            <a:r>
              <a:rPr lang="en-US" baseline="0" dirty="0"/>
              <a:t>On the left is an example of high coupling. The components interact with each other a lot, making them highly interdependent on each other. If you ever wanted to change component A, you will have no choice but to change components B, and C both, almost every time. That is high coupling. It is sometimes also called </a:t>
            </a:r>
            <a:r>
              <a:rPr lang="en-US" b="1" baseline="0" dirty="0"/>
              <a:t>tight coupling</a:t>
            </a:r>
            <a:r>
              <a:rPr lang="en-US" baseline="0" dirty="0"/>
              <a:t>.</a:t>
            </a:r>
          </a:p>
          <a:p>
            <a:endParaRPr lang="en-US" baseline="0" dirty="0"/>
          </a:p>
          <a:p>
            <a:r>
              <a:rPr lang="en-US" baseline="0" dirty="0"/>
              <a:t>On the right is an example of low coupling. The functions inside the components A, B, and C have been re-factored to reduce cross-component interdependence.</a:t>
            </a:r>
          </a:p>
          <a:p>
            <a:endParaRPr lang="en-US" baseline="0" dirty="0"/>
          </a:p>
          <a:p>
            <a:r>
              <a:rPr lang="en-US" baseline="0" dirty="0"/>
              <a:t>&lt;pause&gt;</a:t>
            </a:r>
          </a:p>
          <a:p>
            <a:endParaRPr lang="en-US" baseline="0" dirty="0"/>
          </a:p>
          <a:p>
            <a:r>
              <a:rPr lang="en-US" baseline="0" dirty="0"/>
              <a:t>The system on the right is less complex and will be easier to maintain and evolve.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16</a:t>
            </a:fld>
            <a:endParaRPr lang="en-US"/>
          </a:p>
        </p:txBody>
      </p:sp>
    </p:spTree>
    <p:extLst>
      <p:ext uri="{BB962C8B-B14F-4D97-AF65-F5344CB8AC3E}">
        <p14:creationId xmlns:p14="http://schemas.microsoft.com/office/powerpoint/2010/main" val="2924965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Continuing our discussion, lets now understand what</a:t>
            </a:r>
            <a:r>
              <a:rPr lang="en-US" baseline="0" dirty="0"/>
              <a:t> is cohesion.</a:t>
            </a:r>
          </a:p>
          <a:p>
            <a:endParaRPr lang="en-US" baseline="0" dirty="0"/>
          </a:p>
          <a:p>
            <a:r>
              <a:rPr lang="en-US" dirty="0"/>
              <a:t>Here is</a:t>
            </a:r>
            <a:r>
              <a:rPr lang="en-US" baseline="0" dirty="0"/>
              <a:t> an example of an e-commerce application. </a:t>
            </a:r>
          </a:p>
          <a:p>
            <a:endParaRPr lang="en-US" baseline="0" dirty="0"/>
          </a:p>
          <a:p>
            <a:r>
              <a:rPr lang="en-US" baseline="0" dirty="0"/>
              <a:t>On the left side is a sales operations system, which consists of 10 methods, or let’s say 10 externally visible behaviors; is part of a single class called “</a:t>
            </a:r>
            <a:r>
              <a:rPr lang="en-US" baseline="0" dirty="0" err="1"/>
              <a:t>SalesSystem</a:t>
            </a:r>
            <a:r>
              <a:rPr lang="en-US" baseline="0" dirty="0"/>
              <a:t>”.</a:t>
            </a:r>
          </a:p>
          <a:p>
            <a:r>
              <a:rPr lang="en-US" baseline="0" dirty="0"/>
              <a:t>If you look closely, the methods in this class are not really related to each other, and do not belong together. For example, viewing the catalog of available products, creating and submitting order etc., are unrelated to selecting shipping method and processing the shipping. </a:t>
            </a:r>
          </a:p>
          <a:p>
            <a:endParaRPr lang="en-US" baseline="0" dirty="0"/>
          </a:p>
          <a:p>
            <a:r>
              <a:rPr lang="en-US" baseline="0" dirty="0"/>
              <a:t>This class is an example of low cohesion between its components.</a:t>
            </a:r>
          </a:p>
          <a:p>
            <a:r>
              <a:rPr lang="en-US" baseline="0" dirty="0"/>
              <a:t>It is complex, and maintaining it will be difficult.</a:t>
            </a:r>
          </a:p>
          <a:p>
            <a:endParaRPr lang="en-US" baseline="0" dirty="0"/>
          </a:p>
          <a:p>
            <a:r>
              <a:rPr lang="en-US" baseline="0" dirty="0"/>
              <a:t>On the right side, the same application is broken into 3 classes – </a:t>
            </a:r>
            <a:r>
              <a:rPr lang="en-US" baseline="0" dirty="0" err="1"/>
              <a:t>OrderProcessingSystem</a:t>
            </a:r>
            <a:r>
              <a:rPr lang="en-US" baseline="0" dirty="0"/>
              <a:t>, </a:t>
            </a:r>
            <a:r>
              <a:rPr lang="en-US" baseline="0" dirty="0" err="1"/>
              <a:t>PaymentProcessingSystem</a:t>
            </a:r>
            <a:r>
              <a:rPr lang="en-US" baseline="0" dirty="0"/>
              <a:t>, and </a:t>
            </a:r>
            <a:r>
              <a:rPr lang="en-US" baseline="0" dirty="0" err="1"/>
              <a:t>ShippingSystem</a:t>
            </a:r>
            <a:r>
              <a:rPr lang="en-US" baseline="0" dirty="0"/>
              <a:t>.</a:t>
            </a:r>
          </a:p>
          <a:p>
            <a:r>
              <a:rPr lang="en-US" baseline="0" dirty="0"/>
              <a:t>If you look at the methods closely, you will notice that these classes together have the same behavior as the </a:t>
            </a:r>
            <a:r>
              <a:rPr lang="en-US" baseline="0" dirty="0" err="1"/>
              <a:t>SalesSystem</a:t>
            </a:r>
            <a:r>
              <a:rPr lang="en-US" baseline="0" dirty="0"/>
              <a:t> on the left, however the methods inside each class, are </a:t>
            </a:r>
            <a:r>
              <a:rPr lang="en-US" b="1" baseline="0" dirty="0"/>
              <a:t>closely</a:t>
            </a:r>
            <a:r>
              <a:rPr lang="en-US" baseline="0" dirty="0"/>
              <a:t> related to each other and they belong together. These three new classes are examples of high cohesion.</a:t>
            </a:r>
          </a:p>
          <a:p>
            <a:r>
              <a:rPr lang="en-US" baseline="0" dirty="0"/>
              <a:t>It will be a lot easier to evolve and maintain the system on the right hand side.</a:t>
            </a:r>
          </a:p>
          <a:p>
            <a:pPr marL="228600" indent="-228600">
              <a:buNone/>
            </a:pPr>
            <a:endParaRPr lang="en-US" baseline="0"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17</a:t>
            </a:fld>
            <a:endParaRPr lang="en-US"/>
          </a:p>
        </p:txBody>
      </p:sp>
    </p:spTree>
    <p:extLst>
      <p:ext uri="{BB962C8B-B14F-4D97-AF65-F5344CB8AC3E}">
        <p14:creationId xmlns:p14="http://schemas.microsoft.com/office/powerpoint/2010/main" val="172364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There are three essential techniques that we will discuss today:</a:t>
            </a:r>
          </a:p>
          <a:p>
            <a:endParaRPr lang="en-US" dirty="0"/>
          </a:p>
          <a:p>
            <a:pPr marL="228600" indent="-228600">
              <a:buAutoNum type="arabicParenBoth"/>
            </a:pPr>
            <a:r>
              <a:rPr lang="en-US" baseline="0" dirty="0"/>
              <a:t> Solution Architecture Design</a:t>
            </a:r>
          </a:p>
          <a:p>
            <a:pPr marL="228600" indent="-228600">
              <a:buAutoNum type="arabicParenBoth"/>
            </a:pPr>
            <a:r>
              <a:rPr lang="en-US" baseline="0" dirty="0"/>
              <a:t> Use of Patterns, and</a:t>
            </a:r>
          </a:p>
          <a:p>
            <a:pPr marL="228600" indent="-228600">
              <a:buAutoNum type="arabicParenBoth"/>
            </a:pPr>
            <a:r>
              <a:rPr lang="en-US" baseline="0" dirty="0"/>
              <a:t> Commercial Off the Shelf software (called COTS)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18</a:t>
            </a:fld>
            <a:endParaRPr lang="en-US"/>
          </a:p>
        </p:txBody>
      </p:sp>
    </p:spTree>
    <p:extLst>
      <p:ext uri="{BB962C8B-B14F-4D97-AF65-F5344CB8AC3E}">
        <p14:creationId xmlns:p14="http://schemas.microsoft.com/office/powerpoint/2010/main" val="1481174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an</a:t>
            </a:r>
            <a:r>
              <a:rPr lang="en-US" baseline="0" dirty="0"/>
              <a:t> overview of various categories of technologies used in a typical enterprise. </a:t>
            </a:r>
          </a:p>
          <a:p>
            <a:endParaRPr lang="en-US" baseline="0" dirty="0"/>
          </a:p>
          <a:p>
            <a:pPr>
              <a:buFontTx/>
              <a:buChar char="-"/>
            </a:pPr>
            <a:r>
              <a:rPr lang="en-US" baseline="0" dirty="0"/>
              <a:t> Web and Mobile technologies allow customers to interact with the enterprise, knows as </a:t>
            </a:r>
            <a:r>
              <a:rPr lang="en-US" b="1" baseline="0" dirty="0" err="1"/>
              <a:t>B2C</a:t>
            </a:r>
            <a:r>
              <a:rPr lang="en-US" baseline="0" dirty="0"/>
              <a:t> interaction.</a:t>
            </a:r>
          </a:p>
          <a:p>
            <a:pPr>
              <a:buFontTx/>
              <a:buChar char="-"/>
            </a:pPr>
            <a:r>
              <a:rPr lang="en-US" baseline="0" dirty="0"/>
              <a:t> Desktop technologies are typically used within the enterprise to automate internal operations.</a:t>
            </a:r>
          </a:p>
          <a:p>
            <a:pPr>
              <a:buFontTx/>
              <a:buChar char="-"/>
            </a:pPr>
            <a:r>
              <a:rPr lang="en-US" baseline="0" dirty="0"/>
              <a:t> Mainframe and Batch technologies are used for high volume information processing</a:t>
            </a:r>
          </a:p>
          <a:p>
            <a:pPr>
              <a:buFontTx/>
              <a:buChar char="-"/>
            </a:pPr>
            <a:r>
              <a:rPr lang="en-US" baseline="0" dirty="0"/>
              <a:t> Middleware technologies are used for integrating various applications, and enable cross-functional system interaction.</a:t>
            </a:r>
          </a:p>
          <a:p>
            <a:pPr>
              <a:buFontTx/>
              <a:buChar char="-"/>
            </a:pPr>
            <a:r>
              <a:rPr lang="en-US" baseline="0" dirty="0"/>
              <a:t> Data Management, Reporting, and Business Intelligence technologies enable various functional and cross-functional needs such as sales, service, and marketing.</a:t>
            </a:r>
          </a:p>
          <a:p>
            <a:pPr>
              <a:buFontTx/>
              <a:buChar char="-"/>
            </a:pPr>
            <a:r>
              <a:rPr lang="en-US" baseline="0" dirty="0"/>
              <a:t> Infrastructure &amp; Operations technologies are critical to running the business operations</a:t>
            </a:r>
          </a:p>
          <a:p>
            <a:pPr>
              <a:buFontTx/>
              <a:buChar char="-"/>
            </a:pPr>
            <a:endParaRPr lang="en-US" baseline="0" dirty="0"/>
          </a:p>
          <a:p>
            <a:pPr>
              <a:buFontTx/>
              <a:buNone/>
            </a:pPr>
            <a:r>
              <a:rPr lang="en-US" baseline="0" dirty="0"/>
              <a:t>We will take a deeper dive into these technology categories next</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19</a:t>
            </a:fld>
            <a:endParaRPr lang="en-US"/>
          </a:p>
        </p:txBody>
      </p:sp>
    </p:spTree>
    <p:extLst>
      <p:ext uri="{BB962C8B-B14F-4D97-AF65-F5344CB8AC3E}">
        <p14:creationId xmlns:p14="http://schemas.microsoft.com/office/powerpoint/2010/main" val="1889802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Before we take a deep dive into an application’s architecture, Let’s first take a look at a very</a:t>
            </a:r>
            <a:r>
              <a:rPr lang="en-US" baseline="0" dirty="0"/>
              <a:t> basic architecture choice that enterprises need to make. This choice will have a significant impact on how applications are architected internally. </a:t>
            </a:r>
          </a:p>
          <a:p>
            <a:endParaRPr lang="en-US" baseline="0" dirty="0"/>
          </a:p>
          <a:p>
            <a:r>
              <a:rPr lang="en-US" baseline="0" dirty="0"/>
              <a:t>Shown here are two architecture choices, 2-tier and 3-tier. In the 2-tier architecture, presentation and business logic are combined into one application, known as rich client, or fat client application. In the 3-tier application, presentation logic and business logic are divided up into two separate applications, and deployed on separate computers. </a:t>
            </a:r>
          </a:p>
          <a:p>
            <a:endParaRPr lang="en-US" baseline="0" dirty="0"/>
          </a:p>
          <a:p>
            <a:r>
              <a:rPr lang="en-US" baseline="0" dirty="0"/>
              <a:t>The 2-tier architecture is simple, and works well for small number of power users, within the enterprise’s core network. If designed properly, it can provide very high performance and will have a very simple run-time footprint to support and maintain. In order to improve performance, and/or support a growing number of users, you need to upscale the hardware on which data resides. </a:t>
            </a:r>
          </a:p>
          <a:p>
            <a:endParaRPr lang="en-US" baseline="0" dirty="0"/>
          </a:p>
          <a:p>
            <a:r>
              <a:rPr lang="en-US" baseline="0" dirty="0"/>
              <a:t>The 3-tier architecture is more complex. It is well suited for applications that need to be accessed by a very large number of users, that are outside of enterprise’s core network. Typically, a ubiquitous presentation application such as </a:t>
            </a:r>
            <a:r>
              <a:rPr lang="en-US" b="1" baseline="0" dirty="0"/>
              <a:t>web browser </a:t>
            </a:r>
            <a:r>
              <a:rPr lang="en-US" baseline="0" dirty="0"/>
              <a:t>is used, so that you can avoid installing the presentation application on each and every user’s computer. The business logic application can be deployed in a cluster of servers (also known as horizontal scaling) in order to improve performance and support a growing number of users.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20</a:t>
            </a:fld>
            <a:endParaRPr lang="en-US"/>
          </a:p>
        </p:txBody>
      </p:sp>
    </p:spTree>
    <p:extLst>
      <p:ext uri="{BB962C8B-B14F-4D97-AF65-F5344CB8AC3E}">
        <p14:creationId xmlns:p14="http://schemas.microsoft.com/office/powerpoint/2010/main" val="264255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agenda for today is:</a:t>
            </a:r>
          </a:p>
          <a:p>
            <a:pPr lvl="0"/>
            <a:r>
              <a:rPr lang="en-US" dirty="0"/>
              <a:t> </a:t>
            </a:r>
          </a:p>
          <a:p>
            <a:pPr lvl="0"/>
            <a:r>
              <a:rPr lang="en-US" dirty="0"/>
              <a:t>Course objectives</a:t>
            </a:r>
          </a:p>
          <a:p>
            <a:pPr lvl="0"/>
            <a:endParaRPr lang="en-US" dirty="0"/>
          </a:p>
          <a:p>
            <a:pPr lvl="0"/>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a:t>
            </a:fld>
            <a:endParaRPr lang="en-US"/>
          </a:p>
        </p:txBody>
      </p:sp>
    </p:spTree>
    <p:extLst>
      <p:ext uri="{BB962C8B-B14F-4D97-AF65-F5344CB8AC3E}">
        <p14:creationId xmlns:p14="http://schemas.microsoft.com/office/powerpoint/2010/main" val="1494619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that you have understood</a:t>
            </a:r>
            <a:r>
              <a:rPr lang="en-US" baseline="0" dirty="0"/>
              <a:t> the basics of a 3-tier application, let’s look deeper into an application.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 a</a:t>
            </a:r>
            <a:r>
              <a:rPr lang="en-US" dirty="0"/>
              <a:t>pplication is really composed</a:t>
            </a:r>
            <a:r>
              <a:rPr lang="en-US" baseline="0" dirty="0"/>
              <a:t> of </a:t>
            </a:r>
            <a:r>
              <a:rPr lang="en-US" dirty="0"/>
              <a:t>logical components called tiers.</a:t>
            </a:r>
            <a:r>
              <a:rPr lang="en-US" baseline="0" dirty="0"/>
              <a:t> Each tier has a special role and responsibility.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For example, the role of the presentation tier is to interact with the user: present information, collect information input by them, and allow them to take action and submit requests.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role of business logic tier is to decide what is an appropriate response of a certain user action.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role of integration tier is to allow the application to interact with enterprise resources such as databases, external web services, and legacy applications (e.g. mainframe)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role of system component tier is to address cross cutting needs such as authentication and authorization, logging, cache management, transaction management, connection pool management etc.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As application evolves, the tiers can evolve reasonably independent of each other.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logical tiers are essentially an application of the separation of concerns principle. They follow a further refinement of the separation of concerns principle, known as “The Tier Principle”. Let’s learn about that next.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21</a:t>
            </a:fld>
            <a:endParaRPr lang="en-US"/>
          </a:p>
        </p:txBody>
      </p:sp>
    </p:spTree>
    <p:extLst>
      <p:ext uri="{BB962C8B-B14F-4D97-AF65-F5344CB8AC3E}">
        <p14:creationId xmlns:p14="http://schemas.microsoft.com/office/powerpoint/2010/main" val="2289049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Here is another diagram of the Java EE platform, which shows further details.</a:t>
            </a:r>
          </a:p>
          <a:p>
            <a:endParaRPr lang="en-US" baseline="0" dirty="0"/>
          </a:p>
          <a:p>
            <a:r>
              <a:rPr lang="en-US" baseline="0" dirty="0"/>
              <a:t>Containers are typically deployed on separate servers. </a:t>
            </a:r>
          </a:p>
          <a:p>
            <a:r>
              <a:rPr lang="en-US" baseline="0" dirty="0"/>
              <a:t>The web tier container, and the business tier containers can be deployed on the same server, or on separate servers. </a:t>
            </a:r>
          </a:p>
          <a:p>
            <a:endParaRPr lang="en-US" baseline="0" dirty="0"/>
          </a:p>
          <a:p>
            <a:r>
              <a:rPr lang="en-US" baseline="0" dirty="0"/>
              <a:t>If they </a:t>
            </a:r>
            <a:r>
              <a:rPr lang="en-US" u="none" baseline="0" dirty="0"/>
              <a:t>are</a:t>
            </a:r>
            <a:r>
              <a:rPr lang="en-US" baseline="0" dirty="0"/>
              <a:t> indeed separated, the computing gets divided, meaning distributed onto separate servers, and the components in the web tier are required to make remote calls to components in the business tier. They do that by using a Java EE protocol known as </a:t>
            </a:r>
            <a:r>
              <a:rPr lang="en-US" baseline="0" dirty="0" err="1"/>
              <a:t>RMI</a:t>
            </a:r>
            <a:r>
              <a:rPr lang="en-US" baseline="0" dirty="0"/>
              <a:t> over </a:t>
            </a:r>
            <a:r>
              <a:rPr lang="en-US" baseline="0" dirty="0" err="1"/>
              <a:t>IIOP</a:t>
            </a:r>
            <a:r>
              <a:rPr lang="en-US" baseline="0" dirty="0"/>
              <a:t>.</a:t>
            </a:r>
          </a:p>
          <a:p>
            <a:endParaRPr lang="en-US" baseline="0" dirty="0"/>
          </a:p>
          <a:p>
            <a:r>
              <a:rPr lang="en-US" baseline="0" dirty="0"/>
              <a:t>Clustering is supported by most modern JEE application servers, which enables horizontal scaling, load balancing, and fault tolerance. You learned about clustering in the previous lecture.</a:t>
            </a:r>
          </a:p>
          <a:p>
            <a:endParaRPr lang="en-US" baseline="0" dirty="0"/>
          </a:p>
          <a:p>
            <a:r>
              <a:rPr lang="en-US" baseline="0" dirty="0"/>
              <a:t>Some of the popular Java EE containers include IBM Websphere, Oracle Weblogic Server, JBoss, Apache Tomcat, and Oracle GlassFish.</a:t>
            </a:r>
          </a:p>
          <a:p>
            <a:endParaRPr lang="en-US" baseline="0" dirty="0"/>
          </a:p>
          <a:p>
            <a:r>
              <a:rPr lang="en-US" baseline="0" dirty="0"/>
              <a:t>Images: The Java EE Tutorial, &lt;https://docs.oracle.com/javaee/7/tutorial/overview003.htm&gt;</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22</a:t>
            </a:fld>
            <a:endParaRPr lang="en-US"/>
          </a:p>
        </p:txBody>
      </p:sp>
    </p:spTree>
    <p:extLst>
      <p:ext uri="{BB962C8B-B14F-4D97-AF65-F5344CB8AC3E}">
        <p14:creationId xmlns:p14="http://schemas.microsoft.com/office/powerpoint/2010/main" val="301976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Let’s now look at what happens if the web server is configured to use</a:t>
            </a:r>
            <a:r>
              <a:rPr lang="en-US" baseline="0" dirty="0"/>
              <a:t> a JEE Servlet engine on Java EE Server.</a:t>
            </a:r>
          </a:p>
          <a:p>
            <a:endParaRPr lang="en-US" baseline="0" dirty="0"/>
          </a:p>
          <a:p>
            <a:r>
              <a:rPr lang="en-US" baseline="0" dirty="0"/>
              <a:t>First of all, the web server needs to have a plug-in configured, known as Application Server plug-in. This configuration tells the web server, which request, based on URL pattern, should be forwarded to the Java EE Server for a dynamic response.</a:t>
            </a:r>
          </a:p>
          <a:p>
            <a:endParaRPr lang="en-US" baseline="0" dirty="0"/>
          </a:p>
          <a:p>
            <a:r>
              <a:rPr lang="en-US" baseline="0" dirty="0"/>
              <a:t>When a user request with matching URL is received, the web server forwards the request to servlet engine, which in turn calls an appropriate servlet object, based on a URL pattern based configuration. </a:t>
            </a:r>
          </a:p>
          <a:p>
            <a:endParaRPr lang="en-US" baseline="0" dirty="0"/>
          </a:p>
          <a:p>
            <a:r>
              <a:rPr lang="en-US" baseline="0" dirty="0"/>
              <a:t>The servlet object, which is the code written by application developer (say you), is responsible for accessing dynamic data, performing business logic, and returning a HttpServletResponse object. The servlet engine then constructs Http Response and returns.</a:t>
            </a:r>
          </a:p>
          <a:p>
            <a:endParaRPr lang="en-US" baseline="0" dirty="0"/>
          </a:p>
          <a:p>
            <a:r>
              <a:rPr lang="en-US" baseline="0" dirty="0"/>
              <a:t>Servlet engine, or servlet container, manages the servlet instances. We will learn about the servlet container and servlet API next.</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23</a:t>
            </a:fld>
            <a:endParaRPr lang="en-US"/>
          </a:p>
        </p:txBody>
      </p:sp>
    </p:spTree>
    <p:extLst>
      <p:ext uri="{BB962C8B-B14F-4D97-AF65-F5344CB8AC3E}">
        <p14:creationId xmlns:p14="http://schemas.microsoft.com/office/powerpoint/2010/main" val="2440690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Spring MVC</a:t>
            </a:r>
            <a:r>
              <a:rPr lang="en-US" baseline="0" dirty="0"/>
              <a:t> works. The diagram here describes the request processing workflow.</a:t>
            </a:r>
          </a:p>
          <a:p>
            <a:endParaRPr lang="en-US" baseline="0" dirty="0"/>
          </a:p>
          <a:p>
            <a:r>
              <a:rPr lang="en-US" baseline="0" dirty="0"/>
              <a:t>The incoming request is handled by a front controller servlet. The front controller then uses the handler mapping to determine appropriate controller object and delegates the request to it. The controller then handles the request by taking appropriate action, such as reading a database, or calling a business object, etc. The controller creates model object(s), and returns back to the front controller, delegating the rendering of response.</a:t>
            </a:r>
          </a:p>
          <a:p>
            <a:endParaRPr lang="en-US" baseline="0" dirty="0"/>
          </a:p>
          <a:p>
            <a:r>
              <a:rPr lang="en-US" baseline="0" dirty="0"/>
              <a:t>The front controller then uses view resolvers to determine the appropriate view (for example a JSP), which in turn prepares the complete view, and return the control back to the front controller. The front controller then returns the control to the servlet engine. </a:t>
            </a:r>
          </a:p>
          <a:p>
            <a:endParaRPr lang="en-US" baseline="0"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Picture </a:t>
            </a:r>
            <a:r>
              <a:rPr lang="en-US" sz="1200" dirty="0"/>
              <a:t>Source: http://docs.spring.io/spring/docs/4.2.0.RELEASE/spring-framework-reference/html/mvc.html </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24</a:t>
            </a:fld>
            <a:endParaRPr lang="en-US"/>
          </a:p>
        </p:txBody>
      </p:sp>
    </p:spTree>
    <p:extLst>
      <p:ext uri="{BB962C8B-B14F-4D97-AF65-F5344CB8AC3E}">
        <p14:creationId xmlns:p14="http://schemas.microsoft.com/office/powerpoint/2010/main" val="2688979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Web pages</a:t>
            </a:r>
            <a:r>
              <a:rPr lang="en-US" baseline="0" dirty="0"/>
              <a:t> consist of essentially three things</a:t>
            </a:r>
          </a:p>
          <a:p>
            <a:endParaRPr lang="en-US" baseline="0" dirty="0"/>
          </a:p>
          <a:p>
            <a:r>
              <a:rPr lang="en-US" baseline="0" dirty="0"/>
              <a:t>(1) Content. This may include paragraphs, </a:t>
            </a:r>
            <a:r>
              <a:rPr lang="en-US" dirty="0"/>
              <a:t>lists, images, videos, hyperlinks, forms, table, etc.</a:t>
            </a:r>
          </a:p>
          <a:p>
            <a:r>
              <a:rPr lang="en-US" dirty="0"/>
              <a:t>(2) Presentation. This includes color, font, positioning of the content, margins, and other layout details</a:t>
            </a:r>
          </a:p>
          <a:p>
            <a:r>
              <a:rPr lang="en-US" dirty="0"/>
              <a:t>(3) Behavior.</a:t>
            </a:r>
            <a:r>
              <a:rPr lang="en-US" baseline="0" dirty="0"/>
              <a:t> This includes manipulation of page data, error checking, special effects such as hover text etc.</a:t>
            </a:r>
          </a:p>
          <a:p>
            <a:endParaRPr lang="en-US" baseline="0" dirty="0"/>
          </a:p>
          <a:p>
            <a:r>
              <a:rPr lang="en-US" baseline="0" dirty="0"/>
              <a:t>The content is created using Hypertext Markup Language or HTML. The presentation is handled using Cascading Stylesheet of CSS, and the dynamic behavior is implemented using JavaScript.</a:t>
            </a:r>
          </a:p>
          <a:p>
            <a:endParaRPr lang="en-US" baseline="0" dirty="0"/>
          </a:p>
          <a:p>
            <a:r>
              <a:rPr lang="en-US" baseline="0" dirty="0"/>
              <a:t>Today, you will learn about all these technologies so that you can construct user interface for a modern web application.</a:t>
            </a:r>
            <a:endParaRPr lang="en-US" dirty="0"/>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25</a:t>
            </a:fld>
            <a:endParaRPr lang="en-US"/>
          </a:p>
        </p:txBody>
      </p:sp>
    </p:spTree>
    <p:extLst>
      <p:ext uri="{BB962C8B-B14F-4D97-AF65-F5344CB8AC3E}">
        <p14:creationId xmlns:p14="http://schemas.microsoft.com/office/powerpoint/2010/main" val="903655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One way to build applications is to contain the entire business logic into a singular, self-sufficient application called monolith. </a:t>
            </a:r>
          </a:p>
          <a:p>
            <a:endParaRPr lang="en-US" dirty="0"/>
          </a:p>
          <a:p>
            <a:r>
              <a:rPr lang="en-US" dirty="0"/>
              <a:t>Here is an example monolith used for eCommerce. It has a user interface. It has a business tier which contains business logic to support three functions – customer order processing, handling payments, and handling shipping of items that the customer ordered online. It has a set of data access objects that business tier uses to interact with a database shown here. The business tier objects tend to be tightly coupled. </a:t>
            </a:r>
          </a:p>
          <a:p>
            <a:endParaRPr lang="en-US" dirty="0"/>
          </a:p>
          <a:p>
            <a:r>
              <a:rPr lang="en-US" dirty="0"/>
              <a:t>Such applications were built during early days of software development, and they are still commonplace in large enterprises. That’s is why you can call them the traditional style, where the monolith application contains lots of functionality with lots of business logic in one place.</a:t>
            </a:r>
          </a:p>
          <a:p>
            <a:endParaRPr lang="en-US" dirty="0"/>
          </a:p>
          <a:p>
            <a:r>
              <a:rPr lang="en-US" dirty="0"/>
              <a:t>In this example, the number of functionalities supported by the business tier in THREE. In real-life, that can be dozens. What will be the result?</a:t>
            </a:r>
          </a:p>
          <a:p>
            <a:r>
              <a:rPr lang="en-US" dirty="0"/>
              <a:t>A lot of objects in the business tier, right! How about complexity? And coupling among those objects? VERY HIGH, right?</a:t>
            </a:r>
          </a:p>
          <a:p>
            <a:endParaRPr lang="en-US" dirty="0"/>
          </a:p>
          <a:p>
            <a:r>
              <a:rPr lang="en-US" dirty="0"/>
              <a:t>The monoliths are complex, and they are expensive to change and evolve. </a:t>
            </a:r>
          </a:p>
          <a:p>
            <a:endParaRPr lang="en-US" dirty="0"/>
          </a:p>
          <a:p>
            <a:r>
              <a:rPr lang="en-US" dirty="0"/>
              <a:t>There is an inherent risk of falling into big ball of mud anti-pattern, meaning that code will likely proceed towards spaghetti-code jungle. </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26</a:t>
            </a:fld>
            <a:endParaRPr lang="en-US"/>
          </a:p>
        </p:txBody>
      </p:sp>
    </p:spTree>
    <p:extLst>
      <p:ext uri="{BB962C8B-B14F-4D97-AF65-F5344CB8AC3E}">
        <p14:creationId xmlns:p14="http://schemas.microsoft.com/office/powerpoint/2010/main" val="2374616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27</a:t>
            </a:fld>
            <a:endParaRPr lang="en-US"/>
          </a:p>
        </p:txBody>
      </p:sp>
    </p:spTree>
    <p:extLst>
      <p:ext uri="{BB962C8B-B14F-4D97-AF65-F5344CB8AC3E}">
        <p14:creationId xmlns:p14="http://schemas.microsoft.com/office/powerpoint/2010/main" val="40070128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34</a:t>
            </a:fld>
            <a:endParaRPr lang="en-US"/>
          </a:p>
        </p:txBody>
      </p:sp>
    </p:spTree>
    <p:extLst>
      <p:ext uri="{BB962C8B-B14F-4D97-AF65-F5344CB8AC3E}">
        <p14:creationId xmlns:p14="http://schemas.microsoft.com/office/powerpoint/2010/main" val="42551322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should you choose messaging over other integration</a:t>
            </a:r>
            <a:r>
              <a:rPr lang="en-US" baseline="0" dirty="0"/>
              <a:t> mechanism?</a:t>
            </a:r>
          </a:p>
          <a:p>
            <a:endParaRPr lang="en-US" baseline="0" dirty="0"/>
          </a:p>
          <a:p>
            <a:r>
              <a:rPr lang="en-US" baseline="0" dirty="0"/>
              <a:t>Here are a few cases, when messaging will be the right choice.</a:t>
            </a:r>
          </a:p>
          <a:p>
            <a:endParaRPr lang="en-US" baseline="0" dirty="0"/>
          </a:p>
          <a:p>
            <a:pPr marL="228600" indent="-228600">
              <a:buFont typeface="+mj-lt"/>
              <a:buAutoNum type="arabicPeriod"/>
            </a:pPr>
            <a:r>
              <a:rPr lang="en-US" baseline="0" dirty="0"/>
              <a:t>If the business </a:t>
            </a:r>
            <a:r>
              <a:rPr lang="en-US" dirty="0"/>
              <a:t>process is inherently asynchronous, that is, it must </a:t>
            </a:r>
            <a:r>
              <a:rPr lang="en-US" b="1" u="sng" dirty="0"/>
              <a:t>inform</a:t>
            </a:r>
            <a:r>
              <a:rPr lang="en-US" dirty="0"/>
              <a:t> other processes about something, but continue to operate without waiting for any response</a:t>
            </a:r>
          </a:p>
          <a:p>
            <a:pPr marL="228600" indent="-228600">
              <a:buFont typeface="+mj-lt"/>
              <a:buAutoNum type="arabicPeriod"/>
            </a:pPr>
            <a:r>
              <a:rPr lang="en-US" baseline="0" dirty="0"/>
              <a:t>When an application is required to operate whether or not dependencies are up and running. You might have such a scenario when dependent applications are owned and operated by organizations that you have no control over, and</a:t>
            </a:r>
          </a:p>
          <a:p>
            <a:pPr marL="228600" indent="-228600">
              <a:buFont typeface="+mj-lt"/>
              <a:buAutoNum type="arabicPeriod"/>
            </a:pPr>
            <a:r>
              <a:rPr lang="en-US" baseline="0" dirty="0"/>
              <a:t>When a service provider needs complete decoupling from clients – the components on the provider application may need to be completely replaced, and/or relocated without affecting any of the clients.</a:t>
            </a:r>
          </a:p>
          <a:p>
            <a:pPr marL="228600" indent="-228600">
              <a:buFont typeface="+mj-lt"/>
              <a:buAutoNum type="arabicPeriod"/>
            </a:pPr>
            <a:endParaRPr lang="en-US" baseline="0" dirty="0"/>
          </a:p>
          <a:p>
            <a:pPr marL="0" indent="0">
              <a:buFont typeface="+mj-lt"/>
              <a:buNone/>
            </a:pPr>
            <a:r>
              <a:rPr lang="en-US" baseline="0" dirty="0"/>
              <a:t>When you notice some or all of the these conditions apply to the problem domain, you should consider message based integration.  </a:t>
            </a:r>
          </a:p>
        </p:txBody>
      </p:sp>
      <p:sp>
        <p:nvSpPr>
          <p:cNvPr id="4" name="Slide Number Placeholder 3"/>
          <p:cNvSpPr>
            <a:spLocks noGrp="1"/>
          </p:cNvSpPr>
          <p:nvPr>
            <p:ph type="sldNum" sz="quarter" idx="10"/>
          </p:nvPr>
        </p:nvSpPr>
        <p:spPr/>
        <p:txBody>
          <a:bodyPr/>
          <a:lstStyle/>
          <a:p>
            <a:fld id="{8CC6F889-6DC0-442F-8ACB-69AE50C46E94}" type="slidenum">
              <a:rPr lang="en-US" smtClean="0"/>
              <a:pPr/>
              <a:t>37</a:t>
            </a:fld>
            <a:endParaRPr lang="en-US"/>
          </a:p>
        </p:txBody>
      </p:sp>
    </p:spTree>
    <p:extLst>
      <p:ext uri="{BB962C8B-B14F-4D97-AF65-F5344CB8AC3E}">
        <p14:creationId xmlns:p14="http://schemas.microsoft.com/office/powerpoint/2010/main" val="2577174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fundamentally</a:t>
            </a:r>
            <a:r>
              <a:rPr lang="en-US" baseline="0" dirty="0"/>
              <a:t> different ways applications can send messages to each other.</a:t>
            </a:r>
          </a:p>
          <a:p>
            <a:endParaRPr lang="en-US" baseline="0" dirty="0"/>
          </a:p>
          <a:p>
            <a:r>
              <a:rPr lang="en-US" baseline="0" dirty="0"/>
              <a:t>The first is point to point style of messaging. This is based on the concept of message queues. Each message is addressed to a specific queue, and meant for one receiver. The receiving client extracts the message and acknowledges it. Queues retail all messages until the messages are consumed or expire.</a:t>
            </a:r>
          </a:p>
          <a:p>
            <a:endParaRPr lang="en-US" baseline="0" dirty="0"/>
          </a:p>
          <a:p>
            <a:r>
              <a:rPr lang="en-US" baseline="0" dirty="0"/>
              <a:t>The second is publish/subscribe style is messaging. Clients address messages to a topic, which functions like a bulletin board. Publishers and subscribers </a:t>
            </a:r>
            <a:r>
              <a:rPr lang="en-US" sz="1200" b="0" i="0" kern="1200" dirty="0">
                <a:solidFill>
                  <a:schemeClr val="tx1"/>
                </a:solidFill>
                <a:effectLst/>
                <a:latin typeface="+mn-lt"/>
                <a:ea typeface="+mn-ea"/>
                <a:cs typeface="+mn-cs"/>
              </a:rPr>
              <a:t>an dynamically publish or subscribe to the topic. The system takes care of distributing the messages arriving from a topic's multiple publishers to its multiple subscribers. Topics retain messages only as long as it takes to distribute them to subscribers.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publish/subscribe</a:t>
            </a:r>
            <a:r>
              <a:rPr lang="en-US" sz="1200" b="0" i="0" kern="1200" baseline="0" dirty="0">
                <a:solidFill>
                  <a:schemeClr val="tx1"/>
                </a:solidFill>
                <a:effectLst/>
                <a:latin typeface="+mn-lt"/>
                <a:ea typeface="+mn-ea"/>
                <a:cs typeface="+mn-cs"/>
              </a:rPr>
              <a:t> or pub/sub style has two characteristics:</a:t>
            </a:r>
          </a:p>
          <a:p>
            <a:pPr marL="228600" indent="-228600">
              <a:buAutoNum type="arabicParenBoth"/>
            </a:pPr>
            <a:r>
              <a:rPr lang="en-US" sz="1200" b="0" i="0" kern="1200" baseline="0" dirty="0">
                <a:solidFill>
                  <a:schemeClr val="tx1"/>
                </a:solidFill>
                <a:effectLst/>
                <a:latin typeface="+mn-lt"/>
                <a:ea typeface="+mn-ea"/>
                <a:cs typeface="+mn-cs"/>
              </a:rPr>
              <a:t>Each message can have multiple consumers</a:t>
            </a:r>
          </a:p>
          <a:p>
            <a:pPr marL="228600" indent="-228600">
              <a:buAutoNum type="arabicParenBoth"/>
            </a:pPr>
            <a:r>
              <a:rPr lang="en-US" sz="1200" b="0" i="0" kern="1200" baseline="0" dirty="0">
                <a:solidFill>
                  <a:schemeClr val="tx1"/>
                </a:solidFill>
                <a:effectLst/>
                <a:latin typeface="+mn-lt"/>
                <a:ea typeface="+mn-ea"/>
                <a:cs typeface="+mn-cs"/>
              </a:rPr>
              <a:t>A client that subscribes to a topic, can consume messages that arrive </a:t>
            </a:r>
            <a:r>
              <a:rPr lang="en-US" sz="1200" b="1" i="1" kern="1200" baseline="0" dirty="0">
                <a:solidFill>
                  <a:schemeClr val="tx1"/>
                </a:solidFill>
                <a:effectLst/>
                <a:latin typeface="+mn-lt"/>
                <a:ea typeface="+mn-ea"/>
                <a:cs typeface="+mn-cs"/>
              </a:rPr>
              <a:t>after</a:t>
            </a:r>
            <a:r>
              <a:rPr lang="en-US" sz="1200" b="0" i="0" kern="1200" baseline="0" dirty="0">
                <a:solidFill>
                  <a:schemeClr val="tx1"/>
                </a:solidFill>
                <a:effectLst/>
                <a:latin typeface="+mn-lt"/>
                <a:ea typeface="+mn-ea"/>
                <a:cs typeface="+mn-cs"/>
              </a:rPr>
              <a:t> it has created a subscription.</a:t>
            </a:r>
          </a:p>
          <a:p>
            <a:pPr marL="228600" indent="-228600">
              <a:buAutoNum type="arabicParenBoth"/>
            </a:pPr>
            <a:endParaRPr lang="en-US" sz="1200" b="0" i="0" kern="1200" baseline="0" dirty="0">
              <a:solidFill>
                <a:schemeClr val="tx1"/>
              </a:solidFill>
              <a:effectLst/>
              <a:latin typeface="+mn-lt"/>
              <a:ea typeface="+mn-ea"/>
              <a:cs typeface="+mn-cs"/>
            </a:endParaRPr>
          </a:p>
          <a:p>
            <a:pPr marL="0" indent="0">
              <a:buNone/>
            </a:pPr>
            <a:r>
              <a:rPr lang="en-US" sz="1200" b="0" i="0" kern="1200" baseline="0" dirty="0">
                <a:solidFill>
                  <a:schemeClr val="tx1"/>
                </a:solidFill>
                <a:effectLst/>
                <a:latin typeface="+mn-lt"/>
                <a:ea typeface="+mn-ea"/>
                <a:cs typeface="+mn-cs"/>
              </a:rPr>
              <a:t>Now that you have a good understanding of messaging core concepts, let’s learn how to use Java Messaging Service provided by JEE framework.</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38</a:t>
            </a:fld>
            <a:endParaRPr lang="en-US"/>
          </a:p>
        </p:txBody>
      </p:sp>
    </p:spTree>
    <p:extLst>
      <p:ext uri="{BB962C8B-B14F-4D97-AF65-F5344CB8AC3E}">
        <p14:creationId xmlns:p14="http://schemas.microsoft.com/office/powerpoint/2010/main" val="3033798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a:t>
            </a:fld>
            <a:endParaRPr lang="en-US"/>
          </a:p>
        </p:txBody>
      </p:sp>
    </p:spTree>
    <p:extLst>
      <p:ext uri="{BB962C8B-B14F-4D97-AF65-F5344CB8AC3E}">
        <p14:creationId xmlns:p14="http://schemas.microsoft.com/office/powerpoint/2010/main" val="1949080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Brokers or Event Service Bus have given rise to another architecture style – called reactive microservices architecture. This is still evolving, but it is definitely the future. </a:t>
            </a:r>
          </a:p>
        </p:txBody>
      </p:sp>
      <p:sp>
        <p:nvSpPr>
          <p:cNvPr id="4" name="Slide Number Placeholder 3"/>
          <p:cNvSpPr>
            <a:spLocks noGrp="1"/>
          </p:cNvSpPr>
          <p:nvPr>
            <p:ph type="sldNum" sz="quarter" idx="5"/>
          </p:nvPr>
        </p:nvSpPr>
        <p:spPr/>
        <p:txBody>
          <a:bodyPr/>
          <a:lstStyle/>
          <a:p>
            <a:fld id="{8CC6F889-6DC0-442F-8ACB-69AE50C46E94}" type="slidenum">
              <a:rPr lang="en-US" smtClean="0"/>
              <a:pPr/>
              <a:t>41</a:t>
            </a:fld>
            <a:endParaRPr lang="en-US"/>
          </a:p>
        </p:txBody>
      </p:sp>
    </p:spTree>
    <p:extLst>
      <p:ext uri="{BB962C8B-B14F-4D97-AF65-F5344CB8AC3E}">
        <p14:creationId xmlns:p14="http://schemas.microsoft.com/office/powerpoint/2010/main" val="320408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typically uses API Gateway to implement Auth Service. All the APIs configured on this API Gateway honor the JWT issued by the gateway. </a:t>
            </a:r>
          </a:p>
        </p:txBody>
      </p:sp>
      <p:sp>
        <p:nvSpPr>
          <p:cNvPr id="4" name="Slide Number Placeholder 3"/>
          <p:cNvSpPr>
            <a:spLocks noGrp="1"/>
          </p:cNvSpPr>
          <p:nvPr>
            <p:ph type="sldNum" sz="quarter" idx="5"/>
          </p:nvPr>
        </p:nvSpPr>
        <p:spPr/>
        <p:txBody>
          <a:bodyPr/>
          <a:lstStyle/>
          <a:p>
            <a:fld id="{8CC6F889-6DC0-442F-8ACB-69AE50C46E94}" type="slidenum">
              <a:rPr lang="en-US" smtClean="0"/>
              <a:pPr/>
              <a:t>45</a:t>
            </a:fld>
            <a:endParaRPr lang="en-US"/>
          </a:p>
        </p:txBody>
      </p:sp>
    </p:spTree>
    <p:extLst>
      <p:ext uri="{BB962C8B-B14F-4D97-AF65-F5344CB8AC3E}">
        <p14:creationId xmlns:p14="http://schemas.microsoft.com/office/powerpoint/2010/main" val="17098499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let’s understand what is an extended enterprise. </a:t>
            </a:r>
          </a:p>
          <a:p>
            <a:endParaRPr lang="en-US" baseline="0" dirty="0"/>
          </a:p>
          <a:p>
            <a:r>
              <a:rPr lang="en-US" baseline="0" dirty="0"/>
              <a:t>It is a network of independent firms with specialized expertise, that collaborate to create an efficient value chain.</a:t>
            </a:r>
          </a:p>
          <a:p>
            <a:endParaRPr lang="en-US" baseline="0" dirty="0"/>
          </a:p>
          <a:p>
            <a:r>
              <a:rPr lang="en-US" baseline="0" dirty="0"/>
              <a:t>Here is a diagram from the first lecture, which shows that value chains of Proctor &amp; Gamble, Amazon, and UPS are inter-linked. P&amp;G products are sold by amazon, and then shipped to customers by UPS, thus creating a value chain across enterprises.</a:t>
            </a:r>
          </a:p>
          <a:p>
            <a:endParaRPr lang="en-US" baseline="0" dirty="0"/>
          </a:p>
          <a:p>
            <a:r>
              <a:rPr lang="en-US" baseline="0" dirty="0"/>
              <a:t>Extended enterprise is also known as Business-to-Business or B2B.</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46</a:t>
            </a:fld>
            <a:endParaRPr lang="en-US"/>
          </a:p>
        </p:txBody>
      </p:sp>
    </p:spTree>
    <p:extLst>
      <p:ext uri="{BB962C8B-B14F-4D97-AF65-F5344CB8AC3E}">
        <p14:creationId xmlns:p14="http://schemas.microsoft.com/office/powerpoint/2010/main" val="2670423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50</a:t>
            </a:fld>
            <a:endParaRPr lang="en-US"/>
          </a:p>
        </p:txBody>
      </p:sp>
    </p:spTree>
    <p:extLst>
      <p:ext uri="{BB962C8B-B14F-4D97-AF65-F5344CB8AC3E}">
        <p14:creationId xmlns:p14="http://schemas.microsoft.com/office/powerpoint/2010/main" val="3233834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a:t>
            </a:fld>
            <a:endParaRPr lang="en-US"/>
          </a:p>
        </p:txBody>
      </p:sp>
    </p:spTree>
    <p:extLst>
      <p:ext uri="{BB962C8B-B14F-4D97-AF65-F5344CB8AC3E}">
        <p14:creationId xmlns:p14="http://schemas.microsoft.com/office/powerpoint/2010/main" val="2440756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a:t>
            </a:fld>
            <a:endParaRPr lang="en-US"/>
          </a:p>
        </p:txBody>
      </p:sp>
    </p:spTree>
    <p:extLst>
      <p:ext uri="{BB962C8B-B14F-4D97-AF65-F5344CB8AC3E}">
        <p14:creationId xmlns:p14="http://schemas.microsoft.com/office/powerpoint/2010/main" val="387515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5</a:t>
            </a:fld>
            <a:endParaRPr lang="en-US"/>
          </a:p>
        </p:txBody>
      </p:sp>
    </p:spTree>
    <p:extLst>
      <p:ext uri="{BB962C8B-B14F-4D97-AF65-F5344CB8AC3E}">
        <p14:creationId xmlns:p14="http://schemas.microsoft.com/office/powerpoint/2010/main" val="472375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6</a:t>
            </a:fld>
            <a:endParaRPr lang="en-US"/>
          </a:p>
        </p:txBody>
      </p:sp>
    </p:spTree>
    <p:extLst>
      <p:ext uri="{BB962C8B-B14F-4D97-AF65-F5344CB8AC3E}">
        <p14:creationId xmlns:p14="http://schemas.microsoft.com/office/powerpoint/2010/main" val="169196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a:t>What is distributed</a:t>
            </a:r>
            <a:r>
              <a:rPr lang="en-US" baseline="0" dirty="0"/>
              <a:t> computing?</a:t>
            </a:r>
          </a:p>
          <a:p>
            <a:pPr marL="0" indent="0">
              <a:buNone/>
            </a:pPr>
            <a:endParaRPr lang="en-US" baseline="0" dirty="0"/>
          </a:p>
          <a:p>
            <a:pPr marL="0" indent="0">
              <a:buNone/>
            </a:pPr>
            <a:r>
              <a:rPr lang="en-US" baseline="0" dirty="0"/>
              <a:t>First, let’s understand the</a:t>
            </a:r>
            <a:r>
              <a:rPr lang="en-US" b="0" baseline="0" dirty="0"/>
              <a:t> word </a:t>
            </a:r>
            <a:r>
              <a:rPr lang="en-US" b="1" baseline="0" dirty="0"/>
              <a:t>distributed. </a:t>
            </a:r>
            <a:r>
              <a:rPr lang="en-US" b="0" baseline="0" dirty="0"/>
              <a:t>What does it mean? It means “spread out across space”. </a:t>
            </a:r>
            <a:endParaRPr lang="en-US" b="1" baseline="0" dirty="0"/>
          </a:p>
          <a:p>
            <a:pPr marL="0" indent="0">
              <a:buNone/>
            </a:pPr>
            <a:endParaRPr lang="en-US" baseline="0" dirty="0"/>
          </a:p>
          <a:p>
            <a:pPr marL="0" indent="0">
              <a:buNone/>
            </a:pPr>
            <a:r>
              <a:rPr lang="en-US" baseline="0" dirty="0"/>
              <a:t>Now, let's define the term “Distributed computing”. It is: </a:t>
            </a:r>
          </a:p>
          <a:p>
            <a:pPr marL="0" indent="0">
              <a:buNone/>
            </a:pPr>
            <a:r>
              <a:rPr lang="en-US" baseline="0" dirty="0"/>
              <a:t>“computation performed by </a:t>
            </a:r>
            <a:r>
              <a:rPr lang="en-US" b="0" dirty="0"/>
              <a:t>a network of autonomous computers that communicate with each other in order to achieve a goal” </a:t>
            </a:r>
          </a:p>
          <a:p>
            <a:pPr marL="0" indent="0">
              <a:buNone/>
            </a:pPr>
            <a:endParaRPr lang="en-US" b="0" dirty="0"/>
          </a:p>
          <a:p>
            <a:pPr marL="0" indent="0">
              <a:buNone/>
            </a:pPr>
            <a:r>
              <a:rPr lang="en-US" b="0" dirty="0"/>
              <a:t>There</a:t>
            </a:r>
            <a:r>
              <a:rPr lang="en-US" b="0" baseline="0" dirty="0"/>
              <a:t> are a few key characteristics of distributed computing that you should pay attention to:</a:t>
            </a:r>
          </a:p>
          <a:p>
            <a:pPr marL="228600" indent="-228600">
              <a:buFont typeface="Wingdings" pitchFamily="2" charset="2"/>
              <a:buChar char="§"/>
            </a:pPr>
            <a:r>
              <a:rPr lang="en-US" b="0" baseline="0" dirty="0"/>
              <a:t>The first is </a:t>
            </a:r>
            <a:r>
              <a:rPr lang="en-US" b="1" baseline="0" dirty="0"/>
              <a:t>autonomous, </a:t>
            </a:r>
            <a:r>
              <a:rPr lang="en-US" b="0" baseline="0" dirty="0"/>
              <a:t>which means that the computers participating in a distributed computing are </a:t>
            </a:r>
            <a:r>
              <a:rPr lang="en-US" b="1" baseline="0" dirty="0"/>
              <a:t>independent</a:t>
            </a:r>
            <a:r>
              <a:rPr lang="en-US" b="0" baseline="0" dirty="0"/>
              <a:t> – they do not share memory or processors. </a:t>
            </a:r>
          </a:p>
          <a:p>
            <a:pPr marL="228600" indent="-228600">
              <a:buFont typeface="Wingdings" pitchFamily="2" charset="2"/>
              <a:buChar char="§"/>
            </a:pPr>
            <a:r>
              <a:rPr lang="en-US" b="0" baseline="0" dirty="0"/>
              <a:t>The second is that they </a:t>
            </a:r>
            <a:r>
              <a:rPr lang="en-US" b="1" baseline="0" dirty="0"/>
              <a:t>communicate</a:t>
            </a:r>
            <a:r>
              <a:rPr lang="en-US" b="0" baseline="0" dirty="0"/>
              <a:t> with each other using </a:t>
            </a:r>
            <a:r>
              <a:rPr lang="en-US" b="1" baseline="0" dirty="0"/>
              <a:t>messages</a:t>
            </a:r>
            <a:r>
              <a:rPr lang="en-US" b="0" baseline="0" dirty="0"/>
              <a:t>. Messages are pieces of information transferred from one computer to another over a network. These messages help to </a:t>
            </a:r>
            <a:r>
              <a:rPr lang="en-US" b="1" baseline="0" dirty="0"/>
              <a:t>sequence </a:t>
            </a:r>
            <a:r>
              <a:rPr lang="en-US" b="0" baseline="0" dirty="0"/>
              <a:t>or </a:t>
            </a:r>
            <a:r>
              <a:rPr lang="en-US" b="1" baseline="0" dirty="0"/>
              <a:t>link</a:t>
            </a:r>
            <a:r>
              <a:rPr lang="en-US" b="0" baseline="0" dirty="0"/>
              <a:t> the work done by different computers. </a:t>
            </a:r>
          </a:p>
          <a:p>
            <a:pPr marL="228600" indent="-228600">
              <a:buFont typeface="Wingdings" pitchFamily="2" charset="2"/>
              <a:buChar char="§"/>
            </a:pPr>
            <a:r>
              <a:rPr lang="en-US" b="0" baseline="0" dirty="0"/>
              <a:t>The third is that there is </a:t>
            </a:r>
            <a:r>
              <a:rPr lang="en-US" b="1" baseline="0" dirty="0"/>
              <a:t>single purpose</a:t>
            </a:r>
            <a:r>
              <a:rPr lang="en-US" b="0" baseline="0" dirty="0"/>
              <a:t> or </a:t>
            </a:r>
            <a:r>
              <a:rPr lang="en-US" b="1" baseline="0" dirty="0"/>
              <a:t>end goal </a:t>
            </a:r>
            <a:r>
              <a:rPr lang="en-US" b="0" baseline="0" dirty="0"/>
              <a:t>behind these sequence of spatially spread out computations. </a:t>
            </a:r>
          </a:p>
          <a:p>
            <a:pPr marL="0" indent="0">
              <a:buNone/>
            </a:pPr>
            <a:endParaRPr lang="en-US" b="0" baseline="0" dirty="0"/>
          </a:p>
          <a:p>
            <a:pPr marL="0" indent="0">
              <a:buNone/>
            </a:pPr>
            <a:r>
              <a:rPr lang="en-US" b="0" baseline="0" dirty="0"/>
              <a:t>Computers in a distributed system can have different roles &amp; responsibilities. A computer’s role depends upon the </a:t>
            </a:r>
            <a:r>
              <a:rPr lang="en-US" b="1" baseline="0" dirty="0"/>
              <a:t>end goal </a:t>
            </a:r>
            <a:r>
              <a:rPr lang="en-US" b="0" baseline="0" dirty="0"/>
              <a:t>of the sequence of computations. </a:t>
            </a:r>
          </a:p>
          <a:p>
            <a:pPr marL="0" indent="0">
              <a:buNone/>
            </a:pPr>
            <a:endParaRPr lang="en-US" b="0" baseline="0"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8</a:t>
            </a:fld>
            <a:endParaRPr lang="en-US"/>
          </a:p>
        </p:txBody>
      </p:sp>
    </p:spTree>
    <p:extLst>
      <p:ext uri="{BB962C8B-B14F-4D97-AF65-F5344CB8AC3E}">
        <p14:creationId xmlns:p14="http://schemas.microsoft.com/office/powerpoint/2010/main" val="1421534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a:t>Now, that you understand what distributed computing is,</a:t>
            </a:r>
            <a:r>
              <a:rPr lang="en-US" baseline="0" dirty="0"/>
              <a:t> let’s look at how the distributed systems work. </a:t>
            </a:r>
          </a:p>
          <a:p>
            <a:pPr marL="0" indent="0">
              <a:buNone/>
            </a:pPr>
            <a:endParaRPr lang="en-US" baseline="0" dirty="0"/>
          </a:p>
          <a:p>
            <a:pPr marL="0" indent="0">
              <a:buNone/>
            </a:pPr>
            <a:r>
              <a:rPr lang="en-US" baseline="0" dirty="0"/>
              <a:t>There are two predominant ways computers can be organized in a distributed system.</a:t>
            </a:r>
          </a:p>
          <a:p>
            <a:pPr marL="0" indent="0">
              <a:buNone/>
            </a:pPr>
            <a:endParaRPr lang="en-US" baseline="0" dirty="0"/>
          </a:p>
          <a:p>
            <a:pPr marL="0" indent="0">
              <a:buNone/>
            </a:pPr>
            <a:r>
              <a:rPr lang="en-US" baseline="0" dirty="0"/>
              <a:t>The first is client-server architecture. In this system, there is a single server that provides a common service, which is consumed by multiple clients for various purposes. The role of the server is to respond to service requests from clients, while clients’ job is to use the data provided in response, in order to perform a task. This model works very well in service-oriented solutions. However, the drawbacks are: (a) server becomes a single point of failure, and (b) resources become scarce if there are too many clients.</a:t>
            </a:r>
          </a:p>
          <a:p>
            <a:pPr marL="0" indent="0">
              <a:buNone/>
            </a:pPr>
            <a:endParaRPr lang="en-US" baseline="0" dirty="0"/>
          </a:p>
          <a:p>
            <a:pPr marL="0" indent="0">
              <a:buNone/>
            </a:pPr>
            <a:r>
              <a:rPr lang="en-US" baseline="0" dirty="0"/>
              <a:t>The second way to organize computers is in a peer-to-peer architecture. In this system, there is division of labor among participating computers (called “nodes”). It scales well, because various computers contribute processing power and memory, can switch roles, and new computers (nodes) can be added if needed. However, it also means high complexity because in order to ensure messages reach intended destinations, peer-to-peer systems must have an organized structure and each node must maintain enough information about its immediate neighbors. Failure pattern of these systems are also complex, and special techniques such as application health monitoring and business availability centers are utilized to make sure that the network is functional. </a:t>
            </a:r>
          </a:p>
          <a:p>
            <a:pPr marL="0" indent="0">
              <a:buNone/>
            </a:pPr>
            <a:endParaRPr lang="en-US" baseline="0" dirty="0"/>
          </a:p>
          <a:p>
            <a:pPr marL="0" indent="0">
              <a:buNone/>
            </a:pP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9</a:t>
            </a:fld>
            <a:endParaRPr lang="en-US"/>
          </a:p>
        </p:txBody>
      </p:sp>
    </p:spTree>
    <p:extLst>
      <p:ext uri="{BB962C8B-B14F-4D97-AF65-F5344CB8AC3E}">
        <p14:creationId xmlns:p14="http://schemas.microsoft.com/office/powerpoint/2010/main" val="1669853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02240"/>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066800"/>
            <a:ext cx="7772400" cy="1981200"/>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685800" y="3733800"/>
            <a:ext cx="77724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0" y="5562600"/>
            <a:ext cx="2133600" cy="365125"/>
          </a:xfrm>
        </p:spPr>
        <p:txBody>
          <a:bodyPr/>
          <a:lstStyle>
            <a:lvl1pPr>
              <a:defRPr>
                <a:solidFill>
                  <a:schemeClr val="bg1"/>
                </a:solidFill>
              </a:defRPr>
            </a:lvl1pPr>
          </a:lstStyle>
          <a:p>
            <a:fld id="{EACE92CE-595E-4E51-98DE-48776CBF7E08}" type="datetime1">
              <a:rPr lang="en-US" smtClean="0"/>
              <a:t>11/23/2021</a:t>
            </a:fld>
            <a:endParaRPr lang="en-US" dirty="0"/>
          </a:p>
        </p:txBody>
      </p:sp>
      <p:sp>
        <p:nvSpPr>
          <p:cNvPr id="5" name="Footer Placeholder 4"/>
          <p:cNvSpPr>
            <a:spLocks noGrp="1"/>
          </p:cNvSpPr>
          <p:nvPr>
            <p:ph type="ftr" sz="quarter" idx="11"/>
          </p:nvPr>
        </p:nvSpPr>
        <p:spPr>
          <a:xfrm>
            <a:off x="3124200" y="5562600"/>
            <a:ext cx="2895600" cy="365125"/>
          </a:xfrm>
        </p:spPr>
        <p:txBody>
          <a:bodyPr/>
          <a:lstStyle>
            <a:lvl1pPr>
              <a:defRPr>
                <a:solidFill>
                  <a:schemeClr val="bg1"/>
                </a:solidFill>
              </a:defRPr>
            </a:lvl1pPr>
          </a:lstStyle>
          <a:p>
            <a:r>
              <a:rPr lang="en-US"/>
              <a:t>Course Wrap-Up</a:t>
            </a:r>
            <a:endParaRPr lang="en-US" dirty="0"/>
          </a:p>
        </p:txBody>
      </p:sp>
      <p:sp>
        <p:nvSpPr>
          <p:cNvPr id="6" name="Slide Number Placeholder 5"/>
          <p:cNvSpPr>
            <a:spLocks noGrp="1"/>
          </p:cNvSpPr>
          <p:nvPr>
            <p:ph type="sldNum" sz="quarter" idx="12"/>
          </p:nvPr>
        </p:nvSpPr>
        <p:spPr>
          <a:xfrm>
            <a:off x="7010400" y="5562600"/>
            <a:ext cx="2133600" cy="365125"/>
          </a:xfrm>
        </p:spPr>
        <p:txBody>
          <a:bodyPr/>
          <a:lstStyle>
            <a:lvl1pPr>
              <a:defRPr>
                <a:solidFill>
                  <a:schemeClr val="bg1"/>
                </a:solidFill>
              </a:defRPr>
            </a:lvl1pPr>
          </a:lstStyle>
          <a:p>
            <a:fld id="{1394A405-A56A-447D-AF03-5FB891AC25A7}" type="slidenum">
              <a:rPr lang="en-US" smtClean="0"/>
              <a:pPr/>
              <a:t>‹#›</a:t>
            </a:fld>
            <a:endParaRPr lang="en-US" dirty="0"/>
          </a:p>
        </p:txBody>
      </p:sp>
      <p:sp>
        <p:nvSpPr>
          <p:cNvPr id="7" name="TextBox 6"/>
          <p:cNvSpPr txBox="1"/>
          <p:nvPr userDrawn="1"/>
        </p:nvSpPr>
        <p:spPr>
          <a:xfrm>
            <a:off x="685800" y="457200"/>
            <a:ext cx="7772400" cy="523220"/>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latin typeface="Corbel" pitchFamily="34" charset="0"/>
              </a:rPr>
              <a:t>CSE 5234 Distributed Enterprise Computing</a:t>
            </a:r>
          </a:p>
        </p:txBody>
      </p:sp>
      <p:sp>
        <p:nvSpPr>
          <p:cNvPr id="8" name="TextBox 7"/>
          <p:cNvSpPr txBox="1"/>
          <p:nvPr userDrawn="1"/>
        </p:nvSpPr>
        <p:spPr>
          <a:xfrm>
            <a:off x="1371600" y="3048000"/>
            <a:ext cx="640080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latin typeface="Corbel" pitchFamily="34" charset="0"/>
              </a:rPr>
              <a:t>Narrated by:</a:t>
            </a:r>
          </a:p>
        </p:txBody>
      </p:sp>
      <p:graphicFrame>
        <p:nvGraphicFramePr>
          <p:cNvPr id="14" name="Object 13"/>
          <p:cNvGraphicFramePr>
            <a:graphicFrameLocks noChangeAspect="1"/>
          </p:cNvGraphicFramePr>
          <p:nvPr/>
        </p:nvGraphicFramePr>
        <p:xfrm>
          <a:off x="6934200" y="6096000"/>
          <a:ext cx="2116063" cy="609600"/>
        </p:xfrm>
        <a:graphic>
          <a:graphicData uri="http://schemas.openxmlformats.org/presentationml/2006/ole">
            <mc:AlternateContent xmlns:mc="http://schemas.openxmlformats.org/markup-compatibility/2006">
              <mc:Choice xmlns:v="urn:schemas-microsoft-com:vml" Requires="v">
                <p:oleObj name="Visio" r:id="rId2" imgW="6513445" imgH="1875960" progId="Visio.Drawing.11">
                  <p:embed/>
                </p:oleObj>
              </mc:Choice>
              <mc:Fallback>
                <p:oleObj name="Visio" r:id="rId2" imgW="6513445" imgH="1875960" progId="Visio.Drawing.11">
                  <p:embed/>
                  <p:pic>
                    <p:nvPicPr>
                      <p:cNvPr id="0" name="Picture 4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096000"/>
                        <a:ext cx="2116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152400" y="6081117"/>
          <a:ext cx="3429000" cy="700683"/>
        </p:xfrm>
        <a:graphic>
          <a:graphicData uri="http://schemas.openxmlformats.org/presentationml/2006/ole">
            <mc:AlternateContent xmlns:mc="http://schemas.openxmlformats.org/markup-compatibility/2006">
              <mc:Choice xmlns:v="urn:schemas-microsoft-com:vml" Requires="v">
                <p:oleObj name="Visio" r:id="rId4" imgW="11048707" imgH="2248020" progId="Visio.Drawing.11">
                  <p:embed/>
                </p:oleObj>
              </mc:Choice>
              <mc:Fallback>
                <p:oleObj name="Visio" r:id="rId4" imgW="11048707" imgH="2248020" progId="Visio.Drawing.11">
                  <p:embed/>
                  <p:pic>
                    <p:nvPicPr>
                      <p:cNvPr id="0" name="Picture 4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81117"/>
                        <a:ext cx="3429000" cy="700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8F51BA-D2F3-4468-B7EE-312B8AFEE782}" type="datetime1">
              <a:rPr lang="en-US" smtClean="0"/>
              <a:t>11/23/2021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0310F3-594F-46A3-B5AC-4A288CCB8950}" type="datetime1">
              <a:rPr lang="en-US" smtClean="0"/>
              <a:t>11/23/2021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73CA5-0B17-406E-8479-9B86756EB642}" type="datetime1">
              <a:rPr lang="en-US" smtClean="0"/>
              <a:t>11/23/2021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4419600"/>
            <a:ext cx="9144000" cy="1371600"/>
          </a:xfrm>
          <a:prstGeom prst="rect">
            <a:avLst/>
          </a:prstGeom>
          <a:solidFill>
            <a:srgbClr val="A0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7"/>
          <p:cNvSpPr>
            <a:spLocks noGrp="1"/>
          </p:cNvSpPr>
          <p:nvPr>
            <p:ph type="dt" sz="half" idx="10"/>
          </p:nvPr>
        </p:nvSpPr>
        <p:spPr/>
        <p:txBody>
          <a:bodyPr/>
          <a:lstStyle/>
          <a:p>
            <a:fld id="{13620925-9292-4020-8280-652BB5619C97}" type="datetime1">
              <a:rPr lang="en-US" smtClean="0"/>
              <a:t>11/23/2021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fld id="{300A16C4-3693-4306-B318-FA6E4602EB3D}" type="datetime1">
              <a:rPr lang="en-US" smtClean="0"/>
              <a:t>11/23/2021</a:t>
            </a:fld>
            <a:endParaRPr lang="en-US" dirty="0"/>
          </a:p>
        </p:txBody>
      </p:sp>
      <p:sp>
        <p:nvSpPr>
          <p:cNvPr id="12" name="Slide Number Placeholder 11"/>
          <p:cNvSpPr>
            <a:spLocks noGrp="1"/>
          </p:cNvSpPr>
          <p:nvPr>
            <p:ph type="sldNum" sz="quarter" idx="11"/>
          </p:nvPr>
        </p:nvSpPr>
        <p:spPr/>
        <p:txBody>
          <a:bodyPr/>
          <a:lstStyle/>
          <a:p>
            <a:fld id="{1394A405-A56A-447D-AF03-5FB891AC25A7}" type="slidenum">
              <a:rPr lang="en-US" smtClean="0"/>
              <a:pPr/>
              <a:t>‹#›</a:t>
            </a:fld>
            <a:endParaRPr lang="en-US" dirty="0"/>
          </a:p>
        </p:txBody>
      </p:sp>
      <p:sp>
        <p:nvSpPr>
          <p:cNvPr id="13" name="Footer Placeholder 12"/>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0C269942-313A-447B-B1A1-46C9B0B5142F}" type="datetime1">
              <a:rPr lang="en-US" smtClean="0"/>
              <a:t>11/23/2021</a:t>
            </a:fld>
            <a:endParaRPr lang="en-US" dirty="0"/>
          </a:p>
        </p:txBody>
      </p:sp>
      <p:sp>
        <p:nvSpPr>
          <p:cNvPr id="11" name="Slide Number Placeholder 10"/>
          <p:cNvSpPr>
            <a:spLocks noGrp="1"/>
          </p:cNvSpPr>
          <p:nvPr>
            <p:ph type="sldNum" sz="quarter" idx="11"/>
          </p:nvPr>
        </p:nvSpPr>
        <p:spPr/>
        <p:txBody>
          <a:bodyPr/>
          <a:lstStyle/>
          <a:p>
            <a:fld id="{1394A405-A56A-447D-AF03-5FB891AC25A7}"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2B322343-9D7A-4974-9D3F-BDB3E87CFCED}" type="datetime1">
              <a:rPr lang="en-US" smtClean="0"/>
              <a:t>11/23/2021</a:t>
            </a:fld>
            <a:endParaRPr lang="en-US" dirty="0"/>
          </a:p>
        </p:txBody>
      </p:sp>
      <p:sp>
        <p:nvSpPr>
          <p:cNvPr id="7" name="Slide Number Placeholder 6"/>
          <p:cNvSpPr>
            <a:spLocks noGrp="1"/>
          </p:cNvSpPr>
          <p:nvPr>
            <p:ph type="sldNum" sz="quarter" idx="11"/>
          </p:nvPr>
        </p:nvSpPr>
        <p:spPr/>
        <p:txBody>
          <a:bodyPr/>
          <a:lstStyle/>
          <a:p>
            <a:fld id="{1394A405-A56A-447D-AF03-5FB891AC25A7}"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315B7E-C5F0-463F-A9E3-F975528C2D9B}" type="datetime1">
              <a:rPr lang="en-US" smtClean="0"/>
              <a:t>11/23/2021</a:t>
            </a:fld>
            <a:endParaRPr lang="en-US" dirty="0"/>
          </a:p>
        </p:txBody>
      </p:sp>
      <p:sp>
        <p:nvSpPr>
          <p:cNvPr id="6" name="Slide Number Placeholder 5"/>
          <p:cNvSpPr>
            <a:spLocks noGrp="1"/>
          </p:cNvSpPr>
          <p:nvPr>
            <p:ph type="sldNum" sz="quarter" idx="11"/>
          </p:nvPr>
        </p:nvSpPr>
        <p:spPr/>
        <p:txBody>
          <a:bodyPr/>
          <a:lstStyle/>
          <a:p>
            <a:fld id="{1394A405-A56A-447D-AF03-5FB891AC25A7}" type="slidenum">
              <a:rPr lang="en-US" smtClean="0"/>
              <a:pPr/>
              <a:t>‹#›</a:t>
            </a:fld>
            <a:endParaRPr lang="en-US" dirty="0"/>
          </a:p>
        </p:txBody>
      </p:sp>
      <p:sp>
        <p:nvSpPr>
          <p:cNvPr id="7" name="Footer Placeholder 6"/>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8823298-A1A4-4FE3-A218-0F4F05544924}" type="datetime1">
              <a:rPr lang="en-US" smtClean="0"/>
              <a:t>11/23/2021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4024446-5B36-4AAE-872F-057D9818CC0F}" type="datetime1">
              <a:rPr lang="en-US" smtClean="0"/>
              <a:t>11/23/2021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Course Wrap-Up</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orbel" pitchFamily="34" charset="0"/>
              </a:defRPr>
            </a:lvl1pPr>
          </a:lstStyle>
          <a:p>
            <a:fld id="{D72C9286-C383-4FD8-9064-BCB2B480C754}" type="datetime1">
              <a:rPr lang="en-US" smtClean="0"/>
              <a:t>11/23/2021</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rbel" pitchFamily="34" charset="0"/>
              </a:defRPr>
            </a:lvl1pPr>
          </a:lstStyle>
          <a:p>
            <a:r>
              <a:rPr lang="en-US"/>
              <a:t>Course Wrap-Up</a:t>
            </a:r>
            <a:endParaRPr lang="en-US" dirty="0"/>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orbel" pitchFamily="34" charset="0"/>
              </a:defRPr>
            </a:lvl1pPr>
          </a:lstStyle>
          <a:p>
            <a:fld id="{1394A405-A56A-447D-AF03-5FB891AC2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7.wmf"/><Relationship Id="rId5" Type="http://schemas.openxmlformats.org/officeDocument/2006/relationships/image" Target="../media/image6.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docs.oracle.com/javaee/5/tutorial/doc/bnbyl.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reactivemanifesto.org/" TargetMode="Externa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oftobiz.com/understanding-the-event-driven-architecture/" TargetMode="External"/><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5.jpeg"/><Relationship Id="rId7"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jpe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ailto:praveen.kumar@nationwide.com" TargetMode="External"/><Relationship Id="rId2" Type="http://schemas.openxmlformats.org/officeDocument/2006/relationships/hyperlink" Target="mailto:kumar.388@osu.edu" TargetMode="External"/><Relationship Id="rId1" Type="http://schemas.openxmlformats.org/officeDocument/2006/relationships/slideLayout" Target="../slideLayouts/slideLayout2.xml"/><Relationship Id="rId4" Type="http://schemas.openxmlformats.org/officeDocument/2006/relationships/hyperlink" Target="mailto:p_kumar2@yahoo.com"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Course Wrap-up &amp; Exam </a:t>
            </a:r>
          </a:p>
        </p:txBody>
      </p:sp>
      <p:sp>
        <p:nvSpPr>
          <p:cNvPr id="3" name="Subtitle 2"/>
          <p:cNvSpPr>
            <a:spLocks noGrp="1"/>
          </p:cNvSpPr>
          <p:nvPr>
            <p:ph type="subTitle" idx="1"/>
          </p:nvPr>
        </p:nvSpPr>
        <p:spPr/>
        <p:txBody>
          <a:bodyPr>
            <a:normAutofit/>
          </a:bodyPr>
          <a:lstStyle/>
          <a:p>
            <a:r>
              <a:rPr lang="en-US" dirty="0"/>
              <a:t>Praveen Kumar</a:t>
            </a:r>
          </a:p>
          <a:p>
            <a:r>
              <a:rPr lang="en-US" dirty="0"/>
              <a:t>Computer Science and Engineering</a:t>
            </a:r>
          </a:p>
          <a:p>
            <a:r>
              <a:rPr lang="en-US" dirty="0"/>
              <a:t>Ohio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the distributed system work?</a:t>
            </a:r>
          </a:p>
        </p:txBody>
      </p:sp>
      <p:sp>
        <p:nvSpPr>
          <p:cNvPr id="8" name="Text Placeholder 7"/>
          <p:cNvSpPr>
            <a:spLocks noGrp="1"/>
          </p:cNvSpPr>
          <p:nvPr>
            <p:ph type="body" idx="1"/>
          </p:nvPr>
        </p:nvSpPr>
        <p:spPr/>
        <p:txBody>
          <a:bodyPr/>
          <a:lstStyle/>
          <a:p>
            <a:r>
              <a:rPr lang="en-US" u="sng" dirty="0"/>
              <a:t>Client Server Architecture</a:t>
            </a:r>
          </a:p>
        </p:txBody>
      </p:sp>
      <p:sp>
        <p:nvSpPr>
          <p:cNvPr id="3" name="Content Placeholder 2"/>
          <p:cNvSpPr>
            <a:spLocks noGrp="1"/>
          </p:cNvSpPr>
          <p:nvPr>
            <p:ph sz="half" idx="2"/>
          </p:nvPr>
        </p:nvSpPr>
        <p:spPr>
          <a:xfrm>
            <a:off x="457200" y="2174874"/>
            <a:ext cx="4040188" cy="4302126"/>
          </a:xfrm>
        </p:spPr>
        <p:txBody>
          <a:bodyPr>
            <a:normAutofit fontScale="85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endParaRPr lang="en-US" dirty="0"/>
          </a:p>
          <a:p>
            <a:pPr marL="0" indent="0">
              <a:buNone/>
            </a:pPr>
            <a:endParaRPr lang="en-US" dirty="0"/>
          </a:p>
          <a:p>
            <a:pPr marL="0" indent="0"/>
            <a:endParaRPr lang="en-US" sz="2600" dirty="0"/>
          </a:p>
          <a:p>
            <a:pPr marL="0" indent="0"/>
            <a:endParaRPr lang="en-US" sz="2600" dirty="0"/>
          </a:p>
          <a:p>
            <a:pPr marL="0" indent="0"/>
            <a:r>
              <a:rPr lang="en-US" sz="2800" dirty="0"/>
              <a:t> Multiple clients consume a common service provided by the server for various purposes  </a:t>
            </a:r>
          </a:p>
          <a:p>
            <a:pPr marL="0" indent="0">
              <a:buNone/>
            </a:pPr>
            <a:endParaRPr lang="en-US" dirty="0"/>
          </a:p>
          <a:p>
            <a:pPr marL="0" indent="0">
              <a:buNone/>
            </a:pPr>
            <a:endParaRPr lang="en-US" dirty="0"/>
          </a:p>
        </p:txBody>
      </p:sp>
      <p:sp>
        <p:nvSpPr>
          <p:cNvPr id="9" name="Text Placeholder 8"/>
          <p:cNvSpPr>
            <a:spLocks noGrp="1"/>
          </p:cNvSpPr>
          <p:nvPr>
            <p:ph type="body" sz="quarter" idx="3"/>
          </p:nvPr>
        </p:nvSpPr>
        <p:spPr/>
        <p:txBody>
          <a:bodyPr/>
          <a:lstStyle/>
          <a:p>
            <a:r>
              <a:rPr lang="en-US" u="sng" dirty="0"/>
              <a:t>Peer-to-Peer Architecture</a:t>
            </a:r>
          </a:p>
        </p:txBody>
      </p:sp>
      <p:sp>
        <p:nvSpPr>
          <p:cNvPr id="10" name="Content Placeholder 9"/>
          <p:cNvSpPr>
            <a:spLocks noGrp="1"/>
          </p:cNvSpPr>
          <p:nvPr>
            <p:ph sz="quarter" idx="4"/>
          </p:nvPr>
        </p:nvSpPr>
        <p:spPr>
          <a:xfrm>
            <a:off x="4645025" y="2174874"/>
            <a:ext cx="4041775" cy="4073525"/>
          </a:xfrm>
        </p:spPr>
        <p:txBody>
          <a:bodyPr>
            <a:normAutofit fontScale="77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pPr>
              <a:buNone/>
            </a:pPr>
            <a:endParaRPr lang="en-US" dirty="0"/>
          </a:p>
          <a:p>
            <a:pPr>
              <a:buNone/>
            </a:pPr>
            <a:endParaRPr lang="en-US" dirty="0"/>
          </a:p>
          <a:p>
            <a:pPr>
              <a:buNone/>
            </a:pPr>
            <a:endParaRPr lang="en-US" dirty="0"/>
          </a:p>
          <a:p>
            <a:r>
              <a:rPr lang="en-US" sz="3100" dirty="0"/>
              <a:t>Division of labor</a:t>
            </a:r>
          </a:p>
          <a:p>
            <a:r>
              <a:rPr lang="en-US" sz="3100" dirty="0"/>
              <a:t>Scales well, complex</a:t>
            </a:r>
          </a:p>
        </p:txBody>
      </p:sp>
      <p:sp>
        <p:nvSpPr>
          <p:cNvPr id="4" name="Date Placeholder 3"/>
          <p:cNvSpPr>
            <a:spLocks noGrp="1"/>
          </p:cNvSpPr>
          <p:nvPr>
            <p:ph type="dt" sz="half" idx="10"/>
          </p:nvPr>
        </p:nvSpPr>
        <p:spPr/>
        <p:txBody>
          <a:bodyPr/>
          <a:lstStyle/>
          <a:p>
            <a:fld id="{B40FE220-1C79-4F66-8542-2C5CEC54CB9A}"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p>
        </p:txBody>
      </p:sp>
      <p:sp>
        <p:nvSpPr>
          <p:cNvPr id="6" name="Slide Number Placeholder 5"/>
          <p:cNvSpPr>
            <a:spLocks noGrp="1"/>
          </p:cNvSpPr>
          <p:nvPr>
            <p:ph type="sldNum" sz="quarter" idx="12"/>
          </p:nvPr>
        </p:nvSpPr>
        <p:spPr/>
        <p:txBody>
          <a:bodyPr/>
          <a:lstStyle/>
          <a:p>
            <a:fld id="{1394A405-A56A-447D-AF03-5FB891AC25A7}" type="slidenum">
              <a:rPr lang="en-US" smtClean="0"/>
              <a:pPr/>
              <a:t>9</a:t>
            </a:fld>
            <a:endParaRPr lang="en-US"/>
          </a:p>
        </p:txBody>
      </p:sp>
      <p:grpSp>
        <p:nvGrpSpPr>
          <p:cNvPr id="11" name="Group 10"/>
          <p:cNvGrpSpPr/>
          <p:nvPr/>
        </p:nvGrpSpPr>
        <p:grpSpPr>
          <a:xfrm>
            <a:off x="4723012" y="2286000"/>
            <a:ext cx="3811388" cy="2353145"/>
            <a:chOff x="1600200" y="1828800"/>
            <a:chExt cx="7913331" cy="4470975"/>
          </a:xfrm>
        </p:grpSpPr>
        <p:sp>
          <p:nvSpPr>
            <p:cNvPr id="12" name="Rectangle 2"/>
            <p:cNvSpPr>
              <a:spLocks noChangeArrowheads="1"/>
            </p:cNvSpPr>
            <p:nvPr/>
          </p:nvSpPr>
          <p:spPr bwMode="auto">
            <a:xfrm>
              <a:off x="2819400" y="2209800"/>
              <a:ext cx="4132263" cy="34290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100"/>
            </a:p>
          </p:txBody>
        </p:sp>
        <p:sp>
          <p:nvSpPr>
            <p:cNvPr id="13" name="Oval 4"/>
            <p:cNvSpPr>
              <a:spLocks noChangeArrowheads="1"/>
            </p:cNvSpPr>
            <p:nvPr/>
          </p:nvSpPr>
          <p:spPr bwMode="auto">
            <a:xfrm>
              <a:off x="3124200" y="30480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4" name="Oval 5"/>
            <p:cNvSpPr>
              <a:spLocks noChangeArrowheads="1"/>
            </p:cNvSpPr>
            <p:nvPr/>
          </p:nvSpPr>
          <p:spPr bwMode="auto">
            <a:xfrm>
              <a:off x="5029200" y="48768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5" name="Oval 6"/>
            <p:cNvSpPr>
              <a:spLocks noChangeArrowheads="1"/>
            </p:cNvSpPr>
            <p:nvPr/>
          </p:nvSpPr>
          <p:spPr bwMode="auto">
            <a:xfrm>
              <a:off x="3124200" y="45720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6" name="Oval 7"/>
            <p:cNvSpPr>
              <a:spLocks noChangeArrowheads="1"/>
            </p:cNvSpPr>
            <p:nvPr/>
          </p:nvSpPr>
          <p:spPr bwMode="auto">
            <a:xfrm>
              <a:off x="6019800" y="29718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7" name="Oval 8"/>
            <p:cNvSpPr>
              <a:spLocks noChangeArrowheads="1"/>
            </p:cNvSpPr>
            <p:nvPr/>
          </p:nvSpPr>
          <p:spPr bwMode="auto">
            <a:xfrm>
              <a:off x="4191000" y="26670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8" name="Oval 9"/>
            <p:cNvSpPr>
              <a:spLocks noChangeArrowheads="1"/>
            </p:cNvSpPr>
            <p:nvPr/>
          </p:nvSpPr>
          <p:spPr bwMode="auto">
            <a:xfrm>
              <a:off x="6248400" y="44958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sp>
          <p:nvSpPr>
            <p:cNvPr id="19" name="Oval 10"/>
            <p:cNvSpPr>
              <a:spLocks noChangeArrowheads="1"/>
            </p:cNvSpPr>
            <p:nvPr/>
          </p:nvSpPr>
          <p:spPr bwMode="auto">
            <a:xfrm>
              <a:off x="4419600" y="3733800"/>
              <a:ext cx="457200" cy="457200"/>
            </a:xfrm>
            <a:prstGeom prst="ellipse">
              <a:avLst/>
            </a:prstGeom>
            <a:solidFill>
              <a:schemeClr val="accent1"/>
            </a:solidFill>
            <a:ln w="9525">
              <a:solidFill>
                <a:schemeClr val="tx1"/>
              </a:solidFill>
              <a:round/>
              <a:headEnd/>
              <a:tailEnd/>
            </a:ln>
          </p:spPr>
          <p:txBody>
            <a:bodyPr wrap="none" anchor="ctr"/>
            <a:lstStyle/>
            <a:p>
              <a:endParaRPr lang="en-US" sz="1100"/>
            </a:p>
          </p:txBody>
        </p:sp>
        <p:cxnSp>
          <p:nvCxnSpPr>
            <p:cNvPr id="20" name="AutoShape 11"/>
            <p:cNvCxnSpPr>
              <a:cxnSpLocks noChangeShapeType="1"/>
              <a:stCxn id="16" idx="2"/>
              <a:endCxn id="17" idx="6"/>
            </p:cNvCxnSpPr>
            <p:nvPr/>
          </p:nvCxnSpPr>
          <p:spPr bwMode="auto">
            <a:xfrm flipH="1" flipV="1">
              <a:off x="4648200" y="2895600"/>
              <a:ext cx="1371600" cy="3048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1" name="AutoShape 12"/>
            <p:cNvCxnSpPr>
              <a:cxnSpLocks noChangeShapeType="1"/>
              <a:stCxn id="17" idx="2"/>
              <a:endCxn id="13" idx="7"/>
            </p:cNvCxnSpPr>
            <p:nvPr/>
          </p:nvCxnSpPr>
          <p:spPr bwMode="auto">
            <a:xfrm flipH="1">
              <a:off x="3514725" y="2895600"/>
              <a:ext cx="676275"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AutoShape 13"/>
            <p:cNvCxnSpPr>
              <a:cxnSpLocks noChangeShapeType="1"/>
              <a:stCxn id="15" idx="0"/>
              <a:endCxn id="13" idx="4"/>
            </p:cNvCxnSpPr>
            <p:nvPr/>
          </p:nvCxnSpPr>
          <p:spPr bwMode="auto">
            <a:xfrm flipV="1">
              <a:off x="3352800" y="3505200"/>
              <a:ext cx="0" cy="10668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3" name="AutoShape 14"/>
            <p:cNvCxnSpPr>
              <a:cxnSpLocks noChangeShapeType="1"/>
              <a:stCxn id="19" idx="1"/>
              <a:endCxn id="13" idx="5"/>
            </p:cNvCxnSpPr>
            <p:nvPr/>
          </p:nvCxnSpPr>
          <p:spPr bwMode="auto">
            <a:xfrm flipH="1" flipV="1">
              <a:off x="3514725" y="3438525"/>
              <a:ext cx="971550" cy="3619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4" name="AutoShape 15"/>
            <p:cNvCxnSpPr>
              <a:cxnSpLocks noChangeShapeType="1"/>
              <a:stCxn id="19" idx="3"/>
              <a:endCxn id="15" idx="7"/>
            </p:cNvCxnSpPr>
            <p:nvPr/>
          </p:nvCxnSpPr>
          <p:spPr bwMode="auto">
            <a:xfrm flipH="1">
              <a:off x="3514725" y="4124325"/>
              <a:ext cx="971550" cy="5143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5" name="AutoShape 16"/>
            <p:cNvCxnSpPr>
              <a:cxnSpLocks noChangeShapeType="1"/>
              <a:stCxn id="18" idx="3"/>
              <a:endCxn id="14" idx="6"/>
            </p:cNvCxnSpPr>
            <p:nvPr/>
          </p:nvCxnSpPr>
          <p:spPr bwMode="auto">
            <a:xfrm flipH="1">
              <a:off x="5486400" y="4886325"/>
              <a:ext cx="828675"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6" name="AutoShape 17"/>
            <p:cNvCxnSpPr>
              <a:cxnSpLocks noChangeShapeType="1"/>
              <a:stCxn id="16" idx="3"/>
              <a:endCxn id="19" idx="7"/>
            </p:cNvCxnSpPr>
            <p:nvPr/>
          </p:nvCxnSpPr>
          <p:spPr bwMode="auto">
            <a:xfrm flipH="1">
              <a:off x="4810125" y="3362325"/>
              <a:ext cx="1276350" cy="4381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7" name="AutoShape 18"/>
            <p:cNvCxnSpPr>
              <a:cxnSpLocks noChangeShapeType="1"/>
              <a:stCxn id="14" idx="1"/>
              <a:endCxn id="19" idx="5"/>
            </p:cNvCxnSpPr>
            <p:nvPr/>
          </p:nvCxnSpPr>
          <p:spPr bwMode="auto">
            <a:xfrm flipH="1" flipV="1">
              <a:off x="4810125" y="4124325"/>
              <a:ext cx="285750" cy="8191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8" name="AutoShape 19"/>
            <p:cNvCxnSpPr>
              <a:cxnSpLocks noChangeShapeType="1"/>
              <a:stCxn id="18" idx="2"/>
              <a:endCxn id="19" idx="6"/>
            </p:cNvCxnSpPr>
            <p:nvPr/>
          </p:nvCxnSpPr>
          <p:spPr bwMode="auto">
            <a:xfrm flipH="1" flipV="1">
              <a:off x="4876800" y="3962400"/>
              <a:ext cx="1371600" cy="7620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pic>
          <p:nvPicPr>
            <p:cNvPr id="29"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743200"/>
              <a:ext cx="498475" cy="989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 name="Picture 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4343400"/>
              <a:ext cx="474663" cy="973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1" name="Picture 22" descr="bs00847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0200" y="2667000"/>
              <a:ext cx="73818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2" name="AutoShape 23"/>
            <p:cNvCxnSpPr>
              <a:cxnSpLocks noChangeShapeType="1"/>
              <a:stCxn id="18" idx="6"/>
            </p:cNvCxnSpPr>
            <p:nvPr/>
          </p:nvCxnSpPr>
          <p:spPr bwMode="auto">
            <a:xfrm>
              <a:off x="6705600" y="4724400"/>
              <a:ext cx="762000" cy="106363"/>
            </a:xfrm>
            <a:prstGeom prst="straightConnector1">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cxnSp>
        <p:cxnSp>
          <p:nvCxnSpPr>
            <p:cNvPr id="33" name="AutoShape 24"/>
            <p:cNvCxnSpPr>
              <a:cxnSpLocks noChangeShapeType="1"/>
              <a:stCxn id="16" idx="6"/>
            </p:cNvCxnSpPr>
            <p:nvPr/>
          </p:nvCxnSpPr>
          <p:spPr bwMode="auto">
            <a:xfrm>
              <a:off x="6477000" y="3200400"/>
              <a:ext cx="914400" cy="38100"/>
            </a:xfrm>
            <a:prstGeom prst="straightConnector1">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cxnSp>
        <p:cxnSp>
          <p:nvCxnSpPr>
            <p:cNvPr id="34" name="AutoShape 25"/>
            <p:cNvCxnSpPr>
              <a:cxnSpLocks noChangeShapeType="1"/>
              <a:endCxn id="13" idx="2"/>
            </p:cNvCxnSpPr>
            <p:nvPr/>
          </p:nvCxnSpPr>
          <p:spPr bwMode="auto">
            <a:xfrm>
              <a:off x="2338388" y="3048000"/>
              <a:ext cx="785812" cy="228600"/>
            </a:xfrm>
            <a:prstGeom prst="straightConnector1">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cxnSp>
        <p:pic>
          <p:nvPicPr>
            <p:cNvPr id="35" name="Picture 2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00200" y="4876800"/>
              <a:ext cx="627063" cy="627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6" name="AutoShape 27"/>
            <p:cNvCxnSpPr>
              <a:cxnSpLocks noChangeShapeType="1"/>
              <a:endCxn id="15" idx="2"/>
            </p:cNvCxnSpPr>
            <p:nvPr/>
          </p:nvCxnSpPr>
          <p:spPr bwMode="auto">
            <a:xfrm flipV="1">
              <a:off x="2227263" y="4800600"/>
              <a:ext cx="896937" cy="390525"/>
            </a:xfrm>
            <a:prstGeom prst="straightConnector1">
              <a:avLst/>
            </a:prstGeom>
            <a:noFill/>
            <a:ln w="19050">
              <a:solidFill>
                <a:schemeClr val="tx1"/>
              </a:solidFill>
              <a:prstDash val="dash"/>
              <a:round/>
              <a:headEnd/>
              <a:tailEnd/>
            </a:ln>
            <a:extLst>
              <a:ext uri="{909E8E84-426E-40dd-AFC4-6F175D3DCCD1}">
                <a14:hiddenFill xmlns="" xmlns:a14="http://schemas.microsoft.com/office/drawing/2010/main">
                  <a:noFill/>
                </a14:hiddenFill>
              </a:ext>
            </a:extLst>
          </p:spPr>
        </p:cxnSp>
        <p:sp>
          <p:nvSpPr>
            <p:cNvPr id="37" name="Text Box 28"/>
            <p:cNvSpPr txBox="1">
              <a:spLocks noChangeArrowheads="1"/>
            </p:cNvSpPr>
            <p:nvPr/>
          </p:nvSpPr>
          <p:spPr bwMode="auto">
            <a:xfrm>
              <a:off x="5105401" y="2209799"/>
              <a:ext cx="1561595"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dirty="0">
                  <a:latin typeface="Arial" charset="0"/>
                </a:rPr>
                <a:t>system</a:t>
              </a:r>
            </a:p>
          </p:txBody>
        </p:sp>
        <p:sp>
          <p:nvSpPr>
            <p:cNvPr id="38" name="Text Box 29"/>
            <p:cNvSpPr txBox="1">
              <a:spLocks noChangeArrowheads="1"/>
            </p:cNvSpPr>
            <p:nvPr/>
          </p:nvSpPr>
          <p:spPr bwMode="auto">
            <a:xfrm>
              <a:off x="7086601" y="1828800"/>
              <a:ext cx="2426930"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400" dirty="0">
                  <a:latin typeface="Arial" charset="0"/>
                </a:rPr>
                <a:t>environment</a:t>
              </a:r>
            </a:p>
          </p:txBody>
        </p:sp>
        <p:sp>
          <p:nvSpPr>
            <p:cNvPr id="39" name="Text Box 30"/>
            <p:cNvSpPr txBox="1">
              <a:spLocks noChangeArrowheads="1"/>
            </p:cNvSpPr>
            <p:nvPr/>
          </p:nvSpPr>
          <p:spPr bwMode="auto">
            <a:xfrm>
              <a:off x="3173414" y="5714999"/>
              <a:ext cx="4493748"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ja-JP" altLang="en-US" sz="1400">
                  <a:latin typeface="Arial" charset="0"/>
                </a:rPr>
                <a:t>“</a:t>
              </a:r>
              <a:r>
                <a:rPr lang="en-US" altLang="ja-JP" sz="1400" i="1">
                  <a:latin typeface="Arial" charset="0"/>
                </a:rPr>
                <a:t>computational tapestry</a:t>
              </a:r>
              <a:r>
                <a:rPr lang="ja-JP" altLang="en-US" sz="1400">
                  <a:latin typeface="Arial" charset="0"/>
                </a:rPr>
                <a:t>”</a:t>
              </a:r>
              <a:endParaRPr lang="en-US" sz="1400">
                <a:latin typeface="Arial" charset="0"/>
              </a:endParaRPr>
            </a:p>
          </p:txBody>
        </p:sp>
      </p:grpSp>
      <p:pic>
        <p:nvPicPr>
          <p:cNvPr id="40" name="Picture 39" descr="typicalCS.jpg"/>
          <p:cNvPicPr>
            <a:picLocks noChangeAspect="1"/>
          </p:cNvPicPr>
          <p:nvPr/>
        </p:nvPicPr>
        <p:blipFill>
          <a:blip r:embed="rId7" cstate="print"/>
          <a:stretch>
            <a:fillRect/>
          </a:stretch>
        </p:blipFill>
        <p:spPr>
          <a:xfrm>
            <a:off x="914400" y="2428285"/>
            <a:ext cx="2438400" cy="2524715"/>
          </a:xfrm>
          <a:prstGeom prst="rect">
            <a:avLst/>
          </a:prstGeom>
        </p:spPr>
      </p:pic>
      <p:sp>
        <p:nvSpPr>
          <p:cNvPr id="41" name="Rectangle 40"/>
          <p:cNvSpPr/>
          <p:nvPr/>
        </p:nvSpPr>
        <p:spPr>
          <a:xfrm>
            <a:off x="457200" y="1524000"/>
            <a:ext cx="40386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4648200" y="1524000"/>
            <a:ext cx="40386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0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Growth of functional IT systems</a:t>
            </a:r>
          </a:p>
        </p:txBody>
      </p:sp>
      <p:sp>
        <p:nvSpPr>
          <p:cNvPr id="4" name="Date Placeholder 3"/>
          <p:cNvSpPr>
            <a:spLocks noGrp="1"/>
          </p:cNvSpPr>
          <p:nvPr>
            <p:ph type="dt" sz="half" idx="10"/>
          </p:nvPr>
        </p:nvSpPr>
        <p:spPr/>
        <p:txBody>
          <a:bodyPr/>
          <a:lstStyle/>
          <a:p>
            <a:fld id="{1444ACE4-5C9A-4780-8B11-BFD3A305C80B}" type="datetime1">
              <a:rPr lang="en-US" smtClean="0"/>
              <a:pPr/>
              <a:t>11/23/2021</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394A405-A56A-447D-AF03-5FB891AC25A7}" type="slidenum">
              <a:rPr lang="en-US" smtClean="0"/>
              <a:pPr/>
              <a:t>10</a:t>
            </a:fld>
            <a:endParaRPr lang="en-US"/>
          </a:p>
        </p:txBody>
      </p:sp>
      <p:sp>
        <p:nvSpPr>
          <p:cNvPr id="8" name="Rounded Rectangle 7"/>
          <p:cNvSpPr/>
          <p:nvPr/>
        </p:nvSpPr>
        <p:spPr>
          <a:xfrm>
            <a:off x="914400" y="2209800"/>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a:t>
            </a:r>
          </a:p>
        </p:txBody>
      </p:sp>
      <p:sp>
        <p:nvSpPr>
          <p:cNvPr id="9" name="Rounded Rectangle 8"/>
          <p:cNvSpPr/>
          <p:nvPr/>
        </p:nvSpPr>
        <p:spPr>
          <a:xfrm>
            <a:off x="2438400" y="2209800"/>
            <a:ext cx="13716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Accounting</a:t>
            </a:r>
          </a:p>
        </p:txBody>
      </p:sp>
      <p:sp>
        <p:nvSpPr>
          <p:cNvPr id="10" name="Rounded Rectangle 9"/>
          <p:cNvSpPr/>
          <p:nvPr/>
        </p:nvSpPr>
        <p:spPr>
          <a:xfrm>
            <a:off x="3962400" y="2209800"/>
            <a:ext cx="13716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Finance</a:t>
            </a:r>
          </a:p>
        </p:txBody>
      </p:sp>
      <p:sp>
        <p:nvSpPr>
          <p:cNvPr id="11" name="Rounded Rectangle 10"/>
          <p:cNvSpPr/>
          <p:nvPr/>
        </p:nvSpPr>
        <p:spPr>
          <a:xfrm>
            <a:off x="5486400" y="2209800"/>
            <a:ext cx="13716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Sales &amp; Service</a:t>
            </a:r>
          </a:p>
        </p:txBody>
      </p:sp>
      <p:sp>
        <p:nvSpPr>
          <p:cNvPr id="12" name="Rounded Rectangle 11"/>
          <p:cNvSpPr/>
          <p:nvPr/>
        </p:nvSpPr>
        <p:spPr>
          <a:xfrm>
            <a:off x="7010400" y="2209800"/>
            <a:ext cx="13716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Human Resources</a:t>
            </a:r>
          </a:p>
        </p:txBody>
      </p:sp>
      <p:sp>
        <p:nvSpPr>
          <p:cNvPr id="13" name="Rounded Rectangle 12"/>
          <p:cNvSpPr/>
          <p:nvPr/>
        </p:nvSpPr>
        <p:spPr>
          <a:xfrm>
            <a:off x="914400" y="4267200"/>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Marketing</a:t>
            </a:r>
          </a:p>
          <a:p>
            <a:pPr algn="ctr"/>
            <a:r>
              <a:rPr lang="en-US" dirty="0"/>
              <a:t>Systems</a:t>
            </a:r>
          </a:p>
        </p:txBody>
      </p:sp>
      <p:sp>
        <p:nvSpPr>
          <p:cNvPr id="14" name="Rounded Rectangle 13"/>
          <p:cNvSpPr/>
          <p:nvPr/>
        </p:nvSpPr>
        <p:spPr>
          <a:xfrm>
            <a:off x="2438400" y="4267200"/>
            <a:ext cx="1371600"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Accounting</a:t>
            </a:r>
          </a:p>
          <a:p>
            <a:pPr algn="ctr"/>
            <a:r>
              <a:rPr lang="en-US" dirty="0"/>
              <a:t>Systems</a:t>
            </a:r>
          </a:p>
        </p:txBody>
      </p:sp>
      <p:sp>
        <p:nvSpPr>
          <p:cNvPr id="15" name="Rounded Rectangle 14"/>
          <p:cNvSpPr/>
          <p:nvPr/>
        </p:nvSpPr>
        <p:spPr>
          <a:xfrm>
            <a:off x="3962400" y="4267200"/>
            <a:ext cx="13716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Finance</a:t>
            </a:r>
          </a:p>
          <a:p>
            <a:pPr algn="ctr"/>
            <a:r>
              <a:rPr lang="en-US" dirty="0"/>
              <a:t>Systems</a:t>
            </a:r>
          </a:p>
        </p:txBody>
      </p:sp>
      <p:sp>
        <p:nvSpPr>
          <p:cNvPr id="16" name="Rounded Rectangle 15"/>
          <p:cNvSpPr/>
          <p:nvPr/>
        </p:nvSpPr>
        <p:spPr>
          <a:xfrm>
            <a:off x="5486400" y="4267200"/>
            <a:ext cx="13716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Sales &amp; Service Systems</a:t>
            </a:r>
          </a:p>
        </p:txBody>
      </p:sp>
      <p:sp>
        <p:nvSpPr>
          <p:cNvPr id="17" name="Rounded Rectangle 16"/>
          <p:cNvSpPr/>
          <p:nvPr/>
        </p:nvSpPr>
        <p:spPr>
          <a:xfrm>
            <a:off x="7010400" y="4267200"/>
            <a:ext cx="13716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Human Resources Systems</a:t>
            </a:r>
          </a:p>
        </p:txBody>
      </p:sp>
      <p:sp>
        <p:nvSpPr>
          <p:cNvPr id="18" name="Up-Down Arrow 17"/>
          <p:cNvSpPr/>
          <p:nvPr/>
        </p:nvSpPr>
        <p:spPr>
          <a:xfrm>
            <a:off x="1524000" y="3352800"/>
            <a:ext cx="304800" cy="685800"/>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Down Arrow 19"/>
          <p:cNvSpPr/>
          <p:nvPr/>
        </p:nvSpPr>
        <p:spPr>
          <a:xfrm>
            <a:off x="3048000" y="3352800"/>
            <a:ext cx="304800" cy="685800"/>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Down Arrow 20"/>
          <p:cNvSpPr/>
          <p:nvPr/>
        </p:nvSpPr>
        <p:spPr>
          <a:xfrm>
            <a:off x="4495800" y="3352800"/>
            <a:ext cx="304800" cy="685800"/>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Down Arrow 21"/>
          <p:cNvSpPr/>
          <p:nvPr/>
        </p:nvSpPr>
        <p:spPr>
          <a:xfrm>
            <a:off x="6019800" y="3352800"/>
            <a:ext cx="304800" cy="685800"/>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p:cNvSpPr/>
          <p:nvPr/>
        </p:nvSpPr>
        <p:spPr>
          <a:xfrm>
            <a:off x="7620000" y="3276600"/>
            <a:ext cx="304800" cy="685800"/>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895600" y="1524000"/>
            <a:ext cx="3429000" cy="461665"/>
          </a:xfrm>
          <a:prstGeom prst="rect">
            <a:avLst/>
          </a:prstGeom>
          <a:noFill/>
        </p:spPr>
        <p:txBody>
          <a:bodyPr wrap="square" rtlCol="0">
            <a:spAutoFit/>
          </a:bodyPr>
          <a:lstStyle/>
          <a:p>
            <a:pPr algn="ctr"/>
            <a:r>
              <a:rPr lang="en-US" sz="2400" dirty="0">
                <a:latin typeface="Corbel" pitchFamily="34" charset="0"/>
              </a:rPr>
              <a:t>Business Functions</a:t>
            </a:r>
          </a:p>
        </p:txBody>
      </p:sp>
      <p:sp>
        <p:nvSpPr>
          <p:cNvPr id="25" name="TextBox 24"/>
          <p:cNvSpPr txBox="1"/>
          <p:nvPr/>
        </p:nvSpPr>
        <p:spPr>
          <a:xfrm>
            <a:off x="2819400" y="5410200"/>
            <a:ext cx="3429000" cy="461665"/>
          </a:xfrm>
          <a:prstGeom prst="rect">
            <a:avLst/>
          </a:prstGeom>
          <a:noFill/>
        </p:spPr>
        <p:txBody>
          <a:bodyPr wrap="square" rtlCol="0">
            <a:spAutoFit/>
          </a:bodyPr>
          <a:lstStyle/>
          <a:p>
            <a:pPr algn="ctr"/>
            <a:r>
              <a:rPr lang="en-US" sz="2400" dirty="0">
                <a:latin typeface="Corbel" pitchFamily="34" charset="0"/>
              </a:rPr>
              <a:t>Information Systems</a:t>
            </a:r>
          </a:p>
        </p:txBody>
      </p:sp>
      <p:cxnSp>
        <p:nvCxnSpPr>
          <p:cNvPr id="27" name="Straight Connector 26"/>
          <p:cNvCxnSpPr/>
          <p:nvPr/>
        </p:nvCxnSpPr>
        <p:spPr>
          <a:xfrm>
            <a:off x="838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362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886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410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934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458200" y="2209800"/>
            <a:ext cx="0" cy="304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enterprises need distributed computing?</a:t>
            </a:r>
          </a:p>
        </p:txBody>
      </p:sp>
      <p:sp>
        <p:nvSpPr>
          <p:cNvPr id="3" name="Content Placeholder 2"/>
          <p:cNvSpPr>
            <a:spLocks noGrp="1"/>
          </p:cNvSpPr>
          <p:nvPr>
            <p:ph idx="1"/>
          </p:nvPr>
        </p:nvSpPr>
        <p:spPr/>
        <p:txBody>
          <a:bodyPr>
            <a:normAutofit/>
          </a:bodyPr>
          <a:lstStyle/>
          <a:p>
            <a:r>
              <a:rPr lang="en-US" dirty="0"/>
              <a:t>The value generating </a:t>
            </a:r>
            <a:r>
              <a:rPr lang="en-US" b="1" i="1" dirty="0"/>
              <a:t>business processes</a:t>
            </a:r>
            <a:r>
              <a:rPr lang="en-US" dirty="0"/>
              <a:t> in an Enterprise </a:t>
            </a:r>
            <a:r>
              <a:rPr lang="en-US" b="1" i="1" dirty="0"/>
              <a:t>cut across functional</a:t>
            </a:r>
            <a:r>
              <a:rPr lang="en-US" dirty="0"/>
              <a:t> areas</a:t>
            </a:r>
          </a:p>
          <a:p>
            <a:endParaRPr lang="en-US" dirty="0"/>
          </a:p>
          <a:p>
            <a:r>
              <a:rPr lang="en-US" dirty="0"/>
              <a:t>Functional areas need to </a:t>
            </a:r>
            <a:r>
              <a:rPr lang="en-US" b="1" i="1" dirty="0"/>
              <a:t>interact</a:t>
            </a:r>
            <a:r>
              <a:rPr lang="en-US" dirty="0"/>
              <a:t>!</a:t>
            </a:r>
          </a:p>
          <a:p>
            <a:endParaRPr lang="en-US" dirty="0"/>
          </a:p>
          <a:p>
            <a:r>
              <a:rPr lang="en-US" dirty="0"/>
              <a:t>Enterprises need distributed computing in order to implement these </a:t>
            </a:r>
            <a:r>
              <a:rPr lang="en-US" b="1" i="1" dirty="0"/>
              <a:t>interactions</a:t>
            </a:r>
            <a:r>
              <a:rPr lang="en-US" dirty="0"/>
              <a:t> among </a:t>
            </a:r>
            <a:r>
              <a:rPr lang="en-US" b="1" i="1" dirty="0"/>
              <a:t>functional IT systems</a:t>
            </a:r>
          </a:p>
        </p:txBody>
      </p:sp>
      <p:sp>
        <p:nvSpPr>
          <p:cNvPr id="4" name="Date Placeholder 3"/>
          <p:cNvSpPr>
            <a:spLocks noGrp="1"/>
          </p:cNvSpPr>
          <p:nvPr>
            <p:ph type="dt" sz="half" idx="10"/>
          </p:nvPr>
        </p:nvSpPr>
        <p:spPr/>
        <p:txBody>
          <a:bodyPr/>
          <a:lstStyle/>
          <a:p>
            <a:fld id="{D7931620-3D16-4ECB-8746-9CE18139CD91}" type="datetime1">
              <a:rPr lang="en-US" smtClean="0"/>
              <a:pPr/>
              <a:t>11/23/2021</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394A405-A56A-447D-AF03-5FB891AC25A7}" type="slidenum">
              <a:rPr lang="en-US" smtClean="0"/>
              <a:pPr/>
              <a:t>11</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functional process examples</a:t>
            </a:r>
          </a:p>
        </p:txBody>
      </p:sp>
      <p:sp>
        <p:nvSpPr>
          <p:cNvPr id="4" name="Date Placeholder 3"/>
          <p:cNvSpPr>
            <a:spLocks noGrp="1"/>
          </p:cNvSpPr>
          <p:nvPr>
            <p:ph type="dt" sz="half" idx="10"/>
          </p:nvPr>
        </p:nvSpPr>
        <p:spPr/>
        <p:txBody>
          <a:bodyPr/>
          <a:lstStyle/>
          <a:p>
            <a:fld id="{B61A1FB5-47CF-4337-AD17-2D1257FF32DC}"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p>
        </p:txBody>
      </p:sp>
      <p:sp>
        <p:nvSpPr>
          <p:cNvPr id="6" name="Slide Number Placeholder 5"/>
          <p:cNvSpPr>
            <a:spLocks noGrp="1"/>
          </p:cNvSpPr>
          <p:nvPr>
            <p:ph type="sldNum" sz="quarter" idx="12"/>
          </p:nvPr>
        </p:nvSpPr>
        <p:spPr/>
        <p:txBody>
          <a:bodyPr/>
          <a:lstStyle/>
          <a:p>
            <a:fld id="{1394A405-A56A-447D-AF03-5FB891AC25A7}" type="slidenum">
              <a:rPr lang="en-US" smtClean="0"/>
              <a:pPr/>
              <a:t>12</a:t>
            </a:fld>
            <a:endParaRPr lang="en-US"/>
          </a:p>
        </p:txBody>
      </p:sp>
      <p:pic>
        <p:nvPicPr>
          <p:cNvPr id="8" name="Picture 7" descr="JeepRepair-CrossFunctionalProcess.png"/>
          <p:cNvPicPr>
            <a:picLocks noChangeAspect="1"/>
          </p:cNvPicPr>
          <p:nvPr/>
        </p:nvPicPr>
        <p:blipFill>
          <a:blip r:embed="rId3" cstate="print"/>
          <a:stretch>
            <a:fillRect/>
          </a:stretch>
        </p:blipFill>
        <p:spPr>
          <a:xfrm>
            <a:off x="990600" y="1371600"/>
            <a:ext cx="7467600" cy="4917282"/>
          </a:xfrm>
          <a:prstGeom prst="rect">
            <a:avLst/>
          </a:prstGeom>
        </p:spPr>
      </p:pic>
    </p:spTree>
    <p:extLst>
      <p:ext uri="{BB962C8B-B14F-4D97-AF65-F5344CB8AC3E}">
        <p14:creationId xmlns:p14="http://schemas.microsoft.com/office/powerpoint/2010/main" val="109265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Computing Environment </a:t>
            </a:r>
          </a:p>
        </p:txBody>
      </p:sp>
      <p:sp>
        <p:nvSpPr>
          <p:cNvPr id="4" name="Date Placeholder 3"/>
          <p:cNvSpPr>
            <a:spLocks noGrp="1"/>
          </p:cNvSpPr>
          <p:nvPr>
            <p:ph type="dt" sz="half" idx="10"/>
          </p:nvPr>
        </p:nvSpPr>
        <p:spPr/>
        <p:txBody>
          <a:bodyPr/>
          <a:lstStyle/>
          <a:p>
            <a:fld id="{5DE16539-AD4A-4729-B64E-194BB96B817D}"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13</a:t>
            </a:fld>
            <a:endParaRPr lang="en-US"/>
          </a:p>
        </p:txBody>
      </p:sp>
      <p:sp>
        <p:nvSpPr>
          <p:cNvPr id="11" name="Rectangle 3"/>
          <p:cNvSpPr>
            <a:spLocks noChangeArrowheads="1"/>
          </p:cNvSpPr>
          <p:nvPr/>
        </p:nvSpPr>
        <p:spPr bwMode="auto">
          <a:xfrm>
            <a:off x="838200" y="5943600"/>
            <a:ext cx="74676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eaLnBrk="1" hangingPunct="1"/>
            <a:r>
              <a:rPr lang="en-US" sz="1400" dirty="0">
                <a:latin typeface="Arial" charset="0"/>
                <a:cs typeface="Arial" charset="0"/>
              </a:rPr>
              <a:t>Actual application architecture for consumer electronics company (IBM)</a:t>
            </a:r>
          </a:p>
        </p:txBody>
      </p:sp>
      <p:pic>
        <p:nvPicPr>
          <p:cNvPr id="3074" name="Picture 2"/>
          <p:cNvPicPr>
            <a:picLocks noChangeAspect="1" noChangeArrowheads="1"/>
          </p:cNvPicPr>
          <p:nvPr/>
        </p:nvPicPr>
        <p:blipFill>
          <a:blip r:embed="rId3" cstate="print"/>
          <a:srcRect/>
          <a:stretch>
            <a:fillRect/>
          </a:stretch>
        </p:blipFill>
        <p:spPr bwMode="auto">
          <a:xfrm>
            <a:off x="308697" y="1219201"/>
            <a:ext cx="8530503" cy="4724400"/>
          </a:xfrm>
          <a:prstGeom prst="rect">
            <a:avLst/>
          </a:prstGeom>
          <a:noFill/>
          <a:ln w="9525">
            <a:noFill/>
            <a:miter lim="800000"/>
            <a:headEnd/>
            <a:tailEnd/>
          </a:ln>
          <a:effectLst/>
        </p:spPr>
      </p:pic>
    </p:spTree>
    <p:extLst>
      <p:ext uri="{BB962C8B-B14F-4D97-AF65-F5344CB8AC3E}">
        <p14:creationId xmlns:p14="http://schemas.microsoft.com/office/powerpoint/2010/main" val="2960670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Enterprise Domains</a:t>
            </a:r>
          </a:p>
        </p:txBody>
      </p:sp>
      <p:sp>
        <p:nvSpPr>
          <p:cNvPr id="3" name="Content Placeholder 2"/>
          <p:cNvSpPr>
            <a:spLocks noGrp="1"/>
          </p:cNvSpPr>
          <p:nvPr>
            <p:ph idx="1"/>
          </p:nvPr>
        </p:nvSpPr>
        <p:spPr>
          <a:xfrm>
            <a:off x="457200" y="2362200"/>
            <a:ext cx="4267200" cy="3886200"/>
          </a:xfrm>
          <a:ln>
            <a:solidFill>
              <a:schemeClr val="tx1"/>
            </a:solidFill>
          </a:ln>
        </p:spPr>
        <p:txBody>
          <a:bodyPr>
            <a:noAutofit/>
          </a:bodyPr>
          <a:lstStyle/>
          <a:p>
            <a:r>
              <a:rPr lang="en-US" sz="1800" b="1" dirty="0"/>
              <a:t>Business domain </a:t>
            </a:r>
            <a:r>
              <a:rPr lang="en-US" sz="1800" dirty="0"/>
              <a:t>– business goals, capabilities, business functions, processes, products, channels, roles etc.</a:t>
            </a:r>
          </a:p>
          <a:p>
            <a:r>
              <a:rPr lang="en-US" sz="1800" b="1" dirty="0"/>
              <a:t>Application domain </a:t>
            </a:r>
            <a:r>
              <a:rPr lang="en-US" sz="1800" dirty="0"/>
              <a:t>– structure, behavior, and inter-relationship among applications used to support business</a:t>
            </a:r>
          </a:p>
          <a:p>
            <a:r>
              <a:rPr lang="en-US" sz="1800" b="1" dirty="0"/>
              <a:t>Data domain </a:t>
            </a:r>
            <a:r>
              <a:rPr lang="en-US" sz="1800" dirty="0"/>
              <a:t>– data (storage and in motion) used by business functions and applications</a:t>
            </a:r>
          </a:p>
          <a:p>
            <a:r>
              <a:rPr lang="en-US" sz="1800" b="1" dirty="0"/>
              <a:t>Technology domain </a:t>
            </a:r>
            <a:r>
              <a:rPr lang="en-US" sz="1800" dirty="0"/>
              <a:t>– infrastructure ( h/w, s/w, and network) and operations to support applications &amp; data</a:t>
            </a:r>
          </a:p>
        </p:txBody>
      </p:sp>
      <p:sp>
        <p:nvSpPr>
          <p:cNvPr id="4" name="Date Placeholder 3"/>
          <p:cNvSpPr>
            <a:spLocks noGrp="1"/>
          </p:cNvSpPr>
          <p:nvPr>
            <p:ph type="dt" sz="half" idx="10"/>
          </p:nvPr>
        </p:nvSpPr>
        <p:spPr/>
        <p:txBody>
          <a:bodyPr/>
          <a:lstStyle/>
          <a:p>
            <a:fld id="{8292F362-043E-4EA2-89C5-F3EF9E838FED}"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14</a:t>
            </a:fld>
            <a:endParaRPr lang="en-US"/>
          </a:p>
        </p:txBody>
      </p:sp>
      <p:grpSp>
        <p:nvGrpSpPr>
          <p:cNvPr id="15" name="Group 14"/>
          <p:cNvGrpSpPr/>
          <p:nvPr/>
        </p:nvGrpSpPr>
        <p:grpSpPr>
          <a:xfrm>
            <a:off x="4876800" y="2362200"/>
            <a:ext cx="3801511" cy="2971800"/>
            <a:chOff x="4876800" y="2362200"/>
            <a:chExt cx="3801511" cy="2971800"/>
          </a:xfrm>
        </p:grpSpPr>
        <p:sp>
          <p:nvSpPr>
            <p:cNvPr id="7" name="Rectangle 6"/>
            <p:cNvSpPr/>
            <p:nvPr/>
          </p:nvSpPr>
          <p:spPr>
            <a:xfrm>
              <a:off x="4876800" y="2362200"/>
              <a:ext cx="3801511" cy="2971800"/>
            </a:xfrm>
            <a:prstGeom prst="rect">
              <a:avLst/>
            </a:prstGeom>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8" name="Rectangle 7"/>
            <p:cNvSpPr/>
            <p:nvPr/>
          </p:nvSpPr>
          <p:spPr>
            <a:xfrm>
              <a:off x="4983480" y="2448407"/>
              <a:ext cx="3598914" cy="904394"/>
            </a:xfrm>
            <a:prstGeom prst="rect">
              <a:avLst/>
            </a:prstGeom>
            <a:solidFill>
              <a:srgbClr val="FFE400"/>
            </a:solidFill>
          </p:spPr>
          <p:style>
            <a:lnRef idx="3">
              <a:schemeClr val="lt1"/>
            </a:lnRef>
            <a:fillRef idx="1">
              <a:schemeClr val="accent6"/>
            </a:fillRef>
            <a:effectRef idx="1">
              <a:schemeClr val="accent6"/>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tx1"/>
                  </a:solidFill>
                </a:rPr>
                <a:t>Business Domain</a:t>
              </a:r>
            </a:p>
          </p:txBody>
        </p:sp>
        <p:sp>
          <p:nvSpPr>
            <p:cNvPr id="10" name="Rectangle 9"/>
            <p:cNvSpPr/>
            <p:nvPr/>
          </p:nvSpPr>
          <p:spPr>
            <a:xfrm>
              <a:off x="4983480" y="3352800"/>
              <a:ext cx="1798320" cy="925238"/>
            </a:xfrm>
            <a:prstGeom prst="rect">
              <a:avLst/>
            </a:prstGeom>
            <a:solidFill>
              <a:schemeClr val="accent2"/>
            </a:solidFill>
          </p:spPr>
          <p:style>
            <a:lnRef idx="3">
              <a:schemeClr val="lt1"/>
            </a:lnRef>
            <a:fillRef idx="1">
              <a:schemeClr val="accent4"/>
            </a:fillRef>
            <a:effectRef idx="1">
              <a:schemeClr val="accent4"/>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Application Domain</a:t>
              </a:r>
            </a:p>
          </p:txBody>
        </p:sp>
        <p:sp>
          <p:nvSpPr>
            <p:cNvPr id="11" name="Rectangle 10"/>
            <p:cNvSpPr/>
            <p:nvPr/>
          </p:nvSpPr>
          <p:spPr>
            <a:xfrm>
              <a:off x="6781800" y="3352800"/>
              <a:ext cx="1806096" cy="94496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solidFill>
                    <a:schemeClr val="bg1"/>
                  </a:solidFill>
                </a:rPr>
                <a:t>Data </a:t>
              </a:r>
            </a:p>
            <a:p>
              <a:pPr algn="ctr"/>
              <a:r>
                <a:rPr lang="en-US" dirty="0">
                  <a:solidFill>
                    <a:schemeClr val="bg1"/>
                  </a:solidFill>
                </a:rPr>
                <a:t>Domain</a:t>
              </a:r>
            </a:p>
          </p:txBody>
        </p:sp>
        <p:sp>
          <p:nvSpPr>
            <p:cNvPr id="12" name="Rectangle 11"/>
            <p:cNvSpPr/>
            <p:nvPr/>
          </p:nvSpPr>
          <p:spPr>
            <a:xfrm>
              <a:off x="4981637" y="4267200"/>
              <a:ext cx="3606259" cy="1010128"/>
            </a:xfrm>
            <a:prstGeom prst="rect">
              <a:avLst/>
            </a:prstGeom>
            <a:solidFill>
              <a:schemeClr val="accent1">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dirty="0"/>
                <a:t>Technology Domain</a:t>
              </a:r>
            </a:p>
          </p:txBody>
        </p:sp>
      </p:grpSp>
      <p:sp>
        <p:nvSpPr>
          <p:cNvPr id="14" name="Rectangle 13"/>
          <p:cNvSpPr/>
          <p:nvPr/>
        </p:nvSpPr>
        <p:spPr>
          <a:xfrm>
            <a:off x="457200" y="1378803"/>
            <a:ext cx="8153400" cy="830997"/>
          </a:xfrm>
          <a:prstGeom prst="rect">
            <a:avLst/>
          </a:prstGeom>
          <a:ln>
            <a:solidFill>
              <a:schemeClr val="tx1"/>
            </a:solidFill>
          </a:ln>
        </p:spPr>
        <p:txBody>
          <a:bodyPr wrap="square">
            <a:spAutoFit/>
          </a:bodyPr>
          <a:lstStyle/>
          <a:p>
            <a:r>
              <a:rPr lang="en-US" sz="2400" dirty="0"/>
              <a:t>An enterprise domain is high level view of certain aspect of the enterprise. It provides insights into how enterprise works.</a:t>
            </a:r>
            <a:endParaRPr lang="en-US" sz="2000" dirty="0"/>
          </a:p>
        </p:txBody>
      </p:sp>
    </p:spTree>
    <p:extLst>
      <p:ext uri="{BB962C8B-B14F-4D97-AF65-F5344CB8AC3E}">
        <p14:creationId xmlns:p14="http://schemas.microsoft.com/office/powerpoint/2010/main" val="49746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approach?</a:t>
            </a:r>
          </a:p>
        </p:txBody>
      </p:sp>
      <p:sp>
        <p:nvSpPr>
          <p:cNvPr id="4" name="Date Placeholder 3"/>
          <p:cNvSpPr>
            <a:spLocks noGrp="1"/>
          </p:cNvSpPr>
          <p:nvPr>
            <p:ph type="dt" sz="half" idx="10"/>
          </p:nvPr>
        </p:nvSpPr>
        <p:spPr/>
        <p:txBody>
          <a:bodyPr/>
          <a:lstStyle/>
          <a:p>
            <a:fld id="{E233B6DE-4A65-4BB3-B3D3-EC8417DC8B1C}"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15</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graphicFrame>
        <p:nvGraphicFramePr>
          <p:cNvPr id="7" name="Diagram 6"/>
          <p:cNvGraphicFramePr/>
          <p:nvPr>
            <p:extLst>
              <p:ext uri="{D42A27DB-BD31-4B8C-83A1-F6EECF244321}">
                <p14:modId xmlns:p14="http://schemas.microsoft.com/office/powerpoint/2010/main" val="3937717694"/>
              </p:ext>
            </p:extLst>
          </p:nvPr>
        </p:nvGraphicFramePr>
        <p:xfrm>
          <a:off x="16002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06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 Coupling &amp; Cohesion (contd.)</a:t>
            </a:r>
          </a:p>
        </p:txBody>
      </p:sp>
      <p:sp>
        <p:nvSpPr>
          <p:cNvPr id="4" name="Date Placeholder 3"/>
          <p:cNvSpPr>
            <a:spLocks noGrp="1"/>
          </p:cNvSpPr>
          <p:nvPr>
            <p:ph type="dt" sz="half" idx="10"/>
          </p:nvPr>
        </p:nvSpPr>
        <p:spPr/>
        <p:txBody>
          <a:bodyPr/>
          <a:lstStyle/>
          <a:p>
            <a:fld id="{17CD5BDF-85C4-4974-B91F-17526A92E968}"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16</a:t>
            </a:fld>
            <a:endParaRPr lang="en-US"/>
          </a:p>
        </p:txBody>
      </p:sp>
      <p:sp>
        <p:nvSpPr>
          <p:cNvPr id="7" name="Rectangle 4"/>
          <p:cNvSpPr>
            <a:spLocks noChangeArrowheads="1"/>
          </p:cNvSpPr>
          <p:nvPr/>
        </p:nvSpPr>
        <p:spPr bwMode="auto">
          <a:xfrm>
            <a:off x="1962150" y="2484438"/>
            <a:ext cx="9144000" cy="0"/>
          </a:xfrm>
          <a:prstGeom prst="rect">
            <a:avLst/>
          </a:prstGeom>
          <a:noFill/>
          <a:ln w="76200">
            <a:noFill/>
            <a:miter lim="800000"/>
            <a:headEnd/>
            <a:tailEnd/>
          </a:ln>
          <a:effectLst/>
        </p:spPr>
        <p:txBody>
          <a:bodyPr>
            <a:spAutoFit/>
          </a:bodyPr>
          <a:lstStyle/>
          <a:p>
            <a:endParaRPr lang="en-US"/>
          </a:p>
        </p:txBody>
      </p:sp>
      <p:graphicFrame>
        <p:nvGraphicFramePr>
          <p:cNvPr id="8" name="Object 3"/>
          <p:cNvGraphicFramePr>
            <a:graphicFrameLocks noChangeAspect="1"/>
          </p:cNvGraphicFramePr>
          <p:nvPr/>
        </p:nvGraphicFramePr>
        <p:xfrm>
          <a:off x="450850" y="1676401"/>
          <a:ext cx="8102600" cy="3887788"/>
        </p:xfrm>
        <a:graphic>
          <a:graphicData uri="http://schemas.openxmlformats.org/presentationml/2006/ole">
            <mc:AlternateContent xmlns:mc="http://schemas.openxmlformats.org/markup-compatibility/2006">
              <mc:Choice xmlns:v="urn:schemas-microsoft-com:vml" Requires="v">
                <p:oleObj name="Picture" r:id="rId3" imgW="5220360" imgH="1886760" progId="Word.Picture.8">
                  <p:embed/>
                </p:oleObj>
              </mc:Choice>
              <mc:Fallback>
                <p:oleObj name="Picture" r:id="rId3" imgW="5220360" imgH="18867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1676401"/>
                        <a:ext cx="8102600" cy="388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5"/>
          <p:cNvSpPr txBox="1">
            <a:spLocks noChangeArrowheads="1"/>
          </p:cNvSpPr>
          <p:nvPr/>
        </p:nvSpPr>
        <p:spPr bwMode="auto">
          <a:xfrm>
            <a:off x="1143000" y="5486400"/>
            <a:ext cx="2183611" cy="523220"/>
          </a:xfrm>
          <a:prstGeom prst="rect">
            <a:avLst/>
          </a:prstGeom>
          <a:noFill/>
          <a:ln w="76200">
            <a:noFill/>
            <a:miter lim="800000"/>
            <a:headEnd/>
            <a:tailEnd/>
          </a:ln>
          <a:effectLst/>
        </p:spPr>
        <p:txBody>
          <a:bodyPr wrap="none">
            <a:spAutoFit/>
          </a:bodyPr>
          <a:lstStyle/>
          <a:p>
            <a:r>
              <a:rPr lang="en-US" sz="2800" dirty="0">
                <a:latin typeface="Corbel" pitchFamily="34" charset="0"/>
              </a:rPr>
              <a:t>high coupling</a:t>
            </a:r>
            <a:endParaRPr lang="it-IT" sz="2800" dirty="0">
              <a:latin typeface="Corbel" pitchFamily="34" charset="0"/>
            </a:endParaRPr>
          </a:p>
        </p:txBody>
      </p:sp>
      <p:sp>
        <p:nvSpPr>
          <p:cNvPr id="10" name="Text Box 6"/>
          <p:cNvSpPr txBox="1">
            <a:spLocks noChangeArrowheads="1"/>
          </p:cNvSpPr>
          <p:nvPr/>
        </p:nvSpPr>
        <p:spPr bwMode="auto">
          <a:xfrm>
            <a:off x="5638800" y="5486400"/>
            <a:ext cx="2056973" cy="523220"/>
          </a:xfrm>
          <a:prstGeom prst="rect">
            <a:avLst/>
          </a:prstGeom>
          <a:noFill/>
          <a:ln w="76200">
            <a:noFill/>
            <a:miter lim="800000"/>
            <a:headEnd/>
            <a:tailEnd/>
          </a:ln>
          <a:effectLst/>
        </p:spPr>
        <p:txBody>
          <a:bodyPr wrap="none">
            <a:spAutoFit/>
          </a:bodyPr>
          <a:lstStyle/>
          <a:p>
            <a:r>
              <a:rPr lang="en-US" sz="2800" dirty="0">
                <a:latin typeface="Corbel" pitchFamily="34" charset="0"/>
              </a:rPr>
              <a:t>low coupling</a:t>
            </a:r>
            <a:endParaRPr lang="it-IT" sz="2800" dirty="0">
              <a:latin typeface="Corbel" pitchFamily="34" charset="0"/>
            </a:endParaRPr>
          </a:p>
        </p:txBody>
      </p:sp>
      <p:sp>
        <p:nvSpPr>
          <p:cNvPr id="11" name="TextBox 10"/>
          <p:cNvSpPr txBox="1"/>
          <p:nvPr/>
        </p:nvSpPr>
        <p:spPr>
          <a:xfrm>
            <a:off x="990600" y="1524000"/>
            <a:ext cx="381000" cy="400110"/>
          </a:xfrm>
          <a:prstGeom prst="rect">
            <a:avLst/>
          </a:prstGeom>
          <a:noFill/>
        </p:spPr>
        <p:txBody>
          <a:bodyPr wrap="square" rtlCol="0">
            <a:spAutoFit/>
          </a:bodyPr>
          <a:lstStyle/>
          <a:p>
            <a:r>
              <a:rPr lang="en-US" sz="2000" b="1" dirty="0">
                <a:solidFill>
                  <a:srgbClr val="002060"/>
                </a:solidFill>
              </a:rPr>
              <a:t>A</a:t>
            </a:r>
          </a:p>
        </p:txBody>
      </p:sp>
      <p:sp>
        <p:nvSpPr>
          <p:cNvPr id="12" name="TextBox 11"/>
          <p:cNvSpPr txBox="1"/>
          <p:nvPr/>
        </p:nvSpPr>
        <p:spPr>
          <a:xfrm>
            <a:off x="5486400" y="1524000"/>
            <a:ext cx="381000" cy="400110"/>
          </a:xfrm>
          <a:prstGeom prst="rect">
            <a:avLst/>
          </a:prstGeom>
          <a:noFill/>
        </p:spPr>
        <p:txBody>
          <a:bodyPr wrap="square" rtlCol="0">
            <a:spAutoFit/>
          </a:bodyPr>
          <a:lstStyle/>
          <a:p>
            <a:r>
              <a:rPr lang="en-US" sz="2000" b="1" dirty="0">
                <a:solidFill>
                  <a:srgbClr val="002060"/>
                </a:solidFill>
              </a:rPr>
              <a:t>A</a:t>
            </a:r>
          </a:p>
        </p:txBody>
      </p:sp>
      <p:sp>
        <p:nvSpPr>
          <p:cNvPr id="13" name="TextBox 12"/>
          <p:cNvSpPr txBox="1"/>
          <p:nvPr/>
        </p:nvSpPr>
        <p:spPr>
          <a:xfrm>
            <a:off x="7696200" y="2343090"/>
            <a:ext cx="381000" cy="400110"/>
          </a:xfrm>
          <a:prstGeom prst="rect">
            <a:avLst/>
          </a:prstGeom>
          <a:noFill/>
        </p:spPr>
        <p:txBody>
          <a:bodyPr wrap="square" rtlCol="0">
            <a:spAutoFit/>
          </a:bodyPr>
          <a:lstStyle/>
          <a:p>
            <a:r>
              <a:rPr lang="en-US" sz="2000" b="1" dirty="0">
                <a:solidFill>
                  <a:srgbClr val="002060"/>
                </a:solidFill>
              </a:rPr>
              <a:t>B</a:t>
            </a:r>
          </a:p>
        </p:txBody>
      </p:sp>
      <p:sp>
        <p:nvSpPr>
          <p:cNvPr id="14" name="TextBox 13"/>
          <p:cNvSpPr txBox="1"/>
          <p:nvPr/>
        </p:nvSpPr>
        <p:spPr>
          <a:xfrm>
            <a:off x="3429000" y="2362200"/>
            <a:ext cx="381000" cy="400110"/>
          </a:xfrm>
          <a:prstGeom prst="rect">
            <a:avLst/>
          </a:prstGeom>
          <a:noFill/>
        </p:spPr>
        <p:txBody>
          <a:bodyPr wrap="square" rtlCol="0">
            <a:spAutoFit/>
          </a:bodyPr>
          <a:lstStyle/>
          <a:p>
            <a:r>
              <a:rPr lang="en-US" sz="2000" b="1" dirty="0">
                <a:solidFill>
                  <a:srgbClr val="002060"/>
                </a:solidFill>
              </a:rPr>
              <a:t>B</a:t>
            </a:r>
          </a:p>
        </p:txBody>
      </p:sp>
      <p:sp>
        <p:nvSpPr>
          <p:cNvPr id="15" name="TextBox 14"/>
          <p:cNvSpPr txBox="1"/>
          <p:nvPr/>
        </p:nvSpPr>
        <p:spPr>
          <a:xfrm>
            <a:off x="1905000" y="4343400"/>
            <a:ext cx="381000" cy="400110"/>
          </a:xfrm>
          <a:prstGeom prst="rect">
            <a:avLst/>
          </a:prstGeom>
          <a:noFill/>
        </p:spPr>
        <p:txBody>
          <a:bodyPr wrap="square" rtlCol="0">
            <a:spAutoFit/>
          </a:bodyPr>
          <a:lstStyle/>
          <a:p>
            <a:r>
              <a:rPr lang="en-US" sz="2000" b="1" dirty="0">
                <a:solidFill>
                  <a:srgbClr val="002060"/>
                </a:solidFill>
              </a:rPr>
              <a:t>C</a:t>
            </a:r>
          </a:p>
        </p:txBody>
      </p:sp>
      <p:sp>
        <p:nvSpPr>
          <p:cNvPr id="16" name="TextBox 15"/>
          <p:cNvSpPr txBox="1"/>
          <p:nvPr/>
        </p:nvSpPr>
        <p:spPr>
          <a:xfrm>
            <a:off x="6324600" y="4419600"/>
            <a:ext cx="381000" cy="400110"/>
          </a:xfrm>
          <a:prstGeom prst="rect">
            <a:avLst/>
          </a:prstGeom>
          <a:noFill/>
        </p:spPr>
        <p:txBody>
          <a:bodyPr wrap="square" rtlCol="0">
            <a:spAutoFit/>
          </a:bodyPr>
          <a:lstStyle/>
          <a:p>
            <a:r>
              <a:rPr lang="en-US" sz="2000" b="1" dirty="0">
                <a:solidFill>
                  <a:srgbClr val="002060"/>
                </a:solidFill>
              </a:rPr>
              <a:t>C</a:t>
            </a:r>
          </a:p>
        </p:txBody>
      </p:sp>
    </p:spTree>
    <p:extLst>
      <p:ext uri="{BB962C8B-B14F-4D97-AF65-F5344CB8AC3E}">
        <p14:creationId xmlns:p14="http://schemas.microsoft.com/office/powerpoint/2010/main" val="3014729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p:cNvPicPr>
            <a:picLocks noChangeAspect="1" noChangeArrowheads="1"/>
          </p:cNvPicPr>
          <p:nvPr/>
        </p:nvPicPr>
        <p:blipFill>
          <a:blip r:embed="rId3" cstate="print"/>
          <a:srcRect/>
          <a:stretch>
            <a:fillRect/>
          </a:stretch>
        </p:blipFill>
        <p:spPr bwMode="auto">
          <a:xfrm>
            <a:off x="533399" y="1295400"/>
            <a:ext cx="3442607" cy="419100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a:t>Principle – Coupling &amp; Cohesion (contd.)</a:t>
            </a:r>
          </a:p>
        </p:txBody>
      </p:sp>
      <p:sp>
        <p:nvSpPr>
          <p:cNvPr id="4" name="Date Placeholder 3"/>
          <p:cNvSpPr>
            <a:spLocks noGrp="1"/>
          </p:cNvSpPr>
          <p:nvPr>
            <p:ph type="dt" sz="half" idx="10"/>
          </p:nvPr>
        </p:nvSpPr>
        <p:spPr/>
        <p:txBody>
          <a:bodyPr/>
          <a:lstStyle/>
          <a:p>
            <a:fld id="{06AB7102-BA2A-4E5C-9728-BD41FE26F7AB}"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17</a:t>
            </a:fld>
            <a:endParaRPr lang="en-US"/>
          </a:p>
        </p:txBody>
      </p:sp>
      <p:sp>
        <p:nvSpPr>
          <p:cNvPr id="7" name="Rectangle 4"/>
          <p:cNvSpPr>
            <a:spLocks noChangeArrowheads="1"/>
          </p:cNvSpPr>
          <p:nvPr/>
        </p:nvSpPr>
        <p:spPr bwMode="auto">
          <a:xfrm>
            <a:off x="1962150" y="2484438"/>
            <a:ext cx="9144000" cy="0"/>
          </a:xfrm>
          <a:prstGeom prst="rect">
            <a:avLst/>
          </a:prstGeom>
          <a:noFill/>
          <a:ln w="76200">
            <a:noFill/>
            <a:miter lim="800000"/>
            <a:headEnd/>
            <a:tailEnd/>
          </a:ln>
          <a:effectLst/>
        </p:spPr>
        <p:txBody>
          <a:bodyPr>
            <a:spAutoFit/>
          </a:bodyPr>
          <a:lstStyle/>
          <a:p>
            <a:endParaRPr lang="en-US"/>
          </a:p>
        </p:txBody>
      </p:sp>
      <p:sp>
        <p:nvSpPr>
          <p:cNvPr id="9" name="Text Box 5"/>
          <p:cNvSpPr txBox="1">
            <a:spLocks noChangeArrowheads="1"/>
          </p:cNvSpPr>
          <p:nvPr/>
        </p:nvSpPr>
        <p:spPr bwMode="auto">
          <a:xfrm>
            <a:off x="898525" y="5595938"/>
            <a:ext cx="1918667" cy="461665"/>
          </a:xfrm>
          <a:prstGeom prst="rect">
            <a:avLst/>
          </a:prstGeom>
          <a:noFill/>
          <a:ln w="76200">
            <a:noFill/>
            <a:miter lim="800000"/>
            <a:headEnd/>
            <a:tailEnd/>
          </a:ln>
          <a:effectLst/>
        </p:spPr>
        <p:txBody>
          <a:bodyPr wrap="none">
            <a:spAutoFit/>
          </a:bodyPr>
          <a:lstStyle/>
          <a:p>
            <a:r>
              <a:rPr lang="en-US" sz="2400" b="1" dirty="0"/>
              <a:t>Low cohesion</a:t>
            </a:r>
            <a:endParaRPr lang="it-IT" sz="2400" b="1" dirty="0"/>
          </a:p>
        </p:txBody>
      </p:sp>
      <p:sp>
        <p:nvSpPr>
          <p:cNvPr id="10" name="Text Box 6"/>
          <p:cNvSpPr txBox="1">
            <a:spLocks noChangeArrowheads="1"/>
          </p:cNvSpPr>
          <p:nvPr/>
        </p:nvSpPr>
        <p:spPr bwMode="auto">
          <a:xfrm>
            <a:off x="5943600" y="5867400"/>
            <a:ext cx="2012089" cy="461665"/>
          </a:xfrm>
          <a:prstGeom prst="rect">
            <a:avLst/>
          </a:prstGeom>
          <a:noFill/>
          <a:ln w="76200">
            <a:noFill/>
            <a:miter lim="800000"/>
            <a:headEnd/>
            <a:tailEnd/>
          </a:ln>
          <a:effectLst/>
        </p:spPr>
        <p:txBody>
          <a:bodyPr wrap="none">
            <a:spAutoFit/>
          </a:bodyPr>
          <a:lstStyle/>
          <a:p>
            <a:r>
              <a:rPr lang="en-US" sz="2400" b="1" dirty="0"/>
              <a:t>High Cohesion</a:t>
            </a:r>
            <a:endParaRPr lang="it-IT" sz="2400" b="1" dirty="0"/>
          </a:p>
        </p:txBody>
      </p:sp>
      <p:cxnSp>
        <p:nvCxnSpPr>
          <p:cNvPr id="12" name="Straight Connector 11"/>
          <p:cNvCxnSpPr/>
          <p:nvPr/>
        </p:nvCxnSpPr>
        <p:spPr>
          <a:xfrm>
            <a:off x="4800600" y="1600200"/>
            <a:ext cx="0" cy="411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ight Arrow 51"/>
          <p:cNvSpPr/>
          <p:nvPr/>
        </p:nvSpPr>
        <p:spPr>
          <a:xfrm>
            <a:off x="4191000" y="3200400"/>
            <a:ext cx="1219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67" name="Picture 7"/>
          <p:cNvPicPr>
            <a:picLocks noChangeAspect="1" noChangeArrowheads="1"/>
          </p:cNvPicPr>
          <p:nvPr/>
        </p:nvPicPr>
        <p:blipFill>
          <a:blip r:embed="rId4" cstate="print"/>
          <a:srcRect/>
          <a:stretch>
            <a:fillRect/>
          </a:stretch>
        </p:blipFill>
        <p:spPr bwMode="auto">
          <a:xfrm>
            <a:off x="5486400" y="841513"/>
            <a:ext cx="2667000" cy="5102087"/>
          </a:xfrm>
          <a:prstGeom prst="rect">
            <a:avLst/>
          </a:prstGeom>
          <a:noFill/>
          <a:ln w="9525">
            <a:noFill/>
            <a:miter lim="800000"/>
            <a:headEnd/>
            <a:tailEnd/>
          </a:ln>
          <a:effectLst/>
        </p:spPr>
      </p:pic>
    </p:spTree>
    <p:extLst>
      <p:ext uri="{BB962C8B-B14F-4D97-AF65-F5344CB8AC3E}">
        <p14:creationId xmlns:p14="http://schemas.microsoft.com/office/powerpoint/2010/main" val="103025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Techniques in Enterprise Computing</a:t>
            </a:r>
          </a:p>
        </p:txBody>
      </p:sp>
      <p:sp>
        <p:nvSpPr>
          <p:cNvPr id="4" name="Date Placeholder 3"/>
          <p:cNvSpPr>
            <a:spLocks noGrp="1"/>
          </p:cNvSpPr>
          <p:nvPr>
            <p:ph type="dt" sz="half" idx="10"/>
          </p:nvPr>
        </p:nvSpPr>
        <p:spPr/>
        <p:txBody>
          <a:bodyPr/>
          <a:lstStyle/>
          <a:p>
            <a:fld id="{F6703CE1-71B8-492B-9852-8BC3C6030BD4}"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18</a:t>
            </a:fld>
            <a:endParaRPr lang="en-US"/>
          </a:p>
        </p:txBody>
      </p:sp>
      <p:graphicFrame>
        <p:nvGraphicFramePr>
          <p:cNvPr id="12" name="Diagram 1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610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3819288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DDD5A12C-FD24-4C9C-AC56-5461026CCF7A}" type="datetime1">
              <a:rPr lang="en-US" smtClean="0"/>
              <a:t>11/23/2021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a:t>
            </a:fld>
            <a:endParaRPr lang="en-US"/>
          </a:p>
        </p:txBody>
      </p:sp>
      <p:sp>
        <p:nvSpPr>
          <p:cNvPr id="5" name="Footer Placeholder 4"/>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341818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Technology Categories</a:t>
            </a:r>
          </a:p>
        </p:txBody>
      </p:sp>
      <p:sp>
        <p:nvSpPr>
          <p:cNvPr id="4" name="Date Placeholder 3"/>
          <p:cNvSpPr>
            <a:spLocks noGrp="1"/>
          </p:cNvSpPr>
          <p:nvPr>
            <p:ph type="dt" sz="half" idx="10"/>
          </p:nvPr>
        </p:nvSpPr>
        <p:spPr/>
        <p:txBody>
          <a:bodyPr/>
          <a:lstStyle/>
          <a:p>
            <a:fld id="{D9C78A5E-26BE-4FFD-BBB3-7A254DC5B800}" type="datetime1">
              <a:rPr lang="en-US" smtClean="0"/>
              <a:t>11/23/2021</a:t>
            </a:fld>
            <a:endParaRPr lang="en-US" dirty="0"/>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19</a:t>
            </a:fld>
            <a:endParaRPr lang="en-US" dirty="0"/>
          </a:p>
        </p:txBody>
      </p:sp>
      <p:graphicFrame>
        <p:nvGraphicFramePr>
          <p:cNvPr id="7" name="Diagram 6"/>
          <p:cNvGraphicFramePr/>
          <p:nvPr/>
        </p:nvGraphicFramePr>
        <p:xfrm>
          <a:off x="533400" y="1295400"/>
          <a:ext cx="7848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3666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Choices – 2 Tier vs. 3 Tier</a:t>
            </a:r>
          </a:p>
        </p:txBody>
      </p:sp>
      <p:sp>
        <p:nvSpPr>
          <p:cNvPr id="4" name="Date Placeholder 3"/>
          <p:cNvSpPr>
            <a:spLocks noGrp="1"/>
          </p:cNvSpPr>
          <p:nvPr>
            <p:ph type="dt" sz="half" idx="10"/>
          </p:nvPr>
        </p:nvSpPr>
        <p:spPr/>
        <p:txBody>
          <a:bodyPr/>
          <a:lstStyle/>
          <a:p>
            <a:fld id="{CBD56EAA-5C02-47DF-B94E-5DA8406D020B}"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20</a:t>
            </a:fld>
            <a:endParaRPr lang="en-US"/>
          </a:p>
        </p:txBody>
      </p:sp>
      <p:pic>
        <p:nvPicPr>
          <p:cNvPr id="8" name="Picture 7" descr="computer1.jpg"/>
          <p:cNvPicPr>
            <a:picLocks noChangeAspect="1"/>
          </p:cNvPicPr>
          <p:nvPr/>
        </p:nvPicPr>
        <p:blipFill>
          <a:blip r:embed="rId3" cstate="print"/>
          <a:stretch>
            <a:fillRect/>
          </a:stretch>
        </p:blipFill>
        <p:spPr>
          <a:xfrm>
            <a:off x="1676400" y="1752600"/>
            <a:ext cx="1218453" cy="994258"/>
          </a:xfrm>
          <a:prstGeom prst="rect">
            <a:avLst/>
          </a:prstGeom>
        </p:spPr>
      </p:pic>
      <p:pic>
        <p:nvPicPr>
          <p:cNvPr id="9" name="Picture 8" descr="database1.png"/>
          <p:cNvPicPr>
            <a:picLocks noChangeAspect="1"/>
          </p:cNvPicPr>
          <p:nvPr/>
        </p:nvPicPr>
        <p:blipFill>
          <a:blip r:embed="rId4" cstate="print"/>
          <a:stretch>
            <a:fillRect/>
          </a:stretch>
        </p:blipFill>
        <p:spPr>
          <a:xfrm>
            <a:off x="4953000" y="1676400"/>
            <a:ext cx="869785" cy="959985"/>
          </a:xfrm>
          <a:prstGeom prst="rect">
            <a:avLst/>
          </a:prstGeom>
        </p:spPr>
      </p:pic>
      <p:pic>
        <p:nvPicPr>
          <p:cNvPr id="10" name="Picture 9" descr="server2.jpg"/>
          <p:cNvPicPr>
            <a:picLocks noChangeAspect="1"/>
          </p:cNvPicPr>
          <p:nvPr/>
        </p:nvPicPr>
        <p:blipFill>
          <a:blip r:embed="rId5" cstate="print"/>
          <a:stretch>
            <a:fillRect/>
          </a:stretch>
        </p:blipFill>
        <p:spPr>
          <a:xfrm>
            <a:off x="3962400" y="4114800"/>
            <a:ext cx="965200" cy="965200"/>
          </a:xfrm>
          <a:prstGeom prst="rect">
            <a:avLst/>
          </a:prstGeom>
        </p:spPr>
      </p:pic>
      <p:pic>
        <p:nvPicPr>
          <p:cNvPr id="11" name="Picture 10" descr="computer1.jpg"/>
          <p:cNvPicPr>
            <a:picLocks noChangeAspect="1"/>
          </p:cNvPicPr>
          <p:nvPr/>
        </p:nvPicPr>
        <p:blipFill>
          <a:blip r:embed="rId3" cstate="print"/>
          <a:stretch>
            <a:fillRect/>
          </a:stretch>
        </p:blipFill>
        <p:spPr>
          <a:xfrm>
            <a:off x="1600200" y="4191000"/>
            <a:ext cx="1218453" cy="994258"/>
          </a:xfrm>
          <a:prstGeom prst="rect">
            <a:avLst/>
          </a:prstGeom>
        </p:spPr>
      </p:pic>
      <p:pic>
        <p:nvPicPr>
          <p:cNvPr id="12" name="Picture 11" descr="database1.png"/>
          <p:cNvPicPr>
            <a:picLocks noChangeAspect="1"/>
          </p:cNvPicPr>
          <p:nvPr/>
        </p:nvPicPr>
        <p:blipFill>
          <a:blip r:embed="rId4" cstate="print"/>
          <a:stretch>
            <a:fillRect/>
          </a:stretch>
        </p:blipFill>
        <p:spPr>
          <a:xfrm>
            <a:off x="6019800" y="4114800"/>
            <a:ext cx="869785" cy="959985"/>
          </a:xfrm>
          <a:prstGeom prst="rect">
            <a:avLst/>
          </a:prstGeom>
        </p:spPr>
      </p:pic>
      <p:sp>
        <p:nvSpPr>
          <p:cNvPr id="13" name="Right Arrow 12"/>
          <p:cNvSpPr/>
          <p:nvPr/>
        </p:nvSpPr>
        <p:spPr>
          <a:xfrm>
            <a:off x="3124200" y="2057400"/>
            <a:ext cx="1447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048000" y="44958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5029200" y="4495800"/>
            <a:ext cx="914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524000" y="2819400"/>
            <a:ext cx="1828800" cy="646331"/>
          </a:xfrm>
          <a:prstGeom prst="rect">
            <a:avLst/>
          </a:prstGeom>
          <a:noFill/>
        </p:spPr>
        <p:txBody>
          <a:bodyPr wrap="square" rtlCol="0">
            <a:spAutoFit/>
          </a:bodyPr>
          <a:lstStyle/>
          <a:p>
            <a:r>
              <a:rPr lang="en-US" dirty="0">
                <a:latin typeface="Corbel" pitchFamily="34" charset="0"/>
              </a:rPr>
              <a:t>Presentation + Business Logic</a:t>
            </a:r>
          </a:p>
        </p:txBody>
      </p:sp>
      <p:sp>
        <p:nvSpPr>
          <p:cNvPr id="17" name="TextBox 16"/>
          <p:cNvSpPr txBox="1"/>
          <p:nvPr/>
        </p:nvSpPr>
        <p:spPr>
          <a:xfrm>
            <a:off x="5105400" y="2743200"/>
            <a:ext cx="685800" cy="369332"/>
          </a:xfrm>
          <a:prstGeom prst="rect">
            <a:avLst/>
          </a:prstGeom>
          <a:noFill/>
        </p:spPr>
        <p:txBody>
          <a:bodyPr wrap="square" rtlCol="0">
            <a:spAutoFit/>
          </a:bodyPr>
          <a:lstStyle/>
          <a:p>
            <a:r>
              <a:rPr lang="en-US" dirty="0">
                <a:latin typeface="Corbel" pitchFamily="34" charset="0"/>
              </a:rPr>
              <a:t>Data</a:t>
            </a:r>
          </a:p>
        </p:txBody>
      </p:sp>
      <p:sp>
        <p:nvSpPr>
          <p:cNvPr id="18" name="TextBox 17"/>
          <p:cNvSpPr txBox="1"/>
          <p:nvPr/>
        </p:nvSpPr>
        <p:spPr>
          <a:xfrm>
            <a:off x="1447800" y="5181600"/>
            <a:ext cx="1447800" cy="369332"/>
          </a:xfrm>
          <a:prstGeom prst="rect">
            <a:avLst/>
          </a:prstGeom>
          <a:noFill/>
        </p:spPr>
        <p:txBody>
          <a:bodyPr wrap="square" rtlCol="0">
            <a:spAutoFit/>
          </a:bodyPr>
          <a:lstStyle/>
          <a:p>
            <a:r>
              <a:rPr lang="en-US" dirty="0">
                <a:latin typeface="Corbel" pitchFamily="34" charset="0"/>
              </a:rPr>
              <a:t>Presentation</a:t>
            </a:r>
          </a:p>
        </p:txBody>
      </p:sp>
      <p:sp>
        <p:nvSpPr>
          <p:cNvPr id="19" name="TextBox 18"/>
          <p:cNvSpPr txBox="1"/>
          <p:nvPr/>
        </p:nvSpPr>
        <p:spPr>
          <a:xfrm>
            <a:off x="3657600" y="5181600"/>
            <a:ext cx="1676400" cy="369332"/>
          </a:xfrm>
          <a:prstGeom prst="rect">
            <a:avLst/>
          </a:prstGeom>
          <a:noFill/>
        </p:spPr>
        <p:txBody>
          <a:bodyPr wrap="square" rtlCol="0">
            <a:spAutoFit/>
          </a:bodyPr>
          <a:lstStyle/>
          <a:p>
            <a:r>
              <a:rPr lang="en-US" dirty="0">
                <a:latin typeface="Corbel" pitchFamily="34" charset="0"/>
              </a:rPr>
              <a:t>Business Logic</a:t>
            </a:r>
          </a:p>
        </p:txBody>
      </p:sp>
      <p:sp>
        <p:nvSpPr>
          <p:cNvPr id="20" name="TextBox 19"/>
          <p:cNvSpPr txBox="1"/>
          <p:nvPr/>
        </p:nvSpPr>
        <p:spPr>
          <a:xfrm>
            <a:off x="6172200" y="5105400"/>
            <a:ext cx="685800" cy="369332"/>
          </a:xfrm>
          <a:prstGeom prst="rect">
            <a:avLst/>
          </a:prstGeom>
          <a:noFill/>
        </p:spPr>
        <p:txBody>
          <a:bodyPr wrap="square" rtlCol="0">
            <a:spAutoFit/>
          </a:bodyPr>
          <a:lstStyle/>
          <a:p>
            <a:r>
              <a:rPr lang="en-US" dirty="0">
                <a:latin typeface="Corbel" pitchFamily="34" charset="0"/>
              </a:rPr>
              <a:t>Data</a:t>
            </a:r>
          </a:p>
        </p:txBody>
      </p:sp>
      <p:sp>
        <p:nvSpPr>
          <p:cNvPr id="21" name="TextBox 20"/>
          <p:cNvSpPr txBox="1"/>
          <p:nvPr/>
        </p:nvSpPr>
        <p:spPr>
          <a:xfrm>
            <a:off x="7086600" y="2057400"/>
            <a:ext cx="1600200" cy="369332"/>
          </a:xfrm>
          <a:prstGeom prst="rect">
            <a:avLst/>
          </a:prstGeom>
          <a:noFill/>
        </p:spPr>
        <p:txBody>
          <a:bodyPr wrap="square" rtlCol="0">
            <a:spAutoFit/>
          </a:bodyPr>
          <a:lstStyle/>
          <a:p>
            <a:r>
              <a:rPr lang="en-US" dirty="0">
                <a:latin typeface="Corbel" pitchFamily="34" charset="0"/>
              </a:rPr>
              <a:t>Rich/Fat Client</a:t>
            </a:r>
          </a:p>
        </p:txBody>
      </p:sp>
      <p:sp>
        <p:nvSpPr>
          <p:cNvPr id="22" name="TextBox 21"/>
          <p:cNvSpPr txBox="1"/>
          <p:nvPr/>
        </p:nvSpPr>
        <p:spPr>
          <a:xfrm>
            <a:off x="7467600" y="4343400"/>
            <a:ext cx="1219200" cy="369332"/>
          </a:xfrm>
          <a:prstGeom prst="rect">
            <a:avLst/>
          </a:prstGeom>
          <a:noFill/>
        </p:spPr>
        <p:txBody>
          <a:bodyPr wrap="square" rtlCol="0">
            <a:spAutoFit/>
          </a:bodyPr>
          <a:lstStyle/>
          <a:p>
            <a:r>
              <a:rPr lang="en-US" dirty="0">
                <a:latin typeface="Corbel" pitchFamily="34" charset="0"/>
              </a:rPr>
              <a:t>Thin Client</a:t>
            </a:r>
          </a:p>
        </p:txBody>
      </p:sp>
    </p:spTree>
    <p:extLst>
      <p:ext uri="{BB962C8B-B14F-4D97-AF65-F5344CB8AC3E}">
        <p14:creationId xmlns:p14="http://schemas.microsoft.com/office/powerpoint/2010/main" val="184818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2209800" y="1371600"/>
            <a:ext cx="4343400" cy="4953000"/>
          </a:xfrm>
          <a:prstGeom prst="rect">
            <a:avLst/>
          </a:prstGeom>
          <a:ln w="38100">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3600" dirty="0"/>
              <a:t>Anatomy of an Application – Logical Tiers</a:t>
            </a:r>
          </a:p>
        </p:txBody>
      </p:sp>
      <p:sp>
        <p:nvSpPr>
          <p:cNvPr id="4" name="Date Placeholder 3"/>
          <p:cNvSpPr>
            <a:spLocks noGrp="1"/>
          </p:cNvSpPr>
          <p:nvPr>
            <p:ph type="dt" sz="half" idx="10"/>
          </p:nvPr>
        </p:nvSpPr>
        <p:spPr/>
        <p:txBody>
          <a:bodyPr/>
          <a:lstStyle/>
          <a:p>
            <a:fld id="{D8D25F71-CF36-4AA0-887E-5361DCCEA199}"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endParaRPr lang="en-US" dirty="0"/>
          </a:p>
        </p:txBody>
      </p:sp>
      <p:sp>
        <p:nvSpPr>
          <p:cNvPr id="6" name="Slide Number Placeholder 5"/>
          <p:cNvSpPr>
            <a:spLocks noGrp="1"/>
          </p:cNvSpPr>
          <p:nvPr>
            <p:ph type="sldNum" sz="quarter" idx="12"/>
          </p:nvPr>
        </p:nvSpPr>
        <p:spPr/>
        <p:txBody>
          <a:bodyPr/>
          <a:lstStyle/>
          <a:p>
            <a:fld id="{1394A405-A56A-447D-AF03-5FB891AC25A7}" type="slidenum">
              <a:rPr lang="en-US" smtClean="0"/>
              <a:pPr/>
              <a:t>21</a:t>
            </a:fld>
            <a:endParaRPr lang="en-US"/>
          </a:p>
        </p:txBody>
      </p:sp>
      <p:sp>
        <p:nvSpPr>
          <p:cNvPr id="7" name="Rectangle 6"/>
          <p:cNvSpPr/>
          <p:nvPr/>
        </p:nvSpPr>
        <p:spPr>
          <a:xfrm>
            <a:off x="685800" y="1524000"/>
            <a:ext cx="838200" cy="4419600"/>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dirty="0"/>
              <a:t>Client Application</a:t>
            </a:r>
          </a:p>
          <a:p>
            <a:pPr algn="ctr"/>
            <a:r>
              <a:rPr lang="en-US" sz="1400" dirty="0"/>
              <a:t>(Browser, Desktop Application, Flash)</a:t>
            </a:r>
          </a:p>
        </p:txBody>
      </p:sp>
      <p:sp>
        <p:nvSpPr>
          <p:cNvPr id="8" name="Rectangle 7"/>
          <p:cNvSpPr/>
          <p:nvPr/>
        </p:nvSpPr>
        <p:spPr>
          <a:xfrm>
            <a:off x="2514600" y="1524000"/>
            <a:ext cx="838200" cy="312420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a:t>Presentation Tier</a:t>
            </a:r>
          </a:p>
        </p:txBody>
      </p:sp>
      <p:sp>
        <p:nvSpPr>
          <p:cNvPr id="9" name="Rectangle 8"/>
          <p:cNvSpPr/>
          <p:nvPr/>
        </p:nvSpPr>
        <p:spPr>
          <a:xfrm>
            <a:off x="3962400" y="1524000"/>
            <a:ext cx="838200" cy="312420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a:t>Business Logic Tier</a:t>
            </a:r>
          </a:p>
        </p:txBody>
      </p:sp>
      <p:sp>
        <p:nvSpPr>
          <p:cNvPr id="10" name="Rectangle 9"/>
          <p:cNvSpPr/>
          <p:nvPr/>
        </p:nvSpPr>
        <p:spPr>
          <a:xfrm>
            <a:off x="5486400" y="1524000"/>
            <a:ext cx="838200" cy="3124200"/>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dirty="0"/>
              <a:t>Integration Tier</a:t>
            </a:r>
          </a:p>
          <a:p>
            <a:pPr algn="ctr"/>
            <a:r>
              <a:rPr lang="en-US" sz="1400" dirty="0"/>
              <a:t>(ORM, WS Client, Resource  adapters)</a:t>
            </a:r>
          </a:p>
        </p:txBody>
      </p:sp>
      <p:sp>
        <p:nvSpPr>
          <p:cNvPr id="11" name="Rectangle 10"/>
          <p:cNvSpPr/>
          <p:nvPr/>
        </p:nvSpPr>
        <p:spPr>
          <a:xfrm>
            <a:off x="7391400" y="1447800"/>
            <a:ext cx="838200" cy="4648200"/>
          </a:xfrm>
          <a:prstGeom prst="rect">
            <a:avLst/>
          </a:prstGeom>
        </p:spPr>
        <p:style>
          <a:lnRef idx="1">
            <a:schemeClr val="accent3"/>
          </a:lnRef>
          <a:fillRef idx="2">
            <a:schemeClr val="accent3"/>
          </a:fillRef>
          <a:effectRef idx="1">
            <a:schemeClr val="accent3"/>
          </a:effectRef>
          <a:fontRef idx="minor">
            <a:schemeClr val="dk1"/>
          </a:fontRef>
        </p:style>
        <p:txBody>
          <a:bodyPr vert="vert270" rtlCol="0" anchor="ctr"/>
          <a:lstStyle/>
          <a:p>
            <a:pPr algn="ctr"/>
            <a:r>
              <a:rPr lang="en-US" dirty="0"/>
              <a:t>Enterprise Resource</a:t>
            </a:r>
          </a:p>
          <a:p>
            <a:pPr algn="ctr"/>
            <a:r>
              <a:rPr lang="en-US" sz="1400" dirty="0"/>
              <a:t>(Relational DB, External WS, Legacy Systems)</a:t>
            </a:r>
          </a:p>
        </p:txBody>
      </p:sp>
      <p:sp>
        <p:nvSpPr>
          <p:cNvPr id="12" name="Rectangle 11"/>
          <p:cNvSpPr/>
          <p:nvPr/>
        </p:nvSpPr>
        <p:spPr>
          <a:xfrm>
            <a:off x="2514600" y="5257800"/>
            <a:ext cx="3886200" cy="838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System Component Tier</a:t>
            </a:r>
          </a:p>
          <a:p>
            <a:pPr algn="ctr"/>
            <a:r>
              <a:rPr lang="en-US" sz="1400" dirty="0"/>
              <a:t>(Authorization, Logging, Cache Mgmt, Transaction Mgmt, Connection Pool Mgmt, etc.)</a:t>
            </a:r>
          </a:p>
        </p:txBody>
      </p:sp>
      <p:sp>
        <p:nvSpPr>
          <p:cNvPr id="13" name="Right Arrow 12"/>
          <p:cNvSpPr/>
          <p:nvPr/>
        </p:nvSpPr>
        <p:spPr>
          <a:xfrm>
            <a:off x="1524000" y="3581400"/>
            <a:ext cx="68580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ight Arrow 13"/>
          <p:cNvSpPr/>
          <p:nvPr/>
        </p:nvSpPr>
        <p:spPr>
          <a:xfrm>
            <a:off x="3352800" y="2819400"/>
            <a:ext cx="6858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Right Arrow 14"/>
          <p:cNvSpPr/>
          <p:nvPr/>
        </p:nvSpPr>
        <p:spPr>
          <a:xfrm>
            <a:off x="4800600" y="2819400"/>
            <a:ext cx="6858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ight Arrow 18"/>
          <p:cNvSpPr/>
          <p:nvPr/>
        </p:nvSpPr>
        <p:spPr>
          <a:xfrm rot="5400000">
            <a:off x="5638800" y="4724400"/>
            <a:ext cx="6096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ight Arrow 19"/>
          <p:cNvSpPr/>
          <p:nvPr/>
        </p:nvSpPr>
        <p:spPr>
          <a:xfrm rot="5400000">
            <a:off x="4038600" y="4724400"/>
            <a:ext cx="6096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Right Arrow 20"/>
          <p:cNvSpPr/>
          <p:nvPr/>
        </p:nvSpPr>
        <p:spPr>
          <a:xfrm rot="5400000">
            <a:off x="2590800" y="4724400"/>
            <a:ext cx="6096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3" name="TextBox 22"/>
          <p:cNvSpPr txBox="1"/>
          <p:nvPr/>
        </p:nvSpPr>
        <p:spPr>
          <a:xfrm>
            <a:off x="2209800" y="6019800"/>
            <a:ext cx="1371600" cy="369332"/>
          </a:xfrm>
          <a:prstGeom prst="rect">
            <a:avLst/>
          </a:prstGeom>
          <a:noFill/>
        </p:spPr>
        <p:txBody>
          <a:bodyPr wrap="square" rtlCol="0">
            <a:spAutoFit/>
          </a:bodyPr>
          <a:lstStyle/>
          <a:p>
            <a:r>
              <a:rPr lang="en-US" dirty="0"/>
              <a:t>Server</a:t>
            </a:r>
          </a:p>
        </p:txBody>
      </p:sp>
      <p:sp>
        <p:nvSpPr>
          <p:cNvPr id="24" name="Right Arrow 23"/>
          <p:cNvSpPr/>
          <p:nvPr/>
        </p:nvSpPr>
        <p:spPr>
          <a:xfrm>
            <a:off x="6553200" y="3505200"/>
            <a:ext cx="838200" cy="3048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132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EE Overview (contd.)</a:t>
            </a:r>
          </a:p>
        </p:txBody>
      </p:sp>
      <p:sp>
        <p:nvSpPr>
          <p:cNvPr id="4" name="Date Placeholder 3"/>
          <p:cNvSpPr>
            <a:spLocks noGrp="1"/>
          </p:cNvSpPr>
          <p:nvPr>
            <p:ph type="dt" sz="half" idx="10"/>
          </p:nvPr>
        </p:nvSpPr>
        <p:spPr/>
        <p:txBody>
          <a:bodyPr/>
          <a:lstStyle/>
          <a:p>
            <a:fld id="{9B75E14A-196A-4092-9347-E7CF9F109783}" type="datetime1">
              <a:rPr lang="en-US" smtClean="0"/>
              <a:t>11/23/2021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22</a:t>
            </a:fld>
            <a:endParaRPr lang="en-US"/>
          </a:p>
        </p:txBody>
      </p:sp>
      <p:sp>
        <p:nvSpPr>
          <p:cNvPr id="5" name="Footer Placeholder 4"/>
          <p:cNvSpPr>
            <a:spLocks noGrp="1"/>
          </p:cNvSpPr>
          <p:nvPr>
            <p:ph type="ftr" sz="quarter" idx="12"/>
          </p:nvPr>
        </p:nvSpPr>
        <p:spPr/>
        <p:txBody>
          <a:bodyPr/>
          <a:lstStyle/>
          <a:p>
            <a:r>
              <a:rPr lang="en-US"/>
              <a:t>Course Wrap-Up</a:t>
            </a:r>
            <a:endParaRPr lang="en-US" dirty="0"/>
          </a:p>
        </p:txBody>
      </p:sp>
      <p:pic>
        <p:nvPicPr>
          <p:cNvPr id="9" name="Picture 8" descr="jee_tier_view.png"/>
          <p:cNvPicPr>
            <a:picLocks noChangeAspect="1"/>
          </p:cNvPicPr>
          <p:nvPr/>
        </p:nvPicPr>
        <p:blipFill>
          <a:blip r:embed="rId3" cstate="print"/>
          <a:stretch>
            <a:fillRect/>
          </a:stretch>
        </p:blipFill>
        <p:spPr>
          <a:xfrm>
            <a:off x="3809999" y="1390762"/>
            <a:ext cx="4896541" cy="5125618"/>
          </a:xfrm>
          <a:prstGeom prst="rect">
            <a:avLst/>
          </a:prstGeom>
        </p:spPr>
      </p:pic>
      <p:sp>
        <p:nvSpPr>
          <p:cNvPr id="14" name="Content Placeholder 13"/>
          <p:cNvSpPr>
            <a:spLocks noGrp="1"/>
          </p:cNvSpPr>
          <p:nvPr>
            <p:ph idx="1"/>
          </p:nvPr>
        </p:nvSpPr>
        <p:spPr>
          <a:xfrm>
            <a:off x="457200" y="1600201"/>
            <a:ext cx="3352800" cy="3276600"/>
          </a:xfrm>
        </p:spPr>
        <p:txBody>
          <a:bodyPr/>
          <a:lstStyle/>
          <a:p>
            <a:pPr marL="514350" indent="-514350"/>
            <a:r>
              <a:rPr lang="en-US" dirty="0"/>
              <a:t>Containers deployed on separate servers</a:t>
            </a:r>
          </a:p>
          <a:p>
            <a:pPr marL="514350" indent="-514350"/>
            <a:r>
              <a:rPr lang="en-US" dirty="0"/>
              <a:t>Clustering supported</a:t>
            </a:r>
          </a:p>
          <a:p>
            <a:endParaRPr lang="en-US" dirty="0"/>
          </a:p>
        </p:txBody>
      </p:sp>
      <p:sp>
        <p:nvSpPr>
          <p:cNvPr id="15" name="Content Placeholder 13"/>
          <p:cNvSpPr txBox="1">
            <a:spLocks/>
          </p:cNvSpPr>
          <p:nvPr/>
        </p:nvSpPr>
        <p:spPr>
          <a:xfrm>
            <a:off x="381000" y="5257800"/>
            <a:ext cx="3352800" cy="1173163"/>
          </a:xfrm>
          <a:prstGeom prst="rect">
            <a:avLst/>
          </a:prstGeom>
        </p:spPr>
        <p:txBody>
          <a:bodyPr vert="horz" lIns="91440" tIns="45720" rIns="91440" bIns="45720" rtlCol="0">
            <a:normAutofit lnSpcReduction="10000"/>
          </a:bodyPr>
          <a:lstStyle/>
          <a:p>
            <a:pPr lvl="0">
              <a:spcBef>
                <a:spcPct val="20000"/>
              </a:spcBef>
            </a:pPr>
            <a:r>
              <a:rPr lang="en-US" dirty="0">
                <a:latin typeface="Corbel" pitchFamily="34" charset="0"/>
              </a:rPr>
              <a:t>Popular </a:t>
            </a:r>
            <a:r>
              <a:rPr lang="en-US" noProof="0" dirty="0">
                <a:latin typeface="Corbel" pitchFamily="34" charset="0"/>
              </a:rPr>
              <a:t>Java EE Containers: </a:t>
            </a:r>
          </a:p>
          <a:p>
            <a:pPr lvl="0">
              <a:spcBef>
                <a:spcPct val="20000"/>
              </a:spcBef>
            </a:pPr>
            <a:r>
              <a:rPr lang="en-US" dirty="0"/>
              <a:t>IBM Websphere, Oracle Weblogic Server, JBoss, Apache Tomcat, GlassFish</a:t>
            </a:r>
            <a:r>
              <a:rPr lang="en-US" noProof="0" dirty="0">
                <a:latin typeface="Corbel" pitchFamily="34" charset="0"/>
              </a:rPr>
              <a:t> , etc.</a:t>
            </a:r>
            <a:endParaRPr kumimoji="0" lang="en-US" b="0" i="0" u="none" strike="noStrike" kern="1200" cap="none" spc="0" normalizeH="0" baseline="0" noProof="0" dirty="0">
              <a:ln>
                <a:noFill/>
              </a:ln>
              <a:solidFill>
                <a:schemeClr val="tx1"/>
              </a:solidFill>
              <a:effectLst/>
              <a:uLnTx/>
              <a:uFillTx/>
              <a:latin typeface="Corbel" pitchFamily="34" charset="0"/>
              <a:ea typeface="+mn-ea"/>
              <a:cs typeface="+mn-cs"/>
            </a:endParaRPr>
          </a:p>
        </p:txBody>
      </p:sp>
    </p:spTree>
    <p:extLst>
      <p:ext uri="{BB962C8B-B14F-4D97-AF65-F5344CB8AC3E}">
        <p14:creationId xmlns:p14="http://schemas.microsoft.com/office/powerpoint/2010/main" val="177042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dynamic Web App - using Servlets</a:t>
            </a:r>
          </a:p>
        </p:txBody>
      </p:sp>
      <p:sp>
        <p:nvSpPr>
          <p:cNvPr id="4" name="Date Placeholder 3"/>
          <p:cNvSpPr>
            <a:spLocks noGrp="1"/>
          </p:cNvSpPr>
          <p:nvPr>
            <p:ph type="dt" sz="half" idx="10"/>
          </p:nvPr>
        </p:nvSpPr>
        <p:spPr/>
        <p:txBody>
          <a:bodyPr/>
          <a:lstStyle/>
          <a:p>
            <a:fld id="{C6FE7DA6-E474-4AF0-ACD3-CCCFA1E2EEE6}"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23</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pic>
        <p:nvPicPr>
          <p:cNvPr id="8" name="Picture 7" descr="database1.png"/>
          <p:cNvPicPr>
            <a:picLocks noChangeAspect="1"/>
          </p:cNvPicPr>
          <p:nvPr/>
        </p:nvPicPr>
        <p:blipFill>
          <a:blip r:embed="rId3" cstate="print"/>
          <a:stretch>
            <a:fillRect/>
          </a:stretch>
        </p:blipFill>
        <p:spPr>
          <a:xfrm>
            <a:off x="7848600" y="1905000"/>
            <a:ext cx="869785" cy="959985"/>
          </a:xfrm>
          <a:prstGeom prst="rect">
            <a:avLst/>
          </a:prstGeom>
        </p:spPr>
      </p:pic>
      <p:grpSp>
        <p:nvGrpSpPr>
          <p:cNvPr id="3" name="Group 11"/>
          <p:cNvGrpSpPr/>
          <p:nvPr/>
        </p:nvGrpSpPr>
        <p:grpSpPr>
          <a:xfrm>
            <a:off x="533400" y="3048000"/>
            <a:ext cx="1218453" cy="1436132"/>
            <a:chOff x="1066800" y="2514600"/>
            <a:chExt cx="1218453" cy="1436132"/>
          </a:xfrm>
        </p:grpSpPr>
        <p:pic>
          <p:nvPicPr>
            <p:cNvPr id="7" name="Picture 6" descr="computer1.jpg"/>
            <p:cNvPicPr>
              <a:picLocks noChangeAspect="1"/>
            </p:cNvPicPr>
            <p:nvPr/>
          </p:nvPicPr>
          <p:blipFill>
            <a:blip r:embed="rId4" cstate="print"/>
            <a:stretch>
              <a:fillRect/>
            </a:stretch>
          </p:blipFill>
          <p:spPr>
            <a:xfrm>
              <a:off x="1066800" y="2514600"/>
              <a:ext cx="1218453" cy="994258"/>
            </a:xfrm>
            <a:prstGeom prst="rect">
              <a:avLst/>
            </a:prstGeom>
          </p:spPr>
        </p:pic>
        <p:sp>
          <p:nvSpPr>
            <p:cNvPr id="9" name="TextBox 8"/>
            <p:cNvSpPr txBox="1"/>
            <p:nvPr/>
          </p:nvSpPr>
          <p:spPr>
            <a:xfrm>
              <a:off x="1219200" y="3581400"/>
              <a:ext cx="990600" cy="369332"/>
            </a:xfrm>
            <a:prstGeom prst="rect">
              <a:avLst/>
            </a:prstGeom>
            <a:noFill/>
          </p:spPr>
          <p:txBody>
            <a:bodyPr wrap="square" rtlCol="0">
              <a:spAutoFit/>
            </a:bodyPr>
            <a:lstStyle/>
            <a:p>
              <a:r>
                <a:rPr lang="en-US" dirty="0">
                  <a:latin typeface="Corbel" pitchFamily="34" charset="0"/>
                </a:rPr>
                <a:t>Browser</a:t>
              </a:r>
            </a:p>
          </p:txBody>
        </p:sp>
      </p:grpSp>
      <p:sp>
        <p:nvSpPr>
          <p:cNvPr id="10" name="Cloud 9"/>
          <p:cNvSpPr/>
          <p:nvPr/>
        </p:nvSpPr>
        <p:spPr>
          <a:xfrm>
            <a:off x="2362200" y="1752600"/>
            <a:ext cx="381000" cy="40386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Internet</a:t>
            </a:r>
          </a:p>
        </p:txBody>
      </p:sp>
      <p:sp>
        <p:nvSpPr>
          <p:cNvPr id="11" name="Rectangle 10"/>
          <p:cNvSpPr/>
          <p:nvPr/>
        </p:nvSpPr>
        <p:spPr>
          <a:xfrm>
            <a:off x="4038600" y="1752600"/>
            <a:ext cx="1295400" cy="403860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a:t>Web Server</a:t>
            </a:r>
          </a:p>
        </p:txBody>
      </p:sp>
      <p:sp>
        <p:nvSpPr>
          <p:cNvPr id="13" name="Rounded Rectangle 12"/>
          <p:cNvSpPr/>
          <p:nvPr/>
        </p:nvSpPr>
        <p:spPr>
          <a:xfrm>
            <a:off x="4191000" y="3124200"/>
            <a:ext cx="990600" cy="838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600" dirty="0"/>
              <a:t>Default Handler</a:t>
            </a:r>
          </a:p>
        </p:txBody>
      </p:sp>
      <p:cxnSp>
        <p:nvCxnSpPr>
          <p:cNvPr id="20" name="Straight Arrow Connector 19"/>
          <p:cNvCxnSpPr/>
          <p:nvPr/>
        </p:nvCxnSpPr>
        <p:spPr>
          <a:xfrm>
            <a:off x="1905000" y="33528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905000" y="38100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95600" y="2782669"/>
            <a:ext cx="990600" cy="646331"/>
          </a:xfrm>
          <a:prstGeom prst="rect">
            <a:avLst/>
          </a:prstGeom>
          <a:noFill/>
        </p:spPr>
        <p:txBody>
          <a:bodyPr wrap="square" rtlCol="0">
            <a:spAutoFit/>
          </a:bodyPr>
          <a:lstStyle/>
          <a:p>
            <a:pPr algn="ctr"/>
            <a:r>
              <a:rPr lang="en-US" dirty="0"/>
              <a:t>Http Request</a:t>
            </a:r>
          </a:p>
        </p:txBody>
      </p:sp>
      <p:sp>
        <p:nvSpPr>
          <p:cNvPr id="26" name="TextBox 25"/>
          <p:cNvSpPr txBox="1"/>
          <p:nvPr/>
        </p:nvSpPr>
        <p:spPr>
          <a:xfrm>
            <a:off x="2819400" y="3745468"/>
            <a:ext cx="1143000" cy="646331"/>
          </a:xfrm>
          <a:prstGeom prst="rect">
            <a:avLst/>
          </a:prstGeom>
          <a:noFill/>
        </p:spPr>
        <p:txBody>
          <a:bodyPr wrap="square" rtlCol="0">
            <a:spAutoFit/>
          </a:bodyPr>
          <a:lstStyle/>
          <a:p>
            <a:pPr algn="ctr"/>
            <a:r>
              <a:rPr lang="en-US" dirty="0"/>
              <a:t>Http Response</a:t>
            </a:r>
          </a:p>
        </p:txBody>
      </p:sp>
      <p:cxnSp>
        <p:nvCxnSpPr>
          <p:cNvPr id="38" name="Straight Arrow Connector 37"/>
          <p:cNvCxnSpPr/>
          <p:nvPr/>
        </p:nvCxnSpPr>
        <p:spPr>
          <a:xfrm>
            <a:off x="54102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62000" y="6016823"/>
            <a:ext cx="6553200" cy="307777"/>
          </a:xfrm>
          <a:prstGeom prst="rect">
            <a:avLst/>
          </a:prstGeom>
          <a:noFill/>
        </p:spPr>
        <p:txBody>
          <a:bodyPr wrap="square" rtlCol="0">
            <a:spAutoFit/>
          </a:bodyPr>
          <a:lstStyle/>
          <a:p>
            <a:r>
              <a:rPr lang="en-US" sz="1400" dirty="0"/>
              <a:t>Http Request:     </a:t>
            </a:r>
            <a:r>
              <a:rPr lang="en-US" sz="1400" dirty="0">
                <a:latin typeface="Courier New" pitchFamily="49" charset="0"/>
                <a:cs typeface="Courier New" pitchFamily="49" charset="0"/>
              </a:rPr>
              <a:t>GET /reports/sales/index.html HTTP/1.0</a:t>
            </a:r>
          </a:p>
        </p:txBody>
      </p:sp>
      <p:grpSp>
        <p:nvGrpSpPr>
          <p:cNvPr id="24" name="Group 23"/>
          <p:cNvGrpSpPr/>
          <p:nvPr/>
        </p:nvGrpSpPr>
        <p:grpSpPr>
          <a:xfrm>
            <a:off x="5791200" y="1371600"/>
            <a:ext cx="1600200" cy="1436132"/>
            <a:chOff x="6553200" y="1383268"/>
            <a:chExt cx="1600200" cy="1436132"/>
          </a:xfrm>
        </p:grpSpPr>
        <p:sp>
          <p:nvSpPr>
            <p:cNvPr id="16" name="Rectangle 15"/>
            <p:cNvSpPr/>
            <p:nvPr/>
          </p:nvSpPr>
          <p:spPr>
            <a:xfrm>
              <a:off x="6858000" y="1676400"/>
              <a:ext cx="9906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ourier New" pitchFamily="49" charset="0"/>
                  <a:cs typeface="Courier New" pitchFamily="49" charset="0"/>
                </a:rPr>
                <a:t>html</a:t>
              </a:r>
            </a:p>
          </p:txBody>
        </p:sp>
        <p:sp>
          <p:nvSpPr>
            <p:cNvPr id="17" name="Rectangle 16"/>
            <p:cNvSpPr/>
            <p:nvPr/>
          </p:nvSpPr>
          <p:spPr>
            <a:xfrm>
              <a:off x="7010400" y="1828800"/>
              <a:ext cx="9906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ourier New" pitchFamily="49" charset="0"/>
                  <a:cs typeface="Courier New" pitchFamily="49" charset="0"/>
                </a:rPr>
                <a:t>html</a:t>
              </a:r>
            </a:p>
          </p:txBody>
        </p:sp>
        <p:sp>
          <p:nvSpPr>
            <p:cNvPr id="18" name="Rectangle 17"/>
            <p:cNvSpPr/>
            <p:nvPr/>
          </p:nvSpPr>
          <p:spPr>
            <a:xfrm>
              <a:off x="7162800" y="1981200"/>
              <a:ext cx="9906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Courier New" pitchFamily="49" charset="0"/>
                  <a:cs typeface="Courier New" pitchFamily="49" charset="0"/>
                </a:rPr>
                <a:t>html</a:t>
              </a:r>
            </a:p>
          </p:txBody>
        </p:sp>
        <p:sp>
          <p:nvSpPr>
            <p:cNvPr id="42" name="TextBox 41"/>
            <p:cNvSpPr txBox="1"/>
            <p:nvPr/>
          </p:nvSpPr>
          <p:spPr>
            <a:xfrm>
              <a:off x="6553200" y="1383268"/>
              <a:ext cx="1524000" cy="369332"/>
            </a:xfrm>
            <a:prstGeom prst="rect">
              <a:avLst/>
            </a:prstGeom>
            <a:noFill/>
          </p:spPr>
          <p:txBody>
            <a:bodyPr wrap="square" rtlCol="0">
              <a:spAutoFit/>
            </a:bodyPr>
            <a:lstStyle/>
            <a:p>
              <a:pPr algn="ctr"/>
              <a:r>
                <a:rPr lang="en-US" dirty="0"/>
                <a:t>Filesystem</a:t>
              </a:r>
            </a:p>
          </p:txBody>
        </p:sp>
      </p:grpSp>
      <p:sp>
        <p:nvSpPr>
          <p:cNvPr id="30" name="Rectangle 29"/>
          <p:cNvSpPr/>
          <p:nvPr/>
        </p:nvSpPr>
        <p:spPr>
          <a:xfrm>
            <a:off x="6248400" y="3429000"/>
            <a:ext cx="2362200" cy="2362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1" name="Rectangle 30"/>
          <p:cNvSpPr/>
          <p:nvPr/>
        </p:nvSpPr>
        <p:spPr>
          <a:xfrm>
            <a:off x="6248400" y="3429000"/>
            <a:ext cx="838200" cy="2362200"/>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US" sz="2400" dirty="0"/>
              <a:t>Servlet Engine</a:t>
            </a:r>
          </a:p>
          <a:p>
            <a:pPr algn="ctr"/>
            <a:r>
              <a:rPr lang="en-US" sz="2400" dirty="0"/>
              <a:t>(Java EE Server)</a:t>
            </a:r>
          </a:p>
        </p:txBody>
      </p:sp>
      <p:sp>
        <p:nvSpPr>
          <p:cNvPr id="32" name="Oval 31"/>
          <p:cNvSpPr/>
          <p:nvPr/>
        </p:nvSpPr>
        <p:spPr>
          <a:xfrm>
            <a:off x="7391400" y="3657600"/>
            <a:ext cx="11430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Servlet</a:t>
            </a:r>
          </a:p>
        </p:txBody>
      </p:sp>
      <p:sp>
        <p:nvSpPr>
          <p:cNvPr id="33" name="Oval 32"/>
          <p:cNvSpPr/>
          <p:nvPr/>
        </p:nvSpPr>
        <p:spPr>
          <a:xfrm>
            <a:off x="7391400" y="4343400"/>
            <a:ext cx="11430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Servlet</a:t>
            </a:r>
          </a:p>
        </p:txBody>
      </p:sp>
      <p:sp>
        <p:nvSpPr>
          <p:cNvPr id="34" name="Oval 33"/>
          <p:cNvSpPr/>
          <p:nvPr/>
        </p:nvSpPr>
        <p:spPr>
          <a:xfrm>
            <a:off x="7391400" y="5029200"/>
            <a:ext cx="11430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Servlet</a:t>
            </a:r>
          </a:p>
        </p:txBody>
      </p:sp>
      <p:sp>
        <p:nvSpPr>
          <p:cNvPr id="35" name="Oval 34"/>
          <p:cNvSpPr/>
          <p:nvPr/>
        </p:nvSpPr>
        <p:spPr>
          <a:xfrm>
            <a:off x="4114800" y="4648200"/>
            <a:ext cx="1143000" cy="5334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Plug-in</a:t>
            </a:r>
          </a:p>
        </p:txBody>
      </p:sp>
      <p:cxnSp>
        <p:nvCxnSpPr>
          <p:cNvPr id="36" name="Straight Arrow Connector 35"/>
          <p:cNvCxnSpPr>
            <a:endCxn id="35" idx="0"/>
          </p:cNvCxnSpPr>
          <p:nvPr/>
        </p:nvCxnSpPr>
        <p:spPr>
          <a:xfrm flipH="1">
            <a:off x="4686300" y="3969623"/>
            <a:ext cx="7042" cy="6785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5" idx="6"/>
          </p:cNvCxnSpPr>
          <p:nvPr/>
        </p:nvCxnSpPr>
        <p:spPr>
          <a:xfrm>
            <a:off x="5257800" y="4914900"/>
            <a:ext cx="978321" cy="3792"/>
          </a:xfrm>
          <a:prstGeom prst="straightConnector1">
            <a:avLst/>
          </a:prstGeom>
          <a:ln>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32" idx="2"/>
          </p:cNvCxnSpPr>
          <p:nvPr/>
        </p:nvCxnSpPr>
        <p:spPr>
          <a:xfrm flipV="1">
            <a:off x="7094184" y="3924300"/>
            <a:ext cx="297216" cy="1986"/>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1" idx="3"/>
            <a:endCxn id="33" idx="2"/>
          </p:cNvCxnSpPr>
          <p:nvPr/>
        </p:nvCxnSpPr>
        <p:spPr>
          <a:xfrm>
            <a:off x="7086600" y="4610100"/>
            <a:ext cx="304800" cy="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34" idx="2"/>
          </p:cNvCxnSpPr>
          <p:nvPr/>
        </p:nvCxnSpPr>
        <p:spPr>
          <a:xfrm flipV="1">
            <a:off x="7089850" y="5295900"/>
            <a:ext cx="301550" cy="4153"/>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32" idx="0"/>
            <a:endCxn id="8" idx="2"/>
          </p:cNvCxnSpPr>
          <p:nvPr/>
        </p:nvCxnSpPr>
        <p:spPr>
          <a:xfrm flipV="1">
            <a:off x="7962900" y="2864985"/>
            <a:ext cx="320593" cy="792615"/>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7010401" y="2971801"/>
            <a:ext cx="685799" cy="685799"/>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620000" y="1535668"/>
            <a:ext cx="1371600" cy="369332"/>
          </a:xfrm>
          <a:prstGeom prst="rect">
            <a:avLst/>
          </a:prstGeom>
          <a:noFill/>
        </p:spPr>
        <p:txBody>
          <a:bodyPr wrap="square" rtlCol="0">
            <a:spAutoFit/>
          </a:bodyPr>
          <a:lstStyle/>
          <a:p>
            <a:pPr algn="ctr"/>
            <a:r>
              <a:rPr lang="en-US" dirty="0"/>
              <a:t>Database</a:t>
            </a:r>
          </a:p>
        </p:txBody>
      </p:sp>
      <p:cxnSp>
        <p:nvCxnSpPr>
          <p:cNvPr id="73" name="Straight Arrow Connector 72"/>
          <p:cNvCxnSpPr/>
          <p:nvPr/>
        </p:nvCxnSpPr>
        <p:spPr>
          <a:xfrm flipH="1">
            <a:off x="5221941" y="4800600"/>
            <a:ext cx="990600" cy="0"/>
          </a:xfrm>
          <a:prstGeom prst="straightConnector1">
            <a:avLst/>
          </a:prstGeom>
          <a:ln>
            <a:solidFill>
              <a:schemeClr val="accent2">
                <a:lumMod val="75000"/>
              </a:schemeClr>
            </a:solidFill>
            <a:headEnd type="arrow"/>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4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Processing Workflow</a:t>
            </a:r>
          </a:p>
        </p:txBody>
      </p:sp>
      <p:sp>
        <p:nvSpPr>
          <p:cNvPr id="4" name="Date Placeholder 3"/>
          <p:cNvSpPr>
            <a:spLocks noGrp="1"/>
          </p:cNvSpPr>
          <p:nvPr>
            <p:ph type="dt" sz="half" idx="10"/>
          </p:nvPr>
        </p:nvSpPr>
        <p:spPr/>
        <p:txBody>
          <a:bodyPr/>
          <a:lstStyle/>
          <a:p>
            <a:fld id="{051965E5-567B-4A33-BB54-D1819EF8E2D5}"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24</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295400"/>
            <a:ext cx="7620000" cy="4886325"/>
          </a:xfrm>
          <a:prstGeom prst="rect">
            <a:avLst/>
          </a:prstGeom>
        </p:spPr>
      </p:pic>
      <p:sp>
        <p:nvSpPr>
          <p:cNvPr id="8" name="TextBox 7"/>
          <p:cNvSpPr txBox="1"/>
          <p:nvPr/>
        </p:nvSpPr>
        <p:spPr>
          <a:xfrm>
            <a:off x="381000" y="6181725"/>
            <a:ext cx="8305800" cy="276999"/>
          </a:xfrm>
          <a:prstGeom prst="rect">
            <a:avLst/>
          </a:prstGeom>
          <a:noFill/>
        </p:spPr>
        <p:txBody>
          <a:bodyPr wrap="square" rtlCol="0">
            <a:spAutoFit/>
          </a:bodyPr>
          <a:lstStyle/>
          <a:p>
            <a:pPr algn="ctr"/>
            <a:r>
              <a:rPr lang="en-US" sz="1200" dirty="0"/>
              <a:t>Source: http://docs.spring.io/spring/docs/4.2.0.RELEASE/spring-framework-reference/html/mvc.html</a:t>
            </a:r>
          </a:p>
        </p:txBody>
      </p:sp>
    </p:spTree>
    <p:extLst>
      <p:ext uri="{BB962C8B-B14F-4D97-AF65-F5344CB8AC3E}">
        <p14:creationId xmlns:p14="http://schemas.microsoft.com/office/powerpoint/2010/main" val="2854732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UI Tier Overview</a:t>
            </a:r>
          </a:p>
        </p:txBody>
      </p:sp>
      <p:sp>
        <p:nvSpPr>
          <p:cNvPr id="3" name="Content Placeholder 2"/>
          <p:cNvSpPr>
            <a:spLocks noGrp="1"/>
          </p:cNvSpPr>
          <p:nvPr>
            <p:ph idx="1"/>
          </p:nvPr>
        </p:nvSpPr>
        <p:spPr>
          <a:xfrm>
            <a:off x="457200" y="1600200"/>
            <a:ext cx="5943600" cy="4525963"/>
          </a:xfrm>
        </p:spPr>
        <p:txBody>
          <a:bodyPr>
            <a:normAutofit fontScale="92500" lnSpcReduction="10000"/>
          </a:bodyPr>
          <a:lstStyle/>
          <a:p>
            <a:pPr marL="0" indent="0">
              <a:buNone/>
            </a:pPr>
            <a:r>
              <a:rPr lang="en-US" dirty="0"/>
              <a:t>Web Pages consist of three things:</a:t>
            </a:r>
          </a:p>
          <a:p>
            <a:pPr marL="514350" indent="-514350">
              <a:buFont typeface="+mj-lt"/>
              <a:buAutoNum type="arabicPeriod"/>
            </a:pPr>
            <a:r>
              <a:rPr lang="en-US" dirty="0"/>
              <a:t>Content</a:t>
            </a:r>
          </a:p>
          <a:p>
            <a:pPr lvl="1"/>
            <a:r>
              <a:rPr lang="en-US" dirty="0"/>
              <a:t>paragraphs, lists, images, videos, hyperlinks, forms, table, etc.</a:t>
            </a:r>
          </a:p>
          <a:p>
            <a:pPr marL="514350" indent="-514350">
              <a:buFont typeface="+mj-lt"/>
              <a:buAutoNum type="arabicPeriod"/>
            </a:pPr>
            <a:r>
              <a:rPr lang="en-US" dirty="0"/>
              <a:t>Presentation</a:t>
            </a:r>
          </a:p>
          <a:p>
            <a:pPr lvl="1"/>
            <a:r>
              <a:rPr lang="en-US" dirty="0"/>
              <a:t>color, font, positioning of content, margins, and other layout details</a:t>
            </a:r>
          </a:p>
          <a:p>
            <a:pPr marL="514350" indent="-514350">
              <a:buFont typeface="+mj-lt"/>
              <a:buAutoNum type="arabicPeriod"/>
            </a:pPr>
            <a:r>
              <a:rPr lang="en-US" dirty="0"/>
              <a:t>Behavior</a:t>
            </a:r>
          </a:p>
          <a:p>
            <a:pPr lvl="1"/>
            <a:r>
              <a:rPr lang="en-US" dirty="0"/>
              <a:t>manipulation of page data, error checking, special effects, etc. </a:t>
            </a:r>
          </a:p>
          <a:p>
            <a:endParaRPr lang="en-US" dirty="0"/>
          </a:p>
        </p:txBody>
      </p:sp>
      <p:sp>
        <p:nvSpPr>
          <p:cNvPr id="4" name="Date Placeholder 3"/>
          <p:cNvSpPr>
            <a:spLocks noGrp="1"/>
          </p:cNvSpPr>
          <p:nvPr>
            <p:ph type="dt" sz="half" idx="10"/>
          </p:nvPr>
        </p:nvSpPr>
        <p:spPr/>
        <p:txBody>
          <a:bodyPr/>
          <a:lstStyle/>
          <a:p>
            <a:fld id="{B0679BA2-160A-4450-ACAB-91344D332F4E}" type="datetime1">
              <a:rPr lang="en-US" smtClean="0"/>
              <a:t>11/23/2021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25</a:t>
            </a:fld>
            <a:endParaRPr lang="en-US"/>
          </a:p>
        </p:txBody>
      </p:sp>
      <p:sp>
        <p:nvSpPr>
          <p:cNvPr id="5" name="Footer Placeholder 4"/>
          <p:cNvSpPr>
            <a:spLocks noGrp="1"/>
          </p:cNvSpPr>
          <p:nvPr>
            <p:ph type="ftr" sz="quarter" idx="12"/>
          </p:nvPr>
        </p:nvSpPr>
        <p:spPr/>
        <p:txBody>
          <a:bodyPr/>
          <a:lstStyle/>
          <a:p>
            <a:r>
              <a:rPr lang="en-US"/>
              <a:t>Course Wrap-Up</a:t>
            </a: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4667" y="3444081"/>
            <a:ext cx="771525" cy="1085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599" y="2070100"/>
            <a:ext cx="1109662" cy="110966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0" y="4743450"/>
            <a:ext cx="1271587" cy="1271587"/>
          </a:xfrm>
          <a:prstGeom prst="rect">
            <a:avLst/>
          </a:prstGeom>
        </p:spPr>
      </p:pic>
    </p:spTree>
    <p:extLst>
      <p:ext uri="{BB962C8B-B14F-4D97-AF65-F5344CB8AC3E}">
        <p14:creationId xmlns:p14="http://schemas.microsoft.com/office/powerpoint/2010/main" val="4071126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B178-5227-4902-A948-BA429602E903}"/>
              </a:ext>
            </a:extLst>
          </p:cNvPr>
          <p:cNvSpPr>
            <a:spLocks noGrp="1"/>
          </p:cNvSpPr>
          <p:nvPr>
            <p:ph type="title"/>
          </p:nvPr>
        </p:nvSpPr>
        <p:spPr/>
        <p:txBody>
          <a:bodyPr/>
          <a:lstStyle/>
          <a:p>
            <a:r>
              <a:rPr lang="en-US" dirty="0"/>
              <a:t>Monolith Applications</a:t>
            </a:r>
          </a:p>
        </p:txBody>
      </p:sp>
      <p:sp>
        <p:nvSpPr>
          <p:cNvPr id="3" name="Content Placeholder 2">
            <a:extLst>
              <a:ext uri="{FF2B5EF4-FFF2-40B4-BE49-F238E27FC236}">
                <a16:creationId xmlns:a16="http://schemas.microsoft.com/office/drawing/2014/main" id="{1F1CD390-49BC-4661-BC69-25B00B9CF07B}"/>
              </a:ext>
            </a:extLst>
          </p:cNvPr>
          <p:cNvSpPr>
            <a:spLocks noGrp="1"/>
          </p:cNvSpPr>
          <p:nvPr>
            <p:ph idx="1"/>
          </p:nvPr>
        </p:nvSpPr>
        <p:spPr>
          <a:xfrm>
            <a:off x="457199" y="1600200"/>
            <a:ext cx="4267193" cy="4525963"/>
          </a:xfrm>
        </p:spPr>
        <p:txBody>
          <a:bodyPr>
            <a:normAutofit/>
          </a:bodyPr>
          <a:lstStyle/>
          <a:p>
            <a:r>
              <a:rPr lang="en-US" sz="2400" dirty="0"/>
              <a:t>The entire business logic can be built as a singular, self-sufficient application called </a:t>
            </a:r>
            <a:r>
              <a:rPr lang="en-US" sz="2400" b="1" i="1" dirty="0"/>
              <a:t>monolith</a:t>
            </a:r>
          </a:p>
          <a:p>
            <a:r>
              <a:rPr lang="en-US" sz="2400" dirty="0"/>
              <a:t>Traditional style, application contains lots of functionality and business logic</a:t>
            </a:r>
          </a:p>
          <a:p>
            <a:r>
              <a:rPr lang="en-US" sz="2400" dirty="0"/>
              <a:t>Complex, expensive to change and evolve </a:t>
            </a:r>
          </a:p>
          <a:p>
            <a:r>
              <a:rPr lang="en-US" sz="2400" dirty="0"/>
              <a:t>Risk of falling into </a:t>
            </a:r>
            <a:r>
              <a:rPr lang="en-US" sz="2400" b="1" i="1" dirty="0"/>
              <a:t>big ball of mud</a:t>
            </a:r>
            <a:r>
              <a:rPr lang="en-US" sz="2400" dirty="0"/>
              <a:t> anti-pattern</a:t>
            </a:r>
          </a:p>
        </p:txBody>
      </p:sp>
      <p:sp>
        <p:nvSpPr>
          <p:cNvPr id="4" name="Date Placeholder 3">
            <a:extLst>
              <a:ext uri="{FF2B5EF4-FFF2-40B4-BE49-F238E27FC236}">
                <a16:creationId xmlns:a16="http://schemas.microsoft.com/office/drawing/2014/main" id="{9D94595B-FD9B-423A-92E0-431DC6D9D498}"/>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DD864CE7-DF43-4442-8AD0-6515C9A2BE1F}"/>
              </a:ext>
            </a:extLst>
          </p:cNvPr>
          <p:cNvSpPr>
            <a:spLocks noGrp="1"/>
          </p:cNvSpPr>
          <p:nvPr>
            <p:ph type="sldNum" sz="quarter" idx="11"/>
          </p:nvPr>
        </p:nvSpPr>
        <p:spPr/>
        <p:txBody>
          <a:bodyPr/>
          <a:lstStyle/>
          <a:p>
            <a:fld id="{1394A405-A56A-447D-AF03-5FB891AC25A7}" type="slidenum">
              <a:rPr lang="en-US" smtClean="0"/>
              <a:pPr/>
              <a:t>26</a:t>
            </a:fld>
            <a:endParaRPr lang="en-US" dirty="0"/>
          </a:p>
        </p:txBody>
      </p:sp>
      <p:sp>
        <p:nvSpPr>
          <p:cNvPr id="6" name="Footer Placeholder 5">
            <a:extLst>
              <a:ext uri="{FF2B5EF4-FFF2-40B4-BE49-F238E27FC236}">
                <a16:creationId xmlns:a16="http://schemas.microsoft.com/office/drawing/2014/main" id="{28CDEC2E-5145-410C-9340-E1FC885ADADA}"/>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8BFB7500-DC71-4C4D-AACF-1F002EB5309D}"/>
              </a:ext>
            </a:extLst>
          </p:cNvPr>
          <p:cNvSpPr txBox="1"/>
          <p:nvPr/>
        </p:nvSpPr>
        <p:spPr>
          <a:xfrm>
            <a:off x="5524500" y="5835134"/>
            <a:ext cx="2819400" cy="369332"/>
          </a:xfrm>
          <a:prstGeom prst="rect">
            <a:avLst/>
          </a:prstGeom>
          <a:noFill/>
        </p:spPr>
        <p:txBody>
          <a:bodyPr wrap="square" rtlCol="0">
            <a:spAutoFit/>
          </a:bodyPr>
          <a:lstStyle/>
          <a:p>
            <a:pPr algn="ctr"/>
            <a:r>
              <a:rPr lang="en-US" dirty="0"/>
              <a:t>An Example Monolith</a:t>
            </a:r>
          </a:p>
        </p:txBody>
      </p:sp>
      <p:sp>
        <p:nvSpPr>
          <p:cNvPr id="8" name="Rectangle 7">
            <a:extLst>
              <a:ext uri="{FF2B5EF4-FFF2-40B4-BE49-F238E27FC236}">
                <a16:creationId xmlns:a16="http://schemas.microsoft.com/office/drawing/2014/main" id="{950743D2-41E5-4799-A167-08E9EE04541E}"/>
              </a:ext>
            </a:extLst>
          </p:cNvPr>
          <p:cNvSpPr/>
          <p:nvPr/>
        </p:nvSpPr>
        <p:spPr>
          <a:xfrm>
            <a:off x="5181600" y="1676400"/>
            <a:ext cx="3429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User Interface</a:t>
            </a:r>
          </a:p>
        </p:txBody>
      </p:sp>
      <p:sp>
        <p:nvSpPr>
          <p:cNvPr id="9" name="Rectangle 8">
            <a:extLst>
              <a:ext uri="{FF2B5EF4-FFF2-40B4-BE49-F238E27FC236}">
                <a16:creationId xmlns:a16="http://schemas.microsoft.com/office/drawing/2014/main" id="{CCEA19A8-0DD7-42CA-8628-AD0B84169751}"/>
              </a:ext>
            </a:extLst>
          </p:cNvPr>
          <p:cNvSpPr/>
          <p:nvPr/>
        </p:nvSpPr>
        <p:spPr>
          <a:xfrm>
            <a:off x="5181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Payment Business Logic</a:t>
            </a:r>
          </a:p>
        </p:txBody>
      </p:sp>
      <p:sp>
        <p:nvSpPr>
          <p:cNvPr id="11" name="Rectangle 10">
            <a:extLst>
              <a:ext uri="{FF2B5EF4-FFF2-40B4-BE49-F238E27FC236}">
                <a16:creationId xmlns:a16="http://schemas.microsoft.com/office/drawing/2014/main" id="{840435DF-EBEB-4488-BC10-40D8C0E7F5B3}"/>
              </a:ext>
            </a:extLst>
          </p:cNvPr>
          <p:cNvSpPr/>
          <p:nvPr/>
        </p:nvSpPr>
        <p:spPr>
          <a:xfrm>
            <a:off x="6324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Order Processing Business Logic</a:t>
            </a:r>
          </a:p>
        </p:txBody>
      </p:sp>
      <p:sp>
        <p:nvSpPr>
          <p:cNvPr id="12" name="Rectangle 11">
            <a:extLst>
              <a:ext uri="{FF2B5EF4-FFF2-40B4-BE49-F238E27FC236}">
                <a16:creationId xmlns:a16="http://schemas.microsoft.com/office/drawing/2014/main" id="{A7FCCA17-1516-4948-A0D1-D964E09AB2A3}"/>
              </a:ext>
            </a:extLst>
          </p:cNvPr>
          <p:cNvSpPr/>
          <p:nvPr/>
        </p:nvSpPr>
        <p:spPr>
          <a:xfrm>
            <a:off x="7467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Shipping Business Logic</a:t>
            </a:r>
          </a:p>
        </p:txBody>
      </p:sp>
      <p:sp>
        <p:nvSpPr>
          <p:cNvPr id="13" name="Rectangle 12">
            <a:extLst>
              <a:ext uri="{FF2B5EF4-FFF2-40B4-BE49-F238E27FC236}">
                <a16:creationId xmlns:a16="http://schemas.microsoft.com/office/drawing/2014/main" id="{F960CC84-6675-4A0E-9918-C6F1B04ACCA2}"/>
              </a:ext>
            </a:extLst>
          </p:cNvPr>
          <p:cNvSpPr/>
          <p:nvPr/>
        </p:nvSpPr>
        <p:spPr>
          <a:xfrm>
            <a:off x="5181600" y="3276600"/>
            <a:ext cx="3429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0" name="Flowchart: Magnetic Disk 9">
            <a:extLst>
              <a:ext uri="{FF2B5EF4-FFF2-40B4-BE49-F238E27FC236}">
                <a16:creationId xmlns:a16="http://schemas.microsoft.com/office/drawing/2014/main" id="{D81746C8-7A36-418D-AC50-ACF8D9161AB2}"/>
              </a:ext>
            </a:extLst>
          </p:cNvPr>
          <p:cNvSpPr/>
          <p:nvPr/>
        </p:nvSpPr>
        <p:spPr>
          <a:xfrm>
            <a:off x="6324600" y="4343400"/>
            <a:ext cx="1219200" cy="10668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15" name="Straight Connector 14">
            <a:extLst>
              <a:ext uri="{FF2B5EF4-FFF2-40B4-BE49-F238E27FC236}">
                <a16:creationId xmlns:a16="http://schemas.microsoft.com/office/drawing/2014/main" id="{0B1A0198-2DC2-42FA-8093-9BC43086C6C4}"/>
              </a:ext>
            </a:extLst>
          </p:cNvPr>
          <p:cNvCxnSpPr>
            <a:cxnSpLocks/>
          </p:cNvCxnSpPr>
          <p:nvPr/>
        </p:nvCxnSpPr>
        <p:spPr>
          <a:xfrm>
            <a:off x="6934200" y="3733800"/>
            <a:ext cx="0" cy="60960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0916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arn(inVertic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1" grpId="0" animBg="1"/>
      <p:bldP spid="12" grpId="0" animBg="1"/>
      <p:bldP spid="13"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D75F-5730-4B34-BFBC-1246B7D0580D}"/>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FB903483-2070-47BA-B8B3-CF76D380B87A}"/>
              </a:ext>
            </a:extLst>
          </p:cNvPr>
          <p:cNvSpPr>
            <a:spLocks noGrp="1"/>
          </p:cNvSpPr>
          <p:nvPr>
            <p:ph idx="1"/>
          </p:nvPr>
        </p:nvSpPr>
        <p:spPr>
          <a:xfrm>
            <a:off x="457200" y="1600200"/>
            <a:ext cx="4165632" cy="4525963"/>
          </a:xfrm>
        </p:spPr>
        <p:txBody>
          <a:bodyPr>
            <a:normAutofit/>
          </a:bodyPr>
          <a:lstStyle/>
          <a:p>
            <a:r>
              <a:rPr lang="en-US" sz="2400" dirty="0"/>
              <a:t>An architecture style to build applications using small,  loosely-coupled services</a:t>
            </a:r>
          </a:p>
          <a:p>
            <a:r>
              <a:rPr lang="en-US" sz="2400" dirty="0"/>
              <a:t>Connectivity via a well-defined interface called </a:t>
            </a:r>
            <a:r>
              <a:rPr lang="en-US" sz="2400" b="1" i="1" dirty="0"/>
              <a:t>API</a:t>
            </a:r>
          </a:p>
          <a:p>
            <a:r>
              <a:rPr lang="en-US" sz="2400" dirty="0"/>
              <a:t>Typically organized by business capability, referred to as </a:t>
            </a:r>
            <a:r>
              <a:rPr lang="en-US" sz="2400" b="1" i="1" dirty="0"/>
              <a:t>bounded context</a:t>
            </a:r>
          </a:p>
          <a:p>
            <a:r>
              <a:rPr lang="en-US" sz="2400" dirty="0"/>
              <a:t>Independent tech stack, data storage &amp; deployment</a:t>
            </a:r>
          </a:p>
        </p:txBody>
      </p:sp>
      <p:sp>
        <p:nvSpPr>
          <p:cNvPr id="4" name="Date Placeholder 3">
            <a:extLst>
              <a:ext uri="{FF2B5EF4-FFF2-40B4-BE49-F238E27FC236}">
                <a16:creationId xmlns:a16="http://schemas.microsoft.com/office/drawing/2014/main" id="{D71AFDC9-0609-46E8-8CEE-79FBCED9CA08}"/>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D93BCAE7-06FE-4F2D-8C3B-0854C618C4E2}"/>
              </a:ext>
            </a:extLst>
          </p:cNvPr>
          <p:cNvSpPr>
            <a:spLocks noGrp="1"/>
          </p:cNvSpPr>
          <p:nvPr>
            <p:ph type="sldNum" sz="quarter" idx="11"/>
          </p:nvPr>
        </p:nvSpPr>
        <p:spPr/>
        <p:txBody>
          <a:bodyPr/>
          <a:lstStyle/>
          <a:p>
            <a:fld id="{1394A405-A56A-447D-AF03-5FB891AC25A7}" type="slidenum">
              <a:rPr lang="en-US" smtClean="0"/>
              <a:pPr/>
              <a:t>27</a:t>
            </a:fld>
            <a:endParaRPr lang="en-US" dirty="0"/>
          </a:p>
        </p:txBody>
      </p:sp>
      <p:sp>
        <p:nvSpPr>
          <p:cNvPr id="6" name="Footer Placeholder 5">
            <a:extLst>
              <a:ext uri="{FF2B5EF4-FFF2-40B4-BE49-F238E27FC236}">
                <a16:creationId xmlns:a16="http://schemas.microsoft.com/office/drawing/2014/main" id="{D5DC84B5-0EC4-4AC0-B00A-5276F2857D35}"/>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5797C96E-3116-4C7D-8AAA-B93A286B7E38}"/>
              </a:ext>
            </a:extLst>
          </p:cNvPr>
          <p:cNvSpPr txBox="1"/>
          <p:nvPr/>
        </p:nvSpPr>
        <p:spPr>
          <a:xfrm>
            <a:off x="5181601" y="5943600"/>
            <a:ext cx="3657599" cy="646331"/>
          </a:xfrm>
          <a:prstGeom prst="rect">
            <a:avLst/>
          </a:prstGeom>
          <a:noFill/>
        </p:spPr>
        <p:txBody>
          <a:bodyPr wrap="square" rtlCol="0">
            <a:spAutoFit/>
          </a:bodyPr>
          <a:lstStyle/>
          <a:p>
            <a:pPr algn="ctr"/>
            <a:r>
              <a:rPr lang="en-US" dirty="0"/>
              <a:t>An Example of Microservices Architecture</a:t>
            </a:r>
          </a:p>
        </p:txBody>
      </p:sp>
      <p:sp>
        <p:nvSpPr>
          <p:cNvPr id="8" name="Rectangle 7">
            <a:extLst>
              <a:ext uri="{FF2B5EF4-FFF2-40B4-BE49-F238E27FC236}">
                <a16:creationId xmlns:a16="http://schemas.microsoft.com/office/drawing/2014/main" id="{88DAB363-BD07-42E1-B317-1E13C960A1A3}"/>
              </a:ext>
            </a:extLst>
          </p:cNvPr>
          <p:cNvSpPr/>
          <p:nvPr/>
        </p:nvSpPr>
        <p:spPr>
          <a:xfrm>
            <a:off x="5167182" y="1676400"/>
            <a:ext cx="3429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User Interface</a:t>
            </a:r>
          </a:p>
        </p:txBody>
      </p:sp>
      <p:sp>
        <p:nvSpPr>
          <p:cNvPr id="9" name="Rectangle 8">
            <a:extLst>
              <a:ext uri="{FF2B5EF4-FFF2-40B4-BE49-F238E27FC236}">
                <a16:creationId xmlns:a16="http://schemas.microsoft.com/office/drawing/2014/main" id="{E278D880-D579-4F37-914E-B5A3BF063918}"/>
              </a:ext>
            </a:extLst>
          </p:cNvPr>
          <p:cNvSpPr/>
          <p:nvPr/>
        </p:nvSpPr>
        <p:spPr>
          <a:xfrm>
            <a:off x="49385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Payment Business Logic</a:t>
            </a:r>
          </a:p>
        </p:txBody>
      </p:sp>
      <p:sp>
        <p:nvSpPr>
          <p:cNvPr id="10" name="Rectangle 9">
            <a:extLst>
              <a:ext uri="{FF2B5EF4-FFF2-40B4-BE49-F238E27FC236}">
                <a16:creationId xmlns:a16="http://schemas.microsoft.com/office/drawing/2014/main" id="{08E0C651-E6CE-4A59-920D-51E413230298}"/>
              </a:ext>
            </a:extLst>
          </p:cNvPr>
          <p:cNvSpPr/>
          <p:nvPr/>
        </p:nvSpPr>
        <p:spPr>
          <a:xfrm>
            <a:off x="63101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Order Processing Business Logic</a:t>
            </a:r>
          </a:p>
        </p:txBody>
      </p:sp>
      <p:sp>
        <p:nvSpPr>
          <p:cNvPr id="11" name="Rectangle 10">
            <a:extLst>
              <a:ext uri="{FF2B5EF4-FFF2-40B4-BE49-F238E27FC236}">
                <a16:creationId xmlns:a16="http://schemas.microsoft.com/office/drawing/2014/main" id="{78CAE9DC-66DC-46A9-AAA3-891052F8FAF4}"/>
              </a:ext>
            </a:extLst>
          </p:cNvPr>
          <p:cNvSpPr/>
          <p:nvPr/>
        </p:nvSpPr>
        <p:spPr>
          <a:xfrm>
            <a:off x="76817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Shipping Business Logic</a:t>
            </a:r>
          </a:p>
        </p:txBody>
      </p:sp>
      <p:sp>
        <p:nvSpPr>
          <p:cNvPr id="12" name="Rectangle 11">
            <a:extLst>
              <a:ext uri="{FF2B5EF4-FFF2-40B4-BE49-F238E27FC236}">
                <a16:creationId xmlns:a16="http://schemas.microsoft.com/office/drawing/2014/main" id="{AD7D98BD-C8A9-4673-82EC-CF95FE6BE05B}"/>
              </a:ext>
            </a:extLst>
          </p:cNvPr>
          <p:cNvSpPr/>
          <p:nvPr/>
        </p:nvSpPr>
        <p:spPr>
          <a:xfrm>
            <a:off x="4938580" y="3886200"/>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3" name="Flowchart: Magnetic Disk 12">
            <a:extLst>
              <a:ext uri="{FF2B5EF4-FFF2-40B4-BE49-F238E27FC236}">
                <a16:creationId xmlns:a16="http://schemas.microsoft.com/office/drawing/2014/main" id="{AD09122A-5399-41FF-80B6-0E805089D2E9}"/>
              </a:ext>
            </a:extLst>
          </p:cNvPr>
          <p:cNvSpPr/>
          <p:nvPr/>
        </p:nvSpPr>
        <p:spPr>
          <a:xfrm>
            <a:off x="5014780" y="4798656"/>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14" name="Straight Connector 13">
            <a:extLst>
              <a:ext uri="{FF2B5EF4-FFF2-40B4-BE49-F238E27FC236}">
                <a16:creationId xmlns:a16="http://schemas.microsoft.com/office/drawing/2014/main" id="{AFC00676-A238-48CD-BF7A-23CF42FFEAB0}"/>
              </a:ext>
            </a:extLst>
          </p:cNvPr>
          <p:cNvCxnSpPr>
            <a:cxnSpLocks/>
            <a:endCxn id="13" idx="1"/>
          </p:cNvCxnSpPr>
          <p:nvPr/>
        </p:nvCxnSpPr>
        <p:spPr>
          <a:xfrm>
            <a:off x="5510079" y="4357945"/>
            <a:ext cx="1" cy="440711"/>
          </a:xfrm>
          <a:prstGeom prst="line">
            <a:avLst/>
          </a:prstGeom>
        </p:spPr>
        <p:style>
          <a:lnRef idx="2">
            <a:schemeClr val="accent6"/>
          </a:lnRef>
          <a:fillRef idx="0">
            <a:schemeClr val="accent6"/>
          </a:fillRef>
          <a:effectRef idx="1">
            <a:schemeClr val="accent6"/>
          </a:effectRef>
          <a:fontRef idx="minor">
            <a:schemeClr val="tx1"/>
          </a:fontRef>
        </p:style>
      </p:cxnSp>
      <p:sp>
        <p:nvSpPr>
          <p:cNvPr id="15" name="Rectangle 14">
            <a:extLst>
              <a:ext uri="{FF2B5EF4-FFF2-40B4-BE49-F238E27FC236}">
                <a16:creationId xmlns:a16="http://schemas.microsoft.com/office/drawing/2014/main" id="{1AB2FA11-7FF0-4B50-B2CC-AA6CF65CDA80}"/>
              </a:ext>
            </a:extLst>
          </p:cNvPr>
          <p:cNvSpPr/>
          <p:nvPr/>
        </p:nvSpPr>
        <p:spPr>
          <a:xfrm>
            <a:off x="6310182" y="3886200"/>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6" name="Rectangle 15">
            <a:extLst>
              <a:ext uri="{FF2B5EF4-FFF2-40B4-BE49-F238E27FC236}">
                <a16:creationId xmlns:a16="http://schemas.microsoft.com/office/drawing/2014/main" id="{54E693A9-EBE3-48E3-A8C0-11605E29DBC3}"/>
              </a:ext>
            </a:extLst>
          </p:cNvPr>
          <p:cNvSpPr/>
          <p:nvPr/>
        </p:nvSpPr>
        <p:spPr>
          <a:xfrm>
            <a:off x="7681782" y="3900745"/>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7" name="Flowchart: Magnetic Disk 16">
            <a:extLst>
              <a:ext uri="{FF2B5EF4-FFF2-40B4-BE49-F238E27FC236}">
                <a16:creationId xmlns:a16="http://schemas.microsoft.com/office/drawing/2014/main" id="{1702FF91-27CE-4665-BE24-A7030F4760A0}"/>
              </a:ext>
            </a:extLst>
          </p:cNvPr>
          <p:cNvSpPr/>
          <p:nvPr/>
        </p:nvSpPr>
        <p:spPr>
          <a:xfrm>
            <a:off x="6386382" y="4800600"/>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sp>
        <p:nvSpPr>
          <p:cNvPr id="18" name="Flowchart: Magnetic Disk 17">
            <a:extLst>
              <a:ext uri="{FF2B5EF4-FFF2-40B4-BE49-F238E27FC236}">
                <a16:creationId xmlns:a16="http://schemas.microsoft.com/office/drawing/2014/main" id="{4F242427-0AEF-4358-9B0B-85242719D899}"/>
              </a:ext>
            </a:extLst>
          </p:cNvPr>
          <p:cNvSpPr/>
          <p:nvPr/>
        </p:nvSpPr>
        <p:spPr>
          <a:xfrm>
            <a:off x="7848601" y="4806178"/>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21" name="Straight Connector 20">
            <a:extLst>
              <a:ext uri="{FF2B5EF4-FFF2-40B4-BE49-F238E27FC236}">
                <a16:creationId xmlns:a16="http://schemas.microsoft.com/office/drawing/2014/main" id="{6AC1A107-4FFB-435B-A8C5-BEC23907BC4A}"/>
              </a:ext>
            </a:extLst>
          </p:cNvPr>
          <p:cNvCxnSpPr>
            <a:cxnSpLocks/>
          </p:cNvCxnSpPr>
          <p:nvPr/>
        </p:nvCxnSpPr>
        <p:spPr>
          <a:xfrm>
            <a:off x="8340431" y="4372490"/>
            <a:ext cx="1" cy="440711"/>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a:extLst>
              <a:ext uri="{FF2B5EF4-FFF2-40B4-BE49-F238E27FC236}">
                <a16:creationId xmlns:a16="http://schemas.microsoft.com/office/drawing/2014/main" id="{B1E6AF7E-BDA9-43DD-8CA3-CE0D90F7CD0C}"/>
              </a:ext>
            </a:extLst>
          </p:cNvPr>
          <p:cNvCxnSpPr>
            <a:cxnSpLocks/>
          </p:cNvCxnSpPr>
          <p:nvPr/>
        </p:nvCxnSpPr>
        <p:spPr>
          <a:xfrm>
            <a:off x="6881680" y="4365467"/>
            <a:ext cx="1" cy="440711"/>
          </a:xfrm>
          <a:prstGeom prst="line">
            <a:avLst/>
          </a:prstGeom>
        </p:spPr>
        <p:style>
          <a:lnRef idx="2">
            <a:schemeClr val="accent6"/>
          </a:lnRef>
          <a:fillRef idx="0">
            <a:schemeClr val="accent6"/>
          </a:fillRef>
          <a:effectRef idx="1">
            <a:schemeClr val="accent6"/>
          </a:effectRef>
          <a:fontRef idx="minor">
            <a:schemeClr val="tx1"/>
          </a:fontRef>
        </p:style>
      </p:cxnSp>
      <p:sp>
        <p:nvSpPr>
          <p:cNvPr id="23" name="Rectangle 22">
            <a:extLst>
              <a:ext uri="{FF2B5EF4-FFF2-40B4-BE49-F238E27FC236}">
                <a16:creationId xmlns:a16="http://schemas.microsoft.com/office/drawing/2014/main" id="{DFB6ACB5-E4D3-4D7D-8DF2-A2B3F5CCDBA4}"/>
              </a:ext>
            </a:extLst>
          </p:cNvPr>
          <p:cNvSpPr/>
          <p:nvPr/>
        </p:nvSpPr>
        <p:spPr>
          <a:xfrm>
            <a:off x="4938580" y="2500312"/>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sp>
        <p:nvSpPr>
          <p:cNvPr id="24" name="Rectangle 23">
            <a:extLst>
              <a:ext uri="{FF2B5EF4-FFF2-40B4-BE49-F238E27FC236}">
                <a16:creationId xmlns:a16="http://schemas.microsoft.com/office/drawing/2014/main" id="{725FB67B-7F93-44A1-A8F7-0C5836C8154E}"/>
              </a:ext>
            </a:extLst>
          </p:cNvPr>
          <p:cNvSpPr/>
          <p:nvPr/>
        </p:nvSpPr>
        <p:spPr>
          <a:xfrm>
            <a:off x="7688706" y="2496466"/>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sp>
        <p:nvSpPr>
          <p:cNvPr id="25" name="Rectangle 24">
            <a:extLst>
              <a:ext uri="{FF2B5EF4-FFF2-40B4-BE49-F238E27FC236}">
                <a16:creationId xmlns:a16="http://schemas.microsoft.com/office/drawing/2014/main" id="{3218B810-984B-4A4F-A7A2-6521FB7A658E}"/>
              </a:ext>
            </a:extLst>
          </p:cNvPr>
          <p:cNvSpPr/>
          <p:nvPr/>
        </p:nvSpPr>
        <p:spPr>
          <a:xfrm>
            <a:off x="6310182" y="2496466"/>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cxnSp>
        <p:nvCxnSpPr>
          <p:cNvPr id="30" name="Connector: Elbow 29">
            <a:extLst>
              <a:ext uri="{FF2B5EF4-FFF2-40B4-BE49-F238E27FC236}">
                <a16:creationId xmlns:a16="http://schemas.microsoft.com/office/drawing/2014/main" id="{80AA9370-EDDF-44D4-A85B-3B6FDC326BDF}"/>
              </a:ext>
            </a:extLst>
          </p:cNvPr>
          <p:cNvCxnSpPr>
            <a:stCxn id="8" idx="2"/>
            <a:endCxn id="23" idx="0"/>
          </p:cNvCxnSpPr>
          <p:nvPr/>
        </p:nvCxnSpPr>
        <p:spPr>
          <a:xfrm rot="5400000">
            <a:off x="6012525" y="1631155"/>
            <a:ext cx="366712" cy="1371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C33C8E0-6951-4B7E-89CB-7AA7FEAD5B07}"/>
              </a:ext>
            </a:extLst>
          </p:cNvPr>
          <p:cNvCxnSpPr>
            <a:stCxn id="8" idx="2"/>
            <a:endCxn id="24" idx="0"/>
          </p:cNvCxnSpPr>
          <p:nvPr/>
        </p:nvCxnSpPr>
        <p:spPr>
          <a:xfrm rot="16200000" flipH="1">
            <a:off x="7389511" y="1625771"/>
            <a:ext cx="362866" cy="1378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AC828E8-C5AA-4030-80A8-532FEEDA3C2F}"/>
              </a:ext>
            </a:extLst>
          </p:cNvPr>
          <p:cNvCxnSpPr>
            <a:stCxn id="8" idx="2"/>
          </p:cNvCxnSpPr>
          <p:nvPr/>
        </p:nvCxnSpPr>
        <p:spPr>
          <a:xfrm>
            <a:off x="6881682" y="2133600"/>
            <a:ext cx="0" cy="37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699E10C-84DE-48BE-BDE5-D88BC55142B3}"/>
              </a:ext>
            </a:extLst>
          </p:cNvPr>
          <p:cNvGrpSpPr/>
          <p:nvPr/>
        </p:nvGrpSpPr>
        <p:grpSpPr>
          <a:xfrm>
            <a:off x="4800600" y="2451814"/>
            <a:ext cx="1371532" cy="3375779"/>
            <a:chOff x="4800600" y="2451814"/>
            <a:chExt cx="1371532" cy="3375779"/>
          </a:xfrm>
        </p:grpSpPr>
        <p:sp>
          <p:nvSpPr>
            <p:cNvPr id="35" name="Rectangle 34">
              <a:extLst>
                <a:ext uri="{FF2B5EF4-FFF2-40B4-BE49-F238E27FC236}">
                  <a16:creationId xmlns:a16="http://schemas.microsoft.com/office/drawing/2014/main" id="{C1CBBE10-7C3F-4475-A667-E9479A89A69D}"/>
                </a:ext>
              </a:extLst>
            </p:cNvPr>
            <p:cNvSpPr/>
            <p:nvPr/>
          </p:nvSpPr>
          <p:spPr>
            <a:xfrm>
              <a:off x="4800600" y="2451814"/>
              <a:ext cx="1371532" cy="3110786"/>
            </a:xfrm>
            <a:prstGeom prst="rect">
              <a:avLst/>
            </a:prstGeom>
            <a:solidFill>
              <a:schemeClr val="accent2">
                <a:alpha val="3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5BB3C1C-4529-4858-A01F-3F6EDD54CE52}"/>
                </a:ext>
              </a:extLst>
            </p:cNvPr>
            <p:cNvSpPr txBox="1"/>
            <p:nvPr/>
          </p:nvSpPr>
          <p:spPr>
            <a:xfrm>
              <a:off x="4800600" y="5516700"/>
              <a:ext cx="1371532" cy="310893"/>
            </a:xfrm>
            <a:prstGeom prst="rect">
              <a:avLst/>
            </a:prstGeom>
            <a:noFill/>
            <a:ln>
              <a:noFill/>
            </a:ln>
          </p:spPr>
          <p:txBody>
            <a:bodyPr wrap="square" rtlCol="0">
              <a:spAutoFit/>
            </a:bodyPr>
            <a:lstStyle/>
            <a:p>
              <a:pPr algn="ctr"/>
              <a:r>
                <a:rPr lang="en-US" sz="1400" b="1" dirty="0">
                  <a:solidFill>
                    <a:schemeClr val="accent2"/>
                  </a:solidFill>
                </a:rPr>
                <a:t>A Microservice</a:t>
              </a:r>
            </a:p>
          </p:txBody>
        </p:sp>
      </p:grpSp>
      <p:sp>
        <p:nvSpPr>
          <p:cNvPr id="39" name="TextBox 38">
            <a:extLst>
              <a:ext uri="{FF2B5EF4-FFF2-40B4-BE49-F238E27FC236}">
                <a16:creationId xmlns:a16="http://schemas.microsoft.com/office/drawing/2014/main" id="{4ADB21C9-A6EE-48BD-944A-5A324F93BBAF}"/>
              </a:ext>
            </a:extLst>
          </p:cNvPr>
          <p:cNvSpPr txBox="1"/>
          <p:nvPr/>
        </p:nvSpPr>
        <p:spPr>
          <a:xfrm>
            <a:off x="152401" y="6098922"/>
            <a:ext cx="5029200" cy="369332"/>
          </a:xfrm>
          <a:prstGeom prst="rect">
            <a:avLst/>
          </a:prstGeom>
          <a:noFill/>
        </p:spPr>
        <p:txBody>
          <a:bodyPr wrap="square" rtlCol="0">
            <a:spAutoFit/>
          </a:bodyPr>
          <a:lstStyle/>
          <a:p>
            <a:r>
              <a:rPr lang="en-US" b="1" dirty="0">
                <a:solidFill>
                  <a:srgbClr val="FF0000"/>
                </a:solidFill>
                <a:highlight>
                  <a:srgbClr val="FFFF00"/>
                </a:highlight>
              </a:rPr>
              <a:t>Coupled Microservices </a:t>
            </a:r>
            <a:r>
              <a:rPr lang="en-US" b="1" dirty="0">
                <a:solidFill>
                  <a:srgbClr val="FF0000"/>
                </a:solidFill>
                <a:highlight>
                  <a:srgbClr val="FFFF00"/>
                </a:highlight>
                <a:sym typeface="Wingdings" panose="05000000000000000000" pitchFamily="2" charset="2"/>
              </a:rPr>
              <a:t> </a:t>
            </a:r>
            <a:r>
              <a:rPr lang="en-US" b="1" dirty="0">
                <a:solidFill>
                  <a:srgbClr val="FF0000"/>
                </a:solidFill>
                <a:highlight>
                  <a:srgbClr val="FFFF00"/>
                </a:highlight>
              </a:rPr>
              <a:t>Distributed Monolith!!</a:t>
            </a:r>
          </a:p>
        </p:txBody>
      </p:sp>
    </p:spTree>
    <p:extLst>
      <p:ext uri="{BB962C8B-B14F-4D97-AF65-F5344CB8AC3E}">
        <p14:creationId xmlns:p14="http://schemas.microsoft.com/office/powerpoint/2010/main" val="26170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1000"/>
                                        <p:tgtEl>
                                          <p:spTgt spid="38"/>
                                        </p:tgtEl>
                                      </p:cBhvr>
                                    </p:animEffect>
                                    <p:anim calcmode="lin" valueType="num">
                                      <p:cBhvr>
                                        <p:cTn id="71" dur="1000" fill="hold"/>
                                        <p:tgtEl>
                                          <p:spTgt spid="38"/>
                                        </p:tgtEl>
                                        <p:attrNameLst>
                                          <p:attrName>ppt_x</p:attrName>
                                        </p:attrNameLst>
                                      </p:cBhvr>
                                      <p:tavLst>
                                        <p:tav tm="0">
                                          <p:val>
                                            <p:strVal val="#ppt_x"/>
                                          </p:val>
                                        </p:tav>
                                        <p:tav tm="100000">
                                          <p:val>
                                            <p:strVal val="#ppt_x"/>
                                          </p:val>
                                        </p:tav>
                                      </p:tavLst>
                                    </p:anim>
                                    <p:anim calcmode="lin" valueType="num">
                                      <p:cBhvr>
                                        <p:cTn id="7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barn(inVertical)">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1" presetClass="entr" presetSubtype="2"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heel(2)">
                                      <p:cBhvr>
                                        <p:cTn id="9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3" grpId="0" animBg="1"/>
      <p:bldP spid="24" grpId="0" animBg="1"/>
      <p:bldP spid="25" grpId="0" animBg="1"/>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574388-59C5-4ED1-9BE0-3BBE90C5CE00}"/>
              </a:ext>
            </a:extLst>
          </p:cNvPr>
          <p:cNvSpPr>
            <a:spLocks noGrp="1"/>
          </p:cNvSpPr>
          <p:nvPr>
            <p:ph type="title"/>
          </p:nvPr>
        </p:nvSpPr>
        <p:spPr/>
        <p:txBody>
          <a:bodyPr/>
          <a:lstStyle/>
          <a:p>
            <a:r>
              <a:rPr lang="en-US" dirty="0"/>
              <a:t>API</a:t>
            </a:r>
          </a:p>
        </p:txBody>
      </p:sp>
      <p:sp>
        <p:nvSpPr>
          <p:cNvPr id="11" name="Content Placeholder 10">
            <a:extLst>
              <a:ext uri="{FF2B5EF4-FFF2-40B4-BE49-F238E27FC236}">
                <a16:creationId xmlns:a16="http://schemas.microsoft.com/office/drawing/2014/main" id="{F95D762D-21AE-4842-87BF-977E5072F361}"/>
              </a:ext>
            </a:extLst>
          </p:cNvPr>
          <p:cNvSpPr>
            <a:spLocks noGrp="1"/>
          </p:cNvSpPr>
          <p:nvPr>
            <p:ph idx="1"/>
          </p:nvPr>
        </p:nvSpPr>
        <p:spPr>
          <a:xfrm>
            <a:off x="457200" y="1600200"/>
            <a:ext cx="6096000" cy="3505199"/>
          </a:xfrm>
        </p:spPr>
        <p:txBody>
          <a:bodyPr>
            <a:normAutofit/>
          </a:bodyPr>
          <a:lstStyle/>
          <a:p>
            <a:r>
              <a:rPr lang="en-US" sz="2800" dirty="0"/>
              <a:t>API stands for Application Programming Interface</a:t>
            </a:r>
          </a:p>
          <a:p>
            <a:r>
              <a:rPr lang="en-US" sz="2800" dirty="0"/>
              <a:t>It is a combination of </a:t>
            </a:r>
            <a:r>
              <a:rPr lang="en-US" sz="2800" b="1" i="1" dirty="0"/>
              <a:t>protocol</a:t>
            </a:r>
            <a:r>
              <a:rPr lang="en-US" sz="2800" dirty="0"/>
              <a:t> and </a:t>
            </a:r>
            <a:r>
              <a:rPr lang="en-US" sz="2800" b="1" i="1" dirty="0"/>
              <a:t>methods</a:t>
            </a:r>
            <a:r>
              <a:rPr lang="en-US" sz="2800" dirty="0"/>
              <a:t> that define how an application’s functionality and data can be accessed</a:t>
            </a:r>
          </a:p>
        </p:txBody>
      </p:sp>
      <p:sp>
        <p:nvSpPr>
          <p:cNvPr id="7" name="Date Placeholder 6">
            <a:extLst>
              <a:ext uri="{FF2B5EF4-FFF2-40B4-BE49-F238E27FC236}">
                <a16:creationId xmlns:a16="http://schemas.microsoft.com/office/drawing/2014/main" id="{DDEA8DFC-C6A6-4D8C-AAC8-B2C83DA8D996}"/>
              </a:ext>
            </a:extLst>
          </p:cNvPr>
          <p:cNvSpPr>
            <a:spLocks noGrp="1"/>
          </p:cNvSpPr>
          <p:nvPr>
            <p:ph type="dt" sz="half" idx="10"/>
          </p:nvPr>
        </p:nvSpPr>
        <p:spPr/>
        <p:txBody>
          <a:bodyPr/>
          <a:lstStyle/>
          <a:p>
            <a:fld id="{7D8EB883-0C37-4059-B9C8-76B2F87A1EED}" type="datetime1">
              <a:rPr lang="en-US" smtClean="0"/>
              <a:t>11/23/2021</a:t>
            </a:fld>
            <a:endParaRPr lang="en-US" dirty="0"/>
          </a:p>
        </p:txBody>
      </p:sp>
      <p:sp>
        <p:nvSpPr>
          <p:cNvPr id="8" name="Slide Number Placeholder 7">
            <a:extLst>
              <a:ext uri="{FF2B5EF4-FFF2-40B4-BE49-F238E27FC236}">
                <a16:creationId xmlns:a16="http://schemas.microsoft.com/office/drawing/2014/main" id="{29CC15E4-302B-4D81-BDC9-08AABA286C5E}"/>
              </a:ext>
            </a:extLst>
          </p:cNvPr>
          <p:cNvSpPr>
            <a:spLocks noGrp="1"/>
          </p:cNvSpPr>
          <p:nvPr>
            <p:ph type="sldNum" sz="quarter" idx="11"/>
          </p:nvPr>
        </p:nvSpPr>
        <p:spPr/>
        <p:txBody>
          <a:bodyPr/>
          <a:lstStyle/>
          <a:p>
            <a:fld id="{1394A405-A56A-447D-AF03-5FB891AC25A7}" type="slidenum">
              <a:rPr lang="en-US" smtClean="0"/>
              <a:pPr/>
              <a:t>28</a:t>
            </a:fld>
            <a:endParaRPr lang="en-US" dirty="0"/>
          </a:p>
        </p:txBody>
      </p:sp>
      <p:sp>
        <p:nvSpPr>
          <p:cNvPr id="9" name="Footer Placeholder 8">
            <a:extLst>
              <a:ext uri="{FF2B5EF4-FFF2-40B4-BE49-F238E27FC236}">
                <a16:creationId xmlns:a16="http://schemas.microsoft.com/office/drawing/2014/main" id="{852F22F7-8DA8-4077-88D8-1E8FAC65DFB0}"/>
              </a:ext>
            </a:extLst>
          </p:cNvPr>
          <p:cNvSpPr>
            <a:spLocks noGrp="1"/>
          </p:cNvSpPr>
          <p:nvPr>
            <p:ph type="ftr" sz="quarter" idx="12"/>
          </p:nvPr>
        </p:nvSpPr>
        <p:spPr/>
        <p:txBody>
          <a:bodyPr/>
          <a:lstStyle/>
          <a:p>
            <a:r>
              <a:rPr lang="en-US"/>
              <a:t>Business Tier with Microservices &amp; API</a:t>
            </a:r>
            <a:endParaRPr lang="en-US" dirty="0"/>
          </a:p>
        </p:txBody>
      </p:sp>
      <p:pic>
        <p:nvPicPr>
          <p:cNvPr id="12" name="Picture 11">
            <a:extLst>
              <a:ext uri="{FF2B5EF4-FFF2-40B4-BE49-F238E27FC236}">
                <a16:creationId xmlns:a16="http://schemas.microsoft.com/office/drawing/2014/main" id="{B02762E5-1670-4684-B608-067BFCF7C3C8}"/>
              </a:ext>
            </a:extLst>
          </p:cNvPr>
          <p:cNvPicPr>
            <a:picLocks noChangeAspect="1"/>
          </p:cNvPicPr>
          <p:nvPr/>
        </p:nvPicPr>
        <p:blipFill>
          <a:blip r:embed="rId2"/>
          <a:stretch>
            <a:fillRect/>
          </a:stretch>
        </p:blipFill>
        <p:spPr>
          <a:xfrm>
            <a:off x="7010400" y="1600200"/>
            <a:ext cx="1428750" cy="1428750"/>
          </a:xfrm>
          <a:prstGeom prst="rect">
            <a:avLst/>
          </a:prstGeom>
        </p:spPr>
      </p:pic>
      <p:sp>
        <p:nvSpPr>
          <p:cNvPr id="13" name="Content Placeholder 10">
            <a:extLst>
              <a:ext uri="{FF2B5EF4-FFF2-40B4-BE49-F238E27FC236}">
                <a16:creationId xmlns:a16="http://schemas.microsoft.com/office/drawing/2014/main" id="{B186EB09-16B1-4CA2-AFC7-09FE14EFA0E9}"/>
              </a:ext>
            </a:extLst>
          </p:cNvPr>
          <p:cNvSpPr txBox="1">
            <a:spLocks/>
          </p:cNvSpPr>
          <p:nvPr/>
        </p:nvSpPr>
        <p:spPr>
          <a:xfrm>
            <a:off x="457200" y="4416426"/>
            <a:ext cx="8229600" cy="19899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today’s hyperconnected world, APIs play a key role. However, the protocol &amp; methods need to be </a:t>
            </a:r>
            <a:r>
              <a:rPr lang="en-US" sz="2800" b="1" i="1" dirty="0"/>
              <a:t>standardized</a:t>
            </a:r>
            <a:r>
              <a:rPr lang="en-US" sz="2800" dirty="0"/>
              <a:t> to enable ubiquitous connectivity</a:t>
            </a:r>
          </a:p>
        </p:txBody>
      </p:sp>
    </p:spTree>
    <p:extLst>
      <p:ext uri="{BB962C8B-B14F-4D97-AF65-F5344CB8AC3E}">
        <p14:creationId xmlns:p14="http://schemas.microsoft.com/office/powerpoint/2010/main" val="246909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p:txBody>
          <a:bodyPr>
            <a:normAutofit fontScale="92500" lnSpcReduction="20000"/>
          </a:bodyPr>
          <a:lstStyle/>
          <a:p>
            <a:r>
              <a:rPr lang="en-US" dirty="0"/>
              <a:t>Fundamentals of distributed computing</a:t>
            </a:r>
          </a:p>
          <a:p>
            <a:r>
              <a:rPr lang="en-US" dirty="0"/>
              <a:t>Computational challenges in an Enterprise</a:t>
            </a:r>
          </a:p>
          <a:p>
            <a:r>
              <a:rPr lang="en-US" dirty="0"/>
              <a:t>Principles &amp; Techniques used in addressing enterprise computing challenges</a:t>
            </a:r>
          </a:p>
          <a:p>
            <a:r>
              <a:rPr lang="en-US" dirty="0"/>
              <a:t>Application of distributed computing (Java EE):</a:t>
            </a:r>
          </a:p>
          <a:p>
            <a:pPr lvl="1"/>
            <a:r>
              <a:rPr lang="en-US" dirty="0"/>
              <a:t>Multi-tiered web application</a:t>
            </a:r>
          </a:p>
          <a:p>
            <a:pPr lvl="1"/>
            <a:r>
              <a:rPr lang="en-US" dirty="0"/>
              <a:t>Object Relational Mapping</a:t>
            </a:r>
          </a:p>
          <a:p>
            <a:pPr lvl="1"/>
            <a:r>
              <a:rPr lang="en-US" dirty="0"/>
              <a:t>APIs and Microservices</a:t>
            </a:r>
          </a:p>
          <a:p>
            <a:pPr lvl="1"/>
            <a:r>
              <a:rPr lang="en-US" dirty="0"/>
              <a:t>Messaging based integration</a:t>
            </a:r>
          </a:p>
          <a:p>
            <a:r>
              <a:rPr lang="en-US" dirty="0"/>
              <a:t>Amazon Web Services (AWS) foundations</a:t>
            </a:r>
          </a:p>
        </p:txBody>
      </p:sp>
      <p:sp>
        <p:nvSpPr>
          <p:cNvPr id="4" name="Date Placeholder 3"/>
          <p:cNvSpPr>
            <a:spLocks noGrp="1"/>
          </p:cNvSpPr>
          <p:nvPr>
            <p:ph type="dt" sz="half" idx="10"/>
          </p:nvPr>
        </p:nvSpPr>
        <p:spPr/>
        <p:txBody>
          <a:bodyPr/>
          <a:lstStyle/>
          <a:p>
            <a:fld id="{E52FA965-D9AC-450F-AA0F-05A6D6267A8B}" type="datetime1">
              <a:rPr lang="en-US" smtClean="0"/>
              <a:pPr/>
              <a:t>11/23/2021</a:t>
            </a:fld>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1394A405-A56A-447D-AF03-5FB891AC25A7}"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3B45-FBE8-4885-8F70-1896EED38F54}"/>
              </a:ext>
            </a:extLst>
          </p:cNvPr>
          <p:cNvSpPr>
            <a:spLocks noGrp="1"/>
          </p:cNvSpPr>
          <p:nvPr>
            <p:ph type="title"/>
          </p:nvPr>
        </p:nvSpPr>
        <p:spPr/>
        <p:txBody>
          <a:bodyPr/>
          <a:lstStyle/>
          <a:p>
            <a:r>
              <a:rPr lang="en-US" dirty="0"/>
              <a:t>Web API (a.k.a. REST API)</a:t>
            </a:r>
          </a:p>
        </p:txBody>
      </p:sp>
      <p:sp>
        <p:nvSpPr>
          <p:cNvPr id="3" name="Content Placeholder 2">
            <a:extLst>
              <a:ext uri="{FF2B5EF4-FFF2-40B4-BE49-F238E27FC236}">
                <a16:creationId xmlns:a16="http://schemas.microsoft.com/office/drawing/2014/main" id="{ACFA1C84-4AAE-4A84-B0ED-4993D0997331}"/>
              </a:ext>
            </a:extLst>
          </p:cNvPr>
          <p:cNvSpPr>
            <a:spLocks noGrp="1"/>
          </p:cNvSpPr>
          <p:nvPr>
            <p:ph idx="1"/>
          </p:nvPr>
        </p:nvSpPr>
        <p:spPr>
          <a:xfrm>
            <a:off x="457200" y="1600201"/>
            <a:ext cx="8229600" cy="1813560"/>
          </a:xfrm>
        </p:spPr>
        <p:txBody>
          <a:bodyPr/>
          <a:lstStyle/>
          <a:p>
            <a:r>
              <a:rPr lang="en-US" dirty="0"/>
              <a:t>A </a:t>
            </a:r>
            <a:r>
              <a:rPr lang="en-US" b="1" i="1" dirty="0"/>
              <a:t>standard</a:t>
            </a:r>
            <a:r>
              <a:rPr lang="en-US" dirty="0"/>
              <a:t> way to </a:t>
            </a:r>
            <a:r>
              <a:rPr lang="en-US" b="1" i="1" dirty="0"/>
              <a:t>specify</a:t>
            </a:r>
            <a:r>
              <a:rPr lang="en-US" dirty="0"/>
              <a:t> API for an application (monolith or microservices)</a:t>
            </a:r>
          </a:p>
          <a:p>
            <a:r>
              <a:rPr lang="en-US" dirty="0"/>
              <a:t>The 3 standards are:</a:t>
            </a:r>
          </a:p>
        </p:txBody>
      </p:sp>
      <p:sp>
        <p:nvSpPr>
          <p:cNvPr id="4" name="Date Placeholder 3">
            <a:extLst>
              <a:ext uri="{FF2B5EF4-FFF2-40B4-BE49-F238E27FC236}">
                <a16:creationId xmlns:a16="http://schemas.microsoft.com/office/drawing/2014/main" id="{F2F0A673-A0C3-4A1F-8588-ACD7218F2D79}"/>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03CB4821-D20A-48AA-B86A-52C7F55709FB}"/>
              </a:ext>
            </a:extLst>
          </p:cNvPr>
          <p:cNvSpPr>
            <a:spLocks noGrp="1"/>
          </p:cNvSpPr>
          <p:nvPr>
            <p:ph type="sldNum" sz="quarter" idx="11"/>
          </p:nvPr>
        </p:nvSpPr>
        <p:spPr/>
        <p:txBody>
          <a:bodyPr/>
          <a:lstStyle/>
          <a:p>
            <a:fld id="{1394A405-A56A-447D-AF03-5FB891AC25A7}" type="slidenum">
              <a:rPr lang="en-US" smtClean="0"/>
              <a:pPr/>
              <a:t>29</a:t>
            </a:fld>
            <a:endParaRPr lang="en-US" dirty="0"/>
          </a:p>
        </p:txBody>
      </p:sp>
      <p:sp>
        <p:nvSpPr>
          <p:cNvPr id="6" name="Footer Placeholder 5">
            <a:extLst>
              <a:ext uri="{FF2B5EF4-FFF2-40B4-BE49-F238E27FC236}">
                <a16:creationId xmlns:a16="http://schemas.microsoft.com/office/drawing/2014/main" id="{4CF21539-4346-49D3-A6C2-8BBF4046F08A}"/>
              </a:ext>
            </a:extLst>
          </p:cNvPr>
          <p:cNvSpPr>
            <a:spLocks noGrp="1"/>
          </p:cNvSpPr>
          <p:nvPr>
            <p:ph type="ftr" sz="quarter" idx="12"/>
          </p:nvPr>
        </p:nvSpPr>
        <p:spPr/>
        <p:txBody>
          <a:bodyPr/>
          <a:lstStyle/>
          <a:p>
            <a:r>
              <a:rPr lang="en-US"/>
              <a:t>Business Tier with Microservices &amp; API</a:t>
            </a:r>
            <a:endParaRPr lang="en-US" dirty="0"/>
          </a:p>
        </p:txBody>
      </p:sp>
      <p:graphicFrame>
        <p:nvGraphicFramePr>
          <p:cNvPr id="7" name="Table 7">
            <a:extLst>
              <a:ext uri="{FF2B5EF4-FFF2-40B4-BE49-F238E27FC236}">
                <a16:creationId xmlns:a16="http://schemas.microsoft.com/office/drawing/2014/main" id="{2A23C97F-C33F-427E-B8CE-F14F1D050159}"/>
              </a:ext>
            </a:extLst>
          </p:cNvPr>
          <p:cNvGraphicFramePr>
            <a:graphicFrameLocks noGrp="1"/>
          </p:cNvGraphicFramePr>
          <p:nvPr/>
        </p:nvGraphicFramePr>
        <p:xfrm>
          <a:off x="571500" y="3444240"/>
          <a:ext cx="8001000" cy="2004594"/>
        </p:xfrm>
        <a:graphic>
          <a:graphicData uri="http://schemas.openxmlformats.org/drawingml/2006/table">
            <a:tbl>
              <a:tblPr firstRow="1" bandRow="1">
                <a:tableStyleId>{5DA37D80-6434-44D0-A028-1B22A696006F}</a:tableStyleId>
              </a:tblPr>
              <a:tblGrid>
                <a:gridCol w="2476500">
                  <a:extLst>
                    <a:ext uri="{9D8B030D-6E8A-4147-A177-3AD203B41FA5}">
                      <a16:colId xmlns:a16="http://schemas.microsoft.com/office/drawing/2014/main" val="636169811"/>
                    </a:ext>
                  </a:extLst>
                </a:gridCol>
                <a:gridCol w="5524500">
                  <a:extLst>
                    <a:ext uri="{9D8B030D-6E8A-4147-A177-3AD203B41FA5}">
                      <a16:colId xmlns:a16="http://schemas.microsoft.com/office/drawing/2014/main" val="2339679268"/>
                    </a:ext>
                  </a:extLst>
                </a:gridCol>
              </a:tblGrid>
              <a:tr h="464957">
                <a:tc>
                  <a:txBody>
                    <a:bodyPr/>
                    <a:lstStyle/>
                    <a:p>
                      <a:r>
                        <a:rPr lang="en-US" b="0" dirty="0"/>
                        <a:t>Protocol</a:t>
                      </a:r>
                    </a:p>
                  </a:txBody>
                  <a:tcPr/>
                </a:tc>
                <a:tc>
                  <a:txBody>
                    <a:bodyPr/>
                    <a:lstStyle/>
                    <a:p>
                      <a:r>
                        <a:rPr lang="en-US" b="0" dirty="0"/>
                        <a:t>HTTP</a:t>
                      </a:r>
                    </a:p>
                  </a:txBody>
                  <a:tcPr/>
                </a:tc>
                <a:extLst>
                  <a:ext uri="{0D108BD9-81ED-4DB2-BD59-A6C34878D82A}">
                    <a16:rowId xmlns:a16="http://schemas.microsoft.com/office/drawing/2014/main" val="535108912"/>
                  </a:ext>
                </a:extLst>
              </a:tr>
              <a:tr h="616686">
                <a:tc>
                  <a:txBody>
                    <a:bodyPr/>
                    <a:lstStyle/>
                    <a:p>
                      <a:r>
                        <a:rPr lang="en-US" dirty="0"/>
                        <a:t>Methods</a:t>
                      </a:r>
                    </a:p>
                  </a:txBody>
                  <a:tcPr/>
                </a:tc>
                <a:tc>
                  <a:txBody>
                    <a:bodyPr/>
                    <a:lstStyle/>
                    <a:p>
                      <a:r>
                        <a:rPr lang="en-US" dirty="0"/>
                        <a:t>GET, POST, PUT, DELETE, </a:t>
                      </a:r>
                    </a:p>
                    <a:p>
                      <a:r>
                        <a:rPr lang="en-US" dirty="0"/>
                        <a:t>HEAD, CONNECT, OPTIONS, TRACE</a:t>
                      </a:r>
                    </a:p>
                  </a:txBody>
                  <a:tcPr/>
                </a:tc>
                <a:extLst>
                  <a:ext uri="{0D108BD9-81ED-4DB2-BD59-A6C34878D82A}">
                    <a16:rowId xmlns:a16="http://schemas.microsoft.com/office/drawing/2014/main" val="1549725940"/>
                  </a:ext>
                </a:extLst>
              </a:tr>
              <a:tr h="899557">
                <a:tc>
                  <a:txBody>
                    <a:bodyPr/>
                    <a:lstStyle/>
                    <a:p>
                      <a:r>
                        <a:rPr lang="en-US" dirty="0"/>
                        <a:t>Format of input/output data</a:t>
                      </a:r>
                    </a:p>
                  </a:txBody>
                  <a:tcPr/>
                </a:tc>
                <a:tc>
                  <a:txBody>
                    <a:bodyPr/>
                    <a:lstStyle/>
                    <a:p>
                      <a:r>
                        <a:rPr lang="en-US" dirty="0"/>
                        <a:t>JSON </a:t>
                      </a:r>
                    </a:p>
                    <a:p>
                      <a:r>
                        <a:rPr lang="en-US" dirty="0"/>
                        <a:t>(JavaScript Object Notation)</a:t>
                      </a:r>
                    </a:p>
                  </a:txBody>
                  <a:tcPr/>
                </a:tc>
                <a:extLst>
                  <a:ext uri="{0D108BD9-81ED-4DB2-BD59-A6C34878D82A}">
                    <a16:rowId xmlns:a16="http://schemas.microsoft.com/office/drawing/2014/main" val="369352304"/>
                  </a:ext>
                </a:extLst>
              </a:tr>
            </a:tbl>
          </a:graphicData>
        </a:graphic>
      </p:graphicFrame>
      <p:sp>
        <p:nvSpPr>
          <p:cNvPr id="8" name="TextBox 7">
            <a:extLst>
              <a:ext uri="{FF2B5EF4-FFF2-40B4-BE49-F238E27FC236}">
                <a16:creationId xmlns:a16="http://schemas.microsoft.com/office/drawing/2014/main" id="{644F2468-0D43-416A-B817-9C1F7638EAC2}"/>
              </a:ext>
            </a:extLst>
          </p:cNvPr>
          <p:cNvSpPr txBox="1"/>
          <p:nvPr/>
        </p:nvSpPr>
        <p:spPr>
          <a:xfrm>
            <a:off x="457200" y="5867400"/>
            <a:ext cx="8229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eaLnBrk="0" fontAlgn="base" hangingPunct="0">
              <a:spcBef>
                <a:spcPct val="0"/>
              </a:spcBef>
              <a:spcAft>
                <a:spcPct val="0"/>
              </a:spcAft>
              <a:defRPr sz="1400">
                <a:latin typeface="Courier New" panose="02070309020205020404" pitchFamily="49" charset="0"/>
                <a:cs typeface="Courier New" panose="02070309020205020404" pitchFamily="49" charset="0"/>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en-US" sz="2000" b="1" dirty="0">
                <a:latin typeface="Corbel" panose="020B0503020204020204" pitchFamily="34" charset="0"/>
              </a:rPr>
              <a:t>REST</a:t>
            </a:r>
            <a:r>
              <a:rPr lang="en-US" sz="2000" dirty="0">
                <a:latin typeface="Corbel" panose="020B0503020204020204" pitchFamily="34" charset="0"/>
              </a:rPr>
              <a:t> – Representative State Transfer; an architectural style using HTTP</a:t>
            </a:r>
          </a:p>
        </p:txBody>
      </p:sp>
    </p:spTree>
    <p:extLst>
      <p:ext uri="{BB962C8B-B14F-4D97-AF65-F5344CB8AC3E}">
        <p14:creationId xmlns:p14="http://schemas.microsoft.com/office/powerpoint/2010/main" val="5822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F756-9333-40AE-829A-38F64C70C07F}"/>
              </a:ext>
            </a:extLst>
          </p:cNvPr>
          <p:cNvSpPr>
            <a:spLocks noGrp="1"/>
          </p:cNvSpPr>
          <p:nvPr>
            <p:ph type="title"/>
          </p:nvPr>
        </p:nvSpPr>
        <p:spPr/>
        <p:txBody>
          <a:bodyPr/>
          <a:lstStyle/>
          <a:p>
            <a:r>
              <a:rPr lang="en-US" dirty="0"/>
              <a:t>API Gateway</a:t>
            </a:r>
          </a:p>
        </p:txBody>
      </p:sp>
      <p:sp>
        <p:nvSpPr>
          <p:cNvPr id="4" name="Date Placeholder 3">
            <a:extLst>
              <a:ext uri="{FF2B5EF4-FFF2-40B4-BE49-F238E27FC236}">
                <a16:creationId xmlns:a16="http://schemas.microsoft.com/office/drawing/2014/main" id="{0D28A376-182C-4D9C-BC60-0DCD9B710A41}"/>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C0297638-4BCD-4679-8B1F-CF6178AA5931}"/>
              </a:ext>
            </a:extLst>
          </p:cNvPr>
          <p:cNvSpPr>
            <a:spLocks noGrp="1"/>
          </p:cNvSpPr>
          <p:nvPr>
            <p:ph type="sldNum" sz="quarter" idx="11"/>
          </p:nvPr>
        </p:nvSpPr>
        <p:spPr/>
        <p:txBody>
          <a:bodyPr/>
          <a:lstStyle/>
          <a:p>
            <a:fld id="{1394A405-A56A-447D-AF03-5FB891AC25A7}" type="slidenum">
              <a:rPr lang="en-US" smtClean="0"/>
              <a:pPr/>
              <a:t>30</a:t>
            </a:fld>
            <a:endParaRPr lang="en-US" dirty="0"/>
          </a:p>
        </p:txBody>
      </p:sp>
      <p:sp>
        <p:nvSpPr>
          <p:cNvPr id="6" name="Footer Placeholder 5">
            <a:extLst>
              <a:ext uri="{FF2B5EF4-FFF2-40B4-BE49-F238E27FC236}">
                <a16:creationId xmlns:a16="http://schemas.microsoft.com/office/drawing/2014/main" id="{FA1CEF9A-F984-4255-917A-837F8AAB2E90}"/>
              </a:ext>
            </a:extLst>
          </p:cNvPr>
          <p:cNvSpPr>
            <a:spLocks noGrp="1"/>
          </p:cNvSpPr>
          <p:nvPr>
            <p:ph type="ftr" sz="quarter" idx="12"/>
          </p:nvPr>
        </p:nvSpPr>
        <p:spPr/>
        <p:txBody>
          <a:bodyPr/>
          <a:lstStyle/>
          <a:p>
            <a:r>
              <a:rPr lang="en-US"/>
              <a:t>Business Tier with Microservices &amp; API</a:t>
            </a:r>
            <a:endParaRPr lang="en-US" dirty="0"/>
          </a:p>
        </p:txBody>
      </p:sp>
      <p:sp>
        <p:nvSpPr>
          <p:cNvPr id="7" name="Rectangle 6">
            <a:extLst>
              <a:ext uri="{FF2B5EF4-FFF2-40B4-BE49-F238E27FC236}">
                <a16:creationId xmlns:a16="http://schemas.microsoft.com/office/drawing/2014/main" id="{2E4D5DBA-1238-4039-B9FF-52DB99C4DF1C}"/>
              </a:ext>
            </a:extLst>
          </p:cNvPr>
          <p:cNvSpPr/>
          <p:nvPr/>
        </p:nvSpPr>
        <p:spPr>
          <a:xfrm>
            <a:off x="511237" y="1802467"/>
            <a:ext cx="1578734" cy="55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8" name="Rectangle 7">
            <a:extLst>
              <a:ext uri="{FF2B5EF4-FFF2-40B4-BE49-F238E27FC236}">
                <a16:creationId xmlns:a16="http://schemas.microsoft.com/office/drawing/2014/main" id="{B4127A5C-8CE9-40F9-B2EA-BE5F00D445AD}"/>
              </a:ext>
            </a:extLst>
          </p:cNvPr>
          <p:cNvSpPr/>
          <p:nvPr/>
        </p:nvSpPr>
        <p:spPr>
          <a:xfrm>
            <a:off x="511237" y="2727274"/>
            <a:ext cx="1638299" cy="593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Application</a:t>
            </a:r>
          </a:p>
        </p:txBody>
      </p:sp>
      <p:sp>
        <p:nvSpPr>
          <p:cNvPr id="9" name="Rectangle 8">
            <a:extLst>
              <a:ext uri="{FF2B5EF4-FFF2-40B4-BE49-F238E27FC236}">
                <a16:creationId xmlns:a16="http://schemas.microsoft.com/office/drawing/2014/main" id="{C19FED98-22FF-4E51-B487-684F048B92B5}"/>
              </a:ext>
            </a:extLst>
          </p:cNvPr>
          <p:cNvSpPr/>
          <p:nvPr/>
        </p:nvSpPr>
        <p:spPr>
          <a:xfrm>
            <a:off x="3468709" y="1447800"/>
            <a:ext cx="1313645" cy="3130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 Gateway</a:t>
            </a:r>
          </a:p>
        </p:txBody>
      </p:sp>
      <p:cxnSp>
        <p:nvCxnSpPr>
          <p:cNvPr id="19" name="Straight Arrow Connector 18">
            <a:extLst>
              <a:ext uri="{FF2B5EF4-FFF2-40B4-BE49-F238E27FC236}">
                <a16:creationId xmlns:a16="http://schemas.microsoft.com/office/drawing/2014/main" id="{9E36D929-1558-4AF3-A1B4-B56B3BC0D14C}"/>
              </a:ext>
            </a:extLst>
          </p:cNvPr>
          <p:cNvCxnSpPr>
            <a:cxnSpLocks/>
            <a:stCxn id="7" idx="3"/>
            <a:endCxn id="9" idx="1"/>
          </p:cNvCxnSpPr>
          <p:nvPr/>
        </p:nvCxnSpPr>
        <p:spPr>
          <a:xfrm>
            <a:off x="2089971" y="2081317"/>
            <a:ext cx="1378738" cy="93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065898-FF36-4D77-A740-B107FEA407DF}"/>
              </a:ext>
            </a:extLst>
          </p:cNvPr>
          <p:cNvCxnSpPr>
            <a:cxnSpLocks/>
            <a:stCxn id="8" idx="3"/>
            <a:endCxn id="9" idx="1"/>
          </p:cNvCxnSpPr>
          <p:nvPr/>
        </p:nvCxnSpPr>
        <p:spPr>
          <a:xfrm flipV="1">
            <a:off x="2149536" y="3012855"/>
            <a:ext cx="1319173" cy="1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53862A8-7E81-43B3-82A7-0BB2E99701DB}"/>
              </a:ext>
            </a:extLst>
          </p:cNvPr>
          <p:cNvSpPr/>
          <p:nvPr/>
        </p:nvSpPr>
        <p:spPr>
          <a:xfrm>
            <a:off x="495998" y="3617618"/>
            <a:ext cx="1652842" cy="593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r>
              <a:rPr lang="en-US" baseline="30000" dirty="0"/>
              <a:t>rd</a:t>
            </a:r>
            <a:r>
              <a:rPr lang="en-US" dirty="0"/>
              <a:t> party Application</a:t>
            </a:r>
          </a:p>
        </p:txBody>
      </p:sp>
      <p:cxnSp>
        <p:nvCxnSpPr>
          <p:cNvPr id="33" name="Straight Arrow Connector 32">
            <a:extLst>
              <a:ext uri="{FF2B5EF4-FFF2-40B4-BE49-F238E27FC236}">
                <a16:creationId xmlns:a16="http://schemas.microsoft.com/office/drawing/2014/main" id="{648E59D3-8224-46BC-ADE7-3D223532F29F}"/>
              </a:ext>
            </a:extLst>
          </p:cNvPr>
          <p:cNvCxnSpPr>
            <a:cxnSpLocks/>
            <a:stCxn id="28" idx="3"/>
            <a:endCxn id="9" idx="1"/>
          </p:cNvCxnSpPr>
          <p:nvPr/>
        </p:nvCxnSpPr>
        <p:spPr>
          <a:xfrm flipV="1">
            <a:off x="2148840" y="3012855"/>
            <a:ext cx="1319869" cy="901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B76716E-54CF-4354-A392-F89BBBCE6951}"/>
              </a:ext>
            </a:extLst>
          </p:cNvPr>
          <p:cNvSpPr/>
          <p:nvPr/>
        </p:nvSpPr>
        <p:spPr>
          <a:xfrm>
            <a:off x="6241424" y="1417637"/>
            <a:ext cx="2445376" cy="1504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Monolith 1 </a:t>
            </a:r>
          </a:p>
        </p:txBody>
      </p:sp>
      <p:sp>
        <p:nvSpPr>
          <p:cNvPr id="40" name="Rectangle 39">
            <a:extLst>
              <a:ext uri="{FF2B5EF4-FFF2-40B4-BE49-F238E27FC236}">
                <a16:creationId xmlns:a16="http://schemas.microsoft.com/office/drawing/2014/main" id="{8CCFABFE-30CF-4F2F-8AD9-90BBC7A64A84}"/>
              </a:ext>
            </a:extLst>
          </p:cNvPr>
          <p:cNvSpPr/>
          <p:nvPr/>
        </p:nvSpPr>
        <p:spPr>
          <a:xfrm>
            <a:off x="6241424" y="3036153"/>
            <a:ext cx="2445376" cy="5290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1</a:t>
            </a:r>
          </a:p>
        </p:txBody>
      </p:sp>
      <p:sp>
        <p:nvSpPr>
          <p:cNvPr id="43" name="Content Placeholder 2">
            <a:extLst>
              <a:ext uri="{FF2B5EF4-FFF2-40B4-BE49-F238E27FC236}">
                <a16:creationId xmlns:a16="http://schemas.microsoft.com/office/drawing/2014/main" id="{F743303A-3CC5-49FE-9DE5-F220A43E625E}"/>
              </a:ext>
            </a:extLst>
          </p:cNvPr>
          <p:cNvSpPr>
            <a:spLocks noGrp="1"/>
          </p:cNvSpPr>
          <p:nvPr>
            <p:ph idx="1"/>
          </p:nvPr>
        </p:nvSpPr>
        <p:spPr>
          <a:xfrm>
            <a:off x="457200" y="4962738"/>
            <a:ext cx="8077200" cy="1439025"/>
          </a:xfrm>
        </p:spPr>
        <p:txBody>
          <a:bodyPr>
            <a:normAutofit fontScale="92500" lnSpcReduction="10000"/>
          </a:bodyPr>
          <a:lstStyle/>
          <a:p>
            <a:r>
              <a:rPr lang="en-US" sz="2400" dirty="0"/>
              <a:t>Single entry point for all APIs available in the enterprise (implemented by monoliths or microservices)</a:t>
            </a:r>
          </a:p>
          <a:p>
            <a:r>
              <a:rPr lang="en-US" sz="2400" dirty="0"/>
              <a:t>Client applications do not know or care about implementation </a:t>
            </a:r>
          </a:p>
          <a:p>
            <a:r>
              <a:rPr lang="en-US" sz="2400" dirty="0"/>
              <a:t>Value Add – security, call routing, location transparency</a:t>
            </a:r>
          </a:p>
        </p:txBody>
      </p:sp>
      <p:sp>
        <p:nvSpPr>
          <p:cNvPr id="77" name="Rectangle 76">
            <a:extLst>
              <a:ext uri="{FF2B5EF4-FFF2-40B4-BE49-F238E27FC236}">
                <a16:creationId xmlns:a16="http://schemas.microsoft.com/office/drawing/2014/main" id="{FBB36F97-428E-4654-B449-530C24AD7035}"/>
              </a:ext>
            </a:extLst>
          </p:cNvPr>
          <p:cNvSpPr/>
          <p:nvPr/>
        </p:nvSpPr>
        <p:spPr>
          <a:xfrm>
            <a:off x="6236646" y="3745970"/>
            <a:ext cx="2411356" cy="445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2</a:t>
            </a:r>
          </a:p>
        </p:txBody>
      </p:sp>
      <p:sp>
        <p:nvSpPr>
          <p:cNvPr id="93" name="Oval 92">
            <a:extLst>
              <a:ext uri="{FF2B5EF4-FFF2-40B4-BE49-F238E27FC236}">
                <a16:creationId xmlns:a16="http://schemas.microsoft.com/office/drawing/2014/main" id="{70E34332-A924-4F64-8242-FEB6426C3831}"/>
              </a:ext>
            </a:extLst>
          </p:cNvPr>
          <p:cNvSpPr/>
          <p:nvPr/>
        </p:nvSpPr>
        <p:spPr>
          <a:xfrm>
            <a:off x="5741992" y="1651306"/>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4" name="Oval 93">
            <a:extLst>
              <a:ext uri="{FF2B5EF4-FFF2-40B4-BE49-F238E27FC236}">
                <a16:creationId xmlns:a16="http://schemas.microsoft.com/office/drawing/2014/main" id="{046AFA97-E1B4-47E6-A519-5E77208F3F74}"/>
              </a:ext>
            </a:extLst>
          </p:cNvPr>
          <p:cNvSpPr/>
          <p:nvPr/>
        </p:nvSpPr>
        <p:spPr>
          <a:xfrm>
            <a:off x="5741992" y="2044834"/>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5" name="Oval 94">
            <a:extLst>
              <a:ext uri="{FF2B5EF4-FFF2-40B4-BE49-F238E27FC236}">
                <a16:creationId xmlns:a16="http://schemas.microsoft.com/office/drawing/2014/main" id="{E7F2E1F5-4623-40BA-9E67-7B6494A582D5}"/>
              </a:ext>
            </a:extLst>
          </p:cNvPr>
          <p:cNvSpPr/>
          <p:nvPr/>
        </p:nvSpPr>
        <p:spPr>
          <a:xfrm>
            <a:off x="5741992" y="2490201"/>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6" name="Oval 95">
            <a:extLst>
              <a:ext uri="{FF2B5EF4-FFF2-40B4-BE49-F238E27FC236}">
                <a16:creationId xmlns:a16="http://schemas.microsoft.com/office/drawing/2014/main" id="{16C4F1AF-02FF-496A-8B9E-06A479FC7EB7}"/>
              </a:ext>
            </a:extLst>
          </p:cNvPr>
          <p:cNvSpPr/>
          <p:nvPr/>
        </p:nvSpPr>
        <p:spPr>
          <a:xfrm>
            <a:off x="5744832" y="3140458"/>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7" name="Oval 96">
            <a:extLst>
              <a:ext uri="{FF2B5EF4-FFF2-40B4-BE49-F238E27FC236}">
                <a16:creationId xmlns:a16="http://schemas.microsoft.com/office/drawing/2014/main" id="{0BCE8D2D-2B6A-46AF-844B-3A56AE9074C2}"/>
              </a:ext>
            </a:extLst>
          </p:cNvPr>
          <p:cNvSpPr/>
          <p:nvPr/>
        </p:nvSpPr>
        <p:spPr>
          <a:xfrm>
            <a:off x="5741992" y="3810000"/>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cxnSp>
        <p:nvCxnSpPr>
          <p:cNvPr id="109" name="Straight Arrow Connector 108">
            <a:extLst>
              <a:ext uri="{FF2B5EF4-FFF2-40B4-BE49-F238E27FC236}">
                <a16:creationId xmlns:a16="http://schemas.microsoft.com/office/drawing/2014/main" id="{CAC3959F-D032-42EB-B7F4-8E52A328F431}"/>
              </a:ext>
            </a:extLst>
          </p:cNvPr>
          <p:cNvCxnSpPr>
            <a:cxnSpLocks/>
          </p:cNvCxnSpPr>
          <p:nvPr/>
        </p:nvCxnSpPr>
        <p:spPr>
          <a:xfrm>
            <a:off x="4792057" y="2629626"/>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Straight Arrow Connector 109">
            <a:extLst>
              <a:ext uri="{FF2B5EF4-FFF2-40B4-BE49-F238E27FC236}">
                <a16:creationId xmlns:a16="http://schemas.microsoft.com/office/drawing/2014/main" id="{7C7777F5-B6E6-4660-9977-881AB0338697}"/>
              </a:ext>
            </a:extLst>
          </p:cNvPr>
          <p:cNvCxnSpPr>
            <a:cxnSpLocks/>
          </p:cNvCxnSpPr>
          <p:nvPr/>
        </p:nvCxnSpPr>
        <p:spPr>
          <a:xfrm>
            <a:off x="4777576" y="2169689"/>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1" name="Straight Arrow Connector 110">
            <a:extLst>
              <a:ext uri="{FF2B5EF4-FFF2-40B4-BE49-F238E27FC236}">
                <a16:creationId xmlns:a16="http://schemas.microsoft.com/office/drawing/2014/main" id="{935D381E-84D7-4EE9-957E-A819B1B251E9}"/>
              </a:ext>
            </a:extLst>
          </p:cNvPr>
          <p:cNvCxnSpPr>
            <a:cxnSpLocks/>
          </p:cNvCxnSpPr>
          <p:nvPr/>
        </p:nvCxnSpPr>
        <p:spPr>
          <a:xfrm>
            <a:off x="4777576" y="3957771"/>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Straight Arrow Connector 111">
            <a:extLst>
              <a:ext uri="{FF2B5EF4-FFF2-40B4-BE49-F238E27FC236}">
                <a16:creationId xmlns:a16="http://schemas.microsoft.com/office/drawing/2014/main" id="{5531DEA7-A3ED-4EE0-AD5D-6DDCB7F69FA4}"/>
              </a:ext>
            </a:extLst>
          </p:cNvPr>
          <p:cNvCxnSpPr>
            <a:cxnSpLocks/>
          </p:cNvCxnSpPr>
          <p:nvPr/>
        </p:nvCxnSpPr>
        <p:spPr>
          <a:xfrm>
            <a:off x="4792057" y="3279883"/>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a:extLst>
              <a:ext uri="{FF2B5EF4-FFF2-40B4-BE49-F238E27FC236}">
                <a16:creationId xmlns:a16="http://schemas.microsoft.com/office/drawing/2014/main" id="{778E64D5-2B0E-4745-A5D2-AC68443899D3}"/>
              </a:ext>
            </a:extLst>
          </p:cNvPr>
          <p:cNvCxnSpPr>
            <a:cxnSpLocks/>
          </p:cNvCxnSpPr>
          <p:nvPr/>
        </p:nvCxnSpPr>
        <p:spPr>
          <a:xfrm>
            <a:off x="4777576" y="1790731"/>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9663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FA30-574A-4D36-87A3-F4FCC4E46927}"/>
              </a:ext>
            </a:extLst>
          </p:cNvPr>
          <p:cNvSpPr>
            <a:spLocks noGrp="1"/>
          </p:cNvSpPr>
          <p:nvPr>
            <p:ph type="title"/>
          </p:nvPr>
        </p:nvSpPr>
        <p:spPr/>
        <p:txBody>
          <a:bodyPr/>
          <a:lstStyle/>
          <a:p>
            <a:r>
              <a:rPr lang="en-US" dirty="0"/>
              <a:t>API-First Approach</a:t>
            </a:r>
          </a:p>
        </p:txBody>
      </p:sp>
      <p:sp>
        <p:nvSpPr>
          <p:cNvPr id="3" name="Content Placeholder 2">
            <a:extLst>
              <a:ext uri="{FF2B5EF4-FFF2-40B4-BE49-F238E27FC236}">
                <a16:creationId xmlns:a16="http://schemas.microsoft.com/office/drawing/2014/main" id="{ECD9CCE6-3D5D-4F19-9E59-8DE133D09186}"/>
              </a:ext>
            </a:extLst>
          </p:cNvPr>
          <p:cNvSpPr>
            <a:spLocks noGrp="1"/>
          </p:cNvSpPr>
          <p:nvPr>
            <p:ph idx="1"/>
          </p:nvPr>
        </p:nvSpPr>
        <p:spPr/>
        <p:txBody>
          <a:bodyPr>
            <a:normAutofit fontScale="92500" lnSpcReduction="10000"/>
          </a:bodyPr>
          <a:lstStyle/>
          <a:p>
            <a:r>
              <a:rPr lang="en-US" dirty="0"/>
              <a:t>It is a philosophy used in Enterprises </a:t>
            </a:r>
          </a:p>
          <a:p>
            <a:pPr lvl="1"/>
            <a:r>
              <a:rPr lang="en-US" dirty="0"/>
              <a:t>API design comes before any implementation</a:t>
            </a:r>
          </a:p>
          <a:p>
            <a:pPr lvl="1"/>
            <a:r>
              <a:rPr lang="en-US" dirty="0"/>
              <a:t>Team builds robust API before any UI</a:t>
            </a:r>
          </a:p>
          <a:p>
            <a:pPr lvl="1"/>
            <a:r>
              <a:rPr lang="en-US" dirty="0"/>
              <a:t>API is application’s first interface!</a:t>
            </a:r>
          </a:p>
          <a:p>
            <a:pPr lvl="1"/>
            <a:endParaRPr lang="en-US" dirty="0"/>
          </a:p>
          <a:p>
            <a:r>
              <a:rPr lang="en-US" dirty="0"/>
              <a:t>Benefits of API-First in a large enterprise</a:t>
            </a:r>
          </a:p>
          <a:p>
            <a:pPr lvl="1"/>
            <a:r>
              <a:rPr lang="en-US" dirty="0"/>
              <a:t>Parallel software development</a:t>
            </a:r>
          </a:p>
          <a:p>
            <a:pPr lvl="1"/>
            <a:r>
              <a:rPr lang="en-US" dirty="0"/>
              <a:t>Accelerated development / reduced risk of failure</a:t>
            </a:r>
          </a:p>
          <a:p>
            <a:pPr lvl="1"/>
            <a:r>
              <a:rPr lang="en-US" dirty="0"/>
              <a:t>Optimized development costs</a:t>
            </a:r>
          </a:p>
          <a:p>
            <a:pPr lvl="1"/>
            <a:r>
              <a:rPr lang="en-US" dirty="0"/>
              <a:t>Improved developer/team satisfaction</a:t>
            </a:r>
          </a:p>
          <a:p>
            <a:endParaRPr lang="en-US" dirty="0"/>
          </a:p>
          <a:p>
            <a:endParaRPr lang="en-US" dirty="0"/>
          </a:p>
        </p:txBody>
      </p:sp>
      <p:sp>
        <p:nvSpPr>
          <p:cNvPr id="4" name="Date Placeholder 3">
            <a:extLst>
              <a:ext uri="{FF2B5EF4-FFF2-40B4-BE49-F238E27FC236}">
                <a16:creationId xmlns:a16="http://schemas.microsoft.com/office/drawing/2014/main" id="{61A1C316-0671-4530-955A-0F74A38D2A6A}"/>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5CE19716-A6B2-4439-85DC-769486D2C88A}"/>
              </a:ext>
            </a:extLst>
          </p:cNvPr>
          <p:cNvSpPr>
            <a:spLocks noGrp="1"/>
          </p:cNvSpPr>
          <p:nvPr>
            <p:ph type="sldNum" sz="quarter" idx="11"/>
          </p:nvPr>
        </p:nvSpPr>
        <p:spPr/>
        <p:txBody>
          <a:bodyPr/>
          <a:lstStyle/>
          <a:p>
            <a:fld id="{1394A405-A56A-447D-AF03-5FB891AC25A7}" type="slidenum">
              <a:rPr lang="en-US" smtClean="0"/>
              <a:pPr/>
              <a:t>31</a:t>
            </a:fld>
            <a:endParaRPr lang="en-US" dirty="0"/>
          </a:p>
        </p:txBody>
      </p:sp>
      <p:sp>
        <p:nvSpPr>
          <p:cNvPr id="6" name="Footer Placeholder 5">
            <a:extLst>
              <a:ext uri="{FF2B5EF4-FFF2-40B4-BE49-F238E27FC236}">
                <a16:creationId xmlns:a16="http://schemas.microsoft.com/office/drawing/2014/main" id="{72BB694F-5681-4340-BCBC-E270956A4CBF}"/>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27413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0495-8133-4979-8DB3-D97F92F9AE91}"/>
              </a:ext>
            </a:extLst>
          </p:cNvPr>
          <p:cNvSpPr>
            <a:spLocks noGrp="1"/>
          </p:cNvSpPr>
          <p:nvPr>
            <p:ph type="title"/>
          </p:nvPr>
        </p:nvSpPr>
        <p:spPr/>
        <p:txBody>
          <a:bodyPr/>
          <a:lstStyle/>
          <a:p>
            <a:r>
              <a:rPr lang="en-US" dirty="0"/>
              <a:t>… do you have an API for that?</a:t>
            </a:r>
          </a:p>
        </p:txBody>
      </p:sp>
      <p:sp>
        <p:nvSpPr>
          <p:cNvPr id="4" name="Date Placeholder 3">
            <a:extLst>
              <a:ext uri="{FF2B5EF4-FFF2-40B4-BE49-F238E27FC236}">
                <a16:creationId xmlns:a16="http://schemas.microsoft.com/office/drawing/2014/main" id="{87CE1D8C-DC7D-4882-AEF5-03EADB6A2A1F}"/>
              </a:ext>
            </a:extLst>
          </p:cNvPr>
          <p:cNvSpPr>
            <a:spLocks noGrp="1"/>
          </p:cNvSpPr>
          <p:nvPr>
            <p:ph type="dt" sz="half" idx="10"/>
          </p:nvPr>
        </p:nvSpPr>
        <p:spPr/>
        <p:txBody>
          <a:bodyPr/>
          <a:lstStyle/>
          <a:p>
            <a:fld id="{8ABA0784-7298-4C22-903A-600F996D8BF8}" type="datetime1">
              <a:rPr lang="en-US" smtClean="0"/>
              <a:t>11/23/2021</a:t>
            </a:fld>
            <a:endParaRPr lang="en-US" dirty="0"/>
          </a:p>
        </p:txBody>
      </p:sp>
      <p:sp>
        <p:nvSpPr>
          <p:cNvPr id="5" name="Slide Number Placeholder 4">
            <a:extLst>
              <a:ext uri="{FF2B5EF4-FFF2-40B4-BE49-F238E27FC236}">
                <a16:creationId xmlns:a16="http://schemas.microsoft.com/office/drawing/2014/main" id="{B27F22CA-5ABD-41E6-B66F-5A81C76FA503}"/>
              </a:ext>
            </a:extLst>
          </p:cNvPr>
          <p:cNvSpPr>
            <a:spLocks noGrp="1"/>
          </p:cNvSpPr>
          <p:nvPr>
            <p:ph type="sldNum" sz="quarter" idx="11"/>
          </p:nvPr>
        </p:nvSpPr>
        <p:spPr/>
        <p:txBody>
          <a:bodyPr/>
          <a:lstStyle/>
          <a:p>
            <a:fld id="{1394A405-A56A-447D-AF03-5FB891AC25A7}" type="slidenum">
              <a:rPr lang="en-US" smtClean="0"/>
              <a:pPr/>
              <a:t>32</a:t>
            </a:fld>
            <a:endParaRPr lang="en-US" dirty="0"/>
          </a:p>
        </p:txBody>
      </p:sp>
      <p:sp>
        <p:nvSpPr>
          <p:cNvPr id="6" name="Footer Placeholder 5">
            <a:extLst>
              <a:ext uri="{FF2B5EF4-FFF2-40B4-BE49-F238E27FC236}">
                <a16:creationId xmlns:a16="http://schemas.microsoft.com/office/drawing/2014/main" id="{BB6A498C-F7B5-4B90-A7F3-07E221B30D1C}"/>
              </a:ext>
            </a:extLst>
          </p:cNvPr>
          <p:cNvSpPr>
            <a:spLocks noGrp="1"/>
          </p:cNvSpPr>
          <p:nvPr>
            <p:ph type="ftr" sz="quarter" idx="12"/>
          </p:nvPr>
        </p:nvSpPr>
        <p:spPr/>
        <p:txBody>
          <a:bodyPr/>
          <a:lstStyle/>
          <a:p>
            <a:r>
              <a:rPr lang="en-US" dirty="0"/>
              <a:t>EAI, B2B and Integration Challenges</a:t>
            </a:r>
          </a:p>
        </p:txBody>
      </p:sp>
      <p:pic>
        <p:nvPicPr>
          <p:cNvPr id="3074" name="Picture 2" descr="7 Places to Look for Business Partnerships">
            <a:extLst>
              <a:ext uri="{FF2B5EF4-FFF2-40B4-BE49-F238E27FC236}">
                <a16:creationId xmlns:a16="http://schemas.microsoft.com/office/drawing/2014/main" id="{C906FD00-CA0C-41B3-B1A7-889532E6B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828800"/>
            <a:ext cx="7429500" cy="40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0A5E9A-9215-4723-AC33-1FE4D10FBC1E}"/>
              </a:ext>
            </a:extLst>
          </p:cNvPr>
          <p:cNvSpPr txBox="1"/>
          <p:nvPr/>
        </p:nvSpPr>
        <p:spPr>
          <a:xfrm>
            <a:off x="1284789" y="6169306"/>
            <a:ext cx="6794339" cy="369332"/>
          </a:xfrm>
          <a:prstGeom prst="rect">
            <a:avLst/>
          </a:prstGeom>
          <a:noFill/>
        </p:spPr>
        <p:txBody>
          <a:bodyPr wrap="square" rtlCol="0">
            <a:spAutoFit/>
          </a:bodyPr>
          <a:lstStyle/>
          <a:p>
            <a:pPr algn="ctr"/>
            <a:r>
              <a:rPr lang="en-US" dirty="0">
                <a:highlight>
                  <a:srgbClr val="FFFF00"/>
                </a:highlight>
              </a:rPr>
              <a:t>That is a conversation business partners have routinely these days!</a:t>
            </a:r>
          </a:p>
        </p:txBody>
      </p:sp>
    </p:spTree>
    <p:extLst>
      <p:ext uri="{BB962C8B-B14F-4D97-AF65-F5344CB8AC3E}">
        <p14:creationId xmlns:p14="http://schemas.microsoft.com/office/powerpoint/2010/main" val="288946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D244-3BA2-4E85-84D1-9D6E13582BFB}"/>
              </a:ext>
            </a:extLst>
          </p:cNvPr>
          <p:cNvSpPr>
            <a:spLocks noGrp="1"/>
          </p:cNvSpPr>
          <p:nvPr>
            <p:ph type="title"/>
          </p:nvPr>
        </p:nvSpPr>
        <p:spPr/>
        <p:txBody>
          <a:bodyPr/>
          <a:lstStyle/>
          <a:p>
            <a:r>
              <a:rPr lang="en-US" dirty="0"/>
              <a:t>API Models</a:t>
            </a:r>
          </a:p>
        </p:txBody>
      </p:sp>
      <p:sp>
        <p:nvSpPr>
          <p:cNvPr id="4" name="Date Placeholder 3">
            <a:extLst>
              <a:ext uri="{FF2B5EF4-FFF2-40B4-BE49-F238E27FC236}">
                <a16:creationId xmlns:a16="http://schemas.microsoft.com/office/drawing/2014/main" id="{B2A22C24-3C22-4505-AC5B-B26BBFF0861F}"/>
              </a:ext>
            </a:extLst>
          </p:cNvPr>
          <p:cNvSpPr>
            <a:spLocks noGrp="1"/>
          </p:cNvSpPr>
          <p:nvPr>
            <p:ph type="dt" sz="half" idx="10"/>
          </p:nvPr>
        </p:nvSpPr>
        <p:spPr/>
        <p:txBody>
          <a:bodyPr/>
          <a:lstStyle/>
          <a:p>
            <a:fld id="{D00892A4-626F-4F22-9A5D-7A6FDA3102F5}" type="datetime1">
              <a:rPr lang="en-US" smtClean="0"/>
              <a:t>11/23/2021</a:t>
            </a:fld>
            <a:endParaRPr lang="en-US" dirty="0"/>
          </a:p>
        </p:txBody>
      </p:sp>
      <p:sp>
        <p:nvSpPr>
          <p:cNvPr id="5" name="Slide Number Placeholder 4">
            <a:extLst>
              <a:ext uri="{FF2B5EF4-FFF2-40B4-BE49-F238E27FC236}">
                <a16:creationId xmlns:a16="http://schemas.microsoft.com/office/drawing/2014/main" id="{59A5EEE9-C67C-427C-98CC-461355D7CB9E}"/>
              </a:ext>
            </a:extLst>
          </p:cNvPr>
          <p:cNvSpPr>
            <a:spLocks noGrp="1"/>
          </p:cNvSpPr>
          <p:nvPr>
            <p:ph type="sldNum" sz="quarter" idx="11"/>
          </p:nvPr>
        </p:nvSpPr>
        <p:spPr/>
        <p:txBody>
          <a:bodyPr/>
          <a:lstStyle/>
          <a:p>
            <a:fld id="{1394A405-A56A-447D-AF03-5FB891AC25A7}" type="slidenum">
              <a:rPr lang="en-US" smtClean="0"/>
              <a:pPr/>
              <a:t>33</a:t>
            </a:fld>
            <a:endParaRPr lang="en-US" dirty="0"/>
          </a:p>
        </p:txBody>
      </p:sp>
      <p:sp>
        <p:nvSpPr>
          <p:cNvPr id="6" name="Footer Placeholder 5">
            <a:extLst>
              <a:ext uri="{FF2B5EF4-FFF2-40B4-BE49-F238E27FC236}">
                <a16:creationId xmlns:a16="http://schemas.microsoft.com/office/drawing/2014/main" id="{0E74D300-1814-4433-8994-E7978C67B3C0}"/>
              </a:ext>
            </a:extLst>
          </p:cNvPr>
          <p:cNvSpPr>
            <a:spLocks noGrp="1"/>
          </p:cNvSpPr>
          <p:nvPr>
            <p:ph type="ftr" sz="quarter" idx="12"/>
          </p:nvPr>
        </p:nvSpPr>
        <p:spPr/>
        <p:txBody>
          <a:bodyPr/>
          <a:lstStyle/>
          <a:p>
            <a:r>
              <a:rPr lang="en-US"/>
              <a:t>EAI, B2B and Integration Challenges</a:t>
            </a:r>
            <a:endParaRPr lang="en-US" dirty="0"/>
          </a:p>
        </p:txBody>
      </p:sp>
      <p:pic>
        <p:nvPicPr>
          <p:cNvPr id="10" name="Picture 9" descr="Diagram&#10;&#10;Description automatically generated">
            <a:extLst>
              <a:ext uri="{FF2B5EF4-FFF2-40B4-BE49-F238E27FC236}">
                <a16:creationId xmlns:a16="http://schemas.microsoft.com/office/drawing/2014/main" id="{C56B99FE-9D4F-49A6-BF24-7E5356019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62" y="1274359"/>
            <a:ext cx="8167238" cy="4767625"/>
          </a:xfrm>
          <a:prstGeom prst="rect">
            <a:avLst/>
          </a:prstGeom>
        </p:spPr>
      </p:pic>
      <p:sp>
        <p:nvSpPr>
          <p:cNvPr id="11" name="TextBox 10">
            <a:extLst>
              <a:ext uri="{FF2B5EF4-FFF2-40B4-BE49-F238E27FC236}">
                <a16:creationId xmlns:a16="http://schemas.microsoft.com/office/drawing/2014/main" id="{240FC94E-8651-4285-853B-7E216BA1FFBD}"/>
              </a:ext>
            </a:extLst>
          </p:cNvPr>
          <p:cNvSpPr txBox="1"/>
          <p:nvPr/>
        </p:nvSpPr>
        <p:spPr>
          <a:xfrm>
            <a:off x="364777" y="6041984"/>
            <a:ext cx="8188908" cy="307777"/>
          </a:xfrm>
          <a:prstGeom prst="rect">
            <a:avLst/>
          </a:prstGeom>
          <a:noFill/>
        </p:spPr>
        <p:txBody>
          <a:bodyPr wrap="none" rtlCol="0">
            <a:spAutoFit/>
          </a:bodyPr>
          <a:lstStyle/>
          <a:p>
            <a:pPr algn="ctr"/>
            <a:r>
              <a:rPr lang="en-US" sz="1400" dirty="0"/>
              <a:t>Source: https://www.mckinsey.com/industries/financial-services/our-insights/data-sharing-and-open-banking</a:t>
            </a:r>
          </a:p>
        </p:txBody>
      </p:sp>
    </p:spTree>
    <p:extLst>
      <p:ext uri="{BB962C8B-B14F-4D97-AF65-F5344CB8AC3E}">
        <p14:creationId xmlns:p14="http://schemas.microsoft.com/office/powerpoint/2010/main" val="124506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 Persistence API (JPA)</a:t>
            </a:r>
          </a:p>
        </p:txBody>
      </p:sp>
      <p:sp>
        <p:nvSpPr>
          <p:cNvPr id="3" name="Content Placeholder 2"/>
          <p:cNvSpPr>
            <a:spLocks noGrp="1"/>
          </p:cNvSpPr>
          <p:nvPr>
            <p:ph idx="1"/>
          </p:nvPr>
        </p:nvSpPr>
        <p:spPr>
          <a:xfrm>
            <a:off x="457200" y="1600200"/>
            <a:ext cx="3657600" cy="3200400"/>
          </a:xfrm>
        </p:spPr>
        <p:txBody>
          <a:bodyPr>
            <a:noAutofit/>
          </a:bodyPr>
          <a:lstStyle/>
          <a:p>
            <a:r>
              <a:rPr lang="en-US" sz="2800" dirty="0"/>
              <a:t>JEE component for object relational Mapping (ORM)</a:t>
            </a:r>
          </a:p>
          <a:p>
            <a:endParaRPr lang="en-US" sz="2800" dirty="0"/>
          </a:p>
          <a:p>
            <a:r>
              <a:rPr lang="en-US" sz="2800" dirty="0"/>
              <a:t>Run in Web or EJB container</a:t>
            </a:r>
          </a:p>
        </p:txBody>
      </p:sp>
      <p:sp>
        <p:nvSpPr>
          <p:cNvPr id="4" name="Date Placeholder 3"/>
          <p:cNvSpPr>
            <a:spLocks noGrp="1"/>
          </p:cNvSpPr>
          <p:nvPr>
            <p:ph type="dt" sz="half" idx="10"/>
          </p:nvPr>
        </p:nvSpPr>
        <p:spPr/>
        <p:txBody>
          <a:bodyPr/>
          <a:lstStyle/>
          <a:p>
            <a:fld id="{209F3B72-308F-4D8C-8F1C-49DCA5B21D3E}"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34</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
        <p:nvSpPr>
          <p:cNvPr id="8" name="Content Placeholder 2"/>
          <p:cNvSpPr txBox="1">
            <a:spLocks/>
          </p:cNvSpPr>
          <p:nvPr/>
        </p:nvSpPr>
        <p:spPr>
          <a:xfrm>
            <a:off x="457200" y="5102042"/>
            <a:ext cx="8077200" cy="131799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Container handles connection pool, transaction, concurrency, isolation levels, security, etc.</a:t>
            </a:r>
          </a:p>
        </p:txBody>
      </p:sp>
      <p:sp>
        <p:nvSpPr>
          <p:cNvPr id="9" name="TextBox 8"/>
          <p:cNvSpPr txBox="1"/>
          <p:nvPr/>
        </p:nvSpPr>
        <p:spPr>
          <a:xfrm>
            <a:off x="609600" y="6172200"/>
            <a:ext cx="7772400" cy="276999"/>
          </a:xfrm>
          <a:prstGeom prst="rect">
            <a:avLst/>
          </a:prstGeom>
          <a:noFill/>
        </p:spPr>
        <p:txBody>
          <a:bodyPr wrap="square" rtlCol="0">
            <a:spAutoFit/>
          </a:bodyPr>
          <a:lstStyle/>
          <a:p>
            <a:pPr algn="ctr"/>
            <a:r>
              <a:rPr lang="en-US" sz="1200" dirty="0"/>
              <a:t>Image Credit: Duke’s Bank example:  </a:t>
            </a:r>
            <a:r>
              <a:rPr lang="en-US" sz="1200" dirty="0">
                <a:hlinkClick r:id="rId3"/>
              </a:rPr>
              <a:t>https://docs.oracle.com/javaee/5/tutorial/doc/bnbyl.html</a:t>
            </a:r>
            <a:r>
              <a:rPr lang="en-US" sz="1200" dirty="0"/>
              <a:t> </a:t>
            </a: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566" y="1461313"/>
            <a:ext cx="3948310" cy="3455243"/>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9525">
                <a:solidFill>
                  <a:srgbClr val="000000"/>
                </a:solidFill>
                <a:round/>
                <a:headEnd/>
                <a:tailEnd/>
              </a14:hiddenLine>
            </a:ext>
          </a:extLst>
        </p:spPr>
      </p:pic>
    </p:spTree>
    <p:extLst>
      <p:ext uri="{BB962C8B-B14F-4D97-AF65-F5344CB8AC3E}">
        <p14:creationId xmlns:p14="http://schemas.microsoft.com/office/powerpoint/2010/main" val="3253283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FA0654FD-E344-41DC-A880-AF38C6D61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8" y="0"/>
            <a:ext cx="9126483" cy="6858000"/>
          </a:xfrm>
          <a:prstGeom prst="rect">
            <a:avLst/>
          </a:prstGeom>
        </p:spPr>
      </p:pic>
      <p:sp>
        <p:nvSpPr>
          <p:cNvPr id="7" name="Title 6">
            <a:extLst>
              <a:ext uri="{FF2B5EF4-FFF2-40B4-BE49-F238E27FC236}">
                <a16:creationId xmlns:a16="http://schemas.microsoft.com/office/drawing/2014/main" id="{6C3C100F-674A-4B30-8379-8978AE97EB5F}"/>
              </a:ext>
            </a:extLst>
          </p:cNvPr>
          <p:cNvSpPr>
            <a:spLocks noGrp="1"/>
          </p:cNvSpPr>
          <p:nvPr>
            <p:ph type="title"/>
          </p:nvPr>
        </p:nvSpPr>
        <p:spPr/>
        <p:txBody>
          <a:bodyPr/>
          <a:lstStyle/>
          <a:p>
            <a:r>
              <a:rPr lang="en-US"/>
              <a:t>What is Asynchronous?</a:t>
            </a:r>
            <a:endParaRPr lang="en-US" dirty="0"/>
          </a:p>
        </p:txBody>
      </p:sp>
      <p:sp>
        <p:nvSpPr>
          <p:cNvPr id="4" name="Date Placeholder 3">
            <a:extLst>
              <a:ext uri="{FF2B5EF4-FFF2-40B4-BE49-F238E27FC236}">
                <a16:creationId xmlns:a16="http://schemas.microsoft.com/office/drawing/2014/main" id="{0384D008-72A7-4C20-9FE4-99DF9B660B81}"/>
              </a:ext>
            </a:extLst>
          </p:cNvPr>
          <p:cNvSpPr>
            <a:spLocks noGrp="1"/>
          </p:cNvSpPr>
          <p:nvPr>
            <p:ph type="dt" sz="half" idx="10"/>
          </p:nvPr>
        </p:nvSpPr>
        <p:spPr/>
        <p:txBody>
          <a:bodyPr/>
          <a:lstStyle/>
          <a:p>
            <a:fld id="{BC3B9EB0-89BC-433F-91F8-74F6F56D93C8}" type="datetime1">
              <a:rPr lang="en-US" smtClean="0"/>
              <a:t>11/23/2021</a:t>
            </a:fld>
            <a:endParaRPr lang="en-US" dirty="0"/>
          </a:p>
        </p:txBody>
      </p:sp>
      <p:sp>
        <p:nvSpPr>
          <p:cNvPr id="5" name="Slide Number Placeholder 4">
            <a:extLst>
              <a:ext uri="{FF2B5EF4-FFF2-40B4-BE49-F238E27FC236}">
                <a16:creationId xmlns:a16="http://schemas.microsoft.com/office/drawing/2014/main" id="{9A949D5D-8187-41E1-91D2-428C3FF824FA}"/>
              </a:ext>
            </a:extLst>
          </p:cNvPr>
          <p:cNvSpPr>
            <a:spLocks noGrp="1"/>
          </p:cNvSpPr>
          <p:nvPr>
            <p:ph type="sldNum" sz="quarter" idx="11"/>
          </p:nvPr>
        </p:nvSpPr>
        <p:spPr/>
        <p:txBody>
          <a:bodyPr/>
          <a:lstStyle/>
          <a:p>
            <a:fld id="{1394A405-A56A-447D-AF03-5FB891AC25A7}" type="slidenum">
              <a:rPr lang="en-US" smtClean="0"/>
              <a:pPr/>
              <a:t>35</a:t>
            </a:fld>
            <a:endParaRPr lang="en-US" dirty="0"/>
          </a:p>
        </p:txBody>
      </p:sp>
      <p:sp>
        <p:nvSpPr>
          <p:cNvPr id="6" name="Footer Placeholder 5">
            <a:extLst>
              <a:ext uri="{FF2B5EF4-FFF2-40B4-BE49-F238E27FC236}">
                <a16:creationId xmlns:a16="http://schemas.microsoft.com/office/drawing/2014/main" id="{BC59BFF2-F87F-41AF-9123-F04D367D062E}"/>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17535465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3279-51F8-4B5B-BCFE-2D0548B22BD8}"/>
              </a:ext>
            </a:extLst>
          </p:cNvPr>
          <p:cNvSpPr>
            <a:spLocks noGrp="1"/>
          </p:cNvSpPr>
          <p:nvPr>
            <p:ph type="title"/>
          </p:nvPr>
        </p:nvSpPr>
        <p:spPr/>
        <p:txBody>
          <a:bodyPr>
            <a:normAutofit/>
          </a:bodyPr>
          <a:lstStyle/>
          <a:p>
            <a:r>
              <a:rPr lang="en-US" dirty="0"/>
              <a:t>Synchronous vs. Asynchronous</a:t>
            </a:r>
          </a:p>
        </p:txBody>
      </p:sp>
      <p:sp>
        <p:nvSpPr>
          <p:cNvPr id="7" name="Text Placeholder 6">
            <a:extLst>
              <a:ext uri="{FF2B5EF4-FFF2-40B4-BE49-F238E27FC236}">
                <a16:creationId xmlns:a16="http://schemas.microsoft.com/office/drawing/2014/main" id="{1C3B7CF2-000A-4701-83A2-8D7A9BE00A8C}"/>
              </a:ext>
            </a:extLst>
          </p:cNvPr>
          <p:cNvSpPr>
            <a:spLocks noGrp="1"/>
          </p:cNvSpPr>
          <p:nvPr>
            <p:ph type="body" idx="1"/>
          </p:nvPr>
        </p:nvSpPr>
        <p:spPr/>
        <p:txBody>
          <a:bodyPr/>
          <a:lstStyle/>
          <a:p>
            <a:r>
              <a:rPr lang="en-US" u="sng" dirty="0"/>
              <a:t>Synchronous</a:t>
            </a:r>
          </a:p>
        </p:txBody>
      </p:sp>
      <p:sp>
        <p:nvSpPr>
          <p:cNvPr id="3" name="Content Placeholder 2">
            <a:extLst>
              <a:ext uri="{FF2B5EF4-FFF2-40B4-BE49-F238E27FC236}">
                <a16:creationId xmlns:a16="http://schemas.microsoft.com/office/drawing/2014/main" id="{776D4C87-ACD4-43D7-9879-C8BF137CF3FC}"/>
              </a:ext>
            </a:extLst>
          </p:cNvPr>
          <p:cNvSpPr>
            <a:spLocks noGrp="1"/>
          </p:cNvSpPr>
          <p:nvPr>
            <p:ph sz="half" idx="2"/>
          </p:nvPr>
        </p:nvSpPr>
        <p:spPr/>
        <p:txBody>
          <a:bodyPr>
            <a:normAutofit fontScale="92500"/>
          </a:bodyPr>
          <a:lstStyle/>
          <a:p>
            <a:r>
              <a:rPr lang="en-US" dirty="0"/>
              <a:t>The client’s thread blocks (i.e., waits for response) and can’t do anything meaningful. This is a waste of resources</a:t>
            </a:r>
          </a:p>
          <a:p>
            <a:endParaRPr lang="en-US" dirty="0"/>
          </a:p>
          <a:p>
            <a:r>
              <a:rPr lang="en-US" dirty="0"/>
              <a:t>Server must be up and running when client makes the call </a:t>
            </a:r>
          </a:p>
          <a:p>
            <a:endParaRPr lang="en-US" dirty="0"/>
          </a:p>
          <a:p>
            <a:r>
              <a:rPr lang="en-US" b="1" i="1" dirty="0"/>
              <a:t>Request – Response</a:t>
            </a:r>
          </a:p>
        </p:txBody>
      </p:sp>
      <p:sp>
        <p:nvSpPr>
          <p:cNvPr id="8" name="Text Placeholder 7">
            <a:extLst>
              <a:ext uri="{FF2B5EF4-FFF2-40B4-BE49-F238E27FC236}">
                <a16:creationId xmlns:a16="http://schemas.microsoft.com/office/drawing/2014/main" id="{A838464F-E709-4860-ABFD-8FB2FDF388A2}"/>
              </a:ext>
            </a:extLst>
          </p:cNvPr>
          <p:cNvSpPr>
            <a:spLocks noGrp="1"/>
          </p:cNvSpPr>
          <p:nvPr>
            <p:ph type="body" sz="quarter" idx="3"/>
          </p:nvPr>
        </p:nvSpPr>
        <p:spPr/>
        <p:txBody>
          <a:bodyPr/>
          <a:lstStyle/>
          <a:p>
            <a:r>
              <a:rPr lang="en-US" u="sng" dirty="0"/>
              <a:t>Asynchronous</a:t>
            </a:r>
          </a:p>
        </p:txBody>
      </p:sp>
      <p:sp>
        <p:nvSpPr>
          <p:cNvPr id="9" name="Content Placeholder 8">
            <a:extLst>
              <a:ext uri="{FF2B5EF4-FFF2-40B4-BE49-F238E27FC236}">
                <a16:creationId xmlns:a16="http://schemas.microsoft.com/office/drawing/2014/main" id="{2FC7C4D3-D81F-43D1-A21F-7BC2A1F5250A}"/>
              </a:ext>
            </a:extLst>
          </p:cNvPr>
          <p:cNvSpPr>
            <a:spLocks noGrp="1"/>
          </p:cNvSpPr>
          <p:nvPr>
            <p:ph sz="quarter" idx="4"/>
          </p:nvPr>
        </p:nvSpPr>
        <p:spPr/>
        <p:txBody>
          <a:bodyPr>
            <a:normAutofit fontScale="92500"/>
          </a:bodyPr>
          <a:lstStyle/>
          <a:p>
            <a:r>
              <a:rPr lang="en-US" dirty="0"/>
              <a:t>Caller’s thread does not block, making best use of underlying resources</a:t>
            </a:r>
          </a:p>
          <a:p>
            <a:pPr marL="0" indent="0">
              <a:buNone/>
            </a:pPr>
            <a:endParaRPr lang="en-US" dirty="0"/>
          </a:p>
          <a:p>
            <a:r>
              <a:rPr lang="en-US" dirty="0"/>
              <a:t>Server pulls the message  whenever it is free, and does not have to be up and running when client makes the call</a:t>
            </a:r>
          </a:p>
          <a:p>
            <a:endParaRPr lang="en-US" dirty="0"/>
          </a:p>
          <a:p>
            <a:r>
              <a:rPr lang="en-US" b="1" i="1" dirty="0"/>
              <a:t>Fire-and-Forget</a:t>
            </a:r>
          </a:p>
        </p:txBody>
      </p:sp>
      <p:sp>
        <p:nvSpPr>
          <p:cNvPr id="4" name="Date Placeholder 3">
            <a:extLst>
              <a:ext uri="{FF2B5EF4-FFF2-40B4-BE49-F238E27FC236}">
                <a16:creationId xmlns:a16="http://schemas.microsoft.com/office/drawing/2014/main" id="{76C470FA-E106-4273-8802-2981A8D6E0AB}"/>
              </a:ext>
            </a:extLst>
          </p:cNvPr>
          <p:cNvSpPr>
            <a:spLocks noGrp="1"/>
          </p:cNvSpPr>
          <p:nvPr>
            <p:ph type="dt" sz="half" idx="10"/>
          </p:nvPr>
        </p:nvSpPr>
        <p:spPr/>
        <p:txBody>
          <a:bodyPr/>
          <a:lstStyle/>
          <a:p>
            <a:fld id="{D00892A4-626F-4F22-9A5D-7A6FDA3102F5}" type="datetime1">
              <a:rPr lang="en-US" smtClean="0"/>
              <a:t>11/23/2021</a:t>
            </a:fld>
            <a:endParaRPr lang="en-US" dirty="0"/>
          </a:p>
        </p:txBody>
      </p:sp>
      <p:sp>
        <p:nvSpPr>
          <p:cNvPr id="5" name="Slide Number Placeholder 4">
            <a:extLst>
              <a:ext uri="{FF2B5EF4-FFF2-40B4-BE49-F238E27FC236}">
                <a16:creationId xmlns:a16="http://schemas.microsoft.com/office/drawing/2014/main" id="{ECF03878-79DD-49CB-8E45-3D3C6F9E6302}"/>
              </a:ext>
            </a:extLst>
          </p:cNvPr>
          <p:cNvSpPr>
            <a:spLocks noGrp="1"/>
          </p:cNvSpPr>
          <p:nvPr>
            <p:ph type="sldNum" sz="quarter" idx="11"/>
          </p:nvPr>
        </p:nvSpPr>
        <p:spPr/>
        <p:txBody>
          <a:bodyPr/>
          <a:lstStyle/>
          <a:p>
            <a:fld id="{1394A405-A56A-447D-AF03-5FB891AC25A7}" type="slidenum">
              <a:rPr lang="en-US" smtClean="0"/>
              <a:pPr/>
              <a:t>36</a:t>
            </a:fld>
            <a:endParaRPr lang="en-US" dirty="0"/>
          </a:p>
        </p:txBody>
      </p:sp>
      <p:sp>
        <p:nvSpPr>
          <p:cNvPr id="6" name="Footer Placeholder 5">
            <a:extLst>
              <a:ext uri="{FF2B5EF4-FFF2-40B4-BE49-F238E27FC236}">
                <a16:creationId xmlns:a16="http://schemas.microsoft.com/office/drawing/2014/main" id="{5B638189-CDE7-40F6-B3D6-4C9F3AEA3B32}"/>
              </a:ext>
            </a:extLst>
          </p:cNvPr>
          <p:cNvSpPr>
            <a:spLocks noGrp="1"/>
          </p:cNvSpPr>
          <p:nvPr>
            <p:ph type="ftr" sz="quarter" idx="12"/>
          </p:nvPr>
        </p:nvSpPr>
        <p:spPr/>
        <p:txBody>
          <a:bodyPr/>
          <a:lstStyle/>
          <a:p>
            <a:r>
              <a:rPr lang="en-US"/>
              <a:t>Service Integration using Asynchronous Messaging</a:t>
            </a:r>
            <a:endParaRPr lang="en-US" dirty="0"/>
          </a:p>
        </p:txBody>
      </p:sp>
    </p:spTree>
    <p:extLst>
      <p:ext uri="{BB962C8B-B14F-4D97-AF65-F5344CB8AC3E}">
        <p14:creationId xmlns:p14="http://schemas.microsoft.com/office/powerpoint/2010/main" val="1031362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256032"/>
            <a:ext cx="7879842" cy="1014984"/>
          </a:xfrm>
        </p:spPr>
        <p:txBody>
          <a:bodyPr anchor="b">
            <a:normAutofit/>
          </a:bodyPr>
          <a:lstStyle/>
          <a:p>
            <a:r>
              <a:rPr lang="en-US" dirty="0"/>
              <a:t>When to choose Asynchronous?</a:t>
            </a:r>
          </a:p>
        </p:txBody>
      </p:sp>
      <p:sp>
        <p:nvSpPr>
          <p:cNvPr id="4" name="Date Placeholder 3"/>
          <p:cNvSpPr>
            <a:spLocks noGrp="1"/>
          </p:cNvSpPr>
          <p:nvPr>
            <p:ph type="dt" sz="half" idx="10"/>
          </p:nvPr>
        </p:nvSpPr>
        <p:spPr>
          <a:xfrm>
            <a:off x="630936" y="6356350"/>
            <a:ext cx="1933127" cy="365125"/>
          </a:xfrm>
        </p:spPr>
        <p:txBody>
          <a:bodyPr>
            <a:normAutofit/>
          </a:bodyPr>
          <a:lstStyle/>
          <a:p>
            <a:pPr>
              <a:spcAft>
                <a:spcPts val="600"/>
              </a:spcAft>
            </a:pPr>
            <a:fld id="{D00892A4-626F-4F22-9A5D-7A6FDA3102F5}" type="datetime1">
              <a:rPr lang="en-US">
                <a:solidFill>
                  <a:schemeClr val="tx1">
                    <a:lumMod val="50000"/>
                    <a:lumOff val="50000"/>
                  </a:schemeClr>
                </a:solidFill>
              </a:rPr>
              <a:pPr>
                <a:spcAft>
                  <a:spcPts val="600"/>
                </a:spcAft>
              </a:pPr>
              <a:t>11/23/2021</a:t>
            </a:fld>
            <a:endParaRPr lang="en-US">
              <a:solidFill>
                <a:schemeClr val="tx1">
                  <a:lumMod val="50000"/>
                  <a:lumOff val="50000"/>
                </a:schemeClr>
              </a:solidFill>
            </a:endParaRPr>
          </a:p>
        </p:txBody>
      </p:sp>
      <p:sp>
        <p:nvSpPr>
          <p:cNvPr id="6" name="Footer Placeholder 5"/>
          <p:cNvSpPr>
            <a:spLocks noGrp="1"/>
          </p:cNvSpPr>
          <p:nvPr>
            <p:ph type="ftr" sz="quarter" idx="12"/>
          </p:nvPr>
        </p:nvSpPr>
        <p:spPr>
          <a:xfrm>
            <a:off x="3028950" y="6356350"/>
            <a:ext cx="3086100" cy="365125"/>
          </a:xfrm>
        </p:spPr>
        <p:txBody>
          <a:bodyPr>
            <a:normAutofit/>
          </a:bodyPr>
          <a:lstStyle/>
          <a:p>
            <a:pPr>
              <a:spcAft>
                <a:spcPts val="600"/>
              </a:spcAft>
            </a:pPr>
            <a:r>
              <a:rPr lang="en-US">
                <a:solidFill>
                  <a:schemeClr val="tx1">
                    <a:lumMod val="50000"/>
                    <a:lumOff val="50000"/>
                  </a:schemeClr>
                </a:solidFill>
              </a:rPr>
              <a:t>Service Integration using Messaging</a:t>
            </a:r>
          </a:p>
        </p:txBody>
      </p:sp>
      <p:sp>
        <p:nvSpPr>
          <p:cNvPr id="5" name="Slide Number Placeholder 4"/>
          <p:cNvSpPr>
            <a:spLocks noGrp="1"/>
          </p:cNvSpPr>
          <p:nvPr>
            <p:ph type="sldNum" sz="quarter" idx="11"/>
          </p:nvPr>
        </p:nvSpPr>
        <p:spPr>
          <a:xfrm>
            <a:off x="6654940" y="6356350"/>
            <a:ext cx="1858124" cy="365125"/>
          </a:xfrm>
        </p:spPr>
        <p:txBody>
          <a:bodyPr>
            <a:normAutofit/>
          </a:bodyPr>
          <a:lstStyle/>
          <a:p>
            <a:pPr>
              <a:spcAft>
                <a:spcPts val="600"/>
              </a:spcAft>
            </a:pPr>
            <a:fld id="{1394A405-A56A-447D-AF03-5FB891AC25A7}" type="slidenum">
              <a:rPr lang="en-US">
                <a:solidFill>
                  <a:schemeClr val="tx1">
                    <a:lumMod val="50000"/>
                    <a:lumOff val="50000"/>
                  </a:schemeClr>
                </a:solidFill>
              </a:rPr>
              <a:pPr>
                <a:spcAft>
                  <a:spcPts val="600"/>
                </a:spcAft>
              </a:pPr>
              <a:t>37</a:t>
            </a:fld>
            <a:endParaRPr lang="en-US">
              <a:solidFill>
                <a:schemeClr val="tx1">
                  <a:lumMod val="50000"/>
                  <a:lumOff val="50000"/>
                </a:schemeClr>
              </a:solidFill>
            </a:endParaRPr>
          </a:p>
        </p:txBody>
      </p:sp>
      <p:graphicFrame>
        <p:nvGraphicFramePr>
          <p:cNvPr id="8" name="Content Placeholder 2">
            <a:extLst>
              <a:ext uri="{FF2B5EF4-FFF2-40B4-BE49-F238E27FC236}">
                <a16:creationId xmlns:a16="http://schemas.microsoft.com/office/drawing/2014/main" id="{B06D1BF5-A261-45F2-AB2A-222C2C5ED096}"/>
              </a:ext>
            </a:extLst>
          </p:cNvPr>
          <p:cNvGraphicFramePr>
            <a:graphicFrameLocks noGrp="1"/>
          </p:cNvGraphicFramePr>
          <p:nvPr>
            <p:ph idx="1"/>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3160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Styles</a:t>
            </a:r>
          </a:p>
        </p:txBody>
      </p:sp>
      <p:sp>
        <p:nvSpPr>
          <p:cNvPr id="4" name="Date Placeholder 3"/>
          <p:cNvSpPr>
            <a:spLocks noGrp="1"/>
          </p:cNvSpPr>
          <p:nvPr>
            <p:ph type="dt" sz="half" idx="10"/>
          </p:nvPr>
        </p:nvSpPr>
        <p:spPr/>
        <p:txBody>
          <a:bodyPr/>
          <a:lstStyle/>
          <a:p>
            <a:fld id="{0B265B36-C51A-4115-A32A-FDA0EF3B15AC}"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38</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73" y="1503936"/>
            <a:ext cx="4785054" cy="17635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7631" y="3942038"/>
            <a:ext cx="5191724" cy="2333222"/>
          </a:xfrm>
          <a:prstGeom prst="rect">
            <a:avLst/>
          </a:prstGeom>
        </p:spPr>
      </p:pic>
      <p:sp>
        <p:nvSpPr>
          <p:cNvPr id="10" name="TextBox 9"/>
          <p:cNvSpPr txBox="1"/>
          <p:nvPr/>
        </p:nvSpPr>
        <p:spPr>
          <a:xfrm>
            <a:off x="1488250" y="3309372"/>
            <a:ext cx="2931350" cy="461665"/>
          </a:xfrm>
          <a:prstGeom prst="rect">
            <a:avLst/>
          </a:prstGeom>
          <a:noFill/>
        </p:spPr>
        <p:txBody>
          <a:bodyPr wrap="square" rtlCol="0">
            <a:spAutoFit/>
          </a:bodyPr>
          <a:lstStyle/>
          <a:p>
            <a:pPr algn="ctr"/>
            <a:r>
              <a:rPr lang="en-US" sz="2400" u="sng" dirty="0">
                <a:latin typeface="Corbel" panose="020B0503020204020204" pitchFamily="34" charset="0"/>
              </a:rPr>
              <a:t>(1) Point-to-Point</a:t>
            </a:r>
          </a:p>
        </p:txBody>
      </p:sp>
      <p:sp>
        <p:nvSpPr>
          <p:cNvPr id="11" name="TextBox 10"/>
          <p:cNvSpPr txBox="1"/>
          <p:nvPr/>
        </p:nvSpPr>
        <p:spPr>
          <a:xfrm>
            <a:off x="1662957" y="5833772"/>
            <a:ext cx="3098333" cy="461665"/>
          </a:xfrm>
          <a:prstGeom prst="rect">
            <a:avLst/>
          </a:prstGeom>
          <a:noFill/>
        </p:spPr>
        <p:txBody>
          <a:bodyPr wrap="square" rtlCol="0">
            <a:spAutoFit/>
          </a:bodyPr>
          <a:lstStyle/>
          <a:p>
            <a:pPr algn="ctr"/>
            <a:r>
              <a:rPr lang="en-US" sz="2400" u="sng" dirty="0">
                <a:latin typeface="Corbel" panose="020B0503020204020204" pitchFamily="34" charset="0"/>
              </a:rPr>
              <a:t>(2) Publish/Subscribe</a:t>
            </a:r>
          </a:p>
        </p:txBody>
      </p:sp>
    </p:spTree>
    <p:extLst>
      <p:ext uri="{BB962C8B-B14F-4D97-AF65-F5344CB8AC3E}">
        <p14:creationId xmlns:p14="http://schemas.microsoft.com/office/powerpoint/2010/main" val="375599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Labs Overview </a:t>
            </a:r>
            <a:br>
              <a:rPr lang="en-US" dirty="0"/>
            </a:br>
            <a:r>
              <a:rPr lang="en-US" dirty="0"/>
              <a:t>(Default Tech Stack)</a:t>
            </a:r>
            <a:endParaRPr lang="en-US" b="1" i="1" dirty="0">
              <a:solidFill>
                <a:schemeClr val="accent2"/>
              </a:solidFill>
            </a:endParaRPr>
          </a:p>
        </p:txBody>
      </p:sp>
      <p:sp>
        <p:nvSpPr>
          <p:cNvPr id="4" name="Date Placeholder 3"/>
          <p:cNvSpPr>
            <a:spLocks noGrp="1"/>
          </p:cNvSpPr>
          <p:nvPr>
            <p:ph type="dt" sz="half" idx="10"/>
          </p:nvPr>
        </p:nvSpPr>
        <p:spPr/>
        <p:txBody>
          <a:bodyPr/>
          <a:lstStyle/>
          <a:p>
            <a:fld id="{BFE0D016-A735-4AEA-B883-DA67F1C9DB6E}"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a:t>
            </a:fld>
            <a:endParaRPr lang="en-US" dirty="0"/>
          </a:p>
        </p:txBody>
      </p:sp>
      <p:grpSp>
        <p:nvGrpSpPr>
          <p:cNvPr id="30" name="Group 29"/>
          <p:cNvGrpSpPr/>
          <p:nvPr/>
        </p:nvGrpSpPr>
        <p:grpSpPr>
          <a:xfrm>
            <a:off x="1033223" y="1417638"/>
            <a:ext cx="5348614" cy="1012411"/>
            <a:chOff x="1503123" y="1417638"/>
            <a:chExt cx="5348614" cy="1012411"/>
          </a:xfrm>
        </p:grpSpPr>
        <p:sp>
          <p:nvSpPr>
            <p:cNvPr id="7" name="Rectangle 6"/>
            <p:cNvSpPr/>
            <p:nvPr/>
          </p:nvSpPr>
          <p:spPr>
            <a:xfrm>
              <a:off x="1503123" y="1417638"/>
              <a:ext cx="5348614" cy="101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u="sng" dirty="0"/>
                <a:t>Client Tier</a:t>
              </a:r>
            </a:p>
          </p:txBody>
        </p:sp>
        <p:sp>
          <p:nvSpPr>
            <p:cNvPr id="8" name="Rectangle 7"/>
            <p:cNvSpPr/>
            <p:nvPr/>
          </p:nvSpPr>
          <p:spPr>
            <a:xfrm>
              <a:off x="1628384" y="1841325"/>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HTML 5</a:t>
              </a:r>
            </a:p>
          </p:txBody>
        </p:sp>
        <p:sp>
          <p:nvSpPr>
            <p:cNvPr id="9" name="Rectangle 8"/>
            <p:cNvSpPr/>
            <p:nvPr/>
          </p:nvSpPr>
          <p:spPr>
            <a:xfrm>
              <a:off x="2943616" y="1828469"/>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CSS</a:t>
              </a:r>
            </a:p>
          </p:txBody>
        </p:sp>
        <p:sp>
          <p:nvSpPr>
            <p:cNvPr id="10" name="Rectangle 9"/>
            <p:cNvSpPr/>
            <p:nvPr/>
          </p:nvSpPr>
          <p:spPr>
            <a:xfrm>
              <a:off x="4258848" y="1828469"/>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JavaScript</a:t>
              </a:r>
            </a:p>
          </p:txBody>
        </p:sp>
        <p:sp>
          <p:nvSpPr>
            <p:cNvPr id="11" name="Rectangle 10"/>
            <p:cNvSpPr/>
            <p:nvPr/>
          </p:nvSpPr>
          <p:spPr>
            <a:xfrm>
              <a:off x="5536504" y="1828469"/>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AJAX</a:t>
              </a:r>
            </a:p>
          </p:txBody>
        </p:sp>
      </p:grpSp>
      <p:grpSp>
        <p:nvGrpSpPr>
          <p:cNvPr id="31" name="Group 30"/>
          <p:cNvGrpSpPr/>
          <p:nvPr/>
        </p:nvGrpSpPr>
        <p:grpSpPr>
          <a:xfrm>
            <a:off x="1033223" y="2690897"/>
            <a:ext cx="5348614" cy="1012411"/>
            <a:chOff x="1503123" y="2853735"/>
            <a:chExt cx="5348614" cy="1012411"/>
          </a:xfrm>
        </p:grpSpPr>
        <p:sp>
          <p:nvSpPr>
            <p:cNvPr id="17" name="Rectangle 16"/>
            <p:cNvSpPr/>
            <p:nvPr/>
          </p:nvSpPr>
          <p:spPr>
            <a:xfrm>
              <a:off x="1503123" y="2853735"/>
              <a:ext cx="5348614" cy="10124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tIns="0" rtlCol="0" anchor="t"/>
            <a:lstStyle/>
            <a:p>
              <a:pPr algn="ctr"/>
              <a:r>
                <a:rPr lang="en-US" u="sng" dirty="0"/>
                <a:t>Presentation Tier</a:t>
              </a:r>
            </a:p>
          </p:txBody>
        </p:sp>
        <p:sp>
          <p:nvSpPr>
            <p:cNvPr id="18" name="Rectangle 17"/>
            <p:cNvSpPr/>
            <p:nvPr/>
          </p:nvSpPr>
          <p:spPr>
            <a:xfrm>
              <a:off x="1653437" y="3258634"/>
              <a:ext cx="1152395" cy="450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Servlet</a:t>
              </a:r>
            </a:p>
          </p:txBody>
        </p:sp>
        <p:sp>
          <p:nvSpPr>
            <p:cNvPr id="19" name="Rectangle 18"/>
            <p:cNvSpPr/>
            <p:nvPr/>
          </p:nvSpPr>
          <p:spPr>
            <a:xfrm>
              <a:off x="3131506" y="3258633"/>
              <a:ext cx="1152395" cy="450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JSP</a:t>
              </a:r>
            </a:p>
          </p:txBody>
        </p:sp>
        <p:sp>
          <p:nvSpPr>
            <p:cNvPr id="20" name="Rectangle 19"/>
            <p:cNvSpPr/>
            <p:nvPr/>
          </p:nvSpPr>
          <p:spPr>
            <a:xfrm>
              <a:off x="4659680" y="3256763"/>
              <a:ext cx="1841327" cy="4509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Spring MVC</a:t>
              </a:r>
            </a:p>
          </p:txBody>
        </p:sp>
      </p:grpSp>
      <p:grpSp>
        <p:nvGrpSpPr>
          <p:cNvPr id="32" name="Group 31"/>
          <p:cNvGrpSpPr/>
          <p:nvPr/>
        </p:nvGrpSpPr>
        <p:grpSpPr>
          <a:xfrm>
            <a:off x="1033223" y="3976682"/>
            <a:ext cx="5348614" cy="1012411"/>
            <a:chOff x="1503123" y="4289832"/>
            <a:chExt cx="5348614" cy="1012411"/>
          </a:xfrm>
        </p:grpSpPr>
        <p:sp>
          <p:nvSpPr>
            <p:cNvPr id="22" name="Rectangle 21"/>
            <p:cNvSpPr/>
            <p:nvPr/>
          </p:nvSpPr>
          <p:spPr>
            <a:xfrm>
              <a:off x="1503123" y="4289832"/>
              <a:ext cx="5348614" cy="10124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0" rtlCol="0" anchor="t"/>
            <a:lstStyle/>
            <a:p>
              <a:pPr algn="ctr"/>
              <a:r>
                <a:rPr lang="en-US" u="sng" dirty="0"/>
                <a:t>Business Tier</a:t>
              </a:r>
            </a:p>
          </p:txBody>
        </p:sp>
        <p:sp>
          <p:nvSpPr>
            <p:cNvPr id="23" name="Rectangle 22"/>
            <p:cNvSpPr/>
            <p:nvPr/>
          </p:nvSpPr>
          <p:spPr>
            <a:xfrm>
              <a:off x="3013658" y="4722494"/>
              <a:ext cx="2382345" cy="4509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RESTful API (JEE)</a:t>
              </a:r>
            </a:p>
          </p:txBody>
        </p:sp>
      </p:grpSp>
      <p:grpSp>
        <p:nvGrpSpPr>
          <p:cNvPr id="33" name="Group 32"/>
          <p:cNvGrpSpPr/>
          <p:nvPr/>
        </p:nvGrpSpPr>
        <p:grpSpPr>
          <a:xfrm>
            <a:off x="1033223" y="5256387"/>
            <a:ext cx="5348614" cy="1012411"/>
            <a:chOff x="1503123" y="5630775"/>
            <a:chExt cx="5348614" cy="1012411"/>
          </a:xfrm>
        </p:grpSpPr>
        <p:sp>
          <p:nvSpPr>
            <p:cNvPr id="26" name="Rectangle 25"/>
            <p:cNvSpPr/>
            <p:nvPr/>
          </p:nvSpPr>
          <p:spPr>
            <a:xfrm>
              <a:off x="1503123" y="5630775"/>
              <a:ext cx="5348614" cy="1012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0" rtlCol="0" anchor="t"/>
            <a:lstStyle/>
            <a:p>
              <a:pPr algn="ctr"/>
              <a:r>
                <a:rPr lang="en-US" u="sng" dirty="0"/>
                <a:t>Integration Tier</a:t>
              </a:r>
            </a:p>
          </p:txBody>
        </p:sp>
        <p:sp>
          <p:nvSpPr>
            <p:cNvPr id="27" name="Rectangle 26"/>
            <p:cNvSpPr/>
            <p:nvPr/>
          </p:nvSpPr>
          <p:spPr>
            <a:xfrm>
              <a:off x="1628384" y="6029080"/>
              <a:ext cx="1484334" cy="450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JMS</a:t>
              </a:r>
            </a:p>
          </p:txBody>
        </p:sp>
        <p:sp>
          <p:nvSpPr>
            <p:cNvPr id="28" name="Rectangle 27"/>
            <p:cNvSpPr/>
            <p:nvPr/>
          </p:nvSpPr>
          <p:spPr>
            <a:xfrm>
              <a:off x="3331921" y="6026226"/>
              <a:ext cx="2004165" cy="4817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Web Service </a:t>
              </a:r>
            </a:p>
            <a:p>
              <a:pPr algn="ctr"/>
              <a:r>
                <a:rPr lang="en-US" dirty="0"/>
                <a:t>(JAX-RS)</a:t>
              </a:r>
            </a:p>
          </p:txBody>
        </p:sp>
        <p:sp>
          <p:nvSpPr>
            <p:cNvPr id="29" name="Rectangle 28"/>
            <p:cNvSpPr/>
            <p:nvPr/>
          </p:nvSpPr>
          <p:spPr>
            <a:xfrm>
              <a:off x="5517713" y="6034082"/>
              <a:ext cx="1164921" cy="450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JPA (ORM)</a:t>
              </a:r>
            </a:p>
          </p:txBody>
        </p:sp>
      </p:grpSp>
      <p:sp>
        <p:nvSpPr>
          <p:cNvPr id="34" name="Down Arrow 33"/>
          <p:cNvSpPr/>
          <p:nvPr/>
        </p:nvSpPr>
        <p:spPr>
          <a:xfrm>
            <a:off x="3626111" y="2430049"/>
            <a:ext cx="162837" cy="26084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Down Arrow 34"/>
          <p:cNvSpPr/>
          <p:nvPr/>
        </p:nvSpPr>
        <p:spPr>
          <a:xfrm>
            <a:off x="3626111" y="3703308"/>
            <a:ext cx="162837" cy="273374"/>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3595492" y="4995539"/>
            <a:ext cx="162837" cy="26084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7161055" y="3509712"/>
            <a:ext cx="1473200" cy="7922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Batch Application</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3229" y="5175724"/>
            <a:ext cx="1063452" cy="1173736"/>
          </a:xfrm>
          <a:prstGeom prst="rect">
            <a:avLst/>
          </a:prstGeom>
        </p:spPr>
      </p:pic>
      <p:sp>
        <p:nvSpPr>
          <p:cNvPr id="39" name="Right Arrow 38"/>
          <p:cNvSpPr/>
          <p:nvPr/>
        </p:nvSpPr>
        <p:spPr>
          <a:xfrm>
            <a:off x="6419937" y="5765800"/>
            <a:ext cx="831763" cy="2159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dk1"/>
              </a:solidFill>
            </a:endParaRPr>
          </a:p>
        </p:txBody>
      </p:sp>
      <p:sp>
        <p:nvSpPr>
          <p:cNvPr id="40" name="Down Arrow 39"/>
          <p:cNvSpPr/>
          <p:nvPr/>
        </p:nvSpPr>
        <p:spPr>
          <a:xfrm>
            <a:off x="7803536" y="4395925"/>
            <a:ext cx="197464" cy="68718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F07F2D9F-6E34-445E-AC0B-984D1642F405}"/>
              </a:ext>
            </a:extLst>
          </p:cNvPr>
          <p:cNvSpPr txBox="1"/>
          <p:nvPr/>
        </p:nvSpPr>
        <p:spPr>
          <a:xfrm>
            <a:off x="7677232" y="5689084"/>
            <a:ext cx="458945" cy="369332"/>
          </a:xfrm>
          <a:prstGeom prst="rect">
            <a:avLst/>
          </a:prstGeom>
          <a:noFill/>
        </p:spPr>
        <p:txBody>
          <a:bodyPr wrap="square" rtlCol="0">
            <a:spAutoFit/>
          </a:bodyPr>
          <a:lstStyle/>
          <a:p>
            <a:r>
              <a:rPr lang="en-US" dirty="0"/>
              <a:t>H2</a:t>
            </a:r>
          </a:p>
        </p:txBody>
      </p:sp>
    </p:spTree>
    <p:extLst>
      <p:ext uri="{BB962C8B-B14F-4D97-AF65-F5344CB8AC3E}">
        <p14:creationId xmlns:p14="http://schemas.microsoft.com/office/powerpoint/2010/main" val="2280458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A9B783-C4F3-4E16-9A4F-428A4DFADC39}"/>
              </a:ext>
            </a:extLst>
          </p:cNvPr>
          <p:cNvSpPr>
            <a:spLocks noGrp="1"/>
          </p:cNvSpPr>
          <p:nvPr>
            <p:ph type="title"/>
          </p:nvPr>
        </p:nvSpPr>
        <p:spPr>
          <a:xfrm>
            <a:off x="483798" y="1097280"/>
            <a:ext cx="2847230" cy="4666207"/>
          </a:xfrm>
        </p:spPr>
        <p:txBody>
          <a:bodyPr anchor="ctr">
            <a:normAutofit/>
          </a:bodyPr>
          <a:lstStyle/>
          <a:p>
            <a:r>
              <a:rPr lang="en-US" sz="3900" dirty="0"/>
              <a:t>Reactive Systems</a:t>
            </a:r>
          </a:p>
        </p:txBody>
      </p:sp>
      <p:sp>
        <p:nvSpPr>
          <p:cNvPr id="4" name="Date Placeholder 3">
            <a:extLst>
              <a:ext uri="{FF2B5EF4-FFF2-40B4-BE49-F238E27FC236}">
                <a16:creationId xmlns:a16="http://schemas.microsoft.com/office/drawing/2014/main" id="{1EC3FBE8-2735-4898-9F2D-07F3E2B98381}"/>
              </a:ext>
            </a:extLst>
          </p:cNvPr>
          <p:cNvSpPr>
            <a:spLocks noGrp="1"/>
          </p:cNvSpPr>
          <p:nvPr>
            <p:ph type="dt" sz="half" idx="10"/>
          </p:nvPr>
        </p:nvSpPr>
        <p:spPr>
          <a:xfrm>
            <a:off x="628650" y="6492240"/>
            <a:ext cx="2057400" cy="365125"/>
          </a:xfrm>
        </p:spPr>
        <p:txBody>
          <a:bodyPr>
            <a:normAutofit/>
          </a:bodyPr>
          <a:lstStyle/>
          <a:p>
            <a:pPr>
              <a:spcAft>
                <a:spcPts val="600"/>
              </a:spcAft>
            </a:pPr>
            <a:fld id="{BC3B9EB0-89BC-433F-91F8-74F6F56D93C8}" type="datetime1">
              <a:rPr lang="en-US" smtClean="0"/>
              <a:pPr>
                <a:spcAft>
                  <a:spcPts val="600"/>
                </a:spcAft>
              </a:pPr>
              <a:t>11/23/2021</a:t>
            </a:fld>
            <a:endParaRPr lang="en-US"/>
          </a:p>
        </p:txBody>
      </p:sp>
      <p:sp>
        <p:nvSpPr>
          <p:cNvPr id="6" name="Footer Placeholder 5">
            <a:extLst>
              <a:ext uri="{FF2B5EF4-FFF2-40B4-BE49-F238E27FC236}">
                <a16:creationId xmlns:a16="http://schemas.microsoft.com/office/drawing/2014/main" id="{ECEED73D-D9B6-4B14-B0D0-25964C6652F1}"/>
              </a:ext>
            </a:extLst>
          </p:cNvPr>
          <p:cNvSpPr>
            <a:spLocks noGrp="1"/>
          </p:cNvSpPr>
          <p:nvPr>
            <p:ph type="ftr" sz="quarter" idx="12"/>
          </p:nvPr>
        </p:nvSpPr>
        <p:spPr>
          <a:xfrm>
            <a:off x="3028950" y="6492240"/>
            <a:ext cx="3086100" cy="365125"/>
          </a:xfrm>
        </p:spPr>
        <p:txBody>
          <a:bodyPr>
            <a:normAutofit/>
          </a:bodyPr>
          <a:lstStyle/>
          <a:p>
            <a:pPr>
              <a:lnSpc>
                <a:spcPct val="90000"/>
              </a:lnSpc>
              <a:spcAft>
                <a:spcPts val="600"/>
              </a:spcAft>
            </a:pPr>
            <a:r>
              <a:rPr lang="en-US" sz="1000"/>
              <a:t>Service Integration using Asynchronous  Messaging</a:t>
            </a:r>
          </a:p>
        </p:txBody>
      </p:sp>
      <p:sp>
        <p:nvSpPr>
          <p:cNvPr id="5" name="Slide Number Placeholder 4">
            <a:extLst>
              <a:ext uri="{FF2B5EF4-FFF2-40B4-BE49-F238E27FC236}">
                <a16:creationId xmlns:a16="http://schemas.microsoft.com/office/drawing/2014/main" id="{2ADF2887-A1E2-4285-ABE0-B06534BE9EE7}"/>
              </a:ext>
            </a:extLst>
          </p:cNvPr>
          <p:cNvSpPr>
            <a:spLocks noGrp="1"/>
          </p:cNvSpPr>
          <p:nvPr>
            <p:ph type="sldNum" sz="quarter" idx="11"/>
          </p:nvPr>
        </p:nvSpPr>
        <p:spPr>
          <a:xfrm>
            <a:off x="6457950" y="6492240"/>
            <a:ext cx="2057400" cy="365125"/>
          </a:xfrm>
        </p:spPr>
        <p:txBody>
          <a:bodyPr>
            <a:normAutofit/>
          </a:bodyPr>
          <a:lstStyle/>
          <a:p>
            <a:pPr>
              <a:spcAft>
                <a:spcPts val="600"/>
              </a:spcAft>
            </a:pPr>
            <a:fld id="{1394A405-A56A-447D-AF03-5FB891AC25A7}" type="slidenum">
              <a:rPr lang="en-US" smtClean="0"/>
              <a:pPr>
                <a:spcAft>
                  <a:spcPts val="600"/>
                </a:spcAft>
              </a:pPr>
              <a:t>39</a:t>
            </a:fld>
            <a:endParaRPr lang="en-US"/>
          </a:p>
        </p:txBody>
      </p:sp>
      <p:graphicFrame>
        <p:nvGraphicFramePr>
          <p:cNvPr id="10" name="Content Placeholder 7">
            <a:extLst>
              <a:ext uri="{FF2B5EF4-FFF2-40B4-BE49-F238E27FC236}">
                <a16:creationId xmlns:a16="http://schemas.microsoft.com/office/drawing/2014/main" id="{B9C77DAD-80A9-49F8-BE62-78E2BCC74CFB}"/>
              </a:ext>
            </a:extLst>
          </p:cNvPr>
          <p:cNvGraphicFramePr>
            <a:graphicFrameLocks noGrp="1"/>
          </p:cNvGraphicFramePr>
          <p:nvPr>
            <p:ph idx="1"/>
          </p:nvPr>
        </p:nvGraphicFramePr>
        <p:xfrm>
          <a:off x="4073652" y="1014153"/>
          <a:ext cx="4438638" cy="497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054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ADF1-053C-40F8-B32F-104C677FD68C}"/>
              </a:ext>
            </a:extLst>
          </p:cNvPr>
          <p:cNvSpPr>
            <a:spLocks noGrp="1"/>
          </p:cNvSpPr>
          <p:nvPr>
            <p:ph type="title"/>
          </p:nvPr>
        </p:nvSpPr>
        <p:spPr/>
        <p:txBody>
          <a:bodyPr/>
          <a:lstStyle/>
          <a:p>
            <a:r>
              <a:rPr lang="en-US" dirty="0"/>
              <a:t>Traits of Reactive Systems</a:t>
            </a:r>
          </a:p>
        </p:txBody>
      </p:sp>
      <p:sp>
        <p:nvSpPr>
          <p:cNvPr id="3" name="Content Placeholder 2">
            <a:extLst>
              <a:ext uri="{FF2B5EF4-FFF2-40B4-BE49-F238E27FC236}">
                <a16:creationId xmlns:a16="http://schemas.microsoft.com/office/drawing/2014/main" id="{CB67CF63-8EC0-468A-9366-0F0C0F764520}"/>
              </a:ext>
            </a:extLst>
          </p:cNvPr>
          <p:cNvSpPr>
            <a:spLocks noGrp="1"/>
          </p:cNvSpPr>
          <p:nvPr>
            <p:ph idx="1"/>
          </p:nvPr>
        </p:nvSpPr>
        <p:spPr>
          <a:xfrm>
            <a:off x="457200" y="5592726"/>
            <a:ext cx="8229600" cy="616688"/>
          </a:xfrm>
        </p:spPr>
        <p:txBody>
          <a:bodyPr>
            <a:normAutofit fontScale="92500" lnSpcReduction="10000"/>
          </a:bodyPr>
          <a:lstStyle/>
          <a:p>
            <a:pPr marL="0" indent="0" algn="ctr">
              <a:buNone/>
            </a:pPr>
            <a:r>
              <a:rPr lang="en-US" sz="1800" dirty="0">
                <a:latin typeface="+mj-lt"/>
              </a:rPr>
              <a:t>Traits of Reactive Systems, </a:t>
            </a:r>
          </a:p>
          <a:p>
            <a:pPr marL="0" indent="0" algn="ctr">
              <a:buNone/>
            </a:pPr>
            <a:r>
              <a:rPr lang="en-US" sz="1800" dirty="0">
                <a:latin typeface="+mj-lt"/>
              </a:rPr>
              <a:t>Source: </a:t>
            </a:r>
            <a:r>
              <a:rPr lang="en-US" sz="1800" dirty="0">
                <a:latin typeface="+mj-lt"/>
                <a:hlinkClick r:id="rId2"/>
              </a:rPr>
              <a:t>https://www.reactivemanifesto.org/</a:t>
            </a:r>
            <a:r>
              <a:rPr lang="en-US" sz="1800" dirty="0">
                <a:latin typeface="+mj-lt"/>
              </a:rPr>
              <a:t> </a:t>
            </a:r>
          </a:p>
        </p:txBody>
      </p:sp>
      <p:sp>
        <p:nvSpPr>
          <p:cNvPr id="4" name="Date Placeholder 3">
            <a:extLst>
              <a:ext uri="{FF2B5EF4-FFF2-40B4-BE49-F238E27FC236}">
                <a16:creationId xmlns:a16="http://schemas.microsoft.com/office/drawing/2014/main" id="{F187C1F5-FA99-4CF4-9786-A7CD19812268}"/>
              </a:ext>
            </a:extLst>
          </p:cNvPr>
          <p:cNvSpPr>
            <a:spLocks noGrp="1"/>
          </p:cNvSpPr>
          <p:nvPr>
            <p:ph type="dt" sz="half" idx="10"/>
          </p:nvPr>
        </p:nvSpPr>
        <p:spPr/>
        <p:txBody>
          <a:bodyPr/>
          <a:lstStyle/>
          <a:p>
            <a:fld id="{D00892A4-626F-4F22-9A5D-7A6FDA3102F5}" type="datetime1">
              <a:rPr lang="en-US" smtClean="0"/>
              <a:t>11/23/2021</a:t>
            </a:fld>
            <a:endParaRPr lang="en-US" dirty="0"/>
          </a:p>
        </p:txBody>
      </p:sp>
      <p:sp>
        <p:nvSpPr>
          <p:cNvPr id="5" name="Slide Number Placeholder 4">
            <a:extLst>
              <a:ext uri="{FF2B5EF4-FFF2-40B4-BE49-F238E27FC236}">
                <a16:creationId xmlns:a16="http://schemas.microsoft.com/office/drawing/2014/main" id="{69F3C416-5ED3-4D38-A484-4F18959B1500}"/>
              </a:ext>
            </a:extLst>
          </p:cNvPr>
          <p:cNvSpPr>
            <a:spLocks noGrp="1"/>
          </p:cNvSpPr>
          <p:nvPr>
            <p:ph type="sldNum" sz="quarter" idx="11"/>
          </p:nvPr>
        </p:nvSpPr>
        <p:spPr/>
        <p:txBody>
          <a:bodyPr/>
          <a:lstStyle/>
          <a:p>
            <a:fld id="{1394A405-A56A-447D-AF03-5FB891AC25A7}" type="slidenum">
              <a:rPr lang="en-US" smtClean="0"/>
              <a:pPr/>
              <a:t>40</a:t>
            </a:fld>
            <a:endParaRPr lang="en-US" dirty="0"/>
          </a:p>
        </p:txBody>
      </p:sp>
      <p:sp>
        <p:nvSpPr>
          <p:cNvPr id="6" name="Footer Placeholder 5">
            <a:extLst>
              <a:ext uri="{FF2B5EF4-FFF2-40B4-BE49-F238E27FC236}">
                <a16:creationId xmlns:a16="http://schemas.microsoft.com/office/drawing/2014/main" id="{6751A106-0536-4121-88F2-4389D453B487}"/>
              </a:ext>
            </a:extLst>
          </p:cNvPr>
          <p:cNvSpPr>
            <a:spLocks noGrp="1"/>
          </p:cNvSpPr>
          <p:nvPr>
            <p:ph type="ftr" sz="quarter" idx="12"/>
          </p:nvPr>
        </p:nvSpPr>
        <p:spPr/>
        <p:txBody>
          <a:bodyPr/>
          <a:lstStyle/>
          <a:p>
            <a:r>
              <a:rPr lang="en-US"/>
              <a:t>Service Integration using Asynchronous Messaging</a:t>
            </a:r>
            <a:endParaRPr lang="en-US" dirty="0"/>
          </a:p>
        </p:txBody>
      </p:sp>
      <p:pic>
        <p:nvPicPr>
          <p:cNvPr id="8" name="Graphic 7">
            <a:extLst>
              <a:ext uri="{FF2B5EF4-FFF2-40B4-BE49-F238E27FC236}">
                <a16:creationId xmlns:a16="http://schemas.microsoft.com/office/drawing/2014/main" id="{3E8D3372-BD6C-4B4B-BFCF-B350BD7554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5262" y="1924050"/>
            <a:ext cx="8753475" cy="3009900"/>
          </a:xfrm>
          <a:prstGeom prst="rect">
            <a:avLst/>
          </a:prstGeom>
        </p:spPr>
      </p:pic>
    </p:spTree>
    <p:extLst>
      <p:ext uri="{BB962C8B-B14F-4D97-AF65-F5344CB8AC3E}">
        <p14:creationId xmlns:p14="http://schemas.microsoft.com/office/powerpoint/2010/main" val="3790168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B26199-BBAB-4E42-8F73-C1273D2CF734}"/>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nSpc>
                <a:spcPct val="90000"/>
              </a:lnSpc>
            </a:pPr>
            <a:r>
              <a:rPr lang="en-US" sz="3100" kern="1200">
                <a:solidFill>
                  <a:schemeClr val="tx1"/>
                </a:solidFill>
                <a:latin typeface="+mj-lt"/>
                <a:ea typeface="+mj-ea"/>
                <a:cs typeface="+mj-cs"/>
              </a:rPr>
              <a:t>Reactive Microservices</a:t>
            </a:r>
          </a:p>
        </p:txBody>
      </p:sp>
      <p:pic>
        <p:nvPicPr>
          <p:cNvPr id="2050" name="Picture 2" descr="Diagram&#10;&#10;Description automatically generated">
            <a:extLst>
              <a:ext uri="{FF2B5EF4-FFF2-40B4-BE49-F238E27FC236}">
                <a16:creationId xmlns:a16="http://schemas.microsoft.com/office/drawing/2014/main" id="{543F1BF5-C724-45A0-9D17-BABA83CD10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925" y="2575634"/>
            <a:ext cx="8058150" cy="350529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EE84CED-5BFE-45A5-97EB-ED25817A00A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D00892A4-626F-4F22-9A5D-7A6FDA3102F5}" type="datetime1">
              <a:rPr lang="en-US" sz="900">
                <a:latin typeface="+mn-lt"/>
              </a:rPr>
              <a:pPr>
                <a:spcAft>
                  <a:spcPts val="600"/>
                </a:spcAft>
              </a:pPr>
              <a:t>11/23/2021</a:t>
            </a:fld>
            <a:endParaRPr lang="en-US" sz="900">
              <a:latin typeface="+mn-lt"/>
            </a:endParaRPr>
          </a:p>
        </p:txBody>
      </p:sp>
      <p:sp>
        <p:nvSpPr>
          <p:cNvPr id="6" name="Footer Placeholder 5">
            <a:extLst>
              <a:ext uri="{FF2B5EF4-FFF2-40B4-BE49-F238E27FC236}">
                <a16:creationId xmlns:a16="http://schemas.microsoft.com/office/drawing/2014/main" id="{431E3E1D-7EAC-457C-BF8D-57E75EFCAD03}"/>
              </a:ext>
            </a:extLst>
          </p:cNvPr>
          <p:cNvSpPr>
            <a:spLocks noGrp="1"/>
          </p:cNvSpPr>
          <p:nvPr>
            <p:ph type="ftr" sz="quarter" idx="12"/>
          </p:nvPr>
        </p:nvSpPr>
        <p:spPr>
          <a:xfrm>
            <a:off x="3028950" y="6356350"/>
            <a:ext cx="3086100" cy="365125"/>
          </a:xfrm>
        </p:spPr>
        <p:txBody>
          <a:bodyPr vert="horz" lIns="91440" tIns="45720" rIns="91440" bIns="45720" rtlCol="0" anchor="ctr">
            <a:normAutofit/>
          </a:bodyPr>
          <a:lstStyle/>
          <a:p>
            <a:pPr>
              <a:spcAft>
                <a:spcPts val="600"/>
              </a:spcAft>
            </a:pPr>
            <a:r>
              <a:rPr lang="en-US" sz="900" kern="1200">
                <a:solidFill>
                  <a:schemeClr val="tx1">
                    <a:tint val="75000"/>
                  </a:schemeClr>
                </a:solidFill>
                <a:latin typeface="+mn-lt"/>
                <a:ea typeface="+mn-ea"/>
                <a:cs typeface="+mn-cs"/>
              </a:rPr>
              <a:t>EAI, B2B and Integration Challenges</a:t>
            </a:r>
          </a:p>
        </p:txBody>
      </p:sp>
      <p:sp>
        <p:nvSpPr>
          <p:cNvPr id="5" name="Slide Number Placeholder 4">
            <a:extLst>
              <a:ext uri="{FF2B5EF4-FFF2-40B4-BE49-F238E27FC236}">
                <a16:creationId xmlns:a16="http://schemas.microsoft.com/office/drawing/2014/main" id="{892361E1-CA78-458C-BBBD-F6F3662BB739}"/>
              </a:ext>
            </a:extLst>
          </p:cNvPr>
          <p:cNvSpPr>
            <a:spLocks noGrp="1"/>
          </p:cNvSpPr>
          <p:nvPr>
            <p:ph type="sldNum" sz="quarter" idx="11"/>
          </p:nvPr>
        </p:nvSpPr>
        <p:spPr>
          <a:xfrm>
            <a:off x="6457950" y="6356350"/>
            <a:ext cx="2057400" cy="365125"/>
          </a:xfrm>
        </p:spPr>
        <p:txBody>
          <a:bodyPr vert="horz" lIns="91440" tIns="45720" rIns="91440" bIns="45720" rtlCol="0" anchor="ctr">
            <a:normAutofit/>
          </a:bodyPr>
          <a:lstStyle/>
          <a:p>
            <a:pPr>
              <a:spcAft>
                <a:spcPts val="600"/>
              </a:spcAft>
            </a:pPr>
            <a:fld id="{1394A405-A56A-447D-AF03-5FB891AC25A7}" type="slidenum">
              <a:rPr lang="en-US" sz="900">
                <a:latin typeface="+mn-lt"/>
              </a:rPr>
              <a:pPr>
                <a:spcAft>
                  <a:spcPts val="600"/>
                </a:spcAft>
              </a:pPr>
              <a:t>41</a:t>
            </a:fld>
            <a:endParaRPr lang="en-US" sz="900">
              <a:latin typeface="+mn-lt"/>
            </a:endParaRPr>
          </a:p>
        </p:txBody>
      </p:sp>
    </p:spTree>
    <p:extLst>
      <p:ext uri="{BB962C8B-B14F-4D97-AF65-F5344CB8AC3E}">
        <p14:creationId xmlns:p14="http://schemas.microsoft.com/office/powerpoint/2010/main" val="1606359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5212-4A6D-4239-9D4F-8AD86F984202}"/>
              </a:ext>
            </a:extLst>
          </p:cNvPr>
          <p:cNvSpPr>
            <a:spLocks noGrp="1"/>
          </p:cNvSpPr>
          <p:nvPr>
            <p:ph type="title"/>
          </p:nvPr>
        </p:nvSpPr>
        <p:spPr>
          <a:xfrm>
            <a:off x="473202" y="639520"/>
            <a:ext cx="2571750" cy="1719072"/>
          </a:xfrm>
        </p:spPr>
        <p:txBody>
          <a:bodyPr anchor="b">
            <a:normAutofit/>
          </a:bodyPr>
          <a:lstStyle/>
          <a:p>
            <a:pPr>
              <a:lnSpc>
                <a:spcPct val="90000"/>
              </a:lnSpc>
            </a:pPr>
            <a:r>
              <a:rPr lang="en-US" sz="3300"/>
              <a:t>Reactive Microservices</a:t>
            </a:r>
          </a:p>
        </p:txBody>
      </p:sp>
      <p:sp>
        <p:nvSpPr>
          <p:cNvPr id="3" name="Content Placeholder 2">
            <a:extLst>
              <a:ext uri="{FF2B5EF4-FFF2-40B4-BE49-F238E27FC236}">
                <a16:creationId xmlns:a16="http://schemas.microsoft.com/office/drawing/2014/main" id="{202F2CF8-B273-42DC-B8F5-8A109BFFE147}"/>
              </a:ext>
            </a:extLst>
          </p:cNvPr>
          <p:cNvSpPr>
            <a:spLocks noGrp="1"/>
          </p:cNvSpPr>
          <p:nvPr>
            <p:ph idx="1"/>
          </p:nvPr>
        </p:nvSpPr>
        <p:spPr>
          <a:xfrm>
            <a:off x="473202" y="2807208"/>
            <a:ext cx="2571750" cy="3410712"/>
          </a:xfrm>
        </p:spPr>
        <p:txBody>
          <a:bodyPr anchor="t">
            <a:normAutofit/>
          </a:bodyPr>
          <a:lstStyle/>
          <a:p>
            <a:r>
              <a:rPr lang="en-US" sz="1900"/>
              <a:t>A microservices based architecture that uses the reactive streams as integration backbone</a:t>
            </a:r>
          </a:p>
          <a:p>
            <a:endParaRPr lang="en-US" sz="1900"/>
          </a:p>
          <a:p>
            <a:r>
              <a:rPr lang="en-US" sz="1900"/>
              <a:t>Provides design principles and best practices</a:t>
            </a:r>
          </a:p>
          <a:p>
            <a:endParaRPr lang="en-US" sz="1900"/>
          </a:p>
        </p:txBody>
      </p:sp>
      <p:pic>
        <p:nvPicPr>
          <p:cNvPr id="8" name="Picture 7">
            <a:extLst>
              <a:ext uri="{FF2B5EF4-FFF2-40B4-BE49-F238E27FC236}">
                <a16:creationId xmlns:a16="http://schemas.microsoft.com/office/drawing/2014/main" id="{512DD248-1B0A-4928-9545-4E95541C375E}"/>
              </a:ext>
            </a:extLst>
          </p:cNvPr>
          <p:cNvPicPr>
            <a:picLocks noChangeAspect="1"/>
          </p:cNvPicPr>
          <p:nvPr/>
        </p:nvPicPr>
        <p:blipFill>
          <a:blip r:embed="rId2"/>
          <a:stretch>
            <a:fillRect/>
          </a:stretch>
        </p:blipFill>
        <p:spPr>
          <a:xfrm>
            <a:off x="4220337" y="640080"/>
            <a:ext cx="3718560" cy="5577840"/>
          </a:xfrm>
          <a:prstGeom prst="rect">
            <a:avLst/>
          </a:prstGeom>
        </p:spPr>
      </p:pic>
      <p:sp>
        <p:nvSpPr>
          <p:cNvPr id="4" name="Date Placeholder 3">
            <a:extLst>
              <a:ext uri="{FF2B5EF4-FFF2-40B4-BE49-F238E27FC236}">
                <a16:creationId xmlns:a16="http://schemas.microsoft.com/office/drawing/2014/main" id="{D2192644-CAE6-4F52-A9B1-F6BA8FF6C0D9}"/>
              </a:ext>
            </a:extLst>
          </p:cNvPr>
          <p:cNvSpPr>
            <a:spLocks noGrp="1"/>
          </p:cNvSpPr>
          <p:nvPr>
            <p:ph type="dt" sz="half" idx="10"/>
          </p:nvPr>
        </p:nvSpPr>
        <p:spPr>
          <a:xfrm>
            <a:off x="628650" y="6356350"/>
            <a:ext cx="2057400" cy="365125"/>
          </a:xfrm>
        </p:spPr>
        <p:txBody>
          <a:bodyPr>
            <a:normAutofit/>
          </a:bodyPr>
          <a:lstStyle/>
          <a:p>
            <a:pPr>
              <a:spcAft>
                <a:spcPts val="600"/>
              </a:spcAft>
            </a:pPr>
            <a:fld id="{D00892A4-626F-4F22-9A5D-7A6FDA3102F5}" type="datetime1">
              <a:rPr lang="en-US" smtClean="0"/>
              <a:pPr>
                <a:spcAft>
                  <a:spcPts val="600"/>
                </a:spcAft>
              </a:pPr>
              <a:t>11/23/2021</a:t>
            </a:fld>
            <a:endParaRPr lang="en-US"/>
          </a:p>
        </p:txBody>
      </p:sp>
      <p:sp>
        <p:nvSpPr>
          <p:cNvPr id="6" name="Footer Placeholder 5">
            <a:extLst>
              <a:ext uri="{FF2B5EF4-FFF2-40B4-BE49-F238E27FC236}">
                <a16:creationId xmlns:a16="http://schemas.microsoft.com/office/drawing/2014/main" id="{3E419A8E-5D2A-4602-B39E-1ECE29DE4948}"/>
              </a:ext>
            </a:extLst>
          </p:cNvPr>
          <p:cNvSpPr>
            <a:spLocks noGrp="1"/>
          </p:cNvSpPr>
          <p:nvPr>
            <p:ph type="ftr" sz="quarter" idx="12"/>
          </p:nvPr>
        </p:nvSpPr>
        <p:spPr>
          <a:xfrm>
            <a:off x="3028950" y="6356350"/>
            <a:ext cx="3086100" cy="365125"/>
          </a:xfrm>
        </p:spPr>
        <p:txBody>
          <a:bodyPr>
            <a:normAutofit/>
          </a:bodyPr>
          <a:lstStyle/>
          <a:p>
            <a:pPr>
              <a:lnSpc>
                <a:spcPct val="90000"/>
              </a:lnSpc>
              <a:spcAft>
                <a:spcPts val="600"/>
              </a:spcAft>
            </a:pPr>
            <a:r>
              <a:rPr lang="en-US" sz="1000"/>
              <a:t>Service Integration using Asynchronous Messaging</a:t>
            </a:r>
          </a:p>
        </p:txBody>
      </p:sp>
      <p:sp>
        <p:nvSpPr>
          <p:cNvPr id="5" name="Slide Number Placeholder 4">
            <a:extLst>
              <a:ext uri="{FF2B5EF4-FFF2-40B4-BE49-F238E27FC236}">
                <a16:creationId xmlns:a16="http://schemas.microsoft.com/office/drawing/2014/main" id="{2C674EE4-67FC-468C-90CF-D4478DE65935}"/>
              </a:ext>
            </a:extLst>
          </p:cNvPr>
          <p:cNvSpPr>
            <a:spLocks noGrp="1"/>
          </p:cNvSpPr>
          <p:nvPr>
            <p:ph type="sldNum" sz="quarter" idx="11"/>
          </p:nvPr>
        </p:nvSpPr>
        <p:spPr>
          <a:xfrm>
            <a:off x="6457950" y="6356350"/>
            <a:ext cx="2057400" cy="365125"/>
          </a:xfrm>
        </p:spPr>
        <p:txBody>
          <a:bodyPr>
            <a:normAutofit/>
          </a:bodyPr>
          <a:lstStyle/>
          <a:p>
            <a:pPr>
              <a:spcAft>
                <a:spcPts val="600"/>
              </a:spcAft>
            </a:pPr>
            <a:fld id="{1394A405-A56A-447D-AF03-5FB891AC25A7}" type="slidenum">
              <a:rPr lang="en-US"/>
              <a:pPr>
                <a:spcAft>
                  <a:spcPts val="600"/>
                </a:spcAft>
              </a:pPr>
              <a:t>42</a:t>
            </a:fld>
            <a:endParaRPr lang="en-US"/>
          </a:p>
        </p:txBody>
      </p:sp>
    </p:spTree>
    <p:extLst>
      <p:ext uri="{BB962C8B-B14F-4D97-AF65-F5344CB8AC3E}">
        <p14:creationId xmlns:p14="http://schemas.microsoft.com/office/powerpoint/2010/main" val="39880374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CC41-010B-4922-8378-1C7D5439622C}"/>
              </a:ext>
            </a:extLst>
          </p:cNvPr>
          <p:cNvSpPr>
            <a:spLocks noGrp="1"/>
          </p:cNvSpPr>
          <p:nvPr>
            <p:ph type="title"/>
          </p:nvPr>
        </p:nvSpPr>
        <p:spPr/>
        <p:txBody>
          <a:bodyPr>
            <a:normAutofit/>
          </a:bodyPr>
          <a:lstStyle/>
          <a:p>
            <a:r>
              <a:rPr lang="en-US" dirty="0"/>
              <a:t>Event Broker / Event Service Bus</a:t>
            </a:r>
          </a:p>
        </p:txBody>
      </p:sp>
      <p:sp>
        <p:nvSpPr>
          <p:cNvPr id="3" name="Content Placeholder 2">
            <a:extLst>
              <a:ext uri="{FF2B5EF4-FFF2-40B4-BE49-F238E27FC236}">
                <a16:creationId xmlns:a16="http://schemas.microsoft.com/office/drawing/2014/main" id="{69588830-4209-453B-8087-94BAEB008FA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82E698A-BC91-45C3-A2C5-7C2F3954C88D}"/>
              </a:ext>
            </a:extLst>
          </p:cNvPr>
          <p:cNvSpPr>
            <a:spLocks noGrp="1"/>
          </p:cNvSpPr>
          <p:nvPr>
            <p:ph type="dt" sz="half" idx="10"/>
          </p:nvPr>
        </p:nvSpPr>
        <p:spPr/>
        <p:txBody>
          <a:bodyPr/>
          <a:lstStyle/>
          <a:p>
            <a:fld id="{D00892A4-626F-4F22-9A5D-7A6FDA3102F5}" type="datetime1">
              <a:rPr lang="en-US" smtClean="0"/>
              <a:t>11/23/2021</a:t>
            </a:fld>
            <a:endParaRPr lang="en-US" dirty="0"/>
          </a:p>
        </p:txBody>
      </p:sp>
      <p:sp>
        <p:nvSpPr>
          <p:cNvPr id="5" name="Slide Number Placeholder 4">
            <a:extLst>
              <a:ext uri="{FF2B5EF4-FFF2-40B4-BE49-F238E27FC236}">
                <a16:creationId xmlns:a16="http://schemas.microsoft.com/office/drawing/2014/main" id="{F7960A58-74F6-4EB6-8AC2-62EA1804663B}"/>
              </a:ext>
            </a:extLst>
          </p:cNvPr>
          <p:cNvSpPr>
            <a:spLocks noGrp="1"/>
          </p:cNvSpPr>
          <p:nvPr>
            <p:ph type="sldNum" sz="quarter" idx="11"/>
          </p:nvPr>
        </p:nvSpPr>
        <p:spPr/>
        <p:txBody>
          <a:bodyPr/>
          <a:lstStyle/>
          <a:p>
            <a:fld id="{1394A405-A56A-447D-AF03-5FB891AC25A7}" type="slidenum">
              <a:rPr lang="en-US" smtClean="0"/>
              <a:pPr/>
              <a:t>43</a:t>
            </a:fld>
            <a:endParaRPr lang="en-US" dirty="0"/>
          </a:p>
        </p:txBody>
      </p:sp>
      <p:sp>
        <p:nvSpPr>
          <p:cNvPr id="6" name="Footer Placeholder 5">
            <a:extLst>
              <a:ext uri="{FF2B5EF4-FFF2-40B4-BE49-F238E27FC236}">
                <a16:creationId xmlns:a16="http://schemas.microsoft.com/office/drawing/2014/main" id="{40BFA9EE-96E2-4329-BAB8-1556D5691F5C}"/>
              </a:ext>
            </a:extLst>
          </p:cNvPr>
          <p:cNvSpPr>
            <a:spLocks noGrp="1"/>
          </p:cNvSpPr>
          <p:nvPr>
            <p:ph type="ftr" sz="quarter" idx="12"/>
          </p:nvPr>
        </p:nvSpPr>
        <p:spPr/>
        <p:txBody>
          <a:bodyPr/>
          <a:lstStyle/>
          <a:p>
            <a:r>
              <a:rPr lang="en-US"/>
              <a:t>EAI, B2B and Integration Challenges</a:t>
            </a:r>
            <a:endParaRPr lang="en-US" dirty="0"/>
          </a:p>
        </p:txBody>
      </p:sp>
      <p:pic>
        <p:nvPicPr>
          <p:cNvPr id="1026" name="Picture 2">
            <a:extLst>
              <a:ext uri="{FF2B5EF4-FFF2-40B4-BE49-F238E27FC236}">
                <a16:creationId xmlns:a16="http://schemas.microsoft.com/office/drawing/2014/main" id="{79263861-86EE-4BE1-AC39-89F59B002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4445"/>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81403C2-AA1F-4C43-89EE-00CD26EA0FF9}"/>
              </a:ext>
            </a:extLst>
          </p:cNvPr>
          <p:cNvSpPr txBox="1"/>
          <p:nvPr/>
        </p:nvSpPr>
        <p:spPr>
          <a:xfrm>
            <a:off x="1384852" y="6492875"/>
            <a:ext cx="6374296" cy="307777"/>
          </a:xfrm>
          <a:prstGeom prst="rect">
            <a:avLst/>
          </a:prstGeom>
          <a:solidFill>
            <a:schemeClr val="bg1"/>
          </a:solidFill>
        </p:spPr>
        <p:txBody>
          <a:bodyPr wrap="square" rtlCol="0">
            <a:spAutoFit/>
          </a:bodyPr>
          <a:lstStyle/>
          <a:p>
            <a:pPr algn="ctr"/>
            <a:r>
              <a:rPr lang="en-US" sz="1400" dirty="0"/>
              <a:t>Image Credit: </a:t>
            </a:r>
            <a:r>
              <a:rPr lang="en-US" sz="1400" dirty="0">
                <a:hlinkClick r:id="rId3"/>
              </a:rPr>
              <a:t>https://softobiz.com/understanding-the-event-driven-architecture/</a:t>
            </a:r>
            <a:r>
              <a:rPr lang="en-US" sz="1400" b="1" dirty="0"/>
              <a:t> </a:t>
            </a:r>
            <a:endParaRPr lang="en-US" sz="1400" dirty="0"/>
          </a:p>
        </p:txBody>
      </p:sp>
    </p:spTree>
    <p:extLst>
      <p:ext uri="{BB962C8B-B14F-4D97-AF65-F5344CB8AC3E}">
        <p14:creationId xmlns:p14="http://schemas.microsoft.com/office/powerpoint/2010/main" val="4176969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A48-2A73-40F5-B81F-93A5D7B184BD}"/>
              </a:ext>
            </a:extLst>
          </p:cNvPr>
          <p:cNvSpPr>
            <a:spLocks noGrp="1"/>
          </p:cNvSpPr>
          <p:nvPr>
            <p:ph type="title"/>
          </p:nvPr>
        </p:nvSpPr>
        <p:spPr/>
        <p:txBody>
          <a:bodyPr/>
          <a:lstStyle/>
          <a:p>
            <a:r>
              <a:rPr lang="en-US"/>
              <a:t>API Security – Best Practices</a:t>
            </a:r>
            <a:endParaRPr lang="en-US" dirty="0"/>
          </a:p>
        </p:txBody>
      </p:sp>
      <p:graphicFrame>
        <p:nvGraphicFramePr>
          <p:cNvPr id="10" name="Content Placeholder 2">
            <a:extLst>
              <a:ext uri="{FF2B5EF4-FFF2-40B4-BE49-F238E27FC236}">
                <a16:creationId xmlns:a16="http://schemas.microsoft.com/office/drawing/2014/main" id="{893415C8-89C2-4505-9553-FDC213C76B78}"/>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B3BF702-A2D2-4ADC-8BE1-AEFB8D65CBCF}"/>
              </a:ext>
            </a:extLst>
          </p:cNvPr>
          <p:cNvSpPr>
            <a:spLocks noGrp="1"/>
          </p:cNvSpPr>
          <p:nvPr>
            <p:ph type="dt" sz="half" idx="10"/>
          </p:nvPr>
        </p:nvSpPr>
        <p:spPr/>
        <p:txBody>
          <a:bodyPr/>
          <a:lstStyle/>
          <a:p>
            <a:fld id="{D00892A4-626F-4F22-9A5D-7A6FDA3102F5}" type="datetime1">
              <a:rPr lang="en-US" smtClean="0"/>
              <a:t>11/23/2021</a:t>
            </a:fld>
            <a:endParaRPr lang="en-US" dirty="0"/>
          </a:p>
        </p:txBody>
      </p:sp>
      <p:sp>
        <p:nvSpPr>
          <p:cNvPr id="5" name="Slide Number Placeholder 4">
            <a:extLst>
              <a:ext uri="{FF2B5EF4-FFF2-40B4-BE49-F238E27FC236}">
                <a16:creationId xmlns:a16="http://schemas.microsoft.com/office/drawing/2014/main" id="{23D121FD-544A-46E9-95D2-8DF3A76B6643}"/>
              </a:ext>
            </a:extLst>
          </p:cNvPr>
          <p:cNvSpPr>
            <a:spLocks noGrp="1"/>
          </p:cNvSpPr>
          <p:nvPr>
            <p:ph type="sldNum" sz="quarter" idx="11"/>
          </p:nvPr>
        </p:nvSpPr>
        <p:spPr/>
        <p:txBody>
          <a:bodyPr/>
          <a:lstStyle/>
          <a:p>
            <a:fld id="{1394A405-A56A-447D-AF03-5FB891AC25A7}" type="slidenum">
              <a:rPr lang="en-US" smtClean="0"/>
              <a:pPr/>
              <a:t>44</a:t>
            </a:fld>
            <a:endParaRPr lang="en-US" dirty="0"/>
          </a:p>
        </p:txBody>
      </p:sp>
      <p:sp>
        <p:nvSpPr>
          <p:cNvPr id="6" name="Footer Placeholder 5">
            <a:extLst>
              <a:ext uri="{FF2B5EF4-FFF2-40B4-BE49-F238E27FC236}">
                <a16:creationId xmlns:a16="http://schemas.microsoft.com/office/drawing/2014/main" id="{2AC1A3E8-1B09-4E05-9BE4-1DC75797B596}"/>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451125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86B0-60C7-4652-BD41-E352ABECD57E}"/>
              </a:ext>
            </a:extLst>
          </p:cNvPr>
          <p:cNvSpPr>
            <a:spLocks noGrp="1"/>
          </p:cNvSpPr>
          <p:nvPr>
            <p:ph type="title"/>
          </p:nvPr>
        </p:nvSpPr>
        <p:spPr/>
        <p:txBody>
          <a:bodyPr/>
          <a:lstStyle/>
          <a:p>
            <a:r>
              <a:rPr lang="en-US" dirty="0"/>
              <a:t>How does JWT work – contd.</a:t>
            </a:r>
          </a:p>
        </p:txBody>
      </p:sp>
      <p:sp>
        <p:nvSpPr>
          <p:cNvPr id="3" name="Date Placeholder 2">
            <a:extLst>
              <a:ext uri="{FF2B5EF4-FFF2-40B4-BE49-F238E27FC236}">
                <a16:creationId xmlns:a16="http://schemas.microsoft.com/office/drawing/2014/main" id="{3B660EB7-FEF0-4025-84AA-9FDA376BC48D}"/>
              </a:ext>
            </a:extLst>
          </p:cNvPr>
          <p:cNvSpPr>
            <a:spLocks noGrp="1"/>
          </p:cNvSpPr>
          <p:nvPr>
            <p:ph type="dt" sz="half" idx="10"/>
          </p:nvPr>
        </p:nvSpPr>
        <p:spPr/>
        <p:txBody>
          <a:bodyPr/>
          <a:lstStyle/>
          <a:p>
            <a:fld id="{25ABDE0D-E845-48BB-B730-F164257B732E}" type="datetime1">
              <a:rPr lang="en-US" smtClean="0"/>
              <a:t>11/23/2021</a:t>
            </a:fld>
            <a:endParaRPr lang="en-US" dirty="0"/>
          </a:p>
        </p:txBody>
      </p:sp>
      <p:sp>
        <p:nvSpPr>
          <p:cNvPr id="4" name="Slide Number Placeholder 3">
            <a:extLst>
              <a:ext uri="{FF2B5EF4-FFF2-40B4-BE49-F238E27FC236}">
                <a16:creationId xmlns:a16="http://schemas.microsoft.com/office/drawing/2014/main" id="{877D6458-C865-4E0F-8ADF-445B1073B8AE}"/>
              </a:ext>
            </a:extLst>
          </p:cNvPr>
          <p:cNvSpPr>
            <a:spLocks noGrp="1"/>
          </p:cNvSpPr>
          <p:nvPr>
            <p:ph type="sldNum" sz="quarter" idx="11"/>
          </p:nvPr>
        </p:nvSpPr>
        <p:spPr/>
        <p:txBody>
          <a:bodyPr/>
          <a:lstStyle/>
          <a:p>
            <a:fld id="{1394A405-A56A-447D-AF03-5FB891AC25A7}" type="slidenum">
              <a:rPr lang="en-US" smtClean="0"/>
              <a:pPr/>
              <a:t>45</a:t>
            </a:fld>
            <a:endParaRPr lang="en-US" dirty="0"/>
          </a:p>
        </p:txBody>
      </p:sp>
      <p:sp>
        <p:nvSpPr>
          <p:cNvPr id="5" name="Footer Placeholder 4">
            <a:extLst>
              <a:ext uri="{FF2B5EF4-FFF2-40B4-BE49-F238E27FC236}">
                <a16:creationId xmlns:a16="http://schemas.microsoft.com/office/drawing/2014/main" id="{98CCC708-5630-4CD3-A821-4942969883A6}"/>
              </a:ext>
            </a:extLst>
          </p:cNvPr>
          <p:cNvSpPr>
            <a:spLocks noGrp="1"/>
          </p:cNvSpPr>
          <p:nvPr>
            <p:ph type="ftr" sz="quarter" idx="12"/>
          </p:nvPr>
        </p:nvSpPr>
        <p:spPr/>
        <p:txBody>
          <a:bodyPr/>
          <a:lstStyle/>
          <a:p>
            <a:r>
              <a:rPr lang="en-US"/>
              <a:t>EAI, B2B and Integration Challenges</a:t>
            </a:r>
            <a:endParaRPr lang="en-US" dirty="0"/>
          </a:p>
        </p:txBody>
      </p:sp>
      <p:pic>
        <p:nvPicPr>
          <p:cNvPr id="6146" name="Picture 2">
            <a:extLst>
              <a:ext uri="{FF2B5EF4-FFF2-40B4-BE49-F238E27FC236}">
                <a16:creationId xmlns:a16="http://schemas.microsoft.com/office/drawing/2014/main" id="{B85D2BE5-B706-43C3-8B86-926379CD9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4844"/>
            <a:ext cx="9144000" cy="4997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22739E-3421-41C5-930F-0FD736067E08}"/>
              </a:ext>
            </a:extLst>
          </p:cNvPr>
          <p:cNvSpPr txBox="1"/>
          <p:nvPr/>
        </p:nvSpPr>
        <p:spPr>
          <a:xfrm>
            <a:off x="844952" y="6475773"/>
            <a:ext cx="7708739" cy="307777"/>
          </a:xfrm>
          <a:prstGeom prst="rect">
            <a:avLst/>
          </a:prstGeom>
          <a:solidFill>
            <a:schemeClr val="bg1"/>
          </a:solidFill>
        </p:spPr>
        <p:txBody>
          <a:bodyPr wrap="square" rtlCol="0">
            <a:spAutoFit/>
          </a:bodyPr>
          <a:lstStyle/>
          <a:p>
            <a:pPr algn="ctr"/>
            <a:r>
              <a:rPr lang="en-US" sz="1400" dirty="0"/>
              <a:t>Source: https://losikov.medium.com/part-6-authentication-with-jwt-json-web-token-ec78459b9c88</a:t>
            </a:r>
          </a:p>
        </p:txBody>
      </p:sp>
    </p:spTree>
    <p:extLst>
      <p:ext uri="{BB962C8B-B14F-4D97-AF65-F5344CB8AC3E}">
        <p14:creationId xmlns:p14="http://schemas.microsoft.com/office/powerpoint/2010/main" val="1829653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Enterprise or B2B</a:t>
            </a:r>
          </a:p>
        </p:txBody>
      </p:sp>
      <p:sp>
        <p:nvSpPr>
          <p:cNvPr id="3" name="Content Placeholder 2"/>
          <p:cNvSpPr>
            <a:spLocks noGrp="1"/>
          </p:cNvSpPr>
          <p:nvPr>
            <p:ph idx="1"/>
          </p:nvPr>
        </p:nvSpPr>
        <p:spPr/>
        <p:txBody>
          <a:bodyPr/>
          <a:lstStyle/>
          <a:p>
            <a:r>
              <a:rPr lang="en-US" dirty="0"/>
              <a:t>Network of independent firms with </a:t>
            </a:r>
            <a:r>
              <a:rPr lang="en-US" b="1" i="1" dirty="0"/>
              <a:t>specialized</a:t>
            </a:r>
            <a:r>
              <a:rPr lang="en-US" dirty="0"/>
              <a:t> expertise, that </a:t>
            </a:r>
            <a:r>
              <a:rPr lang="en-US" b="1" i="1" dirty="0"/>
              <a:t>collaborate</a:t>
            </a:r>
            <a:r>
              <a:rPr lang="en-US" dirty="0"/>
              <a:t> to create an efficient value chain</a:t>
            </a:r>
          </a:p>
        </p:txBody>
      </p:sp>
      <p:sp>
        <p:nvSpPr>
          <p:cNvPr id="4" name="Date Placeholder 3"/>
          <p:cNvSpPr>
            <a:spLocks noGrp="1"/>
          </p:cNvSpPr>
          <p:nvPr>
            <p:ph type="dt" sz="half" idx="10"/>
          </p:nvPr>
        </p:nvSpPr>
        <p:spPr/>
        <p:txBody>
          <a:bodyPr/>
          <a:lstStyle/>
          <a:p>
            <a:fld id="{BFA309F9-62F9-405F-8285-7D76CE1B7DBD}"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46</a:t>
            </a:fld>
            <a:endParaRPr lang="en-US" dirty="0"/>
          </a:p>
        </p:txBody>
      </p:sp>
      <p:sp>
        <p:nvSpPr>
          <p:cNvPr id="6" name="Footer Placeholder 5"/>
          <p:cNvSpPr>
            <a:spLocks noGrp="1"/>
          </p:cNvSpPr>
          <p:nvPr>
            <p:ph type="ftr" sz="quarter" idx="12"/>
          </p:nvPr>
        </p:nvSpPr>
        <p:spPr/>
        <p:txBody>
          <a:bodyPr/>
          <a:lstStyle/>
          <a:p>
            <a:r>
              <a:rPr lang="en-US" dirty="0"/>
              <a:t>EAI, B2B and Integration Challenges</a:t>
            </a:r>
          </a:p>
        </p:txBody>
      </p:sp>
      <p:grpSp>
        <p:nvGrpSpPr>
          <p:cNvPr id="7" name="Group 6"/>
          <p:cNvGrpSpPr/>
          <p:nvPr/>
        </p:nvGrpSpPr>
        <p:grpSpPr>
          <a:xfrm>
            <a:off x="906780" y="3601071"/>
            <a:ext cx="7330440" cy="2525092"/>
            <a:chOff x="457200" y="3276600"/>
            <a:chExt cx="7924800" cy="2753692"/>
          </a:xfrm>
        </p:grpSpPr>
        <p:pic>
          <p:nvPicPr>
            <p:cNvPr id="8" name="Picture 7" descr="ValueChainExample.jpg"/>
            <p:cNvPicPr>
              <a:picLocks noChangeAspect="1"/>
            </p:cNvPicPr>
            <p:nvPr/>
          </p:nvPicPr>
          <p:blipFill>
            <a:blip r:embed="rId3" cstate="print"/>
            <a:stretch>
              <a:fillRect/>
            </a:stretch>
          </p:blipFill>
          <p:spPr>
            <a:xfrm>
              <a:off x="4114800" y="3294802"/>
              <a:ext cx="1752600" cy="1135290"/>
            </a:xfrm>
            <a:prstGeom prst="rect">
              <a:avLst/>
            </a:prstGeom>
          </p:spPr>
        </p:pic>
        <p:sp>
          <p:nvSpPr>
            <p:cNvPr id="9" name="Rectangle 8"/>
            <p:cNvSpPr/>
            <p:nvPr/>
          </p:nvSpPr>
          <p:spPr>
            <a:xfrm>
              <a:off x="3124200" y="3276600"/>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ValueChainExample.jpg"/>
            <p:cNvPicPr>
              <a:picLocks noChangeAspect="1"/>
            </p:cNvPicPr>
            <p:nvPr/>
          </p:nvPicPr>
          <p:blipFill>
            <a:blip r:embed="rId3" cstate="print"/>
            <a:stretch>
              <a:fillRect/>
            </a:stretch>
          </p:blipFill>
          <p:spPr>
            <a:xfrm>
              <a:off x="1447800" y="4884510"/>
              <a:ext cx="1752600" cy="1135290"/>
            </a:xfrm>
            <a:prstGeom prst="rect">
              <a:avLst/>
            </a:prstGeom>
          </p:spPr>
        </p:pic>
        <p:sp>
          <p:nvSpPr>
            <p:cNvPr id="11" name="Rectangle 10"/>
            <p:cNvSpPr/>
            <p:nvPr/>
          </p:nvSpPr>
          <p:spPr>
            <a:xfrm>
              <a:off x="457200" y="4866308"/>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alueChainExample.jpg"/>
            <p:cNvPicPr>
              <a:picLocks noChangeAspect="1"/>
            </p:cNvPicPr>
            <p:nvPr/>
          </p:nvPicPr>
          <p:blipFill>
            <a:blip r:embed="rId3" cstate="print"/>
            <a:stretch>
              <a:fillRect/>
            </a:stretch>
          </p:blipFill>
          <p:spPr>
            <a:xfrm>
              <a:off x="5638800" y="4895002"/>
              <a:ext cx="1752600" cy="1135290"/>
            </a:xfrm>
            <a:prstGeom prst="rect">
              <a:avLst/>
            </a:prstGeom>
          </p:spPr>
        </p:pic>
        <p:sp>
          <p:nvSpPr>
            <p:cNvPr id="13" name="Rectangle 12"/>
            <p:cNvSpPr/>
            <p:nvPr/>
          </p:nvSpPr>
          <p:spPr>
            <a:xfrm>
              <a:off x="5638800" y="4876800"/>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mazon2.png"/>
            <p:cNvPicPr>
              <a:picLocks noChangeAspect="1"/>
            </p:cNvPicPr>
            <p:nvPr/>
          </p:nvPicPr>
          <p:blipFill>
            <a:blip r:embed="rId4" cstate="print"/>
            <a:stretch>
              <a:fillRect/>
            </a:stretch>
          </p:blipFill>
          <p:spPr>
            <a:xfrm>
              <a:off x="3200400" y="3352800"/>
              <a:ext cx="914400" cy="914400"/>
            </a:xfrm>
            <a:prstGeom prst="rect">
              <a:avLst/>
            </a:prstGeom>
          </p:spPr>
        </p:pic>
        <p:pic>
          <p:nvPicPr>
            <p:cNvPr id="15" name="Picture 14" descr="PnG1.jpg"/>
            <p:cNvPicPr>
              <a:picLocks noChangeAspect="1"/>
            </p:cNvPicPr>
            <p:nvPr/>
          </p:nvPicPr>
          <p:blipFill>
            <a:blip r:embed="rId5" cstate="print"/>
            <a:stretch>
              <a:fillRect/>
            </a:stretch>
          </p:blipFill>
          <p:spPr>
            <a:xfrm>
              <a:off x="533400" y="4953000"/>
              <a:ext cx="919162" cy="919162"/>
            </a:xfrm>
            <a:prstGeom prst="rect">
              <a:avLst/>
            </a:prstGeom>
          </p:spPr>
        </p:pic>
        <p:sp>
          <p:nvSpPr>
            <p:cNvPr id="16" name="Down Arrow 15"/>
            <p:cNvSpPr/>
            <p:nvPr/>
          </p:nvSpPr>
          <p:spPr>
            <a:xfrm rot="14006900">
              <a:off x="2904853" y="3762709"/>
              <a:ext cx="700776" cy="2379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9507503">
              <a:off x="5021501" y="4182568"/>
              <a:ext cx="674399" cy="1611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UPS1.png"/>
            <p:cNvPicPr>
              <a:picLocks noChangeAspect="1"/>
            </p:cNvPicPr>
            <p:nvPr/>
          </p:nvPicPr>
          <p:blipFill>
            <a:blip r:embed="rId6" cstate="print"/>
            <a:stretch>
              <a:fillRect/>
            </a:stretch>
          </p:blipFill>
          <p:spPr>
            <a:xfrm>
              <a:off x="7391400" y="4953000"/>
              <a:ext cx="933450" cy="933450"/>
            </a:xfrm>
            <a:prstGeom prst="rect">
              <a:avLst/>
            </a:prstGeom>
          </p:spPr>
        </p:pic>
      </p:gr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3484" y="2823510"/>
            <a:ext cx="1683106" cy="1154130"/>
          </a:xfrm>
          <a:prstGeom prst="rect">
            <a:avLst/>
          </a:prstGeom>
        </p:spPr>
      </p:pic>
    </p:spTree>
    <p:extLst>
      <p:ext uri="{BB962C8B-B14F-4D97-AF65-F5344CB8AC3E}">
        <p14:creationId xmlns:p14="http://schemas.microsoft.com/office/powerpoint/2010/main" val="9088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Next Steps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05AA4027-33FC-4123-9F47-2CE6C8B5C2DB}"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47</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3875713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to learn next?</a:t>
            </a:r>
          </a:p>
        </p:txBody>
      </p:sp>
      <p:sp>
        <p:nvSpPr>
          <p:cNvPr id="8" name="Content Placeholder 7"/>
          <p:cNvSpPr>
            <a:spLocks noGrp="1"/>
          </p:cNvSpPr>
          <p:nvPr>
            <p:ph idx="1"/>
          </p:nvPr>
        </p:nvSpPr>
        <p:spPr/>
        <p:txBody>
          <a:bodyPr>
            <a:normAutofit/>
          </a:bodyPr>
          <a:lstStyle/>
          <a:p>
            <a:r>
              <a:rPr lang="en-US" sz="2800" dirty="0">
                <a:solidFill>
                  <a:schemeClr val="accent3">
                    <a:lumMod val="75000"/>
                  </a:schemeClr>
                </a:solidFill>
              </a:rPr>
              <a:t>Bootstrap for building professional GUI</a:t>
            </a:r>
          </a:p>
          <a:p>
            <a:r>
              <a:rPr lang="en-US" sz="2800" dirty="0">
                <a:solidFill>
                  <a:schemeClr val="accent3">
                    <a:lumMod val="75000"/>
                  </a:schemeClr>
                </a:solidFill>
              </a:rPr>
              <a:t>Single Page Application (SPA) frameworks</a:t>
            </a:r>
          </a:p>
          <a:p>
            <a:r>
              <a:rPr lang="en-US" sz="2800" dirty="0">
                <a:solidFill>
                  <a:schemeClr val="accent6">
                    <a:lumMod val="75000"/>
                  </a:schemeClr>
                </a:solidFill>
              </a:rPr>
              <a:t>API Gateways &amp; API Security</a:t>
            </a:r>
          </a:p>
          <a:p>
            <a:r>
              <a:rPr lang="en-US" sz="2800" dirty="0">
                <a:solidFill>
                  <a:schemeClr val="accent6">
                    <a:lumMod val="75000"/>
                  </a:schemeClr>
                </a:solidFill>
              </a:rPr>
              <a:t>Reactive Systems &amp; Reactive Microservices</a:t>
            </a:r>
          </a:p>
          <a:p>
            <a:r>
              <a:rPr lang="en-US" sz="2800" dirty="0">
                <a:solidFill>
                  <a:schemeClr val="accent1">
                    <a:lumMod val="75000"/>
                  </a:schemeClr>
                </a:solidFill>
              </a:rPr>
              <a:t>Unit Testing (JUnit) &amp; Test-Driven Development</a:t>
            </a:r>
          </a:p>
          <a:p>
            <a:r>
              <a:rPr lang="en-US" sz="2800" dirty="0">
                <a:solidFill>
                  <a:schemeClr val="accent1">
                    <a:lumMod val="75000"/>
                  </a:schemeClr>
                </a:solidFill>
              </a:rPr>
              <a:t>Continuous Integration (Concourse/Jenkins)</a:t>
            </a:r>
          </a:p>
          <a:p>
            <a:r>
              <a:rPr lang="en-US" sz="2800" dirty="0">
                <a:solidFill>
                  <a:schemeClr val="accent1">
                    <a:lumMod val="75000"/>
                  </a:schemeClr>
                </a:solidFill>
              </a:rPr>
              <a:t>AWS Serverless architecture and Lambda </a:t>
            </a:r>
          </a:p>
        </p:txBody>
      </p:sp>
      <p:sp>
        <p:nvSpPr>
          <p:cNvPr id="4" name="Date Placeholder 3"/>
          <p:cNvSpPr>
            <a:spLocks noGrp="1"/>
          </p:cNvSpPr>
          <p:nvPr>
            <p:ph type="dt" sz="half" idx="10"/>
          </p:nvPr>
        </p:nvSpPr>
        <p:spPr/>
        <p:txBody>
          <a:bodyPr/>
          <a:lstStyle/>
          <a:p>
            <a:fld id="{C56746A6-AD84-4004-83B8-44048636A283}"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48</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332413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arn(inVertical)">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circle(in)">
                                      <p:cBhvr>
                                        <p:cTn id="21" dur="2000"/>
                                        <p:tgtEl>
                                          <p:spTgt spid="8">
                                            <p:txEl>
                                              <p:pRg st="4" end="4"/>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circle(in)">
                                      <p:cBhvr>
                                        <p:cTn id="24" dur="2000"/>
                                        <p:tgtEl>
                                          <p:spTgt spid="8">
                                            <p:txEl>
                                              <p:pRg st="5" end="5"/>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circle(in)">
                                      <p:cBhvr>
                                        <p:cTn id="27" dur="20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Tech Stack 1</a:t>
            </a:r>
          </a:p>
        </p:txBody>
      </p:sp>
      <p:sp>
        <p:nvSpPr>
          <p:cNvPr id="4" name="Date Placeholder 3"/>
          <p:cNvSpPr>
            <a:spLocks noGrp="1"/>
          </p:cNvSpPr>
          <p:nvPr>
            <p:ph type="dt" sz="half" idx="10"/>
          </p:nvPr>
        </p:nvSpPr>
        <p:spPr/>
        <p:txBody>
          <a:bodyPr/>
          <a:lstStyle/>
          <a:p>
            <a:fld id="{BFE0D016-A735-4AEA-B883-DA67F1C9DB6E}"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a:t>
            </a:fld>
            <a:endParaRPr lang="en-US" dirty="0"/>
          </a:p>
        </p:txBody>
      </p:sp>
      <p:grpSp>
        <p:nvGrpSpPr>
          <p:cNvPr id="30" name="Group 29"/>
          <p:cNvGrpSpPr/>
          <p:nvPr/>
        </p:nvGrpSpPr>
        <p:grpSpPr>
          <a:xfrm>
            <a:off x="1033223" y="1417638"/>
            <a:ext cx="5348614" cy="1012411"/>
            <a:chOff x="1503123" y="1417638"/>
            <a:chExt cx="5348614" cy="1012411"/>
          </a:xfrm>
        </p:grpSpPr>
        <p:sp>
          <p:nvSpPr>
            <p:cNvPr id="7" name="Rectangle 6"/>
            <p:cNvSpPr/>
            <p:nvPr/>
          </p:nvSpPr>
          <p:spPr>
            <a:xfrm>
              <a:off x="1503123" y="1417638"/>
              <a:ext cx="5348614" cy="101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u="sng" dirty="0"/>
                <a:t>Client Tier</a:t>
              </a:r>
            </a:p>
          </p:txBody>
        </p:sp>
        <p:sp>
          <p:nvSpPr>
            <p:cNvPr id="8" name="Rectangle 7"/>
            <p:cNvSpPr/>
            <p:nvPr/>
          </p:nvSpPr>
          <p:spPr>
            <a:xfrm>
              <a:off x="1628384" y="1841325"/>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HTML 5</a:t>
              </a:r>
            </a:p>
          </p:txBody>
        </p:sp>
        <p:sp>
          <p:nvSpPr>
            <p:cNvPr id="9" name="Rectangle 8"/>
            <p:cNvSpPr/>
            <p:nvPr/>
          </p:nvSpPr>
          <p:spPr>
            <a:xfrm>
              <a:off x="2943616" y="1828469"/>
              <a:ext cx="1717284"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Bootstrap</a:t>
              </a:r>
            </a:p>
          </p:txBody>
        </p:sp>
        <p:sp>
          <p:nvSpPr>
            <p:cNvPr id="10" name="Rectangle 9"/>
            <p:cNvSpPr/>
            <p:nvPr/>
          </p:nvSpPr>
          <p:spPr>
            <a:xfrm>
              <a:off x="4823738" y="1828469"/>
              <a:ext cx="1858896"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Angular</a:t>
              </a:r>
            </a:p>
          </p:txBody>
        </p:sp>
      </p:grpSp>
      <p:grpSp>
        <p:nvGrpSpPr>
          <p:cNvPr id="32" name="Group 31"/>
          <p:cNvGrpSpPr/>
          <p:nvPr/>
        </p:nvGrpSpPr>
        <p:grpSpPr>
          <a:xfrm>
            <a:off x="1033223" y="3124200"/>
            <a:ext cx="5348614" cy="1251928"/>
            <a:chOff x="1503123" y="4289832"/>
            <a:chExt cx="5348614" cy="1012411"/>
          </a:xfrm>
        </p:grpSpPr>
        <p:sp>
          <p:nvSpPr>
            <p:cNvPr id="22" name="Rectangle 21"/>
            <p:cNvSpPr/>
            <p:nvPr/>
          </p:nvSpPr>
          <p:spPr>
            <a:xfrm>
              <a:off x="1503123" y="4289832"/>
              <a:ext cx="5348614" cy="10124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tIns="0" rtlCol="0" anchor="t"/>
            <a:lstStyle/>
            <a:p>
              <a:pPr algn="ctr"/>
              <a:r>
                <a:rPr lang="en-US" u="sng" dirty="0"/>
                <a:t>Presentation &amp; Business Tier</a:t>
              </a:r>
            </a:p>
          </p:txBody>
        </p:sp>
        <p:sp>
          <p:nvSpPr>
            <p:cNvPr id="23" name="Rectangle 22"/>
            <p:cNvSpPr/>
            <p:nvPr/>
          </p:nvSpPr>
          <p:spPr>
            <a:xfrm>
              <a:off x="2766338" y="4722494"/>
              <a:ext cx="2885162" cy="4509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RESTful API (JEE)</a:t>
              </a:r>
            </a:p>
          </p:txBody>
        </p:sp>
      </p:grpSp>
      <p:grpSp>
        <p:nvGrpSpPr>
          <p:cNvPr id="33" name="Group 32"/>
          <p:cNvGrpSpPr/>
          <p:nvPr/>
        </p:nvGrpSpPr>
        <p:grpSpPr>
          <a:xfrm>
            <a:off x="1033223" y="5256387"/>
            <a:ext cx="5348614" cy="1012411"/>
            <a:chOff x="1503123" y="5630775"/>
            <a:chExt cx="5348614" cy="1012411"/>
          </a:xfrm>
        </p:grpSpPr>
        <p:sp>
          <p:nvSpPr>
            <p:cNvPr id="26" name="Rectangle 25"/>
            <p:cNvSpPr/>
            <p:nvPr/>
          </p:nvSpPr>
          <p:spPr>
            <a:xfrm>
              <a:off x="1503123" y="5630775"/>
              <a:ext cx="5348614" cy="101241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tIns="0" rtlCol="0" anchor="t"/>
            <a:lstStyle/>
            <a:p>
              <a:pPr algn="ctr"/>
              <a:r>
                <a:rPr lang="en-US" u="sng" dirty="0"/>
                <a:t>Integration Tier</a:t>
              </a:r>
            </a:p>
          </p:txBody>
        </p:sp>
        <p:sp>
          <p:nvSpPr>
            <p:cNvPr id="27" name="Rectangle 26"/>
            <p:cNvSpPr/>
            <p:nvPr/>
          </p:nvSpPr>
          <p:spPr>
            <a:xfrm>
              <a:off x="1628384" y="6029080"/>
              <a:ext cx="1484334" cy="450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JMS</a:t>
              </a:r>
            </a:p>
          </p:txBody>
        </p:sp>
        <p:sp>
          <p:nvSpPr>
            <p:cNvPr id="28" name="Rectangle 27"/>
            <p:cNvSpPr/>
            <p:nvPr/>
          </p:nvSpPr>
          <p:spPr>
            <a:xfrm>
              <a:off x="3331921" y="6026226"/>
              <a:ext cx="2004165" cy="48170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Web Services </a:t>
              </a:r>
            </a:p>
            <a:p>
              <a:pPr algn="ctr"/>
              <a:r>
                <a:rPr lang="en-US" dirty="0"/>
                <a:t>(JAX-RS)</a:t>
              </a:r>
            </a:p>
          </p:txBody>
        </p:sp>
        <p:sp>
          <p:nvSpPr>
            <p:cNvPr id="29" name="Rectangle 28"/>
            <p:cNvSpPr/>
            <p:nvPr/>
          </p:nvSpPr>
          <p:spPr>
            <a:xfrm>
              <a:off x="5517713" y="6034082"/>
              <a:ext cx="1164921" cy="4509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JPA (ORM)</a:t>
              </a:r>
            </a:p>
          </p:txBody>
        </p:sp>
      </p:grpSp>
      <p:sp>
        <p:nvSpPr>
          <p:cNvPr id="34" name="Down Arrow 33"/>
          <p:cNvSpPr/>
          <p:nvPr/>
        </p:nvSpPr>
        <p:spPr>
          <a:xfrm>
            <a:off x="3626111" y="2430049"/>
            <a:ext cx="183889" cy="666258"/>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3683000" y="4404021"/>
            <a:ext cx="197463" cy="85236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7161055" y="3509712"/>
            <a:ext cx="1473200" cy="7922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Batch Application</a:t>
            </a: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3229" y="5175724"/>
            <a:ext cx="1063452" cy="1173736"/>
          </a:xfrm>
          <a:prstGeom prst="rect">
            <a:avLst/>
          </a:prstGeom>
        </p:spPr>
      </p:pic>
      <p:sp>
        <p:nvSpPr>
          <p:cNvPr id="39" name="Right Arrow 38"/>
          <p:cNvSpPr/>
          <p:nvPr/>
        </p:nvSpPr>
        <p:spPr>
          <a:xfrm>
            <a:off x="6419937" y="5765800"/>
            <a:ext cx="831763" cy="2159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dk1"/>
              </a:solidFill>
            </a:endParaRPr>
          </a:p>
        </p:txBody>
      </p:sp>
      <p:sp>
        <p:nvSpPr>
          <p:cNvPr id="40" name="Down Arrow 39"/>
          <p:cNvSpPr/>
          <p:nvPr/>
        </p:nvSpPr>
        <p:spPr>
          <a:xfrm>
            <a:off x="7803536" y="4395925"/>
            <a:ext cx="197464" cy="68718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F07F2D9F-6E34-445E-AC0B-984D1642F405}"/>
              </a:ext>
            </a:extLst>
          </p:cNvPr>
          <p:cNvSpPr txBox="1"/>
          <p:nvPr/>
        </p:nvSpPr>
        <p:spPr>
          <a:xfrm>
            <a:off x="7677232" y="5689084"/>
            <a:ext cx="458945" cy="369332"/>
          </a:xfrm>
          <a:prstGeom prst="rect">
            <a:avLst/>
          </a:prstGeom>
          <a:noFill/>
        </p:spPr>
        <p:txBody>
          <a:bodyPr wrap="square" rtlCol="0">
            <a:spAutoFit/>
          </a:bodyPr>
          <a:lstStyle/>
          <a:p>
            <a:r>
              <a:rPr lang="en-US" dirty="0"/>
              <a:t>H2</a:t>
            </a:r>
          </a:p>
        </p:txBody>
      </p:sp>
    </p:spTree>
    <p:extLst>
      <p:ext uri="{BB962C8B-B14F-4D97-AF65-F5344CB8AC3E}">
        <p14:creationId xmlns:p14="http://schemas.microsoft.com/office/powerpoint/2010/main" val="3025696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Student Evaluation of Instructions (SEI)</a:t>
            </a:r>
          </a:p>
        </p:txBody>
      </p:sp>
      <p:sp>
        <p:nvSpPr>
          <p:cNvPr id="3" name="Content Placeholder 2"/>
          <p:cNvSpPr>
            <a:spLocks noGrp="1"/>
          </p:cNvSpPr>
          <p:nvPr>
            <p:ph idx="1"/>
          </p:nvPr>
        </p:nvSpPr>
        <p:spPr/>
        <p:txBody>
          <a:bodyPr/>
          <a:lstStyle/>
          <a:p>
            <a:r>
              <a:rPr lang="en-US" dirty="0"/>
              <a:t>Opportunity for you to provide feedback</a:t>
            </a:r>
          </a:p>
          <a:p>
            <a:r>
              <a:rPr lang="en-US" dirty="0"/>
              <a:t>I use it to fine-tune and improve the course</a:t>
            </a:r>
          </a:p>
          <a:p>
            <a:r>
              <a:rPr lang="en-US" dirty="0"/>
              <a:t>Provide honest feedback, even if everything went smoothly (i.e., reinforce positives)</a:t>
            </a:r>
          </a:p>
          <a:p>
            <a:r>
              <a:rPr lang="en-US" dirty="0"/>
              <a:t>It is open now, will close before the finals</a:t>
            </a:r>
          </a:p>
        </p:txBody>
      </p:sp>
      <p:sp>
        <p:nvSpPr>
          <p:cNvPr id="4" name="Date Placeholder 3"/>
          <p:cNvSpPr>
            <a:spLocks noGrp="1"/>
          </p:cNvSpPr>
          <p:nvPr>
            <p:ph type="dt" sz="half" idx="10"/>
          </p:nvPr>
        </p:nvSpPr>
        <p:spPr/>
        <p:txBody>
          <a:bodyPr/>
          <a:lstStyle/>
          <a:p>
            <a:fld id="{06D73CA5-0B17-406E-8479-9B86756EB642}"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49</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145544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Final Exam</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8FFBD702-B4DF-413D-80C5-C3C35BF71874}"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50</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26152711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Final Exam Format</a:t>
            </a:r>
          </a:p>
        </p:txBody>
      </p:sp>
      <p:sp>
        <p:nvSpPr>
          <p:cNvPr id="8" name="Content Placeholder 7"/>
          <p:cNvSpPr>
            <a:spLocks noGrp="1"/>
          </p:cNvSpPr>
          <p:nvPr>
            <p:ph idx="1"/>
          </p:nvPr>
        </p:nvSpPr>
        <p:spPr/>
        <p:txBody>
          <a:bodyPr>
            <a:normAutofit fontScale="92500" lnSpcReduction="20000"/>
          </a:bodyPr>
          <a:lstStyle/>
          <a:p>
            <a:r>
              <a:rPr lang="en-US" dirty="0"/>
              <a:t>One 2-hour long online session</a:t>
            </a:r>
          </a:p>
          <a:p>
            <a:endParaRPr lang="en-US" dirty="0"/>
          </a:p>
          <a:p>
            <a:r>
              <a:rPr lang="en-US" strike="sngStrike" dirty="0"/>
              <a:t>Two</a:t>
            </a:r>
            <a:r>
              <a:rPr lang="en-US" dirty="0"/>
              <a:t> sections</a:t>
            </a:r>
          </a:p>
          <a:p>
            <a:pPr marL="971550" lvl="1" indent="-514350">
              <a:buFont typeface="+mj-lt"/>
              <a:buAutoNum type="arabicPeriod"/>
            </a:pPr>
            <a:r>
              <a:rPr lang="en-US" strike="sngStrike" dirty="0"/>
              <a:t>Multiple choice &amp; short answers (20%)</a:t>
            </a:r>
          </a:p>
          <a:p>
            <a:pPr marL="971550" lvl="1" indent="-514350">
              <a:buFont typeface="+mj-lt"/>
              <a:buAutoNum type="arabicPeriod"/>
            </a:pPr>
            <a:r>
              <a:rPr lang="en-US" dirty="0"/>
              <a:t>Application of distributed computing (80%)</a:t>
            </a:r>
          </a:p>
          <a:p>
            <a:pPr marL="457200" lvl="1" indent="0">
              <a:buNone/>
            </a:pPr>
            <a:endParaRPr lang="en-US" dirty="0"/>
          </a:p>
          <a:p>
            <a:r>
              <a:rPr lang="en-US" strike="sngStrike" dirty="0"/>
              <a:t>Section 1</a:t>
            </a:r>
          </a:p>
          <a:p>
            <a:pPr lvl="1"/>
            <a:r>
              <a:rPr lang="en-US" strike="sngStrike" dirty="0"/>
              <a:t>Select one or more answers (</a:t>
            </a:r>
            <a:r>
              <a:rPr lang="en-US" i="1" strike="sngStrike" dirty="0"/>
              <a:t>similar to Quiz</a:t>
            </a:r>
            <a:r>
              <a:rPr lang="en-US" strike="sngStrike" dirty="0"/>
              <a:t>)</a:t>
            </a:r>
          </a:p>
          <a:p>
            <a:pPr lvl="1"/>
            <a:r>
              <a:rPr lang="en-US" strike="sngStrike" dirty="0"/>
              <a:t>Short answer (2 – 3 key words)</a:t>
            </a:r>
          </a:p>
          <a:p>
            <a:pPr lvl="1"/>
            <a:r>
              <a:rPr lang="en-US" strike="sngStrike" dirty="0"/>
              <a:t>Recall of key concepts from lectures</a:t>
            </a:r>
          </a:p>
        </p:txBody>
      </p:sp>
      <p:sp>
        <p:nvSpPr>
          <p:cNvPr id="4" name="Date Placeholder 3"/>
          <p:cNvSpPr>
            <a:spLocks noGrp="1"/>
          </p:cNvSpPr>
          <p:nvPr>
            <p:ph type="dt" sz="half" idx="10"/>
          </p:nvPr>
        </p:nvSpPr>
        <p:spPr/>
        <p:txBody>
          <a:bodyPr/>
          <a:lstStyle/>
          <a:p>
            <a:fld id="{C53E5170-BA9A-440F-AC55-DC3D31BEE28A}"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51</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3790400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Final Exam Format</a:t>
            </a:r>
          </a:p>
        </p:txBody>
      </p:sp>
      <p:sp>
        <p:nvSpPr>
          <p:cNvPr id="8" name="Content Placeholder 7"/>
          <p:cNvSpPr>
            <a:spLocks noGrp="1"/>
          </p:cNvSpPr>
          <p:nvPr>
            <p:ph idx="1"/>
          </p:nvPr>
        </p:nvSpPr>
        <p:spPr/>
        <p:txBody>
          <a:bodyPr>
            <a:normAutofit lnSpcReduction="10000"/>
          </a:bodyPr>
          <a:lstStyle/>
          <a:p>
            <a:r>
              <a:rPr lang="en-US" dirty="0"/>
              <a:t>Section 2</a:t>
            </a:r>
          </a:p>
          <a:p>
            <a:pPr lvl="1"/>
            <a:r>
              <a:rPr lang="en-US" dirty="0"/>
              <a:t>One short narrative (describe an enterprise)</a:t>
            </a:r>
          </a:p>
          <a:p>
            <a:pPr lvl="1"/>
            <a:r>
              <a:rPr lang="en-US" dirty="0"/>
              <a:t>Multiple short questions (4 - 5)</a:t>
            </a:r>
          </a:p>
          <a:p>
            <a:pPr lvl="2"/>
            <a:r>
              <a:rPr lang="en-US" dirty="0"/>
              <a:t>Draw and show key components of application</a:t>
            </a:r>
          </a:p>
          <a:p>
            <a:pPr lvl="2"/>
            <a:r>
              <a:rPr lang="en-US" dirty="0"/>
              <a:t>Draw and label recommended integration technique</a:t>
            </a:r>
          </a:p>
          <a:p>
            <a:pPr lvl="2"/>
            <a:r>
              <a:rPr lang="en-US" dirty="0"/>
              <a:t>Recommend technology component</a:t>
            </a:r>
          </a:p>
          <a:p>
            <a:pPr lvl="1"/>
            <a:r>
              <a:rPr lang="en-US" dirty="0"/>
              <a:t>Scope limited to what you did in labs/quiz</a:t>
            </a:r>
          </a:p>
          <a:p>
            <a:pPr marL="457200" lvl="1" indent="0">
              <a:buNone/>
            </a:pPr>
            <a:endParaRPr lang="en-US" dirty="0"/>
          </a:p>
          <a:p>
            <a:r>
              <a:rPr lang="en-US" dirty="0"/>
              <a:t>Sample exam available in Module 12</a:t>
            </a:r>
          </a:p>
        </p:txBody>
      </p:sp>
      <p:sp>
        <p:nvSpPr>
          <p:cNvPr id="4" name="Date Placeholder 3"/>
          <p:cNvSpPr>
            <a:spLocks noGrp="1"/>
          </p:cNvSpPr>
          <p:nvPr>
            <p:ph type="dt" sz="half" idx="10"/>
          </p:nvPr>
        </p:nvSpPr>
        <p:spPr/>
        <p:txBody>
          <a:bodyPr/>
          <a:lstStyle/>
          <a:p>
            <a:fld id="{F285C982-FCDF-433B-B2A9-0827AC66042A}"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52</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5717567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Contacts</a:t>
            </a:r>
          </a:p>
        </p:txBody>
      </p:sp>
      <p:sp>
        <p:nvSpPr>
          <p:cNvPr id="3" name="Content Placeholder 2"/>
          <p:cNvSpPr>
            <a:spLocks noGrp="1"/>
          </p:cNvSpPr>
          <p:nvPr>
            <p:ph idx="1"/>
          </p:nvPr>
        </p:nvSpPr>
        <p:spPr/>
        <p:txBody>
          <a:bodyPr/>
          <a:lstStyle/>
          <a:p>
            <a:r>
              <a:rPr lang="en-US" dirty="0"/>
              <a:t>Ohio State University – Senior Lecturer </a:t>
            </a:r>
            <a:r>
              <a:rPr lang="en-US" dirty="0">
                <a:hlinkClick r:id="rId2"/>
              </a:rPr>
              <a:t>kumar.388@osu.edu</a:t>
            </a:r>
            <a:endParaRPr lang="en-US" dirty="0"/>
          </a:p>
          <a:p>
            <a:r>
              <a:rPr lang="en-US" dirty="0"/>
              <a:t>Nationwide Insurance – Enterprise Architect </a:t>
            </a:r>
            <a:r>
              <a:rPr lang="en-US" dirty="0">
                <a:hlinkClick r:id="rId3"/>
              </a:rPr>
              <a:t>praveen.kumar@nationwide.com</a:t>
            </a:r>
            <a:r>
              <a:rPr lang="en-US" dirty="0"/>
              <a:t> </a:t>
            </a:r>
          </a:p>
          <a:p>
            <a:r>
              <a:rPr lang="en-US" dirty="0"/>
              <a:t>Personal – Architecture communities &amp; forums </a:t>
            </a:r>
            <a:r>
              <a:rPr lang="en-US" dirty="0">
                <a:hlinkClick r:id="rId4"/>
              </a:rPr>
              <a:t>p_kumar2@yahoo.com</a:t>
            </a:r>
            <a:r>
              <a:rPr lang="en-US" dirty="0"/>
              <a:t> </a:t>
            </a:r>
          </a:p>
          <a:p>
            <a:r>
              <a:rPr lang="en-US" dirty="0"/>
              <a:t>LinkedIn, Twitter  (Praveen Kumar)</a:t>
            </a:r>
          </a:p>
        </p:txBody>
      </p:sp>
      <p:sp>
        <p:nvSpPr>
          <p:cNvPr id="4" name="Date Placeholder 3"/>
          <p:cNvSpPr>
            <a:spLocks noGrp="1"/>
          </p:cNvSpPr>
          <p:nvPr>
            <p:ph type="dt" sz="half" idx="10"/>
          </p:nvPr>
        </p:nvSpPr>
        <p:spPr/>
        <p:txBody>
          <a:bodyPr/>
          <a:lstStyle/>
          <a:p>
            <a:fld id="{3240EF9F-350C-4222-8CE9-20C94BBB3BF5}"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53</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4270180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A39DE71-D6BB-41ED-A472-DB5BCFEC5935}"/>
              </a:ext>
            </a:extLst>
          </p:cNvPr>
          <p:cNvSpPr>
            <a:spLocks noGrp="1"/>
          </p:cNvSpPr>
          <p:nvPr>
            <p:ph type="title"/>
          </p:nvPr>
        </p:nvSpPr>
        <p:spPr/>
        <p:txBody>
          <a:bodyPr/>
          <a:lstStyle/>
          <a:p>
            <a:r>
              <a:rPr lang="en-US" dirty="0"/>
              <a:t>APPENDIX</a:t>
            </a:r>
          </a:p>
        </p:txBody>
      </p:sp>
      <p:sp>
        <p:nvSpPr>
          <p:cNvPr id="8" name="Text Placeholder 7">
            <a:extLst>
              <a:ext uri="{FF2B5EF4-FFF2-40B4-BE49-F238E27FC236}">
                <a16:creationId xmlns:a16="http://schemas.microsoft.com/office/drawing/2014/main" id="{D165F8C5-B9E9-43EE-AB4C-A0B9E950500E}"/>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5274D60-BEEC-42FD-ABF1-8B8076AB4A38}"/>
              </a:ext>
            </a:extLst>
          </p:cNvPr>
          <p:cNvSpPr>
            <a:spLocks noGrp="1"/>
          </p:cNvSpPr>
          <p:nvPr>
            <p:ph type="dt" sz="half" idx="10"/>
          </p:nvPr>
        </p:nvSpPr>
        <p:spPr/>
        <p:txBody>
          <a:bodyPr/>
          <a:lstStyle/>
          <a:p>
            <a:fld id="{06D73CA5-0B17-406E-8479-9B86756EB642}" type="datetime1">
              <a:rPr lang="en-US" smtClean="0"/>
              <a:t>11/23/2021</a:t>
            </a:fld>
            <a:endParaRPr lang="en-US" dirty="0"/>
          </a:p>
        </p:txBody>
      </p:sp>
      <p:sp>
        <p:nvSpPr>
          <p:cNvPr id="5" name="Slide Number Placeholder 4">
            <a:extLst>
              <a:ext uri="{FF2B5EF4-FFF2-40B4-BE49-F238E27FC236}">
                <a16:creationId xmlns:a16="http://schemas.microsoft.com/office/drawing/2014/main" id="{4EFA87D2-CAB8-4B9A-8A90-391854E22F82}"/>
              </a:ext>
            </a:extLst>
          </p:cNvPr>
          <p:cNvSpPr>
            <a:spLocks noGrp="1"/>
          </p:cNvSpPr>
          <p:nvPr>
            <p:ph type="sldNum" sz="quarter" idx="11"/>
          </p:nvPr>
        </p:nvSpPr>
        <p:spPr/>
        <p:txBody>
          <a:bodyPr/>
          <a:lstStyle/>
          <a:p>
            <a:fld id="{1394A405-A56A-447D-AF03-5FB891AC25A7}" type="slidenum">
              <a:rPr lang="en-US" smtClean="0"/>
              <a:pPr/>
              <a:t>54</a:t>
            </a:fld>
            <a:endParaRPr lang="en-US" dirty="0"/>
          </a:p>
        </p:txBody>
      </p:sp>
      <p:sp>
        <p:nvSpPr>
          <p:cNvPr id="6" name="Footer Placeholder 5">
            <a:extLst>
              <a:ext uri="{FF2B5EF4-FFF2-40B4-BE49-F238E27FC236}">
                <a16:creationId xmlns:a16="http://schemas.microsoft.com/office/drawing/2014/main" id="{F4AB7C4F-1FF7-46AC-B3F4-EFE8BD2BEA05}"/>
              </a:ext>
            </a:extLst>
          </p:cNvPr>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319459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Tech Stack 2</a:t>
            </a:r>
          </a:p>
        </p:txBody>
      </p:sp>
      <p:sp>
        <p:nvSpPr>
          <p:cNvPr id="4" name="Date Placeholder 3"/>
          <p:cNvSpPr>
            <a:spLocks noGrp="1"/>
          </p:cNvSpPr>
          <p:nvPr>
            <p:ph type="dt" sz="half" idx="10"/>
          </p:nvPr>
        </p:nvSpPr>
        <p:spPr/>
        <p:txBody>
          <a:bodyPr/>
          <a:lstStyle/>
          <a:p>
            <a:fld id="{BFE0D016-A735-4AEA-B883-DA67F1C9DB6E}"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a:t>
            </a:fld>
            <a:endParaRPr lang="en-US" dirty="0"/>
          </a:p>
        </p:txBody>
      </p:sp>
      <p:grpSp>
        <p:nvGrpSpPr>
          <p:cNvPr id="30" name="Group 29"/>
          <p:cNvGrpSpPr/>
          <p:nvPr/>
        </p:nvGrpSpPr>
        <p:grpSpPr>
          <a:xfrm>
            <a:off x="1033223" y="1417638"/>
            <a:ext cx="5348614" cy="1012411"/>
            <a:chOff x="1503123" y="1417638"/>
            <a:chExt cx="5348614" cy="1012411"/>
          </a:xfrm>
        </p:grpSpPr>
        <p:sp>
          <p:nvSpPr>
            <p:cNvPr id="7" name="Rectangle 6"/>
            <p:cNvSpPr/>
            <p:nvPr/>
          </p:nvSpPr>
          <p:spPr>
            <a:xfrm>
              <a:off x="1503123" y="1417638"/>
              <a:ext cx="5348614" cy="101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u="sng" dirty="0"/>
                <a:t>Client Tier</a:t>
              </a:r>
            </a:p>
          </p:txBody>
        </p:sp>
        <p:sp>
          <p:nvSpPr>
            <p:cNvPr id="8" name="Rectangle 7"/>
            <p:cNvSpPr/>
            <p:nvPr/>
          </p:nvSpPr>
          <p:spPr>
            <a:xfrm>
              <a:off x="1628384" y="1841325"/>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HTML 5</a:t>
              </a:r>
            </a:p>
          </p:txBody>
        </p:sp>
        <p:sp>
          <p:nvSpPr>
            <p:cNvPr id="9" name="Rectangle 8"/>
            <p:cNvSpPr/>
            <p:nvPr/>
          </p:nvSpPr>
          <p:spPr>
            <a:xfrm>
              <a:off x="2943616" y="1828469"/>
              <a:ext cx="1717284"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Bootstrap</a:t>
              </a:r>
            </a:p>
          </p:txBody>
        </p:sp>
        <p:sp>
          <p:nvSpPr>
            <p:cNvPr id="10" name="Rectangle 9"/>
            <p:cNvSpPr/>
            <p:nvPr/>
          </p:nvSpPr>
          <p:spPr>
            <a:xfrm>
              <a:off x="4823738" y="1828469"/>
              <a:ext cx="1858896"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Angular</a:t>
              </a:r>
            </a:p>
          </p:txBody>
        </p:sp>
      </p:grpSp>
      <p:grpSp>
        <p:nvGrpSpPr>
          <p:cNvPr id="32" name="Group 31"/>
          <p:cNvGrpSpPr/>
          <p:nvPr/>
        </p:nvGrpSpPr>
        <p:grpSpPr>
          <a:xfrm>
            <a:off x="4913562" y="3143997"/>
            <a:ext cx="3786171" cy="1143000"/>
            <a:chOff x="1503123" y="4289832"/>
            <a:chExt cx="5348614" cy="1012411"/>
          </a:xfrm>
        </p:grpSpPr>
        <p:sp>
          <p:nvSpPr>
            <p:cNvPr id="22" name="Rectangle 21"/>
            <p:cNvSpPr/>
            <p:nvPr/>
          </p:nvSpPr>
          <p:spPr>
            <a:xfrm>
              <a:off x="1503123" y="4289832"/>
              <a:ext cx="5348614" cy="1012411"/>
            </a:xfrm>
            <a:prstGeom prst="rect">
              <a:avLst/>
            </a:prstGeom>
          </p:spPr>
          <p:style>
            <a:lnRef idx="2">
              <a:schemeClr val="accent6"/>
            </a:lnRef>
            <a:fillRef idx="1">
              <a:schemeClr val="lt1"/>
            </a:fillRef>
            <a:effectRef idx="0">
              <a:schemeClr val="accent6"/>
            </a:effectRef>
            <a:fontRef idx="minor">
              <a:schemeClr val="dk1"/>
            </a:fontRef>
          </p:style>
          <p:txBody>
            <a:bodyPr tIns="0" rtlCol="0" anchor="t"/>
            <a:lstStyle/>
            <a:p>
              <a:pPr algn="ctr"/>
              <a:r>
                <a:rPr lang="en-US" u="sng" dirty="0"/>
                <a:t>Presentation &amp; Business Tier</a:t>
              </a:r>
            </a:p>
          </p:txBody>
        </p:sp>
        <p:sp>
          <p:nvSpPr>
            <p:cNvPr id="23" name="Rectangle 22"/>
            <p:cNvSpPr/>
            <p:nvPr/>
          </p:nvSpPr>
          <p:spPr>
            <a:xfrm>
              <a:off x="2786197" y="4701873"/>
              <a:ext cx="2885162" cy="450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RESTful API (JEE)</a:t>
              </a:r>
            </a:p>
          </p:txBody>
        </p:sp>
      </p:grpSp>
      <p:grpSp>
        <p:nvGrpSpPr>
          <p:cNvPr id="33" name="Group 32"/>
          <p:cNvGrpSpPr/>
          <p:nvPr/>
        </p:nvGrpSpPr>
        <p:grpSpPr>
          <a:xfrm>
            <a:off x="4353838" y="4890460"/>
            <a:ext cx="2525473" cy="1012411"/>
            <a:chOff x="1503123" y="5630775"/>
            <a:chExt cx="3447310" cy="1012411"/>
          </a:xfrm>
        </p:grpSpPr>
        <p:sp>
          <p:nvSpPr>
            <p:cNvPr id="26" name="Rectangle 25"/>
            <p:cNvSpPr/>
            <p:nvPr/>
          </p:nvSpPr>
          <p:spPr>
            <a:xfrm>
              <a:off x="1503123" y="5630775"/>
              <a:ext cx="3447310" cy="1012411"/>
            </a:xfrm>
            <a:prstGeom prst="rect">
              <a:avLst/>
            </a:prstGeom>
          </p:spPr>
          <p:style>
            <a:lnRef idx="2">
              <a:schemeClr val="accent2"/>
            </a:lnRef>
            <a:fillRef idx="1">
              <a:schemeClr val="lt1"/>
            </a:fillRef>
            <a:effectRef idx="0">
              <a:schemeClr val="accent2"/>
            </a:effectRef>
            <a:fontRef idx="minor">
              <a:schemeClr val="dk1"/>
            </a:fontRef>
          </p:style>
          <p:txBody>
            <a:bodyPr tIns="0" rtlCol="0" anchor="t"/>
            <a:lstStyle/>
            <a:p>
              <a:pPr algn="ctr"/>
              <a:r>
                <a:rPr lang="en-US" u="sng" dirty="0"/>
                <a:t>Integration Tier</a:t>
              </a:r>
            </a:p>
          </p:txBody>
        </p:sp>
        <p:sp>
          <p:nvSpPr>
            <p:cNvPr id="27" name="Rectangle 26"/>
            <p:cNvSpPr/>
            <p:nvPr/>
          </p:nvSpPr>
          <p:spPr>
            <a:xfrm>
              <a:off x="1628384" y="6029080"/>
              <a:ext cx="1484334" cy="4509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JMS</a:t>
              </a:r>
            </a:p>
          </p:txBody>
        </p:sp>
        <p:sp>
          <p:nvSpPr>
            <p:cNvPr id="29" name="Rectangle 28"/>
            <p:cNvSpPr/>
            <p:nvPr/>
          </p:nvSpPr>
          <p:spPr>
            <a:xfrm>
              <a:off x="3317114" y="6028053"/>
              <a:ext cx="1484334" cy="4509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JPA</a:t>
              </a:r>
            </a:p>
          </p:txBody>
        </p:sp>
      </p:grpSp>
      <p:sp>
        <p:nvSpPr>
          <p:cNvPr id="34" name="Down Arrow 33"/>
          <p:cNvSpPr/>
          <p:nvPr/>
        </p:nvSpPr>
        <p:spPr>
          <a:xfrm>
            <a:off x="2310879" y="2430049"/>
            <a:ext cx="127000" cy="81690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3683000" y="4404021"/>
            <a:ext cx="197463" cy="85236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Right Arrow 38"/>
          <p:cNvSpPr/>
          <p:nvPr/>
        </p:nvSpPr>
        <p:spPr>
          <a:xfrm rot="469608">
            <a:off x="6967218" y="5559770"/>
            <a:ext cx="483749" cy="1884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dk1"/>
              </a:solidFill>
            </a:endParaRPr>
          </a:p>
        </p:txBody>
      </p:sp>
      <p:sp>
        <p:nvSpPr>
          <p:cNvPr id="40" name="Down Arrow 39"/>
          <p:cNvSpPr/>
          <p:nvPr/>
        </p:nvSpPr>
        <p:spPr>
          <a:xfrm>
            <a:off x="5822336" y="4400445"/>
            <a:ext cx="197464" cy="37656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11" name="Group 10">
            <a:extLst>
              <a:ext uri="{FF2B5EF4-FFF2-40B4-BE49-F238E27FC236}">
                <a16:creationId xmlns:a16="http://schemas.microsoft.com/office/drawing/2014/main" id="{535EAD9D-5A9D-43EA-8217-8D112FAD9086}"/>
              </a:ext>
            </a:extLst>
          </p:cNvPr>
          <p:cNvGrpSpPr/>
          <p:nvPr/>
        </p:nvGrpSpPr>
        <p:grpSpPr>
          <a:xfrm>
            <a:off x="7409291" y="5216281"/>
            <a:ext cx="1063452" cy="1173736"/>
            <a:chOff x="7409291" y="5216281"/>
            <a:chExt cx="1063452" cy="1173736"/>
          </a:xfrm>
        </p:grpSpPr>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9291" y="5216281"/>
              <a:ext cx="1063452" cy="1173736"/>
            </a:xfrm>
            <a:prstGeom prst="rect">
              <a:avLst/>
            </a:prstGeom>
          </p:spPr>
        </p:pic>
        <p:sp>
          <p:nvSpPr>
            <p:cNvPr id="3" name="TextBox 2">
              <a:extLst>
                <a:ext uri="{FF2B5EF4-FFF2-40B4-BE49-F238E27FC236}">
                  <a16:creationId xmlns:a16="http://schemas.microsoft.com/office/drawing/2014/main" id="{F07F2D9F-6E34-445E-AC0B-984D1642F405}"/>
                </a:ext>
              </a:extLst>
            </p:cNvPr>
            <p:cNvSpPr txBox="1"/>
            <p:nvPr/>
          </p:nvSpPr>
          <p:spPr>
            <a:xfrm>
              <a:off x="7709905" y="5718205"/>
              <a:ext cx="458945" cy="369332"/>
            </a:xfrm>
            <a:prstGeom prst="rect">
              <a:avLst/>
            </a:prstGeom>
            <a:noFill/>
          </p:spPr>
          <p:txBody>
            <a:bodyPr wrap="square" rtlCol="0">
              <a:spAutoFit/>
            </a:bodyPr>
            <a:lstStyle/>
            <a:p>
              <a:r>
                <a:rPr lang="en-US" dirty="0"/>
                <a:t>H2</a:t>
              </a:r>
            </a:p>
          </p:txBody>
        </p:sp>
      </p:grpSp>
      <p:sp>
        <p:nvSpPr>
          <p:cNvPr id="6" name="Cloud 5">
            <a:extLst>
              <a:ext uri="{FF2B5EF4-FFF2-40B4-BE49-F238E27FC236}">
                <a16:creationId xmlns:a16="http://schemas.microsoft.com/office/drawing/2014/main" id="{40E8119B-20D3-4EA0-94C7-9C7DB3737D9F}"/>
              </a:ext>
            </a:extLst>
          </p:cNvPr>
          <p:cNvSpPr/>
          <p:nvPr/>
        </p:nvSpPr>
        <p:spPr>
          <a:xfrm>
            <a:off x="288481" y="3246950"/>
            <a:ext cx="3726291" cy="3287021"/>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76E793D2-4D7A-4D05-A666-AEDD0DACF6A7}"/>
              </a:ext>
            </a:extLst>
          </p:cNvPr>
          <p:cNvSpPr/>
          <p:nvPr/>
        </p:nvSpPr>
        <p:spPr>
          <a:xfrm>
            <a:off x="904271" y="41818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
        <p:nvSpPr>
          <p:cNvPr id="35" name="Down Arrow 33">
            <a:extLst>
              <a:ext uri="{FF2B5EF4-FFF2-40B4-BE49-F238E27FC236}">
                <a16:creationId xmlns:a16="http://schemas.microsoft.com/office/drawing/2014/main" id="{999F06DE-90FB-409A-9FCE-1E4385BAADDB}"/>
              </a:ext>
            </a:extLst>
          </p:cNvPr>
          <p:cNvSpPr/>
          <p:nvPr/>
        </p:nvSpPr>
        <p:spPr>
          <a:xfrm>
            <a:off x="5821823" y="2472293"/>
            <a:ext cx="127000" cy="56122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0445D89B-2009-4CFF-A8CC-BB00FE683BE9}"/>
              </a:ext>
            </a:extLst>
          </p:cNvPr>
          <p:cNvSpPr/>
          <p:nvPr/>
        </p:nvSpPr>
        <p:spPr>
          <a:xfrm>
            <a:off x="5196038" y="6504031"/>
            <a:ext cx="2282826" cy="29327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Batch Application</a:t>
            </a:r>
          </a:p>
        </p:txBody>
      </p:sp>
      <p:sp>
        <p:nvSpPr>
          <p:cNvPr id="12" name="Arrow: Bent-Up 11">
            <a:extLst>
              <a:ext uri="{FF2B5EF4-FFF2-40B4-BE49-F238E27FC236}">
                <a16:creationId xmlns:a16="http://schemas.microsoft.com/office/drawing/2014/main" id="{35C69508-F4B4-4F6E-84FB-1C986FE317EA}"/>
              </a:ext>
            </a:extLst>
          </p:cNvPr>
          <p:cNvSpPr/>
          <p:nvPr/>
        </p:nvSpPr>
        <p:spPr>
          <a:xfrm>
            <a:off x="7620000" y="6390017"/>
            <a:ext cx="471638" cy="285420"/>
          </a:xfrm>
          <a:prstGeom prst="ben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3" name="Picture 42">
            <a:extLst>
              <a:ext uri="{FF2B5EF4-FFF2-40B4-BE49-F238E27FC236}">
                <a16:creationId xmlns:a16="http://schemas.microsoft.com/office/drawing/2014/main" id="{ED706CF4-4AAB-4179-99A5-3C5E06BBC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8484" y="5216280"/>
            <a:ext cx="1432316" cy="1045049"/>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
        <p:nvSpPr>
          <p:cNvPr id="44" name="TextBox 43">
            <a:extLst>
              <a:ext uri="{FF2B5EF4-FFF2-40B4-BE49-F238E27FC236}">
                <a16:creationId xmlns:a16="http://schemas.microsoft.com/office/drawing/2014/main" id="{0DC792CD-5CBB-46A7-881F-269D0AFDB74D}"/>
              </a:ext>
            </a:extLst>
          </p:cNvPr>
          <p:cNvSpPr txBox="1"/>
          <p:nvPr/>
        </p:nvSpPr>
        <p:spPr>
          <a:xfrm>
            <a:off x="1563368" y="5663174"/>
            <a:ext cx="747511" cy="3693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a:t>RDS</a:t>
            </a:r>
          </a:p>
        </p:txBody>
      </p:sp>
      <p:sp>
        <p:nvSpPr>
          <p:cNvPr id="13" name="TextBox 12">
            <a:extLst>
              <a:ext uri="{FF2B5EF4-FFF2-40B4-BE49-F238E27FC236}">
                <a16:creationId xmlns:a16="http://schemas.microsoft.com/office/drawing/2014/main" id="{E13DFDC1-6887-457F-8426-F94C4D7E32C1}"/>
              </a:ext>
            </a:extLst>
          </p:cNvPr>
          <p:cNvSpPr txBox="1"/>
          <p:nvPr/>
        </p:nvSpPr>
        <p:spPr>
          <a:xfrm>
            <a:off x="1905001" y="3424520"/>
            <a:ext cx="990600" cy="461665"/>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2400" b="1" u="sng" dirty="0">
                <a:solidFill>
                  <a:schemeClr val="tx1"/>
                </a:solidFill>
              </a:rPr>
              <a:t>AWS</a:t>
            </a:r>
          </a:p>
        </p:txBody>
      </p:sp>
      <p:sp>
        <p:nvSpPr>
          <p:cNvPr id="45" name="Rectangle 44">
            <a:extLst>
              <a:ext uri="{FF2B5EF4-FFF2-40B4-BE49-F238E27FC236}">
                <a16:creationId xmlns:a16="http://schemas.microsoft.com/office/drawing/2014/main" id="{C9222472-451E-47CC-96AD-7C874024D5E3}"/>
              </a:ext>
            </a:extLst>
          </p:cNvPr>
          <p:cNvSpPr/>
          <p:nvPr/>
        </p:nvSpPr>
        <p:spPr>
          <a:xfrm>
            <a:off x="1056671" y="43342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
        <p:nvSpPr>
          <p:cNvPr id="46" name="Rectangle 45">
            <a:extLst>
              <a:ext uri="{FF2B5EF4-FFF2-40B4-BE49-F238E27FC236}">
                <a16:creationId xmlns:a16="http://schemas.microsoft.com/office/drawing/2014/main" id="{4DB18BDE-68C3-4F7E-8BD0-2F1C02052DC7}"/>
              </a:ext>
            </a:extLst>
          </p:cNvPr>
          <p:cNvSpPr/>
          <p:nvPr/>
        </p:nvSpPr>
        <p:spPr>
          <a:xfrm>
            <a:off x="1430556" y="4516502"/>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Tree>
    <p:extLst>
      <p:ext uri="{BB962C8B-B14F-4D97-AF65-F5344CB8AC3E}">
        <p14:creationId xmlns:p14="http://schemas.microsoft.com/office/powerpoint/2010/main" val="155739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Tech Stack 3</a:t>
            </a:r>
          </a:p>
        </p:txBody>
      </p:sp>
      <p:sp>
        <p:nvSpPr>
          <p:cNvPr id="4" name="Date Placeholder 3"/>
          <p:cNvSpPr>
            <a:spLocks noGrp="1"/>
          </p:cNvSpPr>
          <p:nvPr>
            <p:ph type="dt" sz="half" idx="10"/>
          </p:nvPr>
        </p:nvSpPr>
        <p:spPr/>
        <p:txBody>
          <a:bodyPr/>
          <a:lstStyle/>
          <a:p>
            <a:fld id="{BFE0D016-A735-4AEA-B883-DA67F1C9DB6E}"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6</a:t>
            </a:fld>
            <a:endParaRPr lang="en-US" dirty="0"/>
          </a:p>
        </p:txBody>
      </p:sp>
      <p:grpSp>
        <p:nvGrpSpPr>
          <p:cNvPr id="30" name="Group 29"/>
          <p:cNvGrpSpPr/>
          <p:nvPr/>
        </p:nvGrpSpPr>
        <p:grpSpPr>
          <a:xfrm>
            <a:off x="1033223" y="1417638"/>
            <a:ext cx="5348614" cy="1012411"/>
            <a:chOff x="1503123" y="1417638"/>
            <a:chExt cx="5348614" cy="1012411"/>
          </a:xfrm>
        </p:grpSpPr>
        <p:sp>
          <p:nvSpPr>
            <p:cNvPr id="7" name="Rectangle 6"/>
            <p:cNvSpPr/>
            <p:nvPr/>
          </p:nvSpPr>
          <p:spPr>
            <a:xfrm>
              <a:off x="1503123" y="1417638"/>
              <a:ext cx="5348614" cy="1012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u="sng" dirty="0"/>
                <a:t>Client Tier</a:t>
              </a:r>
            </a:p>
          </p:txBody>
        </p:sp>
        <p:sp>
          <p:nvSpPr>
            <p:cNvPr id="8" name="Rectangle 7"/>
            <p:cNvSpPr/>
            <p:nvPr/>
          </p:nvSpPr>
          <p:spPr>
            <a:xfrm>
              <a:off x="1628384" y="1841325"/>
              <a:ext cx="1152395"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HTML 5</a:t>
              </a:r>
            </a:p>
          </p:txBody>
        </p:sp>
        <p:sp>
          <p:nvSpPr>
            <p:cNvPr id="9" name="Rectangle 8"/>
            <p:cNvSpPr/>
            <p:nvPr/>
          </p:nvSpPr>
          <p:spPr>
            <a:xfrm>
              <a:off x="2943616" y="1828469"/>
              <a:ext cx="1717284"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Bootstrap</a:t>
              </a:r>
            </a:p>
          </p:txBody>
        </p:sp>
        <p:sp>
          <p:nvSpPr>
            <p:cNvPr id="10" name="Rectangle 9"/>
            <p:cNvSpPr/>
            <p:nvPr/>
          </p:nvSpPr>
          <p:spPr>
            <a:xfrm>
              <a:off x="4823738" y="1828469"/>
              <a:ext cx="1858896" cy="45093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Angular</a:t>
              </a:r>
            </a:p>
          </p:txBody>
        </p:sp>
      </p:grpSp>
      <p:sp>
        <p:nvSpPr>
          <p:cNvPr id="34" name="Down Arrow 33"/>
          <p:cNvSpPr/>
          <p:nvPr/>
        </p:nvSpPr>
        <p:spPr>
          <a:xfrm>
            <a:off x="2310879" y="2430049"/>
            <a:ext cx="127000" cy="816901"/>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3683000" y="4404021"/>
            <a:ext cx="197463" cy="85236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Cloud 5">
            <a:extLst>
              <a:ext uri="{FF2B5EF4-FFF2-40B4-BE49-F238E27FC236}">
                <a16:creationId xmlns:a16="http://schemas.microsoft.com/office/drawing/2014/main" id="{40E8119B-20D3-4EA0-94C7-9C7DB3737D9F}"/>
              </a:ext>
            </a:extLst>
          </p:cNvPr>
          <p:cNvSpPr/>
          <p:nvPr/>
        </p:nvSpPr>
        <p:spPr>
          <a:xfrm>
            <a:off x="288480" y="2971800"/>
            <a:ext cx="8017319" cy="3611562"/>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76E793D2-4D7A-4D05-A666-AEDD0DACF6A7}"/>
              </a:ext>
            </a:extLst>
          </p:cNvPr>
          <p:cNvSpPr/>
          <p:nvPr/>
        </p:nvSpPr>
        <p:spPr>
          <a:xfrm>
            <a:off x="904271" y="41818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
        <p:nvSpPr>
          <p:cNvPr id="35" name="Down Arrow 33">
            <a:extLst>
              <a:ext uri="{FF2B5EF4-FFF2-40B4-BE49-F238E27FC236}">
                <a16:creationId xmlns:a16="http://schemas.microsoft.com/office/drawing/2014/main" id="{999F06DE-90FB-409A-9FCE-1E4385BAADDB}"/>
              </a:ext>
            </a:extLst>
          </p:cNvPr>
          <p:cNvSpPr/>
          <p:nvPr/>
        </p:nvSpPr>
        <p:spPr>
          <a:xfrm>
            <a:off x="5821823" y="2472293"/>
            <a:ext cx="127000" cy="56122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0445D89B-2009-4CFF-A8CC-BB00FE683BE9}"/>
              </a:ext>
            </a:extLst>
          </p:cNvPr>
          <p:cNvSpPr/>
          <p:nvPr/>
        </p:nvSpPr>
        <p:spPr>
          <a:xfrm>
            <a:off x="5638800" y="5319657"/>
            <a:ext cx="990600" cy="365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lt1"/>
                </a:solidFill>
              </a:rPr>
              <a:t>Batch</a:t>
            </a:r>
          </a:p>
        </p:txBody>
      </p:sp>
      <p:pic>
        <p:nvPicPr>
          <p:cNvPr id="43" name="Picture 42">
            <a:extLst>
              <a:ext uri="{FF2B5EF4-FFF2-40B4-BE49-F238E27FC236}">
                <a16:creationId xmlns:a16="http://schemas.microsoft.com/office/drawing/2014/main" id="{ED706CF4-4AAB-4179-99A5-3C5E06BBC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7530" y="5233369"/>
            <a:ext cx="1432316" cy="1045049"/>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
        <p:nvSpPr>
          <p:cNvPr id="44" name="TextBox 43">
            <a:extLst>
              <a:ext uri="{FF2B5EF4-FFF2-40B4-BE49-F238E27FC236}">
                <a16:creationId xmlns:a16="http://schemas.microsoft.com/office/drawing/2014/main" id="{0DC792CD-5CBB-46A7-881F-269D0AFDB74D}"/>
              </a:ext>
            </a:extLst>
          </p:cNvPr>
          <p:cNvSpPr txBox="1"/>
          <p:nvPr/>
        </p:nvSpPr>
        <p:spPr>
          <a:xfrm>
            <a:off x="3549628" y="5649325"/>
            <a:ext cx="747511" cy="3693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a:t>RDS</a:t>
            </a:r>
          </a:p>
        </p:txBody>
      </p:sp>
      <p:sp>
        <p:nvSpPr>
          <p:cNvPr id="13" name="TextBox 12">
            <a:extLst>
              <a:ext uri="{FF2B5EF4-FFF2-40B4-BE49-F238E27FC236}">
                <a16:creationId xmlns:a16="http://schemas.microsoft.com/office/drawing/2014/main" id="{E13DFDC1-6887-457F-8426-F94C4D7E32C1}"/>
              </a:ext>
            </a:extLst>
          </p:cNvPr>
          <p:cNvSpPr txBox="1"/>
          <p:nvPr/>
        </p:nvSpPr>
        <p:spPr>
          <a:xfrm>
            <a:off x="1905001" y="3424520"/>
            <a:ext cx="990600"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2400" b="1" u="sng" dirty="0">
                <a:solidFill>
                  <a:schemeClr val="tx1"/>
                </a:solidFill>
              </a:rPr>
              <a:t>AWS</a:t>
            </a:r>
          </a:p>
        </p:txBody>
      </p:sp>
      <p:sp>
        <p:nvSpPr>
          <p:cNvPr id="37" name="Rectangle 36">
            <a:extLst>
              <a:ext uri="{FF2B5EF4-FFF2-40B4-BE49-F238E27FC236}">
                <a16:creationId xmlns:a16="http://schemas.microsoft.com/office/drawing/2014/main" id="{357838AA-DDC3-411F-B0F1-A6DDA95BFF18}"/>
              </a:ext>
            </a:extLst>
          </p:cNvPr>
          <p:cNvSpPr/>
          <p:nvPr/>
        </p:nvSpPr>
        <p:spPr>
          <a:xfrm>
            <a:off x="1056671" y="43342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
        <p:nvSpPr>
          <p:cNvPr id="42" name="Rectangle 41">
            <a:extLst>
              <a:ext uri="{FF2B5EF4-FFF2-40B4-BE49-F238E27FC236}">
                <a16:creationId xmlns:a16="http://schemas.microsoft.com/office/drawing/2014/main" id="{4B144F64-D7B3-413B-9C5C-63C338E15B51}"/>
              </a:ext>
            </a:extLst>
          </p:cNvPr>
          <p:cNvSpPr/>
          <p:nvPr/>
        </p:nvSpPr>
        <p:spPr>
          <a:xfrm>
            <a:off x="1209071" y="44866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API</a:t>
            </a:r>
          </a:p>
          <a:p>
            <a:pPr algn="ctr"/>
            <a:r>
              <a:rPr lang="en-US" dirty="0"/>
              <a:t>(Micro Services)</a:t>
            </a:r>
          </a:p>
        </p:txBody>
      </p:sp>
      <p:sp>
        <p:nvSpPr>
          <p:cNvPr id="45" name="Rectangle 44">
            <a:extLst>
              <a:ext uri="{FF2B5EF4-FFF2-40B4-BE49-F238E27FC236}">
                <a16:creationId xmlns:a16="http://schemas.microsoft.com/office/drawing/2014/main" id="{CD4C0598-9F1E-43E4-8CA1-5F5E711BD9DF}"/>
              </a:ext>
            </a:extLst>
          </p:cNvPr>
          <p:cNvSpPr/>
          <p:nvPr/>
        </p:nvSpPr>
        <p:spPr>
          <a:xfrm>
            <a:off x="3580979" y="4205574"/>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AWS Lambda</a:t>
            </a:r>
          </a:p>
        </p:txBody>
      </p:sp>
      <p:sp>
        <p:nvSpPr>
          <p:cNvPr id="46" name="Rectangle 45">
            <a:extLst>
              <a:ext uri="{FF2B5EF4-FFF2-40B4-BE49-F238E27FC236}">
                <a16:creationId xmlns:a16="http://schemas.microsoft.com/office/drawing/2014/main" id="{F3BA3CDE-45C8-43BE-8CAD-14F42AF23097}"/>
              </a:ext>
            </a:extLst>
          </p:cNvPr>
          <p:cNvSpPr/>
          <p:nvPr/>
        </p:nvSpPr>
        <p:spPr>
          <a:xfrm>
            <a:off x="5942306" y="4181896"/>
            <a:ext cx="1870281" cy="5576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AWS EventBridge</a:t>
            </a:r>
          </a:p>
        </p:txBody>
      </p:sp>
      <p:sp>
        <p:nvSpPr>
          <p:cNvPr id="47" name="TextBox 46">
            <a:extLst>
              <a:ext uri="{FF2B5EF4-FFF2-40B4-BE49-F238E27FC236}">
                <a16:creationId xmlns:a16="http://schemas.microsoft.com/office/drawing/2014/main" id="{2EC99376-5320-48F4-AD63-9BB854951E77}"/>
              </a:ext>
            </a:extLst>
          </p:cNvPr>
          <p:cNvSpPr txBox="1"/>
          <p:nvPr/>
        </p:nvSpPr>
        <p:spPr>
          <a:xfrm>
            <a:off x="4572000" y="5647317"/>
            <a:ext cx="879260" cy="36933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dirty="0"/>
              <a:t>Aurora</a:t>
            </a:r>
          </a:p>
        </p:txBody>
      </p:sp>
    </p:spTree>
    <p:extLst>
      <p:ext uri="{BB962C8B-B14F-4D97-AF65-F5344CB8AC3E}">
        <p14:creationId xmlns:p14="http://schemas.microsoft.com/office/powerpoint/2010/main" val="204248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Key takeaways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870EFFEC-30ED-4865-AE08-8DECA2E43803}" type="datetime1">
              <a:rPr lang="en-US" smtClean="0"/>
              <a:t>11/23/2021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7</a:t>
            </a:fld>
            <a:endParaRPr lang="en-US" dirty="0"/>
          </a:p>
        </p:txBody>
      </p:sp>
      <p:sp>
        <p:nvSpPr>
          <p:cNvPr id="6" name="Footer Placeholder 5"/>
          <p:cNvSpPr>
            <a:spLocks noGrp="1"/>
          </p:cNvSpPr>
          <p:nvPr>
            <p:ph type="ftr" sz="quarter" idx="12"/>
          </p:nvPr>
        </p:nvSpPr>
        <p:spPr/>
        <p:txBody>
          <a:bodyPr/>
          <a:lstStyle/>
          <a:p>
            <a:r>
              <a:rPr lang="en-US"/>
              <a:t>Course Wrap-Up</a:t>
            </a:r>
            <a:endParaRPr lang="en-US" dirty="0"/>
          </a:p>
        </p:txBody>
      </p:sp>
    </p:spTree>
    <p:extLst>
      <p:ext uri="{BB962C8B-B14F-4D97-AF65-F5344CB8AC3E}">
        <p14:creationId xmlns:p14="http://schemas.microsoft.com/office/powerpoint/2010/main" val="50818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distributed computing?</a:t>
            </a:r>
          </a:p>
        </p:txBody>
      </p:sp>
      <p:sp>
        <p:nvSpPr>
          <p:cNvPr id="3" name="Content Placeholder 2"/>
          <p:cNvSpPr>
            <a:spLocks noGrp="1"/>
          </p:cNvSpPr>
          <p:nvPr>
            <p:ph idx="1"/>
          </p:nvPr>
        </p:nvSpPr>
        <p:spPr/>
        <p:txBody>
          <a:bodyPr>
            <a:normAutofit/>
          </a:bodyPr>
          <a:lstStyle/>
          <a:p>
            <a:pPr marL="0" indent="0">
              <a:buNone/>
            </a:pPr>
            <a:r>
              <a:rPr lang="en-US" dirty="0"/>
              <a:t>Computation performed by a </a:t>
            </a:r>
            <a:r>
              <a:rPr lang="en-US" b="1" dirty="0"/>
              <a:t>network</a:t>
            </a:r>
            <a:r>
              <a:rPr lang="en-US" dirty="0"/>
              <a:t> of </a:t>
            </a:r>
            <a:r>
              <a:rPr lang="en-US" b="1" dirty="0"/>
              <a:t>autonomous</a:t>
            </a:r>
            <a:r>
              <a:rPr lang="en-US" dirty="0"/>
              <a:t> computers that </a:t>
            </a:r>
            <a:r>
              <a:rPr lang="en-US" b="1" dirty="0"/>
              <a:t>communicate</a:t>
            </a:r>
            <a:r>
              <a:rPr lang="en-US" dirty="0"/>
              <a:t> with each other in order to </a:t>
            </a:r>
            <a:r>
              <a:rPr lang="en-US" b="1" dirty="0"/>
              <a:t>achieve a goal</a:t>
            </a:r>
          </a:p>
          <a:p>
            <a:pPr marL="0" indent="0">
              <a:buNone/>
            </a:pPr>
            <a:endParaRPr lang="en-US" dirty="0"/>
          </a:p>
          <a:p>
            <a:pPr marL="857250" lvl="2" indent="-457200">
              <a:buFont typeface="Wingdings" pitchFamily="2" charset="2"/>
              <a:buChar char="Ø"/>
            </a:pPr>
            <a:r>
              <a:rPr lang="en-US" dirty="0"/>
              <a:t>Computers participating in a distributed computation are </a:t>
            </a:r>
            <a:r>
              <a:rPr lang="en-US" b="1" dirty="0"/>
              <a:t>independent</a:t>
            </a:r>
            <a:r>
              <a:rPr lang="en-US" dirty="0"/>
              <a:t> </a:t>
            </a:r>
          </a:p>
          <a:p>
            <a:pPr marL="857250" lvl="2" indent="-457200">
              <a:buFont typeface="Wingdings" pitchFamily="2" charset="2"/>
              <a:buChar char="Ø"/>
            </a:pPr>
            <a:r>
              <a:rPr lang="en-US" dirty="0"/>
              <a:t>They </a:t>
            </a:r>
            <a:r>
              <a:rPr lang="en-US" b="1" dirty="0"/>
              <a:t>communicate</a:t>
            </a:r>
            <a:r>
              <a:rPr lang="en-US" dirty="0"/>
              <a:t> with each other using </a:t>
            </a:r>
            <a:r>
              <a:rPr lang="en-US" b="1" dirty="0"/>
              <a:t>messages</a:t>
            </a:r>
            <a:r>
              <a:rPr lang="en-US" dirty="0"/>
              <a:t> </a:t>
            </a:r>
          </a:p>
          <a:p>
            <a:pPr marL="857250" lvl="2" indent="-457200">
              <a:buFont typeface="Wingdings" pitchFamily="2" charset="2"/>
              <a:buChar char="Ø"/>
            </a:pPr>
            <a:r>
              <a:rPr lang="en-US" dirty="0"/>
              <a:t> A single purpose behind the sequence of computations</a:t>
            </a:r>
          </a:p>
          <a:p>
            <a:pPr marL="0" indent="0">
              <a:buNone/>
            </a:pPr>
            <a:endParaRPr lang="en-US" dirty="0"/>
          </a:p>
        </p:txBody>
      </p:sp>
      <p:sp>
        <p:nvSpPr>
          <p:cNvPr id="4" name="Date Placeholder 3"/>
          <p:cNvSpPr>
            <a:spLocks noGrp="1"/>
          </p:cNvSpPr>
          <p:nvPr>
            <p:ph type="dt" sz="half" idx="10"/>
          </p:nvPr>
        </p:nvSpPr>
        <p:spPr/>
        <p:txBody>
          <a:bodyPr/>
          <a:lstStyle/>
          <a:p>
            <a:fld id="{8A2335A4-589A-499D-A9E1-4025D9FA340A}" type="datetime1">
              <a:rPr lang="en-US" smtClean="0"/>
              <a:t>11/23/2021</a:t>
            </a:fld>
            <a:endParaRPr lang="en-US"/>
          </a:p>
        </p:txBody>
      </p:sp>
      <p:sp>
        <p:nvSpPr>
          <p:cNvPr id="5" name="Footer Placeholder 4"/>
          <p:cNvSpPr>
            <a:spLocks noGrp="1"/>
          </p:cNvSpPr>
          <p:nvPr>
            <p:ph type="ftr" sz="quarter" idx="11"/>
          </p:nvPr>
        </p:nvSpPr>
        <p:spPr/>
        <p:txBody>
          <a:bodyPr/>
          <a:lstStyle/>
          <a:p>
            <a:r>
              <a:rPr lang="en-US"/>
              <a:t>Course Wrap-Up</a:t>
            </a:r>
          </a:p>
        </p:txBody>
      </p:sp>
      <p:sp>
        <p:nvSpPr>
          <p:cNvPr id="6" name="Slide Number Placeholder 5"/>
          <p:cNvSpPr>
            <a:spLocks noGrp="1"/>
          </p:cNvSpPr>
          <p:nvPr>
            <p:ph type="sldNum" sz="quarter" idx="12"/>
          </p:nvPr>
        </p:nvSpPr>
        <p:spPr/>
        <p:txBody>
          <a:bodyPr/>
          <a:lstStyle/>
          <a:p>
            <a:fld id="{1394A405-A56A-447D-AF03-5FB891AC25A7}" type="slidenum">
              <a:rPr lang="en-US" smtClean="0"/>
              <a:pPr/>
              <a:t>8</a:t>
            </a:fld>
            <a:endParaRPr lang="en-US"/>
          </a:p>
        </p:txBody>
      </p:sp>
    </p:spTree>
    <p:extLst>
      <p:ext uri="{BB962C8B-B14F-4D97-AF65-F5344CB8AC3E}">
        <p14:creationId xmlns:p14="http://schemas.microsoft.com/office/powerpoint/2010/main" val="1792453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16533</TotalTime>
  <Words>5794</Words>
  <Application>Microsoft Office PowerPoint</Application>
  <PresentationFormat>On-screen Show (4:3)</PresentationFormat>
  <Paragraphs>829</Paragraphs>
  <Slides>55</Slides>
  <Notes>33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3" baseType="lpstr">
      <vt:lpstr>Arial</vt:lpstr>
      <vt:lpstr>Calibri</vt:lpstr>
      <vt:lpstr>Corbel</vt:lpstr>
      <vt:lpstr>Courier New</vt:lpstr>
      <vt:lpstr>Wingdings</vt:lpstr>
      <vt:lpstr>Office Theme</vt:lpstr>
      <vt:lpstr>Visio</vt:lpstr>
      <vt:lpstr>Picture</vt:lpstr>
      <vt:lpstr>Course Wrap-up &amp; Exam </vt:lpstr>
      <vt:lpstr>Agenda</vt:lpstr>
      <vt:lpstr>Course Objectives</vt:lpstr>
      <vt:lpstr>Labs Overview  (Default Tech Stack)</vt:lpstr>
      <vt:lpstr>Alternative Tech Stack 1</vt:lpstr>
      <vt:lpstr>Alternative Tech Stack 2</vt:lpstr>
      <vt:lpstr>Alternative Tech Stack 3</vt:lpstr>
      <vt:lpstr>Key takeaways</vt:lpstr>
      <vt:lpstr>What is distributed computing?</vt:lpstr>
      <vt:lpstr>How does the distributed system work?</vt:lpstr>
      <vt:lpstr>Growth of functional IT systems</vt:lpstr>
      <vt:lpstr>Why enterprises need distributed computing?</vt:lpstr>
      <vt:lpstr>Cross functional process examples</vt:lpstr>
      <vt:lpstr>Enterprise Computing Environment </vt:lpstr>
      <vt:lpstr>Enterprise Domains</vt:lpstr>
      <vt:lpstr>How to approach?</vt:lpstr>
      <vt:lpstr>Principle – Coupling &amp; Cohesion (contd.)</vt:lpstr>
      <vt:lpstr>Principle – Coupling &amp; Cohesion (contd.)</vt:lpstr>
      <vt:lpstr>Techniques in Enterprise Computing</vt:lpstr>
      <vt:lpstr>Technology Categories</vt:lpstr>
      <vt:lpstr>Architecture Choices – 2 Tier vs. 3 Tier</vt:lpstr>
      <vt:lpstr>Anatomy of an Application – Logical Tiers</vt:lpstr>
      <vt:lpstr>Java EE Overview (contd.)</vt:lpstr>
      <vt:lpstr>A dynamic Web App - using Servlets</vt:lpstr>
      <vt:lpstr>Request Processing Workflow</vt:lpstr>
      <vt:lpstr>Web UI Tier Overview</vt:lpstr>
      <vt:lpstr>Monolith Applications</vt:lpstr>
      <vt:lpstr>Microservices</vt:lpstr>
      <vt:lpstr>API</vt:lpstr>
      <vt:lpstr>Web API (a.k.a. REST API)</vt:lpstr>
      <vt:lpstr>API Gateway</vt:lpstr>
      <vt:lpstr>API-First Approach</vt:lpstr>
      <vt:lpstr>… do you have an API for that?</vt:lpstr>
      <vt:lpstr>API Models</vt:lpstr>
      <vt:lpstr>Java Persistence API (JPA)</vt:lpstr>
      <vt:lpstr>What is Asynchronous?</vt:lpstr>
      <vt:lpstr>Synchronous vs. Asynchronous</vt:lpstr>
      <vt:lpstr>When to choose Asynchronous?</vt:lpstr>
      <vt:lpstr>Messaging Styles</vt:lpstr>
      <vt:lpstr>Reactive Systems</vt:lpstr>
      <vt:lpstr>Traits of Reactive Systems</vt:lpstr>
      <vt:lpstr>Reactive Microservices</vt:lpstr>
      <vt:lpstr>Reactive Microservices</vt:lpstr>
      <vt:lpstr>Event Broker / Event Service Bus</vt:lpstr>
      <vt:lpstr>API Security – Best Practices</vt:lpstr>
      <vt:lpstr>How does JWT work – contd.</vt:lpstr>
      <vt:lpstr>Extended Enterprise or B2B</vt:lpstr>
      <vt:lpstr>Next Steps</vt:lpstr>
      <vt:lpstr>What to learn next?</vt:lpstr>
      <vt:lpstr>Student Evaluation of Instructions (SEI)</vt:lpstr>
      <vt:lpstr>Final Exam</vt:lpstr>
      <vt:lpstr>Final Exam Format</vt:lpstr>
      <vt:lpstr>Final Exam Format</vt:lpstr>
      <vt:lpstr>Contacts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J. Herold</dc:creator>
  <cp:lastModifiedBy>Kumar, Praveen</cp:lastModifiedBy>
  <cp:revision>750</cp:revision>
  <dcterms:created xsi:type="dcterms:W3CDTF">2011-08-04T21:09:46Z</dcterms:created>
  <dcterms:modified xsi:type="dcterms:W3CDTF">2021-11-23T22:04:37Z</dcterms:modified>
</cp:coreProperties>
</file>