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38"/>
  </p:notesMasterIdLst>
  <p:handoutMasterIdLst>
    <p:handoutMasterId r:id="rId39"/>
  </p:handoutMasterIdLst>
  <p:sldIdLst>
    <p:sldId id="256" r:id="rId2"/>
    <p:sldId id="278" r:id="rId3"/>
    <p:sldId id="289" r:id="rId4"/>
    <p:sldId id="280" r:id="rId5"/>
    <p:sldId id="290" r:id="rId6"/>
    <p:sldId id="291" r:id="rId7"/>
    <p:sldId id="292" r:id="rId8"/>
    <p:sldId id="293" r:id="rId9"/>
    <p:sldId id="294" r:id="rId10"/>
    <p:sldId id="295" r:id="rId11"/>
    <p:sldId id="298" r:id="rId12"/>
    <p:sldId id="299" r:id="rId13"/>
    <p:sldId id="296" r:id="rId14"/>
    <p:sldId id="297" r:id="rId15"/>
    <p:sldId id="300" r:id="rId16"/>
    <p:sldId id="301" r:id="rId17"/>
    <p:sldId id="302" r:id="rId18"/>
    <p:sldId id="303" r:id="rId19"/>
    <p:sldId id="304" r:id="rId20"/>
    <p:sldId id="305" r:id="rId21"/>
    <p:sldId id="306" r:id="rId22"/>
    <p:sldId id="307" r:id="rId23"/>
    <p:sldId id="309" r:id="rId24"/>
    <p:sldId id="310" r:id="rId25"/>
    <p:sldId id="311" r:id="rId26"/>
    <p:sldId id="312" r:id="rId27"/>
    <p:sldId id="313" r:id="rId28"/>
    <p:sldId id="314" r:id="rId29"/>
    <p:sldId id="315" r:id="rId30"/>
    <p:sldId id="316" r:id="rId31"/>
    <p:sldId id="317" r:id="rId32"/>
    <p:sldId id="318" r:id="rId33"/>
    <p:sldId id="319" r:id="rId34"/>
    <p:sldId id="320" r:id="rId35"/>
    <p:sldId id="279" r:id="rId36"/>
    <p:sldId id="321"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02240"/>
    <a:srgbClr val="D7D700"/>
    <a:srgbClr val="EBEBEB"/>
    <a:srgbClr val="E7E7E7"/>
    <a:srgbClr val="F5E1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69806" autoAdjust="0"/>
  </p:normalViewPr>
  <p:slideViewPr>
    <p:cSldViewPr>
      <p:cViewPr varScale="1">
        <p:scale>
          <a:sx n="68" d="100"/>
          <a:sy n="68" d="100"/>
        </p:scale>
        <p:origin x="1650"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8" d="100"/>
          <a:sy n="88" d="100"/>
        </p:scale>
        <p:origin x="-3870"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8">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F4B325-F6CA-7041-AA60-3F2712647134}" type="doc">
      <dgm:prSet loTypeId="urn:microsoft.com/office/officeart/2005/8/layout/chevron2" loCatId="" qsTypeId="urn:microsoft.com/office/officeart/2005/8/quickstyle/simple4" qsCatId="simple" csTypeId="urn:microsoft.com/office/officeart/2005/8/colors/colorful1#1" csCatId="colorful" phldr="1"/>
      <dgm:spPr/>
      <dgm:t>
        <a:bodyPr/>
        <a:lstStyle/>
        <a:p>
          <a:endParaRPr lang="en-US"/>
        </a:p>
      </dgm:t>
    </dgm:pt>
    <dgm:pt modelId="{D8C8779A-0125-114A-924F-A409D8D278E8}">
      <dgm:prSet phldrT="[Text]"/>
      <dgm:spPr/>
      <dgm:t>
        <a:bodyPr/>
        <a:lstStyle/>
        <a:p>
          <a:r>
            <a:rPr lang="en-US" dirty="0" smtClean="0"/>
            <a:t> </a:t>
          </a:r>
          <a:endParaRPr lang="en-US" dirty="0"/>
        </a:p>
      </dgm:t>
    </dgm:pt>
    <dgm:pt modelId="{5201F48E-959C-5540-96BF-9B1F539C803A}" type="parTrans" cxnId="{62CE9E9B-B9C0-B243-A66B-342D3E25A82A}">
      <dgm:prSet/>
      <dgm:spPr/>
      <dgm:t>
        <a:bodyPr/>
        <a:lstStyle/>
        <a:p>
          <a:endParaRPr lang="en-US"/>
        </a:p>
      </dgm:t>
    </dgm:pt>
    <dgm:pt modelId="{FC00BB56-33BB-3049-827C-452585400CD5}" type="sibTrans" cxnId="{62CE9E9B-B9C0-B243-A66B-342D3E25A82A}">
      <dgm:prSet/>
      <dgm:spPr/>
      <dgm:t>
        <a:bodyPr/>
        <a:lstStyle/>
        <a:p>
          <a:endParaRPr lang="en-US"/>
        </a:p>
      </dgm:t>
    </dgm:pt>
    <dgm:pt modelId="{739F6D25-6114-904F-A31D-82B47D3B757B}">
      <dgm:prSet phldrT="[Text]"/>
      <dgm:spPr/>
      <dgm:t>
        <a:bodyPr/>
        <a:lstStyle/>
        <a:p>
          <a:r>
            <a:rPr lang="en-US" dirty="0" smtClean="0"/>
            <a:t>  </a:t>
          </a:r>
          <a:endParaRPr lang="en-US" dirty="0"/>
        </a:p>
      </dgm:t>
    </dgm:pt>
    <dgm:pt modelId="{50E3EFB5-B395-194A-B861-219DC1D76A97}" type="parTrans" cxnId="{A11AC53B-88EC-8842-9803-88AB1089063C}">
      <dgm:prSet/>
      <dgm:spPr/>
      <dgm:t>
        <a:bodyPr/>
        <a:lstStyle/>
        <a:p>
          <a:endParaRPr lang="en-US"/>
        </a:p>
      </dgm:t>
    </dgm:pt>
    <dgm:pt modelId="{8811E247-9885-8241-AFE4-9D2D11E40144}" type="sibTrans" cxnId="{A11AC53B-88EC-8842-9803-88AB1089063C}">
      <dgm:prSet/>
      <dgm:spPr/>
      <dgm:t>
        <a:bodyPr/>
        <a:lstStyle/>
        <a:p>
          <a:endParaRPr lang="en-US"/>
        </a:p>
      </dgm:t>
    </dgm:pt>
    <dgm:pt modelId="{067BEE47-4E9E-4240-978F-74C5A3BFF6BA}">
      <dgm:prSet phldrT="[Text]"/>
      <dgm:spPr/>
      <dgm:t>
        <a:bodyPr/>
        <a:lstStyle/>
        <a:p>
          <a:r>
            <a:rPr lang="en-US" dirty="0" smtClean="0"/>
            <a:t>Cascading Style Sheet (CSS)</a:t>
          </a:r>
          <a:endParaRPr lang="en-US" dirty="0"/>
        </a:p>
      </dgm:t>
    </dgm:pt>
    <dgm:pt modelId="{901D79C4-0F80-E347-B313-33DC196A3187}" type="parTrans" cxnId="{4DFABE6B-D82B-294A-B012-A671CD283985}">
      <dgm:prSet/>
      <dgm:spPr/>
      <dgm:t>
        <a:bodyPr/>
        <a:lstStyle/>
        <a:p>
          <a:endParaRPr lang="en-US"/>
        </a:p>
      </dgm:t>
    </dgm:pt>
    <dgm:pt modelId="{63E0BB50-4946-5544-B26E-C46625BD2591}" type="sibTrans" cxnId="{4DFABE6B-D82B-294A-B012-A671CD283985}">
      <dgm:prSet/>
      <dgm:spPr/>
      <dgm:t>
        <a:bodyPr/>
        <a:lstStyle/>
        <a:p>
          <a:endParaRPr lang="en-US"/>
        </a:p>
      </dgm:t>
    </dgm:pt>
    <dgm:pt modelId="{87D763A8-63FD-3D4F-B2B3-DFB983A7CF57}">
      <dgm:prSet phldrT="[Text]"/>
      <dgm:spPr/>
      <dgm:t>
        <a:bodyPr/>
        <a:lstStyle/>
        <a:p>
          <a:r>
            <a:rPr lang="en-US" dirty="0" smtClean="0"/>
            <a:t> </a:t>
          </a:r>
          <a:endParaRPr lang="en-US" dirty="0"/>
        </a:p>
      </dgm:t>
    </dgm:pt>
    <dgm:pt modelId="{DE4E1483-CFC8-D046-A182-16F0C686EA90}" type="parTrans" cxnId="{14874F3B-9BD8-344D-A682-0EDE2D37F7AC}">
      <dgm:prSet/>
      <dgm:spPr/>
      <dgm:t>
        <a:bodyPr/>
        <a:lstStyle/>
        <a:p>
          <a:endParaRPr lang="en-US"/>
        </a:p>
      </dgm:t>
    </dgm:pt>
    <dgm:pt modelId="{DC9A28CE-3383-C349-92CB-AF53937EA126}" type="sibTrans" cxnId="{14874F3B-9BD8-344D-A682-0EDE2D37F7AC}">
      <dgm:prSet/>
      <dgm:spPr/>
      <dgm:t>
        <a:bodyPr/>
        <a:lstStyle/>
        <a:p>
          <a:endParaRPr lang="en-US"/>
        </a:p>
      </dgm:t>
    </dgm:pt>
    <dgm:pt modelId="{BF31D8DE-CF10-704F-9E3F-9049CB0ABD01}">
      <dgm:prSet phldrT="[Text]"/>
      <dgm:spPr/>
      <dgm:t>
        <a:bodyPr/>
        <a:lstStyle/>
        <a:p>
          <a:r>
            <a:rPr lang="en-US" dirty="0" smtClean="0"/>
            <a:t>XML &amp; AJAX</a:t>
          </a:r>
          <a:endParaRPr lang="en-US" dirty="0"/>
        </a:p>
      </dgm:t>
    </dgm:pt>
    <dgm:pt modelId="{08D091CD-042D-594A-AEFD-DB666FEE9F7D}" type="parTrans" cxnId="{567544D8-C9F0-3E42-8320-6DF150A079D4}">
      <dgm:prSet/>
      <dgm:spPr/>
      <dgm:t>
        <a:bodyPr/>
        <a:lstStyle/>
        <a:p>
          <a:endParaRPr lang="en-US"/>
        </a:p>
      </dgm:t>
    </dgm:pt>
    <dgm:pt modelId="{E215CA78-9A10-BC43-8699-164AD04A648C}" type="sibTrans" cxnId="{567544D8-C9F0-3E42-8320-6DF150A079D4}">
      <dgm:prSet/>
      <dgm:spPr/>
      <dgm:t>
        <a:bodyPr/>
        <a:lstStyle/>
        <a:p>
          <a:endParaRPr lang="en-US"/>
        </a:p>
      </dgm:t>
    </dgm:pt>
    <dgm:pt modelId="{F742C9CB-3139-9041-ABF4-4AE23BDFAB56}">
      <dgm:prSet phldrT="[Text]"/>
      <dgm:spPr/>
      <dgm:t>
        <a:bodyPr/>
        <a:lstStyle/>
        <a:p>
          <a:r>
            <a:rPr lang="en-US" dirty="0" smtClean="0"/>
            <a:t>Web UI Tier Overview</a:t>
          </a:r>
          <a:endParaRPr lang="en-US" dirty="0"/>
        </a:p>
      </dgm:t>
    </dgm:pt>
    <dgm:pt modelId="{4181FC93-CC92-AB4E-A228-A2383BD5E770}" type="parTrans" cxnId="{EECB7E4E-00A9-D740-9903-3E3B70CAB18A}">
      <dgm:prSet/>
      <dgm:spPr/>
      <dgm:t>
        <a:bodyPr/>
        <a:lstStyle/>
        <a:p>
          <a:endParaRPr lang="en-US"/>
        </a:p>
      </dgm:t>
    </dgm:pt>
    <dgm:pt modelId="{BE1401B5-C246-E64E-9800-26A57E90C849}" type="sibTrans" cxnId="{EECB7E4E-00A9-D740-9903-3E3B70CAB18A}">
      <dgm:prSet/>
      <dgm:spPr/>
      <dgm:t>
        <a:bodyPr/>
        <a:lstStyle/>
        <a:p>
          <a:endParaRPr lang="en-US"/>
        </a:p>
      </dgm:t>
    </dgm:pt>
    <dgm:pt modelId="{1D5F8B2F-EC0D-1142-9317-F78E11F5E90B}">
      <dgm:prSet phldrT="[Text]"/>
      <dgm:spPr/>
      <dgm:t>
        <a:bodyPr/>
        <a:lstStyle/>
        <a:p>
          <a:r>
            <a:rPr lang="en-US" dirty="0" smtClean="0"/>
            <a:t> </a:t>
          </a:r>
          <a:endParaRPr lang="en-US" dirty="0"/>
        </a:p>
      </dgm:t>
    </dgm:pt>
    <dgm:pt modelId="{84778363-ACC8-3541-9508-46F4C721D579}" type="parTrans" cxnId="{68207CE6-12FD-D14A-9100-697476D8741E}">
      <dgm:prSet/>
      <dgm:spPr/>
      <dgm:t>
        <a:bodyPr/>
        <a:lstStyle/>
        <a:p>
          <a:endParaRPr lang="en-US"/>
        </a:p>
      </dgm:t>
    </dgm:pt>
    <dgm:pt modelId="{34C28D56-F18A-4948-A98C-97ECAC593DF1}" type="sibTrans" cxnId="{68207CE6-12FD-D14A-9100-697476D8741E}">
      <dgm:prSet/>
      <dgm:spPr/>
      <dgm:t>
        <a:bodyPr/>
        <a:lstStyle/>
        <a:p>
          <a:endParaRPr lang="en-US"/>
        </a:p>
      </dgm:t>
    </dgm:pt>
    <dgm:pt modelId="{7064FC3C-52A9-E643-9BF3-AA733DF705A0}">
      <dgm:prSet phldrT="[Text]"/>
      <dgm:spPr/>
      <dgm:t>
        <a:bodyPr/>
        <a:lstStyle/>
        <a:p>
          <a:r>
            <a:rPr lang="en-US" dirty="0" smtClean="0"/>
            <a:t>Single Page Web Application</a:t>
          </a:r>
          <a:endParaRPr lang="en-US" dirty="0"/>
        </a:p>
      </dgm:t>
    </dgm:pt>
    <dgm:pt modelId="{0944767D-ABB7-B049-96B7-92BA302C2215}" type="parTrans" cxnId="{3C77617B-41BC-4648-9A33-0CF3F93D025C}">
      <dgm:prSet/>
      <dgm:spPr/>
      <dgm:t>
        <a:bodyPr/>
        <a:lstStyle/>
        <a:p>
          <a:endParaRPr lang="en-US"/>
        </a:p>
      </dgm:t>
    </dgm:pt>
    <dgm:pt modelId="{F74A0CB9-684B-F94D-8910-2050CE57E9B1}" type="sibTrans" cxnId="{3C77617B-41BC-4648-9A33-0CF3F93D025C}">
      <dgm:prSet/>
      <dgm:spPr/>
      <dgm:t>
        <a:bodyPr/>
        <a:lstStyle/>
        <a:p>
          <a:endParaRPr lang="en-US"/>
        </a:p>
      </dgm:t>
    </dgm:pt>
    <dgm:pt modelId="{8CD96023-48E1-5E47-AC32-FF57D089D524}">
      <dgm:prSet phldrT="[Text]"/>
      <dgm:spPr/>
      <dgm:t>
        <a:bodyPr/>
        <a:lstStyle/>
        <a:p>
          <a:r>
            <a:rPr lang="en-US" dirty="0" smtClean="0"/>
            <a:t> </a:t>
          </a:r>
          <a:endParaRPr lang="en-US" dirty="0"/>
        </a:p>
      </dgm:t>
    </dgm:pt>
    <dgm:pt modelId="{28E8140A-08E6-3642-9574-D4CF7D535FDE}" type="parTrans" cxnId="{76F36F4F-D8C7-0841-9CAA-1039FCB38A22}">
      <dgm:prSet/>
      <dgm:spPr/>
      <dgm:t>
        <a:bodyPr/>
        <a:lstStyle/>
        <a:p>
          <a:endParaRPr lang="en-US"/>
        </a:p>
      </dgm:t>
    </dgm:pt>
    <dgm:pt modelId="{85BF0575-656E-DA47-BF0B-81EF78895CF7}" type="sibTrans" cxnId="{76F36F4F-D8C7-0841-9CAA-1039FCB38A22}">
      <dgm:prSet/>
      <dgm:spPr/>
      <dgm:t>
        <a:bodyPr/>
        <a:lstStyle/>
        <a:p>
          <a:endParaRPr lang="en-US"/>
        </a:p>
      </dgm:t>
    </dgm:pt>
    <dgm:pt modelId="{9F3BC30C-49D6-C14D-ADA4-2446F7137468}">
      <dgm:prSet phldrT="[Text]"/>
      <dgm:spPr/>
      <dgm:t>
        <a:bodyPr/>
        <a:lstStyle/>
        <a:p>
          <a:r>
            <a:rPr lang="en-US" dirty="0" smtClean="0"/>
            <a:t>Summary </a:t>
          </a:r>
          <a:endParaRPr lang="en-US" dirty="0"/>
        </a:p>
      </dgm:t>
    </dgm:pt>
    <dgm:pt modelId="{9BDE77F3-98F5-3E41-A1E0-402B685E8804}" type="parTrans" cxnId="{56AB58A6-835C-314C-83FE-B20CC44B94C5}">
      <dgm:prSet/>
      <dgm:spPr/>
      <dgm:t>
        <a:bodyPr/>
        <a:lstStyle/>
        <a:p>
          <a:endParaRPr lang="en-US"/>
        </a:p>
      </dgm:t>
    </dgm:pt>
    <dgm:pt modelId="{4D8FA2FA-8DC4-614E-8A7E-30A4D18A905A}" type="sibTrans" cxnId="{56AB58A6-835C-314C-83FE-B20CC44B94C5}">
      <dgm:prSet/>
      <dgm:spPr/>
      <dgm:t>
        <a:bodyPr/>
        <a:lstStyle/>
        <a:p>
          <a:endParaRPr lang="en-US"/>
        </a:p>
      </dgm:t>
    </dgm:pt>
    <dgm:pt modelId="{FA218E51-2414-44D8-BE75-4885A0C45910}">
      <dgm:prSet phldrT="[Text]"/>
      <dgm:spPr/>
      <dgm:t>
        <a:bodyPr/>
        <a:lstStyle/>
        <a:p>
          <a:endParaRPr lang="en-US" dirty="0"/>
        </a:p>
      </dgm:t>
    </dgm:pt>
    <dgm:pt modelId="{16E5E0A4-9218-45AD-B36D-0FF111A01830}" type="parTrans" cxnId="{988E3D2A-BFAC-4AF0-9587-DBD3DF8D1C1C}">
      <dgm:prSet/>
      <dgm:spPr/>
      <dgm:t>
        <a:bodyPr/>
        <a:lstStyle/>
        <a:p>
          <a:endParaRPr lang="en-US"/>
        </a:p>
      </dgm:t>
    </dgm:pt>
    <dgm:pt modelId="{0870D575-C3ED-40DF-98BB-DCE4D07385E6}" type="sibTrans" cxnId="{988E3D2A-BFAC-4AF0-9587-DBD3DF8D1C1C}">
      <dgm:prSet/>
      <dgm:spPr/>
      <dgm:t>
        <a:bodyPr/>
        <a:lstStyle/>
        <a:p>
          <a:endParaRPr lang="en-US"/>
        </a:p>
      </dgm:t>
    </dgm:pt>
    <dgm:pt modelId="{FE737A6A-58AF-457F-BDDB-A9636B067C05}">
      <dgm:prSet phldrT="[Text]"/>
      <dgm:spPr/>
      <dgm:t>
        <a:bodyPr/>
        <a:lstStyle/>
        <a:p>
          <a:r>
            <a:rPr lang="en-US" dirty="0" smtClean="0"/>
            <a:t>Hyper Text Markup Language (HTML)</a:t>
          </a:r>
          <a:endParaRPr lang="en-US" dirty="0"/>
        </a:p>
      </dgm:t>
    </dgm:pt>
    <dgm:pt modelId="{3C333B0F-CA9C-48C0-98DE-4863F37D56AA}" type="parTrans" cxnId="{EEAC5BE8-62B1-4616-9F53-9A4E6DD03307}">
      <dgm:prSet/>
      <dgm:spPr/>
      <dgm:t>
        <a:bodyPr/>
        <a:lstStyle/>
        <a:p>
          <a:endParaRPr lang="en-US"/>
        </a:p>
      </dgm:t>
    </dgm:pt>
    <dgm:pt modelId="{59A043E0-16FD-40B4-B27F-88383BB4940C}" type="sibTrans" cxnId="{EEAC5BE8-62B1-4616-9F53-9A4E6DD03307}">
      <dgm:prSet/>
      <dgm:spPr/>
      <dgm:t>
        <a:bodyPr/>
        <a:lstStyle/>
        <a:p>
          <a:endParaRPr lang="en-US"/>
        </a:p>
      </dgm:t>
    </dgm:pt>
    <dgm:pt modelId="{EF1D4D7E-3BFC-4ECB-B03F-52DAD86904FB}">
      <dgm:prSet phldrT="[Text]"/>
      <dgm:spPr/>
      <dgm:t>
        <a:bodyPr/>
        <a:lstStyle/>
        <a:p>
          <a:endParaRPr lang="en-US" dirty="0"/>
        </a:p>
      </dgm:t>
    </dgm:pt>
    <dgm:pt modelId="{497A2164-D73F-41A1-A41B-1B23B32535A7}" type="parTrans" cxnId="{D74ACAE3-1C3F-4D9D-B535-D190B58FA246}">
      <dgm:prSet/>
      <dgm:spPr/>
      <dgm:t>
        <a:bodyPr/>
        <a:lstStyle/>
        <a:p>
          <a:endParaRPr lang="en-US"/>
        </a:p>
      </dgm:t>
    </dgm:pt>
    <dgm:pt modelId="{81D8E779-E2DC-4ABE-9E9A-AF96658F19D6}" type="sibTrans" cxnId="{D74ACAE3-1C3F-4D9D-B535-D190B58FA246}">
      <dgm:prSet/>
      <dgm:spPr/>
      <dgm:t>
        <a:bodyPr/>
        <a:lstStyle/>
        <a:p>
          <a:endParaRPr lang="en-US"/>
        </a:p>
      </dgm:t>
    </dgm:pt>
    <dgm:pt modelId="{BC5361B5-B227-41E5-9349-D022C37678D6}">
      <dgm:prSet phldrT="[Text]"/>
      <dgm:spPr/>
      <dgm:t>
        <a:bodyPr/>
        <a:lstStyle/>
        <a:p>
          <a:r>
            <a:rPr lang="en-US" dirty="0" smtClean="0"/>
            <a:t>JavaScript </a:t>
          </a:r>
          <a:endParaRPr lang="en-US" dirty="0"/>
        </a:p>
      </dgm:t>
    </dgm:pt>
    <dgm:pt modelId="{33201354-657A-4753-B0D9-5584F7C6C1C0}" type="parTrans" cxnId="{D513A82F-B59C-479F-8E9B-82F6FDFDD94B}">
      <dgm:prSet/>
      <dgm:spPr/>
      <dgm:t>
        <a:bodyPr/>
        <a:lstStyle/>
        <a:p>
          <a:endParaRPr lang="en-US"/>
        </a:p>
      </dgm:t>
    </dgm:pt>
    <dgm:pt modelId="{F7C23566-D0D0-403F-BB24-AC28D5EC6AE4}" type="sibTrans" cxnId="{D513A82F-B59C-479F-8E9B-82F6FDFDD94B}">
      <dgm:prSet/>
      <dgm:spPr/>
      <dgm:t>
        <a:bodyPr/>
        <a:lstStyle/>
        <a:p>
          <a:endParaRPr lang="en-US"/>
        </a:p>
      </dgm:t>
    </dgm:pt>
    <dgm:pt modelId="{DF1DA408-B286-4C45-A06A-BD1525B9497F}" type="pres">
      <dgm:prSet presAssocID="{DAF4B325-F6CA-7041-AA60-3F2712647134}" presName="linearFlow" presStyleCnt="0">
        <dgm:presLayoutVars>
          <dgm:dir/>
          <dgm:animLvl val="lvl"/>
          <dgm:resizeHandles val="exact"/>
        </dgm:presLayoutVars>
      </dgm:prSet>
      <dgm:spPr/>
      <dgm:t>
        <a:bodyPr/>
        <a:lstStyle/>
        <a:p>
          <a:endParaRPr lang="en-US"/>
        </a:p>
      </dgm:t>
    </dgm:pt>
    <dgm:pt modelId="{1C2F3AEE-DA78-354A-9831-7E860C18AEE7}" type="pres">
      <dgm:prSet presAssocID="{D8C8779A-0125-114A-924F-A409D8D278E8}" presName="composite" presStyleCnt="0"/>
      <dgm:spPr/>
      <dgm:t>
        <a:bodyPr/>
        <a:lstStyle/>
        <a:p>
          <a:endParaRPr lang="en-US"/>
        </a:p>
      </dgm:t>
    </dgm:pt>
    <dgm:pt modelId="{9F5272A8-B37F-EB4C-8908-FC9A16CF0405}" type="pres">
      <dgm:prSet presAssocID="{D8C8779A-0125-114A-924F-A409D8D278E8}" presName="parentText" presStyleLbl="alignNode1" presStyleIdx="0" presStyleCnt="7">
        <dgm:presLayoutVars>
          <dgm:chMax val="1"/>
          <dgm:bulletEnabled val="1"/>
        </dgm:presLayoutVars>
      </dgm:prSet>
      <dgm:spPr/>
      <dgm:t>
        <a:bodyPr/>
        <a:lstStyle/>
        <a:p>
          <a:endParaRPr lang="en-US"/>
        </a:p>
      </dgm:t>
    </dgm:pt>
    <dgm:pt modelId="{DA7F98C0-EA4A-4243-906D-19BAEB94FF17}" type="pres">
      <dgm:prSet presAssocID="{D8C8779A-0125-114A-924F-A409D8D278E8}" presName="descendantText" presStyleLbl="alignAcc1" presStyleIdx="0" presStyleCnt="7">
        <dgm:presLayoutVars>
          <dgm:bulletEnabled val="1"/>
        </dgm:presLayoutVars>
      </dgm:prSet>
      <dgm:spPr/>
      <dgm:t>
        <a:bodyPr/>
        <a:lstStyle/>
        <a:p>
          <a:endParaRPr lang="en-US"/>
        </a:p>
      </dgm:t>
    </dgm:pt>
    <dgm:pt modelId="{F247FC3B-AA3A-FC48-B28C-5FD305C31715}" type="pres">
      <dgm:prSet presAssocID="{FC00BB56-33BB-3049-827C-452585400CD5}" presName="sp" presStyleCnt="0"/>
      <dgm:spPr/>
      <dgm:t>
        <a:bodyPr/>
        <a:lstStyle/>
        <a:p>
          <a:endParaRPr lang="en-US"/>
        </a:p>
      </dgm:t>
    </dgm:pt>
    <dgm:pt modelId="{DB253666-3F39-F145-A5EA-9E0047E48D80}" type="pres">
      <dgm:prSet presAssocID="{739F6D25-6114-904F-A31D-82B47D3B757B}" presName="composite" presStyleCnt="0"/>
      <dgm:spPr/>
      <dgm:t>
        <a:bodyPr/>
        <a:lstStyle/>
        <a:p>
          <a:endParaRPr lang="en-US"/>
        </a:p>
      </dgm:t>
    </dgm:pt>
    <dgm:pt modelId="{80920448-9B9B-214A-966C-5FC5C692232D}" type="pres">
      <dgm:prSet presAssocID="{739F6D25-6114-904F-A31D-82B47D3B757B}" presName="parentText" presStyleLbl="alignNode1" presStyleIdx="1" presStyleCnt="7">
        <dgm:presLayoutVars>
          <dgm:chMax val="1"/>
          <dgm:bulletEnabled val="1"/>
        </dgm:presLayoutVars>
      </dgm:prSet>
      <dgm:spPr/>
      <dgm:t>
        <a:bodyPr/>
        <a:lstStyle/>
        <a:p>
          <a:endParaRPr lang="en-US"/>
        </a:p>
      </dgm:t>
    </dgm:pt>
    <dgm:pt modelId="{1F96269F-F8F3-7543-B509-54905F5648F8}" type="pres">
      <dgm:prSet presAssocID="{739F6D25-6114-904F-A31D-82B47D3B757B}" presName="descendantText" presStyleLbl="alignAcc1" presStyleIdx="1" presStyleCnt="7">
        <dgm:presLayoutVars>
          <dgm:bulletEnabled val="1"/>
        </dgm:presLayoutVars>
      </dgm:prSet>
      <dgm:spPr/>
      <dgm:t>
        <a:bodyPr/>
        <a:lstStyle/>
        <a:p>
          <a:endParaRPr lang="en-US"/>
        </a:p>
      </dgm:t>
    </dgm:pt>
    <dgm:pt modelId="{9CBA2EA5-4BD1-0F49-9CCA-7340B96A783D}" type="pres">
      <dgm:prSet presAssocID="{8811E247-9885-8241-AFE4-9D2D11E40144}" presName="sp" presStyleCnt="0"/>
      <dgm:spPr/>
      <dgm:t>
        <a:bodyPr/>
        <a:lstStyle/>
        <a:p>
          <a:endParaRPr lang="en-US"/>
        </a:p>
      </dgm:t>
    </dgm:pt>
    <dgm:pt modelId="{404460DA-8241-4A5D-87F4-0B5CA445302F}" type="pres">
      <dgm:prSet presAssocID="{FA218E51-2414-44D8-BE75-4885A0C45910}" presName="composite" presStyleCnt="0"/>
      <dgm:spPr/>
      <dgm:t>
        <a:bodyPr/>
        <a:lstStyle/>
        <a:p>
          <a:endParaRPr lang="en-US"/>
        </a:p>
      </dgm:t>
    </dgm:pt>
    <dgm:pt modelId="{2CFFD2D2-A22E-4600-8F2F-2E295DC74A1C}" type="pres">
      <dgm:prSet presAssocID="{FA218E51-2414-44D8-BE75-4885A0C45910}" presName="parentText" presStyleLbl="alignNode1" presStyleIdx="2" presStyleCnt="7">
        <dgm:presLayoutVars>
          <dgm:chMax val="1"/>
          <dgm:bulletEnabled val="1"/>
        </dgm:presLayoutVars>
      </dgm:prSet>
      <dgm:spPr/>
      <dgm:t>
        <a:bodyPr/>
        <a:lstStyle/>
        <a:p>
          <a:endParaRPr lang="en-US"/>
        </a:p>
      </dgm:t>
    </dgm:pt>
    <dgm:pt modelId="{17557722-CAB2-4C66-A1D2-141C25165C07}" type="pres">
      <dgm:prSet presAssocID="{FA218E51-2414-44D8-BE75-4885A0C45910}" presName="descendantText" presStyleLbl="alignAcc1" presStyleIdx="2" presStyleCnt="7">
        <dgm:presLayoutVars>
          <dgm:bulletEnabled val="1"/>
        </dgm:presLayoutVars>
      </dgm:prSet>
      <dgm:spPr/>
      <dgm:t>
        <a:bodyPr/>
        <a:lstStyle/>
        <a:p>
          <a:endParaRPr lang="en-US"/>
        </a:p>
      </dgm:t>
    </dgm:pt>
    <dgm:pt modelId="{263B0910-F6C1-48B2-BF82-327DC75D1F5E}" type="pres">
      <dgm:prSet presAssocID="{0870D575-C3ED-40DF-98BB-DCE4D07385E6}" presName="sp" presStyleCnt="0"/>
      <dgm:spPr/>
      <dgm:t>
        <a:bodyPr/>
        <a:lstStyle/>
        <a:p>
          <a:endParaRPr lang="en-US"/>
        </a:p>
      </dgm:t>
    </dgm:pt>
    <dgm:pt modelId="{7FD6E05E-6203-6744-9981-A2C860DC3CAF}" type="pres">
      <dgm:prSet presAssocID="{87D763A8-63FD-3D4F-B2B3-DFB983A7CF57}" presName="composite" presStyleCnt="0"/>
      <dgm:spPr/>
      <dgm:t>
        <a:bodyPr/>
        <a:lstStyle/>
        <a:p>
          <a:endParaRPr lang="en-US"/>
        </a:p>
      </dgm:t>
    </dgm:pt>
    <dgm:pt modelId="{3FF33CBC-8A39-F840-BD54-81897D233287}" type="pres">
      <dgm:prSet presAssocID="{87D763A8-63FD-3D4F-B2B3-DFB983A7CF57}" presName="parentText" presStyleLbl="alignNode1" presStyleIdx="3" presStyleCnt="7">
        <dgm:presLayoutVars>
          <dgm:chMax val="1"/>
          <dgm:bulletEnabled val="1"/>
        </dgm:presLayoutVars>
      </dgm:prSet>
      <dgm:spPr/>
      <dgm:t>
        <a:bodyPr/>
        <a:lstStyle/>
        <a:p>
          <a:endParaRPr lang="en-US"/>
        </a:p>
      </dgm:t>
    </dgm:pt>
    <dgm:pt modelId="{DDDF0464-D98A-E14F-8A4C-1A36A8FDDF75}" type="pres">
      <dgm:prSet presAssocID="{87D763A8-63FD-3D4F-B2B3-DFB983A7CF57}" presName="descendantText" presStyleLbl="alignAcc1" presStyleIdx="3" presStyleCnt="7">
        <dgm:presLayoutVars>
          <dgm:bulletEnabled val="1"/>
        </dgm:presLayoutVars>
      </dgm:prSet>
      <dgm:spPr/>
      <dgm:t>
        <a:bodyPr/>
        <a:lstStyle/>
        <a:p>
          <a:endParaRPr lang="en-US"/>
        </a:p>
      </dgm:t>
    </dgm:pt>
    <dgm:pt modelId="{5355B897-8A41-B446-B9D4-45E5F6CC52BA}" type="pres">
      <dgm:prSet presAssocID="{DC9A28CE-3383-C349-92CB-AF53937EA126}" presName="sp" presStyleCnt="0"/>
      <dgm:spPr/>
      <dgm:t>
        <a:bodyPr/>
        <a:lstStyle/>
        <a:p>
          <a:endParaRPr lang="en-US"/>
        </a:p>
      </dgm:t>
    </dgm:pt>
    <dgm:pt modelId="{9AF27A3E-782F-454E-A12D-3EBCB7F5B09C}" type="pres">
      <dgm:prSet presAssocID="{EF1D4D7E-3BFC-4ECB-B03F-52DAD86904FB}" presName="composite" presStyleCnt="0"/>
      <dgm:spPr/>
    </dgm:pt>
    <dgm:pt modelId="{092C1CDC-61F9-49D0-9305-3FD854FA2D30}" type="pres">
      <dgm:prSet presAssocID="{EF1D4D7E-3BFC-4ECB-B03F-52DAD86904FB}" presName="parentText" presStyleLbl="alignNode1" presStyleIdx="4" presStyleCnt="7">
        <dgm:presLayoutVars>
          <dgm:chMax val="1"/>
          <dgm:bulletEnabled val="1"/>
        </dgm:presLayoutVars>
      </dgm:prSet>
      <dgm:spPr/>
      <dgm:t>
        <a:bodyPr/>
        <a:lstStyle/>
        <a:p>
          <a:endParaRPr lang="en-US"/>
        </a:p>
      </dgm:t>
    </dgm:pt>
    <dgm:pt modelId="{BD38AC0A-E5BB-417F-B10D-A5DF71B6E923}" type="pres">
      <dgm:prSet presAssocID="{EF1D4D7E-3BFC-4ECB-B03F-52DAD86904FB}" presName="descendantText" presStyleLbl="alignAcc1" presStyleIdx="4" presStyleCnt="7">
        <dgm:presLayoutVars>
          <dgm:bulletEnabled val="1"/>
        </dgm:presLayoutVars>
      </dgm:prSet>
      <dgm:spPr/>
      <dgm:t>
        <a:bodyPr/>
        <a:lstStyle/>
        <a:p>
          <a:endParaRPr lang="en-US"/>
        </a:p>
      </dgm:t>
    </dgm:pt>
    <dgm:pt modelId="{087D0C3E-1F22-4147-8152-C759E6A2DD11}" type="pres">
      <dgm:prSet presAssocID="{81D8E779-E2DC-4ABE-9E9A-AF96658F19D6}" presName="sp" presStyleCnt="0"/>
      <dgm:spPr/>
    </dgm:pt>
    <dgm:pt modelId="{3FF254A5-44DE-324D-8AF7-B5AE4F296136}" type="pres">
      <dgm:prSet presAssocID="{1D5F8B2F-EC0D-1142-9317-F78E11F5E90B}" presName="composite" presStyleCnt="0"/>
      <dgm:spPr/>
      <dgm:t>
        <a:bodyPr/>
        <a:lstStyle/>
        <a:p>
          <a:endParaRPr lang="en-US"/>
        </a:p>
      </dgm:t>
    </dgm:pt>
    <dgm:pt modelId="{4BF4E620-2BED-894A-9A9A-8D864F72A83A}" type="pres">
      <dgm:prSet presAssocID="{1D5F8B2F-EC0D-1142-9317-F78E11F5E90B}" presName="parentText" presStyleLbl="alignNode1" presStyleIdx="5" presStyleCnt="7">
        <dgm:presLayoutVars>
          <dgm:chMax val="1"/>
          <dgm:bulletEnabled val="1"/>
        </dgm:presLayoutVars>
      </dgm:prSet>
      <dgm:spPr/>
      <dgm:t>
        <a:bodyPr/>
        <a:lstStyle/>
        <a:p>
          <a:endParaRPr lang="en-US"/>
        </a:p>
      </dgm:t>
    </dgm:pt>
    <dgm:pt modelId="{A5864E6A-A568-2D48-9547-17F81DBDDBA9}" type="pres">
      <dgm:prSet presAssocID="{1D5F8B2F-EC0D-1142-9317-F78E11F5E90B}" presName="descendantText" presStyleLbl="alignAcc1" presStyleIdx="5" presStyleCnt="7">
        <dgm:presLayoutVars>
          <dgm:bulletEnabled val="1"/>
        </dgm:presLayoutVars>
      </dgm:prSet>
      <dgm:spPr/>
      <dgm:t>
        <a:bodyPr/>
        <a:lstStyle/>
        <a:p>
          <a:endParaRPr lang="en-US"/>
        </a:p>
      </dgm:t>
    </dgm:pt>
    <dgm:pt modelId="{6CE6AC94-9912-C14F-B159-E046A53D42C2}" type="pres">
      <dgm:prSet presAssocID="{34C28D56-F18A-4948-A98C-97ECAC593DF1}" presName="sp" presStyleCnt="0"/>
      <dgm:spPr/>
      <dgm:t>
        <a:bodyPr/>
        <a:lstStyle/>
        <a:p>
          <a:endParaRPr lang="en-US"/>
        </a:p>
      </dgm:t>
    </dgm:pt>
    <dgm:pt modelId="{60BEB57D-A99E-6748-92CC-D2163DE056A6}" type="pres">
      <dgm:prSet presAssocID="{8CD96023-48E1-5E47-AC32-FF57D089D524}" presName="composite" presStyleCnt="0"/>
      <dgm:spPr/>
      <dgm:t>
        <a:bodyPr/>
        <a:lstStyle/>
        <a:p>
          <a:endParaRPr lang="en-US"/>
        </a:p>
      </dgm:t>
    </dgm:pt>
    <dgm:pt modelId="{3605713C-CE88-8B40-992A-96036943AC66}" type="pres">
      <dgm:prSet presAssocID="{8CD96023-48E1-5E47-AC32-FF57D089D524}" presName="parentText" presStyleLbl="alignNode1" presStyleIdx="6" presStyleCnt="7">
        <dgm:presLayoutVars>
          <dgm:chMax val="1"/>
          <dgm:bulletEnabled val="1"/>
        </dgm:presLayoutVars>
      </dgm:prSet>
      <dgm:spPr/>
      <dgm:t>
        <a:bodyPr/>
        <a:lstStyle/>
        <a:p>
          <a:endParaRPr lang="en-US"/>
        </a:p>
      </dgm:t>
    </dgm:pt>
    <dgm:pt modelId="{4ECD716E-8556-D147-BBFC-39276E07400C}" type="pres">
      <dgm:prSet presAssocID="{8CD96023-48E1-5E47-AC32-FF57D089D524}" presName="descendantText" presStyleLbl="alignAcc1" presStyleIdx="6" presStyleCnt="7">
        <dgm:presLayoutVars>
          <dgm:bulletEnabled val="1"/>
        </dgm:presLayoutVars>
      </dgm:prSet>
      <dgm:spPr/>
      <dgm:t>
        <a:bodyPr/>
        <a:lstStyle/>
        <a:p>
          <a:endParaRPr lang="en-US"/>
        </a:p>
      </dgm:t>
    </dgm:pt>
  </dgm:ptLst>
  <dgm:cxnLst>
    <dgm:cxn modelId="{3C77617B-41BC-4648-9A33-0CF3F93D025C}" srcId="{1D5F8B2F-EC0D-1142-9317-F78E11F5E90B}" destId="{7064FC3C-52A9-E643-9BF3-AA733DF705A0}" srcOrd="0" destOrd="0" parTransId="{0944767D-ABB7-B049-96B7-92BA302C2215}" sibTransId="{F74A0CB9-684B-F94D-8910-2050CE57E9B1}"/>
    <dgm:cxn modelId="{E06B4AEE-7699-433A-9CAA-A99019D05239}" type="presOf" srcId="{FA218E51-2414-44D8-BE75-4885A0C45910}" destId="{2CFFD2D2-A22E-4600-8F2F-2E295DC74A1C}" srcOrd="0" destOrd="0" presId="urn:microsoft.com/office/officeart/2005/8/layout/chevron2"/>
    <dgm:cxn modelId="{D513A82F-B59C-479F-8E9B-82F6FDFDD94B}" srcId="{87D763A8-63FD-3D4F-B2B3-DFB983A7CF57}" destId="{BC5361B5-B227-41E5-9349-D022C37678D6}" srcOrd="0" destOrd="0" parTransId="{33201354-657A-4753-B0D9-5584F7C6C1C0}" sibTransId="{F7C23566-D0D0-403F-BB24-AC28D5EC6AE4}"/>
    <dgm:cxn modelId="{14874F3B-9BD8-344D-A682-0EDE2D37F7AC}" srcId="{DAF4B325-F6CA-7041-AA60-3F2712647134}" destId="{87D763A8-63FD-3D4F-B2B3-DFB983A7CF57}" srcOrd="3" destOrd="0" parTransId="{DE4E1483-CFC8-D046-A182-16F0C686EA90}" sibTransId="{DC9A28CE-3383-C349-92CB-AF53937EA126}"/>
    <dgm:cxn modelId="{EA70464B-507F-5E4A-841F-6D3725B939A0}" type="presOf" srcId="{1D5F8B2F-EC0D-1142-9317-F78E11F5E90B}" destId="{4BF4E620-2BED-894A-9A9A-8D864F72A83A}" srcOrd="0" destOrd="0" presId="urn:microsoft.com/office/officeart/2005/8/layout/chevron2"/>
    <dgm:cxn modelId="{988E3D2A-BFAC-4AF0-9587-DBD3DF8D1C1C}" srcId="{DAF4B325-F6CA-7041-AA60-3F2712647134}" destId="{FA218E51-2414-44D8-BE75-4885A0C45910}" srcOrd="2" destOrd="0" parTransId="{16E5E0A4-9218-45AD-B36D-0FF111A01830}" sibTransId="{0870D575-C3ED-40DF-98BB-DCE4D07385E6}"/>
    <dgm:cxn modelId="{76F36F4F-D8C7-0841-9CAA-1039FCB38A22}" srcId="{DAF4B325-F6CA-7041-AA60-3F2712647134}" destId="{8CD96023-48E1-5E47-AC32-FF57D089D524}" srcOrd="6" destOrd="0" parTransId="{28E8140A-08E6-3642-9574-D4CF7D535FDE}" sibTransId="{85BF0575-656E-DA47-BF0B-81EF78895CF7}"/>
    <dgm:cxn modelId="{CC936394-F3B8-7347-B63E-D9EA1C81DE70}" type="presOf" srcId="{8CD96023-48E1-5E47-AC32-FF57D089D524}" destId="{3605713C-CE88-8B40-992A-96036943AC66}" srcOrd="0" destOrd="0" presId="urn:microsoft.com/office/officeart/2005/8/layout/chevron2"/>
    <dgm:cxn modelId="{58AC5215-B379-4EC4-9C66-A36BB54A6BBE}" type="presOf" srcId="{067BEE47-4E9E-4240-978F-74C5A3BFF6BA}" destId="{17557722-CAB2-4C66-A1D2-141C25165C07}" srcOrd="0" destOrd="0" presId="urn:microsoft.com/office/officeart/2005/8/layout/chevron2"/>
    <dgm:cxn modelId="{F8FFE905-C4E1-CF4F-99A1-308E83E40E50}" type="presOf" srcId="{D8C8779A-0125-114A-924F-A409D8D278E8}" destId="{9F5272A8-B37F-EB4C-8908-FC9A16CF0405}" srcOrd="0" destOrd="0" presId="urn:microsoft.com/office/officeart/2005/8/layout/chevron2"/>
    <dgm:cxn modelId="{A11AC53B-88EC-8842-9803-88AB1089063C}" srcId="{DAF4B325-F6CA-7041-AA60-3F2712647134}" destId="{739F6D25-6114-904F-A31D-82B47D3B757B}" srcOrd="1" destOrd="0" parTransId="{50E3EFB5-B395-194A-B861-219DC1D76A97}" sibTransId="{8811E247-9885-8241-AFE4-9D2D11E40144}"/>
    <dgm:cxn modelId="{56AB58A6-835C-314C-83FE-B20CC44B94C5}" srcId="{8CD96023-48E1-5E47-AC32-FF57D089D524}" destId="{9F3BC30C-49D6-C14D-ADA4-2446F7137468}" srcOrd="0" destOrd="0" parTransId="{9BDE77F3-98F5-3E41-A1E0-402B685E8804}" sibTransId="{4D8FA2FA-8DC4-614E-8A7E-30A4D18A905A}"/>
    <dgm:cxn modelId="{53688638-CEE6-44EF-A622-D57FE9F023C0}" type="presOf" srcId="{BF31D8DE-CF10-704F-9E3F-9049CB0ABD01}" destId="{BD38AC0A-E5BB-417F-B10D-A5DF71B6E923}" srcOrd="0" destOrd="0" presId="urn:microsoft.com/office/officeart/2005/8/layout/chevron2"/>
    <dgm:cxn modelId="{567544D8-C9F0-3E42-8320-6DF150A079D4}" srcId="{EF1D4D7E-3BFC-4ECB-B03F-52DAD86904FB}" destId="{BF31D8DE-CF10-704F-9E3F-9049CB0ABD01}" srcOrd="0" destOrd="0" parTransId="{08D091CD-042D-594A-AEFD-DB666FEE9F7D}" sibTransId="{E215CA78-9A10-BC43-8699-164AD04A648C}"/>
    <dgm:cxn modelId="{4CE9A48E-FD00-4D45-864E-7CD523834F31}" type="presOf" srcId="{FE737A6A-58AF-457F-BDDB-A9636B067C05}" destId="{1F96269F-F8F3-7543-B509-54905F5648F8}" srcOrd="0" destOrd="0" presId="urn:microsoft.com/office/officeart/2005/8/layout/chevron2"/>
    <dgm:cxn modelId="{D74ACAE3-1C3F-4D9D-B535-D190B58FA246}" srcId="{DAF4B325-F6CA-7041-AA60-3F2712647134}" destId="{EF1D4D7E-3BFC-4ECB-B03F-52DAD86904FB}" srcOrd="4" destOrd="0" parTransId="{497A2164-D73F-41A1-A41B-1B23B32535A7}" sibTransId="{81D8E779-E2DC-4ABE-9E9A-AF96658F19D6}"/>
    <dgm:cxn modelId="{68207CE6-12FD-D14A-9100-697476D8741E}" srcId="{DAF4B325-F6CA-7041-AA60-3F2712647134}" destId="{1D5F8B2F-EC0D-1142-9317-F78E11F5E90B}" srcOrd="5" destOrd="0" parTransId="{84778363-ACC8-3541-9508-46F4C721D579}" sibTransId="{34C28D56-F18A-4948-A98C-97ECAC593DF1}"/>
    <dgm:cxn modelId="{EEAC5BE8-62B1-4616-9F53-9A4E6DD03307}" srcId="{739F6D25-6114-904F-A31D-82B47D3B757B}" destId="{FE737A6A-58AF-457F-BDDB-A9636B067C05}" srcOrd="0" destOrd="0" parTransId="{3C333B0F-CA9C-48C0-98DE-4863F37D56AA}" sibTransId="{59A043E0-16FD-40B4-B27F-88383BB4940C}"/>
    <dgm:cxn modelId="{496930AF-01E2-4E44-BC1F-36CAFC09E95E}" type="presOf" srcId="{EF1D4D7E-3BFC-4ECB-B03F-52DAD86904FB}" destId="{092C1CDC-61F9-49D0-9305-3FD854FA2D30}" srcOrd="0" destOrd="0" presId="urn:microsoft.com/office/officeart/2005/8/layout/chevron2"/>
    <dgm:cxn modelId="{709CC78F-6BB8-9F45-B7F6-31A87DCE2A35}" type="presOf" srcId="{DAF4B325-F6CA-7041-AA60-3F2712647134}" destId="{DF1DA408-B286-4C45-A06A-BD1525B9497F}" srcOrd="0" destOrd="0" presId="urn:microsoft.com/office/officeart/2005/8/layout/chevron2"/>
    <dgm:cxn modelId="{CAA587F0-B45B-524D-A1C4-DE672906FFE2}" type="presOf" srcId="{87D763A8-63FD-3D4F-B2B3-DFB983A7CF57}" destId="{3FF33CBC-8A39-F840-BD54-81897D233287}" srcOrd="0" destOrd="0" presId="urn:microsoft.com/office/officeart/2005/8/layout/chevron2"/>
    <dgm:cxn modelId="{EECB7E4E-00A9-D740-9903-3E3B70CAB18A}" srcId="{D8C8779A-0125-114A-924F-A409D8D278E8}" destId="{F742C9CB-3139-9041-ABF4-4AE23BDFAB56}" srcOrd="0" destOrd="0" parTransId="{4181FC93-CC92-AB4E-A228-A2383BD5E770}" sibTransId="{BE1401B5-C246-E64E-9800-26A57E90C849}"/>
    <dgm:cxn modelId="{65AF8817-AF7C-0B46-A615-D91E75FCDA17}" type="presOf" srcId="{7064FC3C-52A9-E643-9BF3-AA733DF705A0}" destId="{A5864E6A-A568-2D48-9547-17F81DBDDBA9}" srcOrd="0" destOrd="0" presId="urn:microsoft.com/office/officeart/2005/8/layout/chevron2"/>
    <dgm:cxn modelId="{4DFABE6B-D82B-294A-B012-A671CD283985}" srcId="{FA218E51-2414-44D8-BE75-4885A0C45910}" destId="{067BEE47-4E9E-4240-978F-74C5A3BFF6BA}" srcOrd="0" destOrd="0" parTransId="{901D79C4-0F80-E347-B313-33DC196A3187}" sibTransId="{63E0BB50-4946-5544-B26E-C46625BD2591}"/>
    <dgm:cxn modelId="{9AEB8476-DB9C-0748-AD05-3C7AABC30A26}" type="presOf" srcId="{F742C9CB-3139-9041-ABF4-4AE23BDFAB56}" destId="{DA7F98C0-EA4A-4243-906D-19BAEB94FF17}" srcOrd="0" destOrd="0" presId="urn:microsoft.com/office/officeart/2005/8/layout/chevron2"/>
    <dgm:cxn modelId="{B00531C2-D287-4E4A-86E3-4A5CFD933249}" type="presOf" srcId="{739F6D25-6114-904F-A31D-82B47D3B757B}" destId="{80920448-9B9B-214A-966C-5FC5C692232D}" srcOrd="0" destOrd="0" presId="urn:microsoft.com/office/officeart/2005/8/layout/chevron2"/>
    <dgm:cxn modelId="{62CE9E9B-B9C0-B243-A66B-342D3E25A82A}" srcId="{DAF4B325-F6CA-7041-AA60-3F2712647134}" destId="{D8C8779A-0125-114A-924F-A409D8D278E8}" srcOrd="0" destOrd="0" parTransId="{5201F48E-959C-5540-96BF-9B1F539C803A}" sibTransId="{FC00BB56-33BB-3049-827C-452585400CD5}"/>
    <dgm:cxn modelId="{06BD4C07-7A8F-4BE6-A2C1-614D0DBED5E4}" type="presOf" srcId="{BC5361B5-B227-41E5-9349-D022C37678D6}" destId="{DDDF0464-D98A-E14F-8A4C-1A36A8FDDF75}" srcOrd="0" destOrd="0" presId="urn:microsoft.com/office/officeart/2005/8/layout/chevron2"/>
    <dgm:cxn modelId="{8C6CE1AA-D41E-0B43-BAF7-1E3504CF2BB2}" type="presOf" srcId="{9F3BC30C-49D6-C14D-ADA4-2446F7137468}" destId="{4ECD716E-8556-D147-BBFC-39276E07400C}" srcOrd="0" destOrd="0" presId="urn:microsoft.com/office/officeart/2005/8/layout/chevron2"/>
    <dgm:cxn modelId="{E453747C-234C-884B-AC62-3553B3C4C1A9}" type="presParOf" srcId="{DF1DA408-B286-4C45-A06A-BD1525B9497F}" destId="{1C2F3AEE-DA78-354A-9831-7E860C18AEE7}" srcOrd="0" destOrd="0" presId="urn:microsoft.com/office/officeart/2005/8/layout/chevron2"/>
    <dgm:cxn modelId="{51B0AABF-3E5E-A045-9B23-172D03E570A0}" type="presParOf" srcId="{1C2F3AEE-DA78-354A-9831-7E860C18AEE7}" destId="{9F5272A8-B37F-EB4C-8908-FC9A16CF0405}" srcOrd="0" destOrd="0" presId="urn:microsoft.com/office/officeart/2005/8/layout/chevron2"/>
    <dgm:cxn modelId="{F651C7B7-4978-2E44-A396-8AC3CCD2878E}" type="presParOf" srcId="{1C2F3AEE-DA78-354A-9831-7E860C18AEE7}" destId="{DA7F98C0-EA4A-4243-906D-19BAEB94FF17}" srcOrd="1" destOrd="0" presId="urn:microsoft.com/office/officeart/2005/8/layout/chevron2"/>
    <dgm:cxn modelId="{5ACB0122-5AC9-2749-96F9-B3930408377D}" type="presParOf" srcId="{DF1DA408-B286-4C45-A06A-BD1525B9497F}" destId="{F247FC3B-AA3A-FC48-B28C-5FD305C31715}" srcOrd="1" destOrd="0" presId="urn:microsoft.com/office/officeart/2005/8/layout/chevron2"/>
    <dgm:cxn modelId="{197B5B1A-13B8-B54C-ABF6-C7313CEC5510}" type="presParOf" srcId="{DF1DA408-B286-4C45-A06A-BD1525B9497F}" destId="{DB253666-3F39-F145-A5EA-9E0047E48D80}" srcOrd="2" destOrd="0" presId="urn:microsoft.com/office/officeart/2005/8/layout/chevron2"/>
    <dgm:cxn modelId="{FF0AD888-EFBB-2646-A2E1-57193F6993EF}" type="presParOf" srcId="{DB253666-3F39-F145-A5EA-9E0047E48D80}" destId="{80920448-9B9B-214A-966C-5FC5C692232D}" srcOrd="0" destOrd="0" presId="urn:microsoft.com/office/officeart/2005/8/layout/chevron2"/>
    <dgm:cxn modelId="{A607FD2D-A7D8-2F4D-A249-B590CB700864}" type="presParOf" srcId="{DB253666-3F39-F145-A5EA-9E0047E48D80}" destId="{1F96269F-F8F3-7543-B509-54905F5648F8}" srcOrd="1" destOrd="0" presId="urn:microsoft.com/office/officeart/2005/8/layout/chevron2"/>
    <dgm:cxn modelId="{FC26EF6F-0755-CC44-817E-7E2A927D8FD9}" type="presParOf" srcId="{DF1DA408-B286-4C45-A06A-BD1525B9497F}" destId="{9CBA2EA5-4BD1-0F49-9CCA-7340B96A783D}" srcOrd="3" destOrd="0" presId="urn:microsoft.com/office/officeart/2005/8/layout/chevron2"/>
    <dgm:cxn modelId="{CDA87B64-213C-470B-B119-2971B9F985D9}" type="presParOf" srcId="{DF1DA408-B286-4C45-A06A-BD1525B9497F}" destId="{404460DA-8241-4A5D-87F4-0B5CA445302F}" srcOrd="4" destOrd="0" presId="urn:microsoft.com/office/officeart/2005/8/layout/chevron2"/>
    <dgm:cxn modelId="{290B6C1C-724A-406A-AEDF-DAD64FC80DC5}" type="presParOf" srcId="{404460DA-8241-4A5D-87F4-0B5CA445302F}" destId="{2CFFD2D2-A22E-4600-8F2F-2E295DC74A1C}" srcOrd="0" destOrd="0" presId="urn:microsoft.com/office/officeart/2005/8/layout/chevron2"/>
    <dgm:cxn modelId="{E3B7639A-43C4-4AC9-9EDB-F3342E180EA7}" type="presParOf" srcId="{404460DA-8241-4A5D-87F4-0B5CA445302F}" destId="{17557722-CAB2-4C66-A1D2-141C25165C07}" srcOrd="1" destOrd="0" presId="urn:microsoft.com/office/officeart/2005/8/layout/chevron2"/>
    <dgm:cxn modelId="{112295A6-3F2B-4757-8E47-1CA9953B6141}" type="presParOf" srcId="{DF1DA408-B286-4C45-A06A-BD1525B9497F}" destId="{263B0910-F6C1-48B2-BF82-327DC75D1F5E}" srcOrd="5" destOrd="0" presId="urn:microsoft.com/office/officeart/2005/8/layout/chevron2"/>
    <dgm:cxn modelId="{8887D54F-A604-8045-A136-3995CB3A0EF0}" type="presParOf" srcId="{DF1DA408-B286-4C45-A06A-BD1525B9497F}" destId="{7FD6E05E-6203-6744-9981-A2C860DC3CAF}" srcOrd="6" destOrd="0" presId="urn:microsoft.com/office/officeart/2005/8/layout/chevron2"/>
    <dgm:cxn modelId="{2840EC93-E376-FF48-A4AA-E9BC6F55FC3D}" type="presParOf" srcId="{7FD6E05E-6203-6744-9981-A2C860DC3CAF}" destId="{3FF33CBC-8A39-F840-BD54-81897D233287}" srcOrd="0" destOrd="0" presId="urn:microsoft.com/office/officeart/2005/8/layout/chevron2"/>
    <dgm:cxn modelId="{3254C248-1273-F145-99EA-14A93D2F5A8B}" type="presParOf" srcId="{7FD6E05E-6203-6744-9981-A2C860DC3CAF}" destId="{DDDF0464-D98A-E14F-8A4C-1A36A8FDDF75}" srcOrd="1" destOrd="0" presId="urn:microsoft.com/office/officeart/2005/8/layout/chevron2"/>
    <dgm:cxn modelId="{4AD2BAB2-3DA1-434F-8117-58CBB00317EA}" type="presParOf" srcId="{DF1DA408-B286-4C45-A06A-BD1525B9497F}" destId="{5355B897-8A41-B446-B9D4-45E5F6CC52BA}" srcOrd="7" destOrd="0" presId="urn:microsoft.com/office/officeart/2005/8/layout/chevron2"/>
    <dgm:cxn modelId="{54B2E996-43A0-44A8-AAA5-484545099588}" type="presParOf" srcId="{DF1DA408-B286-4C45-A06A-BD1525B9497F}" destId="{9AF27A3E-782F-454E-A12D-3EBCB7F5B09C}" srcOrd="8" destOrd="0" presId="urn:microsoft.com/office/officeart/2005/8/layout/chevron2"/>
    <dgm:cxn modelId="{3876CC62-8C0D-4B9F-B153-AA2550D02CB1}" type="presParOf" srcId="{9AF27A3E-782F-454E-A12D-3EBCB7F5B09C}" destId="{092C1CDC-61F9-49D0-9305-3FD854FA2D30}" srcOrd="0" destOrd="0" presId="urn:microsoft.com/office/officeart/2005/8/layout/chevron2"/>
    <dgm:cxn modelId="{9A28327F-D449-4238-81B3-CD7AC74957A6}" type="presParOf" srcId="{9AF27A3E-782F-454E-A12D-3EBCB7F5B09C}" destId="{BD38AC0A-E5BB-417F-B10D-A5DF71B6E923}" srcOrd="1" destOrd="0" presId="urn:microsoft.com/office/officeart/2005/8/layout/chevron2"/>
    <dgm:cxn modelId="{310598B5-FA60-4A8A-BB5E-FF44CE784495}" type="presParOf" srcId="{DF1DA408-B286-4C45-A06A-BD1525B9497F}" destId="{087D0C3E-1F22-4147-8152-C759E6A2DD11}" srcOrd="9" destOrd="0" presId="urn:microsoft.com/office/officeart/2005/8/layout/chevron2"/>
    <dgm:cxn modelId="{13F858B5-3668-DF4F-89ED-461B2C9B08A7}" type="presParOf" srcId="{DF1DA408-B286-4C45-A06A-BD1525B9497F}" destId="{3FF254A5-44DE-324D-8AF7-B5AE4F296136}" srcOrd="10" destOrd="0" presId="urn:microsoft.com/office/officeart/2005/8/layout/chevron2"/>
    <dgm:cxn modelId="{63EDC41D-E873-8049-A9C4-E087ABE6693A}" type="presParOf" srcId="{3FF254A5-44DE-324D-8AF7-B5AE4F296136}" destId="{4BF4E620-2BED-894A-9A9A-8D864F72A83A}" srcOrd="0" destOrd="0" presId="urn:microsoft.com/office/officeart/2005/8/layout/chevron2"/>
    <dgm:cxn modelId="{F30843AD-9812-DE41-A031-F9BC21F49C25}" type="presParOf" srcId="{3FF254A5-44DE-324D-8AF7-B5AE4F296136}" destId="{A5864E6A-A568-2D48-9547-17F81DBDDBA9}" srcOrd="1" destOrd="0" presId="urn:microsoft.com/office/officeart/2005/8/layout/chevron2"/>
    <dgm:cxn modelId="{DA456640-8129-0840-AC89-17A8AADAED81}" type="presParOf" srcId="{DF1DA408-B286-4C45-A06A-BD1525B9497F}" destId="{6CE6AC94-9912-C14F-B159-E046A53D42C2}" srcOrd="11" destOrd="0" presId="urn:microsoft.com/office/officeart/2005/8/layout/chevron2"/>
    <dgm:cxn modelId="{03915034-3EC4-2943-AFC5-A304C6D07EF2}" type="presParOf" srcId="{DF1DA408-B286-4C45-A06A-BD1525B9497F}" destId="{60BEB57D-A99E-6748-92CC-D2163DE056A6}" srcOrd="12" destOrd="0" presId="urn:microsoft.com/office/officeart/2005/8/layout/chevron2"/>
    <dgm:cxn modelId="{784F1E80-667C-0946-B31E-980F26DF3EC0}" type="presParOf" srcId="{60BEB57D-A99E-6748-92CC-D2163DE056A6}" destId="{3605713C-CE88-8B40-992A-96036943AC66}" srcOrd="0" destOrd="0" presId="urn:microsoft.com/office/officeart/2005/8/layout/chevron2"/>
    <dgm:cxn modelId="{03A606C6-1EDD-4545-A28F-A678006EFA8C}" type="presParOf" srcId="{60BEB57D-A99E-6748-92CC-D2163DE056A6}" destId="{4ECD716E-8556-D147-BBFC-39276E07400C}"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F4B325-F6CA-7041-AA60-3F2712647134}" type="doc">
      <dgm:prSet loTypeId="urn:microsoft.com/office/officeart/2005/8/layout/vList5" loCatId="list" qsTypeId="urn:microsoft.com/office/officeart/2005/8/quickstyle/simple1" qsCatId="simple" csTypeId="urn:microsoft.com/office/officeart/2005/8/colors/colorful1#8" csCatId="colorful" phldr="1"/>
      <dgm:spPr/>
      <dgm:t>
        <a:bodyPr/>
        <a:lstStyle/>
        <a:p>
          <a:endParaRPr lang="en-US"/>
        </a:p>
      </dgm:t>
    </dgm:pt>
    <dgm:pt modelId="{D8C8779A-0125-114A-924F-A409D8D278E8}">
      <dgm:prSet phldrT="[Text]"/>
      <dgm:spPr/>
      <dgm:t>
        <a:bodyPr/>
        <a:lstStyle/>
        <a:p>
          <a:pPr algn="ctr"/>
          <a:r>
            <a:rPr lang="en-US" dirty="0" smtClean="0"/>
            <a:t>1</a:t>
          </a:r>
          <a:endParaRPr lang="en-US" dirty="0"/>
        </a:p>
      </dgm:t>
    </dgm:pt>
    <dgm:pt modelId="{5201F48E-959C-5540-96BF-9B1F539C803A}" type="parTrans" cxnId="{62CE9E9B-B9C0-B243-A66B-342D3E25A82A}">
      <dgm:prSet/>
      <dgm:spPr/>
      <dgm:t>
        <a:bodyPr/>
        <a:lstStyle/>
        <a:p>
          <a:endParaRPr lang="en-US"/>
        </a:p>
      </dgm:t>
    </dgm:pt>
    <dgm:pt modelId="{FC00BB56-33BB-3049-827C-452585400CD5}" type="sibTrans" cxnId="{62CE9E9B-B9C0-B243-A66B-342D3E25A82A}">
      <dgm:prSet/>
      <dgm:spPr/>
      <dgm:t>
        <a:bodyPr/>
        <a:lstStyle/>
        <a:p>
          <a:endParaRPr lang="en-US"/>
        </a:p>
      </dgm:t>
    </dgm:pt>
    <dgm:pt modelId="{739F6D25-6114-904F-A31D-82B47D3B757B}">
      <dgm:prSet phldrT="[Text]"/>
      <dgm:spPr/>
      <dgm:t>
        <a:bodyPr/>
        <a:lstStyle/>
        <a:p>
          <a:pPr algn="ctr"/>
          <a:r>
            <a:rPr lang="en-US" dirty="0" smtClean="0"/>
            <a:t>2</a:t>
          </a:r>
          <a:endParaRPr lang="en-US" dirty="0"/>
        </a:p>
      </dgm:t>
    </dgm:pt>
    <dgm:pt modelId="{50E3EFB5-B395-194A-B861-219DC1D76A97}" type="parTrans" cxnId="{A11AC53B-88EC-8842-9803-88AB1089063C}">
      <dgm:prSet/>
      <dgm:spPr/>
      <dgm:t>
        <a:bodyPr/>
        <a:lstStyle/>
        <a:p>
          <a:endParaRPr lang="en-US"/>
        </a:p>
      </dgm:t>
    </dgm:pt>
    <dgm:pt modelId="{8811E247-9885-8241-AFE4-9D2D11E40144}" type="sibTrans" cxnId="{A11AC53B-88EC-8842-9803-88AB1089063C}">
      <dgm:prSet/>
      <dgm:spPr/>
      <dgm:t>
        <a:bodyPr/>
        <a:lstStyle/>
        <a:p>
          <a:endParaRPr lang="en-US"/>
        </a:p>
      </dgm:t>
    </dgm:pt>
    <dgm:pt modelId="{067BEE47-4E9E-4240-978F-74C5A3BFF6BA}">
      <dgm:prSet phldrT="[Text]"/>
      <dgm:spPr/>
      <dgm:t>
        <a:bodyPr/>
        <a:lstStyle/>
        <a:p>
          <a:r>
            <a:rPr lang="en-US" dirty="0" smtClean="0"/>
            <a:t>HTML</a:t>
          </a:r>
          <a:endParaRPr lang="en-US" dirty="0"/>
        </a:p>
      </dgm:t>
    </dgm:pt>
    <dgm:pt modelId="{901D79C4-0F80-E347-B313-33DC196A3187}" type="parTrans" cxnId="{4DFABE6B-D82B-294A-B012-A671CD283985}">
      <dgm:prSet/>
      <dgm:spPr/>
      <dgm:t>
        <a:bodyPr/>
        <a:lstStyle/>
        <a:p>
          <a:endParaRPr lang="en-US"/>
        </a:p>
      </dgm:t>
    </dgm:pt>
    <dgm:pt modelId="{63E0BB50-4946-5544-B26E-C46625BD2591}" type="sibTrans" cxnId="{4DFABE6B-D82B-294A-B012-A671CD283985}">
      <dgm:prSet/>
      <dgm:spPr/>
      <dgm:t>
        <a:bodyPr/>
        <a:lstStyle/>
        <a:p>
          <a:endParaRPr lang="en-US"/>
        </a:p>
      </dgm:t>
    </dgm:pt>
    <dgm:pt modelId="{87D763A8-63FD-3D4F-B2B3-DFB983A7CF57}">
      <dgm:prSet phldrT="[Text]"/>
      <dgm:spPr/>
      <dgm:t>
        <a:bodyPr/>
        <a:lstStyle/>
        <a:p>
          <a:pPr algn="ctr"/>
          <a:r>
            <a:rPr lang="en-US" dirty="0" smtClean="0"/>
            <a:t>3</a:t>
          </a:r>
          <a:endParaRPr lang="en-US" dirty="0"/>
        </a:p>
      </dgm:t>
    </dgm:pt>
    <dgm:pt modelId="{DE4E1483-CFC8-D046-A182-16F0C686EA90}" type="parTrans" cxnId="{14874F3B-9BD8-344D-A682-0EDE2D37F7AC}">
      <dgm:prSet/>
      <dgm:spPr/>
      <dgm:t>
        <a:bodyPr/>
        <a:lstStyle/>
        <a:p>
          <a:endParaRPr lang="en-US"/>
        </a:p>
      </dgm:t>
    </dgm:pt>
    <dgm:pt modelId="{DC9A28CE-3383-C349-92CB-AF53937EA126}" type="sibTrans" cxnId="{14874F3B-9BD8-344D-A682-0EDE2D37F7AC}">
      <dgm:prSet/>
      <dgm:spPr/>
      <dgm:t>
        <a:bodyPr/>
        <a:lstStyle/>
        <a:p>
          <a:endParaRPr lang="en-US"/>
        </a:p>
      </dgm:t>
    </dgm:pt>
    <dgm:pt modelId="{BF31D8DE-CF10-704F-9E3F-9049CB0ABD01}">
      <dgm:prSet phldrT="[Text]"/>
      <dgm:spPr/>
      <dgm:t>
        <a:bodyPr/>
        <a:lstStyle/>
        <a:p>
          <a:r>
            <a:rPr lang="en-US" dirty="0" smtClean="0"/>
            <a:t>Cascading Style Sheet &amp; Responsive Web</a:t>
          </a:r>
          <a:endParaRPr lang="en-US" dirty="0"/>
        </a:p>
      </dgm:t>
    </dgm:pt>
    <dgm:pt modelId="{08D091CD-042D-594A-AEFD-DB666FEE9F7D}" type="parTrans" cxnId="{567544D8-C9F0-3E42-8320-6DF150A079D4}">
      <dgm:prSet/>
      <dgm:spPr/>
      <dgm:t>
        <a:bodyPr/>
        <a:lstStyle/>
        <a:p>
          <a:endParaRPr lang="en-US"/>
        </a:p>
      </dgm:t>
    </dgm:pt>
    <dgm:pt modelId="{E215CA78-9A10-BC43-8699-164AD04A648C}" type="sibTrans" cxnId="{567544D8-C9F0-3E42-8320-6DF150A079D4}">
      <dgm:prSet/>
      <dgm:spPr/>
      <dgm:t>
        <a:bodyPr/>
        <a:lstStyle/>
        <a:p>
          <a:endParaRPr lang="en-US"/>
        </a:p>
      </dgm:t>
    </dgm:pt>
    <dgm:pt modelId="{F742C9CB-3139-9041-ABF4-4AE23BDFAB56}">
      <dgm:prSet phldrT="[Text]"/>
      <dgm:spPr/>
      <dgm:t>
        <a:bodyPr/>
        <a:lstStyle/>
        <a:p>
          <a:r>
            <a:rPr lang="en-US" dirty="0" smtClean="0"/>
            <a:t>Web UI Tier Overview</a:t>
          </a:r>
          <a:endParaRPr lang="en-US" dirty="0"/>
        </a:p>
      </dgm:t>
    </dgm:pt>
    <dgm:pt modelId="{4181FC93-CC92-AB4E-A228-A2383BD5E770}" type="parTrans" cxnId="{EECB7E4E-00A9-D740-9903-3E3B70CAB18A}">
      <dgm:prSet/>
      <dgm:spPr/>
      <dgm:t>
        <a:bodyPr/>
        <a:lstStyle/>
        <a:p>
          <a:endParaRPr lang="en-US"/>
        </a:p>
      </dgm:t>
    </dgm:pt>
    <dgm:pt modelId="{BE1401B5-C246-E64E-9800-26A57E90C849}" type="sibTrans" cxnId="{EECB7E4E-00A9-D740-9903-3E3B70CAB18A}">
      <dgm:prSet/>
      <dgm:spPr/>
      <dgm:t>
        <a:bodyPr/>
        <a:lstStyle/>
        <a:p>
          <a:endParaRPr lang="en-US"/>
        </a:p>
      </dgm:t>
    </dgm:pt>
    <dgm:pt modelId="{8CD96023-48E1-5E47-AC32-FF57D089D524}">
      <dgm:prSet phldrT="[Text]"/>
      <dgm:spPr/>
      <dgm:t>
        <a:bodyPr/>
        <a:lstStyle/>
        <a:p>
          <a:pPr algn="ctr"/>
          <a:r>
            <a:rPr lang="en-US" dirty="0" smtClean="0"/>
            <a:t>4</a:t>
          </a:r>
          <a:endParaRPr lang="en-US" dirty="0"/>
        </a:p>
      </dgm:t>
    </dgm:pt>
    <dgm:pt modelId="{28E8140A-08E6-3642-9574-D4CF7D535FDE}" type="parTrans" cxnId="{76F36F4F-D8C7-0841-9CAA-1039FCB38A22}">
      <dgm:prSet/>
      <dgm:spPr/>
      <dgm:t>
        <a:bodyPr/>
        <a:lstStyle/>
        <a:p>
          <a:endParaRPr lang="en-US"/>
        </a:p>
      </dgm:t>
    </dgm:pt>
    <dgm:pt modelId="{85BF0575-656E-DA47-BF0B-81EF78895CF7}" type="sibTrans" cxnId="{76F36F4F-D8C7-0841-9CAA-1039FCB38A22}">
      <dgm:prSet/>
      <dgm:spPr/>
      <dgm:t>
        <a:bodyPr/>
        <a:lstStyle/>
        <a:p>
          <a:endParaRPr lang="en-US"/>
        </a:p>
      </dgm:t>
    </dgm:pt>
    <dgm:pt modelId="{9F3BC30C-49D6-C14D-ADA4-2446F7137468}">
      <dgm:prSet phldrT="[Text]"/>
      <dgm:spPr/>
      <dgm:t>
        <a:bodyPr/>
        <a:lstStyle/>
        <a:p>
          <a:r>
            <a:rPr lang="en-US" dirty="0" smtClean="0"/>
            <a:t>JavaScript</a:t>
          </a:r>
          <a:endParaRPr lang="en-US" dirty="0"/>
        </a:p>
      </dgm:t>
    </dgm:pt>
    <dgm:pt modelId="{9BDE77F3-98F5-3E41-A1E0-402B685E8804}" type="parTrans" cxnId="{56AB58A6-835C-314C-83FE-B20CC44B94C5}">
      <dgm:prSet/>
      <dgm:spPr/>
      <dgm:t>
        <a:bodyPr/>
        <a:lstStyle/>
        <a:p>
          <a:endParaRPr lang="en-US"/>
        </a:p>
      </dgm:t>
    </dgm:pt>
    <dgm:pt modelId="{4D8FA2FA-8DC4-614E-8A7E-30A4D18A905A}" type="sibTrans" cxnId="{56AB58A6-835C-314C-83FE-B20CC44B94C5}">
      <dgm:prSet/>
      <dgm:spPr/>
      <dgm:t>
        <a:bodyPr/>
        <a:lstStyle/>
        <a:p>
          <a:endParaRPr lang="en-US"/>
        </a:p>
      </dgm:t>
    </dgm:pt>
    <dgm:pt modelId="{9001CD4E-7221-5543-A161-F8CD3AFE4F91}">
      <dgm:prSet phldrT="[Text]"/>
      <dgm:spPr/>
      <dgm:t>
        <a:bodyPr/>
        <a:lstStyle/>
        <a:p>
          <a:r>
            <a:rPr lang="en-US" dirty="0" smtClean="0"/>
            <a:t>XML and AJAX</a:t>
          </a:r>
          <a:endParaRPr lang="en-US" dirty="0"/>
        </a:p>
      </dgm:t>
    </dgm:pt>
    <dgm:pt modelId="{1A988E82-D7BA-7D4A-B636-7D775C624FCE}" type="parTrans" cxnId="{9D34B0F8-C197-E143-8848-855D80F897A7}">
      <dgm:prSet/>
      <dgm:spPr/>
      <dgm:t>
        <a:bodyPr/>
        <a:lstStyle/>
        <a:p>
          <a:endParaRPr lang="en-US"/>
        </a:p>
      </dgm:t>
    </dgm:pt>
    <dgm:pt modelId="{1A71F8B0-DB85-DF41-98BE-1B72A2FA5354}" type="sibTrans" cxnId="{9D34B0F8-C197-E143-8848-855D80F897A7}">
      <dgm:prSet/>
      <dgm:spPr/>
      <dgm:t>
        <a:bodyPr/>
        <a:lstStyle/>
        <a:p>
          <a:endParaRPr lang="en-US"/>
        </a:p>
      </dgm:t>
    </dgm:pt>
    <dgm:pt modelId="{E1961160-67F7-D34B-A6F2-DA663CD9947E}">
      <dgm:prSet phldrT="[Text]"/>
      <dgm:spPr/>
      <dgm:t>
        <a:bodyPr/>
        <a:lstStyle/>
        <a:p>
          <a:pPr algn="ctr"/>
          <a:r>
            <a:rPr lang="en-US" dirty="0" smtClean="0"/>
            <a:t>5</a:t>
          </a:r>
          <a:endParaRPr lang="en-US" dirty="0"/>
        </a:p>
      </dgm:t>
    </dgm:pt>
    <dgm:pt modelId="{2EB2CB80-01A6-2D43-8D65-7529540222B6}" type="parTrans" cxnId="{B7507CB9-4AC5-6A40-B83A-A1CA4B8D9F0C}">
      <dgm:prSet/>
      <dgm:spPr/>
      <dgm:t>
        <a:bodyPr/>
        <a:lstStyle/>
        <a:p>
          <a:endParaRPr lang="en-US"/>
        </a:p>
      </dgm:t>
    </dgm:pt>
    <dgm:pt modelId="{D5D5D141-DFB5-284B-AA6C-F890B3A934FA}" type="sibTrans" cxnId="{B7507CB9-4AC5-6A40-B83A-A1CA4B8D9F0C}">
      <dgm:prSet/>
      <dgm:spPr/>
      <dgm:t>
        <a:bodyPr/>
        <a:lstStyle/>
        <a:p>
          <a:endParaRPr lang="en-US"/>
        </a:p>
      </dgm:t>
    </dgm:pt>
    <dgm:pt modelId="{D115797B-86EA-4B9D-B55C-06B5BBEFF8E5}">
      <dgm:prSet phldrT="[Text]"/>
      <dgm:spPr/>
      <dgm:t>
        <a:bodyPr/>
        <a:lstStyle/>
        <a:p>
          <a:r>
            <a:rPr lang="en-US" dirty="0" smtClean="0"/>
            <a:t>Single Page Web Application</a:t>
          </a:r>
          <a:endParaRPr lang="en-US" dirty="0"/>
        </a:p>
      </dgm:t>
    </dgm:pt>
    <dgm:pt modelId="{84C2AB3B-08F4-4931-9C0E-2BF8E5CA1910}" type="parTrans" cxnId="{838EF8B6-0E22-40B8-91E4-2FA3EC9CAB8C}">
      <dgm:prSet/>
      <dgm:spPr/>
      <dgm:t>
        <a:bodyPr/>
        <a:lstStyle/>
        <a:p>
          <a:endParaRPr lang="en-US"/>
        </a:p>
      </dgm:t>
    </dgm:pt>
    <dgm:pt modelId="{ABBA347D-B0D6-4BF0-9FB2-CC0D3C60B7CF}" type="sibTrans" cxnId="{838EF8B6-0E22-40B8-91E4-2FA3EC9CAB8C}">
      <dgm:prSet/>
      <dgm:spPr/>
      <dgm:t>
        <a:bodyPr/>
        <a:lstStyle/>
        <a:p>
          <a:endParaRPr lang="en-US"/>
        </a:p>
      </dgm:t>
    </dgm:pt>
    <dgm:pt modelId="{68F578D9-9462-41E6-9858-BF98B677D7C8}">
      <dgm:prSet phldrT="[Text]"/>
      <dgm:spPr/>
      <dgm:t>
        <a:bodyPr/>
        <a:lstStyle/>
        <a:p>
          <a:pPr algn="ctr"/>
          <a:r>
            <a:rPr lang="en-US" dirty="0" smtClean="0"/>
            <a:t>6</a:t>
          </a:r>
          <a:endParaRPr lang="en-US" dirty="0"/>
        </a:p>
      </dgm:t>
    </dgm:pt>
    <dgm:pt modelId="{81A1CC27-BE07-40C0-B95E-5DD9AEE159D0}" type="parTrans" cxnId="{D33E2CDD-850F-42A8-BAD6-7EF89939F56E}">
      <dgm:prSet/>
      <dgm:spPr/>
      <dgm:t>
        <a:bodyPr/>
        <a:lstStyle/>
        <a:p>
          <a:endParaRPr lang="en-US"/>
        </a:p>
      </dgm:t>
    </dgm:pt>
    <dgm:pt modelId="{09EA91D7-966F-4970-A9A5-AB3CEB3E6ADB}" type="sibTrans" cxnId="{D33E2CDD-850F-42A8-BAD6-7EF89939F56E}">
      <dgm:prSet/>
      <dgm:spPr/>
      <dgm:t>
        <a:bodyPr/>
        <a:lstStyle/>
        <a:p>
          <a:endParaRPr lang="en-US"/>
        </a:p>
      </dgm:t>
    </dgm:pt>
    <dgm:pt modelId="{9CE33D04-F50E-4F86-AC92-6C8F5E9FA329}" type="pres">
      <dgm:prSet presAssocID="{DAF4B325-F6CA-7041-AA60-3F2712647134}" presName="Name0" presStyleCnt="0">
        <dgm:presLayoutVars>
          <dgm:dir/>
          <dgm:animLvl val="lvl"/>
          <dgm:resizeHandles val="exact"/>
        </dgm:presLayoutVars>
      </dgm:prSet>
      <dgm:spPr/>
      <dgm:t>
        <a:bodyPr/>
        <a:lstStyle/>
        <a:p>
          <a:endParaRPr lang="en-US"/>
        </a:p>
      </dgm:t>
    </dgm:pt>
    <dgm:pt modelId="{CDBA3702-2552-4031-8EFE-B8307B4B02D1}" type="pres">
      <dgm:prSet presAssocID="{D8C8779A-0125-114A-924F-A409D8D278E8}" presName="linNode" presStyleCnt="0"/>
      <dgm:spPr/>
      <dgm:t>
        <a:bodyPr/>
        <a:lstStyle/>
        <a:p>
          <a:endParaRPr lang="en-US"/>
        </a:p>
      </dgm:t>
    </dgm:pt>
    <dgm:pt modelId="{9B42038D-C6EF-47FF-83BA-924D1E31FB10}" type="pres">
      <dgm:prSet presAssocID="{D8C8779A-0125-114A-924F-A409D8D278E8}" presName="parentText" presStyleLbl="node1" presStyleIdx="0" presStyleCnt="6" custScaleX="33745">
        <dgm:presLayoutVars>
          <dgm:chMax val="1"/>
          <dgm:bulletEnabled val="1"/>
        </dgm:presLayoutVars>
      </dgm:prSet>
      <dgm:spPr/>
      <dgm:t>
        <a:bodyPr/>
        <a:lstStyle/>
        <a:p>
          <a:endParaRPr lang="en-US"/>
        </a:p>
      </dgm:t>
    </dgm:pt>
    <dgm:pt modelId="{05D42A0D-698C-4C41-A7BA-9A156DBAFF20}" type="pres">
      <dgm:prSet presAssocID="{D8C8779A-0125-114A-924F-A409D8D278E8}" presName="descendantText" presStyleLbl="alignAccFollowNode1" presStyleIdx="0" presStyleCnt="6" custScaleX="134375">
        <dgm:presLayoutVars>
          <dgm:bulletEnabled val="1"/>
        </dgm:presLayoutVars>
      </dgm:prSet>
      <dgm:spPr/>
      <dgm:t>
        <a:bodyPr/>
        <a:lstStyle/>
        <a:p>
          <a:endParaRPr lang="en-US"/>
        </a:p>
      </dgm:t>
    </dgm:pt>
    <dgm:pt modelId="{8EF41114-996B-4ED6-97D1-9A1DA5C7112F}" type="pres">
      <dgm:prSet presAssocID="{FC00BB56-33BB-3049-827C-452585400CD5}" presName="sp" presStyleCnt="0"/>
      <dgm:spPr/>
      <dgm:t>
        <a:bodyPr/>
        <a:lstStyle/>
        <a:p>
          <a:endParaRPr lang="en-US"/>
        </a:p>
      </dgm:t>
    </dgm:pt>
    <dgm:pt modelId="{3060B616-96B4-4986-9A4D-C2BA1B6DCF32}" type="pres">
      <dgm:prSet presAssocID="{739F6D25-6114-904F-A31D-82B47D3B757B}" presName="linNode" presStyleCnt="0"/>
      <dgm:spPr/>
      <dgm:t>
        <a:bodyPr/>
        <a:lstStyle/>
        <a:p>
          <a:endParaRPr lang="en-US"/>
        </a:p>
      </dgm:t>
    </dgm:pt>
    <dgm:pt modelId="{60D6DB64-6AF4-476E-B152-0BB67B8463A9}" type="pres">
      <dgm:prSet presAssocID="{739F6D25-6114-904F-A31D-82B47D3B757B}" presName="parentText" presStyleLbl="node1" presStyleIdx="1" presStyleCnt="6" custScaleX="33745">
        <dgm:presLayoutVars>
          <dgm:chMax val="1"/>
          <dgm:bulletEnabled val="1"/>
        </dgm:presLayoutVars>
      </dgm:prSet>
      <dgm:spPr/>
      <dgm:t>
        <a:bodyPr/>
        <a:lstStyle/>
        <a:p>
          <a:endParaRPr lang="en-US"/>
        </a:p>
      </dgm:t>
    </dgm:pt>
    <dgm:pt modelId="{B3B330F0-FBE3-467F-8B72-25F20416E546}" type="pres">
      <dgm:prSet presAssocID="{739F6D25-6114-904F-A31D-82B47D3B757B}" presName="descendantText" presStyleLbl="alignAccFollowNode1" presStyleIdx="1" presStyleCnt="6" custScaleX="134375" custLinFactNeighborX="-309" custLinFactNeighborY="801">
        <dgm:presLayoutVars>
          <dgm:bulletEnabled val="1"/>
        </dgm:presLayoutVars>
      </dgm:prSet>
      <dgm:spPr/>
      <dgm:t>
        <a:bodyPr/>
        <a:lstStyle/>
        <a:p>
          <a:endParaRPr lang="en-US"/>
        </a:p>
      </dgm:t>
    </dgm:pt>
    <dgm:pt modelId="{DB3A8063-0B09-4DE3-8A1D-7A441633270B}" type="pres">
      <dgm:prSet presAssocID="{8811E247-9885-8241-AFE4-9D2D11E40144}" presName="sp" presStyleCnt="0"/>
      <dgm:spPr/>
      <dgm:t>
        <a:bodyPr/>
        <a:lstStyle/>
        <a:p>
          <a:endParaRPr lang="en-US"/>
        </a:p>
      </dgm:t>
    </dgm:pt>
    <dgm:pt modelId="{23CB6DC2-4C2E-4FFD-B773-5D2F39A1DDD6}" type="pres">
      <dgm:prSet presAssocID="{87D763A8-63FD-3D4F-B2B3-DFB983A7CF57}" presName="linNode" presStyleCnt="0"/>
      <dgm:spPr/>
      <dgm:t>
        <a:bodyPr/>
        <a:lstStyle/>
        <a:p>
          <a:endParaRPr lang="en-US"/>
        </a:p>
      </dgm:t>
    </dgm:pt>
    <dgm:pt modelId="{3599697C-3529-47FE-BF70-19F1CB0B61C1}" type="pres">
      <dgm:prSet presAssocID="{87D763A8-63FD-3D4F-B2B3-DFB983A7CF57}" presName="parentText" presStyleLbl="node1" presStyleIdx="2" presStyleCnt="6" custScaleX="33745">
        <dgm:presLayoutVars>
          <dgm:chMax val="1"/>
          <dgm:bulletEnabled val="1"/>
        </dgm:presLayoutVars>
      </dgm:prSet>
      <dgm:spPr/>
      <dgm:t>
        <a:bodyPr/>
        <a:lstStyle/>
        <a:p>
          <a:endParaRPr lang="en-US"/>
        </a:p>
      </dgm:t>
    </dgm:pt>
    <dgm:pt modelId="{6999DF1F-A93C-4179-AD34-8E909AE0AD12}" type="pres">
      <dgm:prSet presAssocID="{87D763A8-63FD-3D4F-B2B3-DFB983A7CF57}" presName="descendantText" presStyleLbl="alignAccFollowNode1" presStyleIdx="2" presStyleCnt="6" custScaleX="134375">
        <dgm:presLayoutVars>
          <dgm:bulletEnabled val="1"/>
        </dgm:presLayoutVars>
      </dgm:prSet>
      <dgm:spPr/>
      <dgm:t>
        <a:bodyPr/>
        <a:lstStyle/>
        <a:p>
          <a:endParaRPr lang="en-US"/>
        </a:p>
      </dgm:t>
    </dgm:pt>
    <dgm:pt modelId="{DC7AA3E1-70B0-45AC-832B-C48FD2F90631}" type="pres">
      <dgm:prSet presAssocID="{DC9A28CE-3383-C349-92CB-AF53937EA126}" presName="sp" presStyleCnt="0"/>
      <dgm:spPr/>
      <dgm:t>
        <a:bodyPr/>
        <a:lstStyle/>
        <a:p>
          <a:endParaRPr lang="en-US"/>
        </a:p>
      </dgm:t>
    </dgm:pt>
    <dgm:pt modelId="{5BBC22F7-E507-4E9B-B531-B5ABAE967175}" type="pres">
      <dgm:prSet presAssocID="{8CD96023-48E1-5E47-AC32-FF57D089D524}" presName="linNode" presStyleCnt="0"/>
      <dgm:spPr/>
      <dgm:t>
        <a:bodyPr/>
        <a:lstStyle/>
        <a:p>
          <a:endParaRPr lang="en-US"/>
        </a:p>
      </dgm:t>
    </dgm:pt>
    <dgm:pt modelId="{8F1C4B2E-CDB2-4260-8F38-0FB1AE6D25FB}" type="pres">
      <dgm:prSet presAssocID="{8CD96023-48E1-5E47-AC32-FF57D089D524}" presName="parentText" presStyleLbl="node1" presStyleIdx="3" presStyleCnt="6" custScaleX="33745">
        <dgm:presLayoutVars>
          <dgm:chMax val="1"/>
          <dgm:bulletEnabled val="1"/>
        </dgm:presLayoutVars>
      </dgm:prSet>
      <dgm:spPr/>
      <dgm:t>
        <a:bodyPr/>
        <a:lstStyle/>
        <a:p>
          <a:endParaRPr lang="en-US"/>
        </a:p>
      </dgm:t>
    </dgm:pt>
    <dgm:pt modelId="{96C35E85-D3D6-4590-BBFD-AE0DC60490E1}" type="pres">
      <dgm:prSet presAssocID="{8CD96023-48E1-5E47-AC32-FF57D089D524}" presName="descendantText" presStyleLbl="alignAccFollowNode1" presStyleIdx="3" presStyleCnt="6" custScaleX="134375">
        <dgm:presLayoutVars>
          <dgm:bulletEnabled val="1"/>
        </dgm:presLayoutVars>
      </dgm:prSet>
      <dgm:spPr/>
      <dgm:t>
        <a:bodyPr/>
        <a:lstStyle/>
        <a:p>
          <a:endParaRPr lang="en-US"/>
        </a:p>
      </dgm:t>
    </dgm:pt>
    <dgm:pt modelId="{77FD4814-E0CB-4B08-9534-CE2AFF537681}" type="pres">
      <dgm:prSet presAssocID="{85BF0575-656E-DA47-BF0B-81EF78895CF7}" presName="sp" presStyleCnt="0"/>
      <dgm:spPr/>
      <dgm:t>
        <a:bodyPr/>
        <a:lstStyle/>
        <a:p>
          <a:endParaRPr lang="en-US"/>
        </a:p>
      </dgm:t>
    </dgm:pt>
    <dgm:pt modelId="{C6BA3C2A-340B-4A5E-A44D-1FD9483C2617}" type="pres">
      <dgm:prSet presAssocID="{E1961160-67F7-D34B-A6F2-DA663CD9947E}" presName="linNode" presStyleCnt="0"/>
      <dgm:spPr/>
      <dgm:t>
        <a:bodyPr/>
        <a:lstStyle/>
        <a:p>
          <a:endParaRPr lang="en-US"/>
        </a:p>
      </dgm:t>
    </dgm:pt>
    <dgm:pt modelId="{587445E9-79E4-4017-947F-900E94BF2674}" type="pres">
      <dgm:prSet presAssocID="{E1961160-67F7-D34B-A6F2-DA663CD9947E}" presName="parentText" presStyleLbl="node1" presStyleIdx="4" presStyleCnt="6" custScaleX="33745">
        <dgm:presLayoutVars>
          <dgm:chMax val="1"/>
          <dgm:bulletEnabled val="1"/>
        </dgm:presLayoutVars>
      </dgm:prSet>
      <dgm:spPr/>
      <dgm:t>
        <a:bodyPr/>
        <a:lstStyle/>
        <a:p>
          <a:endParaRPr lang="en-US"/>
        </a:p>
      </dgm:t>
    </dgm:pt>
    <dgm:pt modelId="{457E7AA8-F644-4C7B-B064-F76D4216093A}" type="pres">
      <dgm:prSet presAssocID="{E1961160-67F7-D34B-A6F2-DA663CD9947E}" presName="descendantText" presStyleLbl="alignAccFollowNode1" presStyleIdx="4" presStyleCnt="6" custScaleX="134375">
        <dgm:presLayoutVars>
          <dgm:bulletEnabled val="1"/>
        </dgm:presLayoutVars>
      </dgm:prSet>
      <dgm:spPr/>
      <dgm:t>
        <a:bodyPr/>
        <a:lstStyle/>
        <a:p>
          <a:endParaRPr lang="en-US"/>
        </a:p>
      </dgm:t>
    </dgm:pt>
    <dgm:pt modelId="{8C35E61D-23B2-4018-A8B1-6F3AF2219524}" type="pres">
      <dgm:prSet presAssocID="{D5D5D141-DFB5-284B-AA6C-F890B3A934FA}" presName="sp" presStyleCnt="0"/>
      <dgm:spPr/>
      <dgm:t>
        <a:bodyPr/>
        <a:lstStyle/>
        <a:p>
          <a:endParaRPr lang="en-US"/>
        </a:p>
      </dgm:t>
    </dgm:pt>
    <dgm:pt modelId="{69803F72-646D-41B0-A413-6074F0EDB0CA}" type="pres">
      <dgm:prSet presAssocID="{68F578D9-9462-41E6-9858-BF98B677D7C8}" presName="linNode" presStyleCnt="0"/>
      <dgm:spPr/>
      <dgm:t>
        <a:bodyPr/>
        <a:lstStyle/>
        <a:p>
          <a:endParaRPr lang="en-US"/>
        </a:p>
      </dgm:t>
    </dgm:pt>
    <dgm:pt modelId="{ADB4C858-54E0-4E60-B637-A79193A305A1}" type="pres">
      <dgm:prSet presAssocID="{68F578D9-9462-41E6-9858-BF98B677D7C8}" presName="parentText" presStyleLbl="node1" presStyleIdx="5" presStyleCnt="6" custScaleX="33745">
        <dgm:presLayoutVars>
          <dgm:chMax val="1"/>
          <dgm:bulletEnabled val="1"/>
        </dgm:presLayoutVars>
      </dgm:prSet>
      <dgm:spPr/>
      <dgm:t>
        <a:bodyPr/>
        <a:lstStyle/>
        <a:p>
          <a:endParaRPr lang="en-US"/>
        </a:p>
      </dgm:t>
    </dgm:pt>
    <dgm:pt modelId="{19B0A736-F4DC-403E-AFB8-6A3ADC1BBAF4}" type="pres">
      <dgm:prSet presAssocID="{68F578D9-9462-41E6-9858-BF98B677D7C8}" presName="descendantText" presStyleLbl="alignAccFollowNode1" presStyleIdx="5" presStyleCnt="6" custScaleX="134375">
        <dgm:presLayoutVars>
          <dgm:bulletEnabled val="1"/>
        </dgm:presLayoutVars>
      </dgm:prSet>
      <dgm:spPr/>
      <dgm:t>
        <a:bodyPr/>
        <a:lstStyle/>
        <a:p>
          <a:endParaRPr lang="en-US"/>
        </a:p>
      </dgm:t>
    </dgm:pt>
  </dgm:ptLst>
  <dgm:cxnLst>
    <dgm:cxn modelId="{76F36F4F-D8C7-0841-9CAA-1039FCB38A22}" srcId="{DAF4B325-F6CA-7041-AA60-3F2712647134}" destId="{8CD96023-48E1-5E47-AC32-FF57D089D524}" srcOrd="3" destOrd="0" parTransId="{28E8140A-08E6-3642-9574-D4CF7D535FDE}" sibTransId="{85BF0575-656E-DA47-BF0B-81EF78895CF7}"/>
    <dgm:cxn modelId="{4DFABE6B-D82B-294A-B012-A671CD283985}" srcId="{739F6D25-6114-904F-A31D-82B47D3B757B}" destId="{067BEE47-4E9E-4240-978F-74C5A3BFF6BA}" srcOrd="0" destOrd="0" parTransId="{901D79C4-0F80-E347-B313-33DC196A3187}" sibTransId="{63E0BB50-4946-5544-B26E-C46625BD2591}"/>
    <dgm:cxn modelId="{56AB58A6-835C-314C-83FE-B20CC44B94C5}" srcId="{8CD96023-48E1-5E47-AC32-FF57D089D524}" destId="{9F3BC30C-49D6-C14D-ADA4-2446F7137468}" srcOrd="0" destOrd="0" parTransId="{9BDE77F3-98F5-3E41-A1E0-402B685E8804}" sibTransId="{4D8FA2FA-8DC4-614E-8A7E-30A4D18A905A}"/>
    <dgm:cxn modelId="{64454802-D7AC-4F35-8FCA-5F9B169E0CE4}" type="presOf" srcId="{87D763A8-63FD-3D4F-B2B3-DFB983A7CF57}" destId="{3599697C-3529-47FE-BF70-19F1CB0B61C1}" srcOrd="0" destOrd="0" presId="urn:microsoft.com/office/officeart/2005/8/layout/vList5"/>
    <dgm:cxn modelId="{32B2E9C6-7FC4-47EC-8169-73B23B3089B8}" type="presOf" srcId="{D8C8779A-0125-114A-924F-A409D8D278E8}" destId="{9B42038D-C6EF-47FF-83BA-924D1E31FB10}" srcOrd="0" destOrd="0" presId="urn:microsoft.com/office/officeart/2005/8/layout/vList5"/>
    <dgm:cxn modelId="{5A022018-0D5C-403F-A12B-1AE28035C728}" type="presOf" srcId="{DAF4B325-F6CA-7041-AA60-3F2712647134}" destId="{9CE33D04-F50E-4F86-AC92-6C8F5E9FA329}" srcOrd="0" destOrd="0" presId="urn:microsoft.com/office/officeart/2005/8/layout/vList5"/>
    <dgm:cxn modelId="{A2B21345-579A-4800-AA23-0D5D765A4F18}" type="presOf" srcId="{067BEE47-4E9E-4240-978F-74C5A3BFF6BA}" destId="{B3B330F0-FBE3-467F-8B72-25F20416E546}" srcOrd="0" destOrd="0" presId="urn:microsoft.com/office/officeart/2005/8/layout/vList5"/>
    <dgm:cxn modelId="{EECB7E4E-00A9-D740-9903-3E3B70CAB18A}" srcId="{D8C8779A-0125-114A-924F-A409D8D278E8}" destId="{F742C9CB-3139-9041-ABF4-4AE23BDFAB56}" srcOrd="0" destOrd="0" parTransId="{4181FC93-CC92-AB4E-A228-A2383BD5E770}" sibTransId="{BE1401B5-C246-E64E-9800-26A57E90C849}"/>
    <dgm:cxn modelId="{567544D8-C9F0-3E42-8320-6DF150A079D4}" srcId="{87D763A8-63FD-3D4F-B2B3-DFB983A7CF57}" destId="{BF31D8DE-CF10-704F-9E3F-9049CB0ABD01}" srcOrd="0" destOrd="0" parTransId="{08D091CD-042D-594A-AEFD-DB666FEE9F7D}" sibTransId="{E215CA78-9A10-BC43-8699-164AD04A648C}"/>
    <dgm:cxn modelId="{6DC13D1A-0E83-4707-9216-D10D32FA5617}" type="presOf" srcId="{9001CD4E-7221-5543-A161-F8CD3AFE4F91}" destId="{457E7AA8-F644-4C7B-B064-F76D4216093A}" srcOrd="0" destOrd="0" presId="urn:microsoft.com/office/officeart/2005/8/layout/vList5"/>
    <dgm:cxn modelId="{F48D2800-A412-414D-8C16-C4FE59AE516A}" type="presOf" srcId="{68F578D9-9462-41E6-9858-BF98B677D7C8}" destId="{ADB4C858-54E0-4E60-B637-A79193A305A1}" srcOrd="0" destOrd="0" presId="urn:microsoft.com/office/officeart/2005/8/layout/vList5"/>
    <dgm:cxn modelId="{00BD00FB-B7A3-4613-8A6E-0C50546BD0DB}" type="presOf" srcId="{F742C9CB-3139-9041-ABF4-4AE23BDFAB56}" destId="{05D42A0D-698C-4C41-A7BA-9A156DBAFF20}" srcOrd="0" destOrd="0" presId="urn:microsoft.com/office/officeart/2005/8/layout/vList5"/>
    <dgm:cxn modelId="{F5DAC4AF-4E6E-43C8-8D32-45A09C0EDCFE}" type="presOf" srcId="{E1961160-67F7-D34B-A6F2-DA663CD9947E}" destId="{587445E9-79E4-4017-947F-900E94BF2674}" srcOrd="0" destOrd="0" presId="urn:microsoft.com/office/officeart/2005/8/layout/vList5"/>
    <dgm:cxn modelId="{9D34B0F8-C197-E143-8848-855D80F897A7}" srcId="{E1961160-67F7-D34B-A6F2-DA663CD9947E}" destId="{9001CD4E-7221-5543-A161-F8CD3AFE4F91}" srcOrd="0" destOrd="0" parTransId="{1A988E82-D7BA-7D4A-B636-7D775C624FCE}" sibTransId="{1A71F8B0-DB85-DF41-98BE-1B72A2FA5354}"/>
    <dgm:cxn modelId="{9172CE6C-D501-4DDE-BEDD-EFD384F38D23}" type="presOf" srcId="{9F3BC30C-49D6-C14D-ADA4-2446F7137468}" destId="{96C35E85-D3D6-4590-BBFD-AE0DC60490E1}" srcOrd="0" destOrd="0" presId="urn:microsoft.com/office/officeart/2005/8/layout/vList5"/>
    <dgm:cxn modelId="{B7507CB9-4AC5-6A40-B83A-A1CA4B8D9F0C}" srcId="{DAF4B325-F6CA-7041-AA60-3F2712647134}" destId="{E1961160-67F7-D34B-A6F2-DA663CD9947E}" srcOrd="4" destOrd="0" parTransId="{2EB2CB80-01A6-2D43-8D65-7529540222B6}" sibTransId="{D5D5D141-DFB5-284B-AA6C-F890B3A934FA}"/>
    <dgm:cxn modelId="{36D2E399-30F3-4409-B132-8EB146149F4D}" type="presOf" srcId="{8CD96023-48E1-5E47-AC32-FF57D089D524}" destId="{8F1C4B2E-CDB2-4260-8F38-0FB1AE6D25FB}" srcOrd="0" destOrd="0" presId="urn:microsoft.com/office/officeart/2005/8/layout/vList5"/>
    <dgm:cxn modelId="{62CE9E9B-B9C0-B243-A66B-342D3E25A82A}" srcId="{DAF4B325-F6CA-7041-AA60-3F2712647134}" destId="{D8C8779A-0125-114A-924F-A409D8D278E8}" srcOrd="0" destOrd="0" parTransId="{5201F48E-959C-5540-96BF-9B1F539C803A}" sibTransId="{FC00BB56-33BB-3049-827C-452585400CD5}"/>
    <dgm:cxn modelId="{CED6F6A7-58B1-4403-9883-BFBB5E2158E9}" type="presOf" srcId="{D115797B-86EA-4B9D-B55C-06B5BBEFF8E5}" destId="{19B0A736-F4DC-403E-AFB8-6A3ADC1BBAF4}" srcOrd="0" destOrd="0" presId="urn:microsoft.com/office/officeart/2005/8/layout/vList5"/>
    <dgm:cxn modelId="{14874F3B-9BD8-344D-A682-0EDE2D37F7AC}" srcId="{DAF4B325-F6CA-7041-AA60-3F2712647134}" destId="{87D763A8-63FD-3D4F-B2B3-DFB983A7CF57}" srcOrd="2" destOrd="0" parTransId="{DE4E1483-CFC8-D046-A182-16F0C686EA90}" sibTransId="{DC9A28CE-3383-C349-92CB-AF53937EA126}"/>
    <dgm:cxn modelId="{D33E2CDD-850F-42A8-BAD6-7EF89939F56E}" srcId="{DAF4B325-F6CA-7041-AA60-3F2712647134}" destId="{68F578D9-9462-41E6-9858-BF98B677D7C8}" srcOrd="5" destOrd="0" parTransId="{81A1CC27-BE07-40C0-B95E-5DD9AEE159D0}" sibTransId="{09EA91D7-966F-4970-A9A5-AB3CEB3E6ADB}"/>
    <dgm:cxn modelId="{A11AC53B-88EC-8842-9803-88AB1089063C}" srcId="{DAF4B325-F6CA-7041-AA60-3F2712647134}" destId="{739F6D25-6114-904F-A31D-82B47D3B757B}" srcOrd="1" destOrd="0" parTransId="{50E3EFB5-B395-194A-B861-219DC1D76A97}" sibTransId="{8811E247-9885-8241-AFE4-9D2D11E40144}"/>
    <dgm:cxn modelId="{838EF8B6-0E22-40B8-91E4-2FA3EC9CAB8C}" srcId="{68F578D9-9462-41E6-9858-BF98B677D7C8}" destId="{D115797B-86EA-4B9D-B55C-06B5BBEFF8E5}" srcOrd="0" destOrd="0" parTransId="{84C2AB3B-08F4-4931-9C0E-2BF8E5CA1910}" sibTransId="{ABBA347D-B0D6-4BF0-9FB2-CC0D3C60B7CF}"/>
    <dgm:cxn modelId="{0FEAD7F7-30F1-41EE-A817-3BA91AE0613E}" type="presOf" srcId="{BF31D8DE-CF10-704F-9E3F-9049CB0ABD01}" destId="{6999DF1F-A93C-4179-AD34-8E909AE0AD12}" srcOrd="0" destOrd="0" presId="urn:microsoft.com/office/officeart/2005/8/layout/vList5"/>
    <dgm:cxn modelId="{0E485E6A-8257-43F8-AAB9-9ACCB5459444}" type="presOf" srcId="{739F6D25-6114-904F-A31D-82B47D3B757B}" destId="{60D6DB64-6AF4-476E-B152-0BB67B8463A9}" srcOrd="0" destOrd="0" presId="urn:microsoft.com/office/officeart/2005/8/layout/vList5"/>
    <dgm:cxn modelId="{FAA5F4E4-25A0-4B23-896D-5033E26696F7}" type="presParOf" srcId="{9CE33D04-F50E-4F86-AC92-6C8F5E9FA329}" destId="{CDBA3702-2552-4031-8EFE-B8307B4B02D1}" srcOrd="0" destOrd="0" presId="urn:microsoft.com/office/officeart/2005/8/layout/vList5"/>
    <dgm:cxn modelId="{250BACCB-F444-474B-8C50-AE1A4E7ADE2E}" type="presParOf" srcId="{CDBA3702-2552-4031-8EFE-B8307B4B02D1}" destId="{9B42038D-C6EF-47FF-83BA-924D1E31FB10}" srcOrd="0" destOrd="0" presId="urn:microsoft.com/office/officeart/2005/8/layout/vList5"/>
    <dgm:cxn modelId="{97F8DDB9-EB51-4816-9C9C-76261627E8FF}" type="presParOf" srcId="{CDBA3702-2552-4031-8EFE-B8307B4B02D1}" destId="{05D42A0D-698C-4C41-A7BA-9A156DBAFF20}" srcOrd="1" destOrd="0" presId="urn:microsoft.com/office/officeart/2005/8/layout/vList5"/>
    <dgm:cxn modelId="{7D521205-2042-4DC7-B39D-4CAD7C37E771}" type="presParOf" srcId="{9CE33D04-F50E-4F86-AC92-6C8F5E9FA329}" destId="{8EF41114-996B-4ED6-97D1-9A1DA5C7112F}" srcOrd="1" destOrd="0" presId="urn:microsoft.com/office/officeart/2005/8/layout/vList5"/>
    <dgm:cxn modelId="{A6A3B636-5517-4F93-9EF3-32EF3A3660EF}" type="presParOf" srcId="{9CE33D04-F50E-4F86-AC92-6C8F5E9FA329}" destId="{3060B616-96B4-4986-9A4D-C2BA1B6DCF32}" srcOrd="2" destOrd="0" presId="urn:microsoft.com/office/officeart/2005/8/layout/vList5"/>
    <dgm:cxn modelId="{F387A85E-9229-48EC-B348-AF6484D0B8BC}" type="presParOf" srcId="{3060B616-96B4-4986-9A4D-C2BA1B6DCF32}" destId="{60D6DB64-6AF4-476E-B152-0BB67B8463A9}" srcOrd="0" destOrd="0" presId="urn:microsoft.com/office/officeart/2005/8/layout/vList5"/>
    <dgm:cxn modelId="{09683EE6-BF77-4C0C-96FB-FE343AE41891}" type="presParOf" srcId="{3060B616-96B4-4986-9A4D-C2BA1B6DCF32}" destId="{B3B330F0-FBE3-467F-8B72-25F20416E546}" srcOrd="1" destOrd="0" presId="urn:microsoft.com/office/officeart/2005/8/layout/vList5"/>
    <dgm:cxn modelId="{3A5872FF-7A59-4A12-A999-C7736C9141FD}" type="presParOf" srcId="{9CE33D04-F50E-4F86-AC92-6C8F5E9FA329}" destId="{DB3A8063-0B09-4DE3-8A1D-7A441633270B}" srcOrd="3" destOrd="0" presId="urn:microsoft.com/office/officeart/2005/8/layout/vList5"/>
    <dgm:cxn modelId="{5859EA51-54A5-47F5-941B-B39D32B663ED}" type="presParOf" srcId="{9CE33D04-F50E-4F86-AC92-6C8F5E9FA329}" destId="{23CB6DC2-4C2E-4FFD-B773-5D2F39A1DDD6}" srcOrd="4" destOrd="0" presId="urn:microsoft.com/office/officeart/2005/8/layout/vList5"/>
    <dgm:cxn modelId="{084639D5-24BC-47CE-87C1-DD7E3DB3820A}" type="presParOf" srcId="{23CB6DC2-4C2E-4FFD-B773-5D2F39A1DDD6}" destId="{3599697C-3529-47FE-BF70-19F1CB0B61C1}" srcOrd="0" destOrd="0" presId="urn:microsoft.com/office/officeart/2005/8/layout/vList5"/>
    <dgm:cxn modelId="{930AFAA0-9886-4A17-BDD6-CD614227D877}" type="presParOf" srcId="{23CB6DC2-4C2E-4FFD-B773-5D2F39A1DDD6}" destId="{6999DF1F-A93C-4179-AD34-8E909AE0AD12}" srcOrd="1" destOrd="0" presId="urn:microsoft.com/office/officeart/2005/8/layout/vList5"/>
    <dgm:cxn modelId="{465D08F5-5893-458A-A025-5846513289EB}" type="presParOf" srcId="{9CE33D04-F50E-4F86-AC92-6C8F5E9FA329}" destId="{DC7AA3E1-70B0-45AC-832B-C48FD2F90631}" srcOrd="5" destOrd="0" presId="urn:microsoft.com/office/officeart/2005/8/layout/vList5"/>
    <dgm:cxn modelId="{6C57ACBD-A6D6-4825-A80E-6545CBE6A654}" type="presParOf" srcId="{9CE33D04-F50E-4F86-AC92-6C8F5E9FA329}" destId="{5BBC22F7-E507-4E9B-B531-B5ABAE967175}" srcOrd="6" destOrd="0" presId="urn:microsoft.com/office/officeart/2005/8/layout/vList5"/>
    <dgm:cxn modelId="{39D42B54-A9AA-4FE8-87DD-E87CFE48EF48}" type="presParOf" srcId="{5BBC22F7-E507-4E9B-B531-B5ABAE967175}" destId="{8F1C4B2E-CDB2-4260-8F38-0FB1AE6D25FB}" srcOrd="0" destOrd="0" presId="urn:microsoft.com/office/officeart/2005/8/layout/vList5"/>
    <dgm:cxn modelId="{BE76ED1D-E8BC-4E1D-B73B-ACB27D6A27CA}" type="presParOf" srcId="{5BBC22F7-E507-4E9B-B531-B5ABAE967175}" destId="{96C35E85-D3D6-4590-BBFD-AE0DC60490E1}" srcOrd="1" destOrd="0" presId="urn:microsoft.com/office/officeart/2005/8/layout/vList5"/>
    <dgm:cxn modelId="{A702E23F-3B82-40A5-9710-D4DCB67664F4}" type="presParOf" srcId="{9CE33D04-F50E-4F86-AC92-6C8F5E9FA329}" destId="{77FD4814-E0CB-4B08-9534-CE2AFF537681}" srcOrd="7" destOrd="0" presId="urn:microsoft.com/office/officeart/2005/8/layout/vList5"/>
    <dgm:cxn modelId="{AA7EE79E-FAE1-42C2-8A85-AAF4CB2559FE}" type="presParOf" srcId="{9CE33D04-F50E-4F86-AC92-6C8F5E9FA329}" destId="{C6BA3C2A-340B-4A5E-A44D-1FD9483C2617}" srcOrd="8" destOrd="0" presId="urn:microsoft.com/office/officeart/2005/8/layout/vList5"/>
    <dgm:cxn modelId="{B50AC44B-3292-4925-A480-7BC44BE348C8}" type="presParOf" srcId="{C6BA3C2A-340B-4A5E-A44D-1FD9483C2617}" destId="{587445E9-79E4-4017-947F-900E94BF2674}" srcOrd="0" destOrd="0" presId="urn:microsoft.com/office/officeart/2005/8/layout/vList5"/>
    <dgm:cxn modelId="{112A18DF-F843-4465-BBEC-C99083D09C64}" type="presParOf" srcId="{C6BA3C2A-340B-4A5E-A44D-1FD9483C2617}" destId="{457E7AA8-F644-4C7B-B064-F76D4216093A}" srcOrd="1" destOrd="0" presId="urn:microsoft.com/office/officeart/2005/8/layout/vList5"/>
    <dgm:cxn modelId="{78C3700A-B81E-4AA4-B590-7CA0DF2DA315}" type="presParOf" srcId="{9CE33D04-F50E-4F86-AC92-6C8F5E9FA329}" destId="{8C35E61D-23B2-4018-A8B1-6F3AF2219524}" srcOrd="9" destOrd="0" presId="urn:microsoft.com/office/officeart/2005/8/layout/vList5"/>
    <dgm:cxn modelId="{B70B5024-1B9B-4B10-BC28-7E41761E8DAE}" type="presParOf" srcId="{9CE33D04-F50E-4F86-AC92-6C8F5E9FA329}" destId="{69803F72-646D-41B0-A413-6074F0EDB0CA}" srcOrd="10" destOrd="0" presId="urn:microsoft.com/office/officeart/2005/8/layout/vList5"/>
    <dgm:cxn modelId="{3AFB9FE1-650F-47B2-9B39-2E51708A873A}" type="presParOf" srcId="{69803F72-646D-41B0-A413-6074F0EDB0CA}" destId="{ADB4C858-54E0-4E60-B637-A79193A305A1}" srcOrd="0" destOrd="0" presId="urn:microsoft.com/office/officeart/2005/8/layout/vList5"/>
    <dgm:cxn modelId="{25C2F955-4DA9-4741-8347-8046ADE31C68}" type="presParOf" srcId="{69803F72-646D-41B0-A413-6074F0EDB0CA}" destId="{19B0A736-F4DC-403E-AFB8-6A3ADC1BBAF4}"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B457504-63C5-5A4D-A05F-3BA5B76FAE30}" type="datetimeFigureOut">
              <a:rPr lang="en-US" smtClean="0"/>
              <a:pPr/>
              <a:t>10/14/2015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DA82446-52C2-FE48-982F-FEF3B4D1AF7F}" type="slidenum">
              <a:rPr lang="en-US" smtClean="0"/>
              <a:pPr/>
              <a:t>‹#›</a:t>
            </a:fld>
            <a:endParaRPr lang="en-US"/>
          </a:p>
        </p:txBody>
      </p:sp>
    </p:spTree>
    <p:extLst>
      <p:ext uri="{BB962C8B-B14F-4D97-AF65-F5344CB8AC3E}">
        <p14:creationId xmlns:p14="http://schemas.microsoft.com/office/powerpoint/2010/main" val="39080083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B3F2AA-30B0-4294-8DD9-89AE4211BA31}" type="datetimeFigureOut">
              <a:rPr lang="en-US" smtClean="0"/>
              <a:pPr/>
              <a:t>10/14/2015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C6F889-6DC0-442F-8ACB-69AE50C46E94}" type="slidenum">
              <a:rPr lang="en-US" smtClean="0"/>
              <a:pPr/>
              <a:t>‹#›</a:t>
            </a:fld>
            <a:endParaRPr lang="en-US"/>
          </a:p>
        </p:txBody>
      </p:sp>
    </p:spTree>
    <p:extLst>
      <p:ext uri="{BB962C8B-B14F-4D97-AF65-F5344CB8AC3E}">
        <p14:creationId xmlns:p14="http://schemas.microsoft.com/office/powerpoint/2010/main" val="48600566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Welcome to</a:t>
            </a:r>
            <a:r>
              <a:rPr lang="en-US" baseline="0" dirty="0" smtClean="0"/>
              <a:t> the lecture on user interface tier for web applications. The goal for today is to become familiar with key technologies that are used for developing user interface of a  modern web application.</a:t>
            </a:r>
            <a:endParaRPr lang="en-US" dirty="0"/>
          </a:p>
        </p:txBody>
      </p:sp>
      <p:sp>
        <p:nvSpPr>
          <p:cNvPr id="4" name="Slide Number Placeholder 3"/>
          <p:cNvSpPr>
            <a:spLocks noGrp="1"/>
          </p:cNvSpPr>
          <p:nvPr>
            <p:ph type="sldNum" sz="quarter" idx="10"/>
          </p:nvPr>
        </p:nvSpPr>
        <p:spPr/>
        <p:txBody>
          <a:bodyPr/>
          <a:lstStyle/>
          <a:p>
            <a:fld id="{8CC6F889-6DC0-442F-8ACB-69AE50C46E94}" type="slidenum">
              <a:rPr lang="en-US" smtClean="0"/>
              <a:pPr/>
              <a:t>0</a:t>
            </a:fld>
            <a:endParaRPr lang="en-US"/>
          </a:p>
        </p:txBody>
      </p:sp>
    </p:spTree>
    <p:extLst>
      <p:ext uri="{BB962C8B-B14F-4D97-AF65-F5344CB8AC3E}">
        <p14:creationId xmlns:p14="http://schemas.microsoft.com/office/powerpoint/2010/main" val="23418307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 are some of the advanced features of HTML:</a:t>
            </a:r>
          </a:p>
          <a:p>
            <a:endParaRPr lang="en-US" baseline="0" dirty="0" smtClean="0"/>
          </a:p>
          <a:p>
            <a:pPr marL="171450" indent="-171450">
              <a:buFont typeface="Arial" panose="020B0604020202020204" pitchFamily="34" charset="0"/>
              <a:buChar char="•"/>
            </a:pPr>
            <a:r>
              <a:rPr lang="en-US" baseline="0" dirty="0" smtClean="0"/>
              <a:t>HTML Graphics tags are used for drawing objects on the web page. HTML provides canvas and </a:t>
            </a:r>
            <a:r>
              <a:rPr lang="en-US" baseline="0" dirty="0" err="1" smtClean="0"/>
              <a:t>svg</a:t>
            </a:r>
            <a:r>
              <a:rPr lang="en-US" baseline="0" dirty="0" smtClean="0"/>
              <a:t> (or scalable vector graphics) tags.</a:t>
            </a:r>
          </a:p>
          <a:p>
            <a:pPr marL="171450" indent="-171450">
              <a:buFont typeface="Arial" panose="020B0604020202020204" pitchFamily="34" charset="0"/>
              <a:buChar char="•"/>
            </a:pPr>
            <a:r>
              <a:rPr lang="en-US" baseline="0" dirty="0" smtClean="0"/>
              <a:t>HTML multimedia tags for including audio and video on the web page</a:t>
            </a:r>
          </a:p>
          <a:p>
            <a:pPr marL="171450" indent="-171450">
              <a:buFont typeface="Arial" panose="020B0604020202020204" pitchFamily="34" charset="0"/>
              <a:buChar char="•"/>
            </a:pPr>
            <a:r>
              <a:rPr lang="en-US" baseline="0" dirty="0" smtClean="0"/>
              <a:t>HTML API such as geolocation, drag/drop, local storage etc.</a:t>
            </a:r>
          </a:p>
          <a:p>
            <a:endParaRPr lang="en-US" baseline="0" dirty="0" smtClean="0"/>
          </a:p>
          <a:p>
            <a:r>
              <a:rPr lang="en-US" baseline="0" dirty="0" smtClean="0"/>
              <a:t>You can learn and practice HTML at w3schools.com site. Note, that </a:t>
            </a:r>
            <a:r>
              <a:rPr lang="en-US" baseline="0" dirty="0" err="1" smtClean="0"/>
              <a:t>w3schools</a:t>
            </a:r>
            <a:r>
              <a:rPr lang="en-US" baseline="0" dirty="0" smtClean="0"/>
              <a:t> has nothing to do with world wide web consortium, or W3C.</a:t>
            </a:r>
          </a:p>
          <a:p>
            <a:endParaRPr lang="en-US" baseline="0" dirty="0" smtClean="0"/>
          </a:p>
          <a:p>
            <a:r>
              <a:rPr lang="en-US" baseline="0" dirty="0" smtClean="0"/>
              <a:t>You can always view source of a rendered web page to see what HTML elements are used. On most browsers, you can do that by right click, and then select view page source. </a:t>
            </a:r>
          </a:p>
          <a:p>
            <a:endParaRPr lang="en-US" baseline="0" dirty="0" smtClean="0"/>
          </a:p>
          <a:p>
            <a:r>
              <a:rPr lang="en-US" baseline="0" dirty="0" smtClean="0"/>
              <a:t>Hope this gives you a good idea about what HTML is what they are used for. Let’s move on to the next technology – CSS.</a:t>
            </a:r>
          </a:p>
        </p:txBody>
      </p:sp>
      <p:sp>
        <p:nvSpPr>
          <p:cNvPr id="4" name="Slide Number Placeholder 3"/>
          <p:cNvSpPr>
            <a:spLocks noGrp="1"/>
          </p:cNvSpPr>
          <p:nvPr>
            <p:ph type="sldNum" sz="quarter" idx="10"/>
          </p:nvPr>
        </p:nvSpPr>
        <p:spPr/>
        <p:txBody>
          <a:bodyPr/>
          <a:lstStyle/>
          <a:p>
            <a:fld id="{8CC6F889-6DC0-442F-8ACB-69AE50C46E94}" type="slidenum">
              <a:rPr lang="en-US" smtClean="0"/>
              <a:pPr/>
              <a:t>9</a:t>
            </a:fld>
            <a:endParaRPr lang="en-US"/>
          </a:p>
        </p:txBody>
      </p:sp>
    </p:spTree>
    <p:extLst>
      <p:ext uri="{BB962C8B-B14F-4D97-AF65-F5344CB8AC3E}">
        <p14:creationId xmlns:p14="http://schemas.microsoft.com/office/powerpoint/2010/main" val="6174998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 move</a:t>
            </a:r>
            <a:r>
              <a:rPr lang="en-US" baseline="0" dirty="0" smtClean="0"/>
              <a:t> on to part 2, Cascading Style Sheet or CSS</a:t>
            </a:r>
            <a:endParaRPr lang="en-US" dirty="0"/>
          </a:p>
        </p:txBody>
      </p:sp>
      <p:sp>
        <p:nvSpPr>
          <p:cNvPr id="4" name="Slide Number Placeholder 3"/>
          <p:cNvSpPr>
            <a:spLocks noGrp="1"/>
          </p:cNvSpPr>
          <p:nvPr>
            <p:ph type="sldNum" sz="quarter" idx="10"/>
          </p:nvPr>
        </p:nvSpPr>
        <p:spPr/>
        <p:txBody>
          <a:bodyPr/>
          <a:lstStyle/>
          <a:p>
            <a:fld id="{8CC6F889-6DC0-442F-8ACB-69AE50C46E94}" type="slidenum">
              <a:rPr lang="en-US" smtClean="0"/>
              <a:pPr/>
              <a:t>10</a:t>
            </a:fld>
            <a:endParaRPr lang="en-US"/>
          </a:p>
        </p:txBody>
      </p:sp>
    </p:spTree>
    <p:extLst>
      <p:ext uri="{BB962C8B-B14F-4D97-AF65-F5344CB8AC3E}">
        <p14:creationId xmlns:p14="http://schemas.microsoft.com/office/powerpoint/2010/main" val="10534769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We</a:t>
            </a:r>
            <a:r>
              <a:rPr lang="en-US" baseline="0" dirty="0" smtClean="0"/>
              <a:t> will cover the following topics</a:t>
            </a:r>
          </a:p>
          <a:p>
            <a:pPr marL="0" indent="0">
              <a:buFont typeface="Arial" panose="020B0604020202020204" pitchFamily="34" charset="0"/>
              <a:buNone/>
            </a:pPr>
            <a:endParaRPr lang="en-US" baseline="0" dirty="0" smtClean="0"/>
          </a:p>
          <a:p>
            <a:pPr marL="171450" indent="-171450">
              <a:buFont typeface="Arial" panose="020B0604020202020204" pitchFamily="34" charset="0"/>
              <a:buChar char="•"/>
            </a:pPr>
            <a:r>
              <a:rPr lang="en-US" dirty="0" smtClean="0"/>
              <a:t>CSS Introduction</a:t>
            </a:r>
          </a:p>
          <a:p>
            <a:pPr marL="171450" indent="-171450">
              <a:buFont typeface="Arial" panose="020B0604020202020204" pitchFamily="34" charset="0"/>
              <a:buChar char="•"/>
            </a:pPr>
            <a:r>
              <a:rPr lang="en-US" dirty="0" smtClean="0"/>
              <a:t>CSS Demo</a:t>
            </a:r>
          </a:p>
          <a:p>
            <a:pPr marL="171450" indent="-171450">
              <a:buFont typeface="Arial" panose="020B0604020202020204" pitchFamily="34" charset="0"/>
              <a:buChar char="•"/>
            </a:pPr>
            <a:r>
              <a:rPr lang="en-US" dirty="0" smtClean="0"/>
              <a:t>CSS Syntax</a:t>
            </a:r>
          </a:p>
          <a:p>
            <a:pPr marL="171450" indent="-171450">
              <a:buFont typeface="Arial" panose="020B0604020202020204" pitchFamily="34" charset="0"/>
              <a:buChar char="•"/>
            </a:pPr>
            <a:r>
              <a:rPr lang="en-US" dirty="0" smtClean="0"/>
              <a:t>CSS Selector</a:t>
            </a:r>
          </a:p>
          <a:p>
            <a:pPr marL="171450" indent="-171450">
              <a:buFont typeface="Arial" panose="020B0604020202020204" pitchFamily="34" charset="0"/>
              <a:buChar char="•"/>
            </a:pPr>
            <a:r>
              <a:rPr lang="en-US" dirty="0" smtClean="0"/>
              <a:t>CSS Usage</a:t>
            </a:r>
          </a:p>
          <a:p>
            <a:pPr marL="171450" indent="-171450">
              <a:buFont typeface="Arial" panose="020B0604020202020204" pitchFamily="34" charset="0"/>
              <a:buChar char="•"/>
            </a:pPr>
            <a:r>
              <a:rPr lang="en-US" dirty="0" smtClean="0"/>
              <a:t>Responsive Web Design (RWD)</a:t>
            </a:r>
          </a:p>
          <a:p>
            <a:pPr marL="0" indent="0">
              <a:buFont typeface="Arial" panose="020B0604020202020204" pitchFamily="34" charset="0"/>
              <a:buNone/>
            </a:pPr>
            <a:endParaRPr lang="en-US" dirty="0" smtClean="0"/>
          </a:p>
        </p:txBody>
      </p:sp>
      <p:sp>
        <p:nvSpPr>
          <p:cNvPr id="4" name="Slide Number Placeholder 3"/>
          <p:cNvSpPr>
            <a:spLocks noGrp="1"/>
          </p:cNvSpPr>
          <p:nvPr>
            <p:ph type="sldNum" sz="quarter" idx="10"/>
          </p:nvPr>
        </p:nvSpPr>
        <p:spPr/>
        <p:txBody>
          <a:bodyPr/>
          <a:lstStyle/>
          <a:p>
            <a:fld id="{8CC6F889-6DC0-442F-8ACB-69AE50C46E94}" type="slidenum">
              <a:rPr lang="en-US" smtClean="0"/>
              <a:pPr/>
              <a:t>11</a:t>
            </a:fld>
            <a:endParaRPr lang="en-US"/>
          </a:p>
        </p:txBody>
      </p:sp>
    </p:spTree>
    <p:extLst>
      <p:ext uri="{BB962C8B-B14F-4D97-AF65-F5344CB8AC3E}">
        <p14:creationId xmlns:p14="http://schemas.microsoft.com/office/powerpoint/2010/main" val="34314458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Let’s learn about the next key technology for</a:t>
            </a:r>
            <a:r>
              <a:rPr lang="en-US" baseline="0" dirty="0" smtClean="0"/>
              <a:t> developing user interface for web applications: the cascading stylesheet or CSS.</a:t>
            </a:r>
          </a:p>
          <a:p>
            <a:pPr marL="0" indent="0">
              <a:buFont typeface="Arial" panose="020B0604020202020204" pitchFamily="34" charset="0"/>
              <a:buNone/>
            </a:pPr>
            <a:endParaRPr lang="en-US" dirty="0" smtClean="0"/>
          </a:p>
          <a:p>
            <a:pPr marL="171450" indent="-171450">
              <a:buFont typeface="Arial" panose="020B0604020202020204" pitchFamily="34" charset="0"/>
              <a:buChar char="•"/>
            </a:pPr>
            <a:r>
              <a:rPr lang="en-US" dirty="0" smtClean="0"/>
              <a:t>CSS describes how HTML elements are formatted and displayed in a web page</a:t>
            </a:r>
          </a:p>
          <a:p>
            <a:pPr marL="171450" indent="-171450">
              <a:buFont typeface="Arial" panose="020B0604020202020204" pitchFamily="34" charset="0"/>
              <a:buChar char="•"/>
            </a:pPr>
            <a:r>
              <a:rPr lang="en-US" dirty="0" smtClean="0"/>
              <a:t>It can control layout of multiple pages at once</a:t>
            </a:r>
          </a:p>
          <a:p>
            <a:pPr marL="171450" indent="-171450">
              <a:buFont typeface="Arial" panose="020B0604020202020204" pitchFamily="34" charset="0"/>
              <a:buChar char="•"/>
            </a:pPr>
            <a:r>
              <a:rPr lang="en-US" dirty="0" smtClean="0"/>
              <a:t>Decouples content from presentation </a:t>
            </a:r>
          </a:p>
          <a:p>
            <a:pPr marL="171450" indent="-171450">
              <a:buFont typeface="Arial" panose="020B0604020202020204" pitchFamily="34" charset="0"/>
              <a:buChar char="•"/>
            </a:pPr>
            <a:r>
              <a:rPr lang="en-US" dirty="0" smtClean="0"/>
              <a:t>Styles cascade – attributes of a style </a:t>
            </a:r>
            <a:r>
              <a:rPr lang="en-US" b="1" dirty="0" smtClean="0"/>
              <a:t>override</a:t>
            </a:r>
            <a:r>
              <a:rPr lang="en-US" dirty="0" smtClean="0"/>
              <a:t> or combine with the attributes for previous style for a given element. Override</a:t>
            </a:r>
            <a:r>
              <a:rPr lang="en-US" baseline="0" dirty="0" smtClean="0"/>
              <a:t> happens when attributes across two style rules are the same. Combination happens when there is no conflict. </a:t>
            </a:r>
            <a:endParaRPr lang="en-US" dirty="0" smtClean="0"/>
          </a:p>
          <a:p>
            <a:pPr marL="171450" indent="-171450">
              <a:buFont typeface="Arial" panose="020B0604020202020204" pitchFamily="34" charset="0"/>
              <a:buChar char="•"/>
            </a:pPr>
            <a:r>
              <a:rPr lang="en-US" dirty="0" smtClean="0"/>
              <a:t>Current version,</a:t>
            </a:r>
            <a:r>
              <a:rPr lang="en-US" baseline="0" dirty="0" smtClean="0"/>
              <a:t> </a:t>
            </a:r>
            <a:r>
              <a:rPr lang="en-US" b="1" dirty="0" smtClean="0"/>
              <a:t>3</a:t>
            </a:r>
            <a:r>
              <a:rPr lang="en-US" dirty="0" smtClean="0"/>
              <a:t> was released in 2012. CSS specification is also owned by the world wide web consortium or W3C</a:t>
            </a:r>
          </a:p>
        </p:txBody>
      </p:sp>
      <p:sp>
        <p:nvSpPr>
          <p:cNvPr id="4" name="Slide Number Placeholder 3"/>
          <p:cNvSpPr>
            <a:spLocks noGrp="1"/>
          </p:cNvSpPr>
          <p:nvPr>
            <p:ph type="sldNum" sz="quarter" idx="10"/>
          </p:nvPr>
        </p:nvSpPr>
        <p:spPr/>
        <p:txBody>
          <a:bodyPr/>
          <a:lstStyle/>
          <a:p>
            <a:fld id="{8CC6F889-6DC0-442F-8ACB-69AE50C46E94}" type="slidenum">
              <a:rPr lang="en-US" smtClean="0"/>
              <a:pPr/>
              <a:t>12</a:t>
            </a:fld>
            <a:endParaRPr lang="en-US"/>
          </a:p>
        </p:txBody>
      </p:sp>
    </p:spTree>
    <p:extLst>
      <p:ext uri="{BB962C8B-B14F-4D97-AF65-F5344CB8AC3E}">
        <p14:creationId xmlns:p14="http://schemas.microsoft.com/office/powerpoint/2010/main" val="18617713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Here</a:t>
            </a:r>
            <a:r>
              <a:rPr lang="en-US" baseline="0" dirty="0" smtClean="0"/>
              <a:t> is a quick demo of what CSS can do.</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You will see that the same content can look and feel very different, based on the stylesheet used.</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Let’s take a look at these two examples.</a:t>
            </a:r>
            <a:endParaRPr lang="en-US" dirty="0" smtClean="0"/>
          </a:p>
        </p:txBody>
      </p:sp>
      <p:sp>
        <p:nvSpPr>
          <p:cNvPr id="4" name="Slide Number Placeholder 3"/>
          <p:cNvSpPr>
            <a:spLocks noGrp="1"/>
          </p:cNvSpPr>
          <p:nvPr>
            <p:ph type="sldNum" sz="quarter" idx="10"/>
          </p:nvPr>
        </p:nvSpPr>
        <p:spPr/>
        <p:txBody>
          <a:bodyPr/>
          <a:lstStyle/>
          <a:p>
            <a:fld id="{8CC6F889-6DC0-442F-8ACB-69AE50C46E94}" type="slidenum">
              <a:rPr lang="en-US" smtClean="0"/>
              <a:pPr/>
              <a:t>13</a:t>
            </a:fld>
            <a:endParaRPr lang="en-US"/>
          </a:p>
        </p:txBody>
      </p:sp>
    </p:spTree>
    <p:extLst>
      <p:ext uri="{BB962C8B-B14F-4D97-AF65-F5344CB8AC3E}">
        <p14:creationId xmlns:p14="http://schemas.microsoft.com/office/powerpoint/2010/main" val="8009797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Let’s</a:t>
            </a:r>
            <a:r>
              <a:rPr lang="en-US" baseline="0" dirty="0" smtClean="0"/>
              <a:t> take a look at CSS syntax.</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CSS rule set consists of a selector and a declaration block. In the first example shown here, style rules for HTML heading element h1 are defined. The </a:t>
            </a:r>
            <a:r>
              <a:rPr lang="en-US" b="1" baseline="0" dirty="0" smtClean="0"/>
              <a:t>selector</a:t>
            </a:r>
            <a:r>
              <a:rPr lang="en-US" baseline="0" dirty="0" smtClean="0"/>
              <a:t> is h1, and the </a:t>
            </a:r>
            <a:r>
              <a:rPr lang="en-US" b="1" baseline="0" dirty="0" smtClean="0"/>
              <a:t>declaration block </a:t>
            </a:r>
            <a:r>
              <a:rPr lang="en-US" baseline="0" dirty="0" smtClean="0"/>
              <a:t>consists of values for color and font size. If this style is included in a web page, all the content marked by h1 elements, will be displayed with 12 point font and blue color. </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In the second example, style rules for paragraph elements are defined. This this style is included, all the paragraphs on the web page will have a font color of red, and will be centered.</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Image Credits: http://www.w3schools.com/css/css_syntax.asp </a:t>
            </a:r>
            <a:endParaRPr lang="en-US" dirty="0" smtClean="0"/>
          </a:p>
        </p:txBody>
      </p:sp>
      <p:sp>
        <p:nvSpPr>
          <p:cNvPr id="4" name="Slide Number Placeholder 3"/>
          <p:cNvSpPr>
            <a:spLocks noGrp="1"/>
          </p:cNvSpPr>
          <p:nvPr>
            <p:ph type="sldNum" sz="quarter" idx="10"/>
          </p:nvPr>
        </p:nvSpPr>
        <p:spPr/>
        <p:txBody>
          <a:bodyPr/>
          <a:lstStyle/>
          <a:p>
            <a:fld id="{8CC6F889-6DC0-442F-8ACB-69AE50C46E94}" type="slidenum">
              <a:rPr lang="en-US" smtClean="0"/>
              <a:pPr/>
              <a:t>14</a:t>
            </a:fld>
            <a:endParaRPr lang="en-US"/>
          </a:p>
        </p:txBody>
      </p:sp>
    </p:spTree>
    <p:extLst>
      <p:ext uri="{BB962C8B-B14F-4D97-AF65-F5344CB8AC3E}">
        <p14:creationId xmlns:p14="http://schemas.microsoft.com/office/powerpoint/2010/main" val="19132759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Selectors</a:t>
            </a:r>
            <a:r>
              <a:rPr lang="en-US" baseline="0" dirty="0" smtClean="0"/>
              <a:t> specify which HTML elements to process.</a:t>
            </a:r>
          </a:p>
          <a:p>
            <a:pPr marL="0" indent="0">
              <a:buFont typeface="Arial" panose="020B0604020202020204" pitchFamily="34" charset="0"/>
              <a:buNone/>
            </a:pPr>
            <a:endParaRPr lang="en-US" baseline="0" dirty="0" smtClean="0"/>
          </a:p>
          <a:p>
            <a:pPr marL="171450" indent="-171450">
              <a:buFont typeface="Arial" panose="020B0604020202020204" pitchFamily="34" charset="0"/>
              <a:buChar char="•"/>
            </a:pPr>
            <a:r>
              <a:rPr lang="en-US" baseline="0" dirty="0" smtClean="0"/>
              <a:t>An element selector selects an HTML element, regardless of element id and class (note, that each HTML element can have an id and a class name).</a:t>
            </a:r>
          </a:p>
          <a:p>
            <a:pPr marL="171450" indent="-171450">
              <a:buFont typeface="Arial" panose="020B0604020202020204" pitchFamily="34" charset="0"/>
              <a:buChar char="•"/>
            </a:pPr>
            <a:r>
              <a:rPr lang="en-US" baseline="0" dirty="0" smtClean="0"/>
              <a:t>The id selector, selects an HTML element by the given id</a:t>
            </a:r>
          </a:p>
          <a:p>
            <a:pPr marL="171450" indent="-171450">
              <a:buFont typeface="Arial" panose="020B0604020202020204" pitchFamily="34" charset="0"/>
              <a:buChar char="•"/>
            </a:pPr>
            <a:r>
              <a:rPr lang="en-US" baseline="0" dirty="0" smtClean="0"/>
              <a:t>The class selector selects an HTML element by the specified class name</a:t>
            </a:r>
          </a:p>
          <a:p>
            <a:pPr marL="171450" indent="-171450">
              <a:buFont typeface="Arial" panose="020B0604020202020204" pitchFamily="34" charset="0"/>
              <a:buChar char="•"/>
            </a:pPr>
            <a:endParaRPr lang="en-US" baseline="0" dirty="0" smtClean="0"/>
          </a:p>
          <a:p>
            <a:pPr marL="0" indent="0">
              <a:buFont typeface="Arial" panose="020B0604020202020204" pitchFamily="34" charset="0"/>
              <a:buNone/>
            </a:pPr>
            <a:r>
              <a:rPr lang="en-US" baseline="0" dirty="0" smtClean="0"/>
              <a:t>Examples taken from: http://www.w3schools.com/css/css_selectors.asp </a:t>
            </a:r>
            <a:endParaRPr lang="en-US" dirty="0" smtClean="0"/>
          </a:p>
        </p:txBody>
      </p:sp>
      <p:sp>
        <p:nvSpPr>
          <p:cNvPr id="4" name="Slide Number Placeholder 3"/>
          <p:cNvSpPr>
            <a:spLocks noGrp="1"/>
          </p:cNvSpPr>
          <p:nvPr>
            <p:ph type="sldNum" sz="quarter" idx="10"/>
          </p:nvPr>
        </p:nvSpPr>
        <p:spPr/>
        <p:txBody>
          <a:bodyPr/>
          <a:lstStyle/>
          <a:p>
            <a:fld id="{8CC6F889-6DC0-442F-8ACB-69AE50C46E94}" type="slidenum">
              <a:rPr lang="en-US" smtClean="0"/>
              <a:pPr/>
              <a:t>15</a:t>
            </a:fld>
            <a:endParaRPr lang="en-US"/>
          </a:p>
        </p:txBody>
      </p:sp>
    </p:spTree>
    <p:extLst>
      <p:ext uri="{BB962C8B-B14F-4D97-AF65-F5344CB8AC3E}">
        <p14:creationId xmlns:p14="http://schemas.microsoft.com/office/powerpoint/2010/main" val="33316373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You can also make your style rule very specific</a:t>
            </a:r>
            <a:r>
              <a:rPr lang="en-US" baseline="0" dirty="0" smtClean="0"/>
              <a:t> to an element with given class name, as shown in the first example here.</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You can also group the selectors with common style rules as shown here.</a:t>
            </a:r>
          </a:p>
          <a:p>
            <a:pPr marL="171450" indent="-171450">
              <a:buFont typeface="Arial" panose="020B0604020202020204" pitchFamily="34" charset="0"/>
              <a:buChar char="•"/>
            </a:pPr>
            <a:endParaRPr lang="en-US" baseline="0" dirty="0" smtClean="0"/>
          </a:p>
          <a:p>
            <a:pPr marL="0" indent="0">
              <a:buFont typeface="Arial" panose="020B0604020202020204" pitchFamily="34" charset="0"/>
              <a:buNone/>
            </a:pPr>
            <a:r>
              <a:rPr lang="en-US" baseline="0" dirty="0" smtClean="0"/>
              <a:t>Examples taken from: http://www.w3schools.com/css/css_selectors.asp </a:t>
            </a:r>
            <a:endParaRPr lang="en-US" dirty="0" smtClean="0"/>
          </a:p>
        </p:txBody>
      </p:sp>
      <p:sp>
        <p:nvSpPr>
          <p:cNvPr id="4" name="Slide Number Placeholder 3"/>
          <p:cNvSpPr>
            <a:spLocks noGrp="1"/>
          </p:cNvSpPr>
          <p:nvPr>
            <p:ph type="sldNum" sz="quarter" idx="10"/>
          </p:nvPr>
        </p:nvSpPr>
        <p:spPr/>
        <p:txBody>
          <a:bodyPr/>
          <a:lstStyle/>
          <a:p>
            <a:fld id="{8CC6F889-6DC0-442F-8ACB-69AE50C46E94}" type="slidenum">
              <a:rPr lang="en-US" smtClean="0"/>
              <a:pPr/>
              <a:t>16</a:t>
            </a:fld>
            <a:endParaRPr lang="en-US"/>
          </a:p>
        </p:txBody>
      </p:sp>
    </p:spTree>
    <p:extLst>
      <p:ext uri="{BB962C8B-B14F-4D97-AF65-F5344CB8AC3E}">
        <p14:creationId xmlns:p14="http://schemas.microsoft.com/office/powerpoint/2010/main" val="42769101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There</a:t>
            </a:r>
            <a:r>
              <a:rPr lang="en-US" baseline="0" dirty="0" smtClean="0"/>
              <a:t> are three ways to insert CSS into a web page.</a:t>
            </a:r>
          </a:p>
          <a:p>
            <a:pPr marL="0" indent="0">
              <a:buFont typeface="Arial" panose="020B0604020202020204" pitchFamily="34" charset="0"/>
              <a:buNone/>
            </a:pPr>
            <a:endParaRPr lang="en-US" baseline="0" dirty="0" smtClean="0"/>
          </a:p>
          <a:p>
            <a:pPr marL="228600" indent="-228600">
              <a:buFont typeface="Arial" panose="020B0604020202020204" pitchFamily="34" charset="0"/>
              <a:buAutoNum type="arabicParenBoth"/>
            </a:pPr>
            <a:r>
              <a:rPr lang="en-US" baseline="0" dirty="0" smtClean="0"/>
              <a:t>External stylesheet – you can refer to a stylesheet file in the header section. This is most useful for styles that you want to apply to multiple pages in your web site.</a:t>
            </a:r>
          </a:p>
          <a:p>
            <a:pPr marL="228600" indent="-228600">
              <a:buFont typeface="Arial" panose="020B0604020202020204" pitchFamily="34" charset="0"/>
              <a:buAutoNum type="arabicParenBoth"/>
            </a:pPr>
            <a:r>
              <a:rPr lang="en-US" baseline="0" dirty="0" smtClean="0"/>
              <a:t>Internal stylesheet -  you can define styles inside the head section as shown in the example here, using &lt;style&gt; tags. This is most useful for styles that are specific to a page.</a:t>
            </a:r>
          </a:p>
          <a:p>
            <a:pPr marL="228600" indent="-228600">
              <a:buFont typeface="Arial" panose="020B0604020202020204" pitchFamily="34" charset="0"/>
              <a:buAutoNum type="arabicParenBoth"/>
            </a:pPr>
            <a:r>
              <a:rPr lang="en-US" dirty="0" smtClean="0"/>
              <a:t>The Inline stylesheet</a:t>
            </a:r>
            <a:r>
              <a:rPr lang="en-US" baseline="0" dirty="0" smtClean="0"/>
              <a:t> – you can define style specific to one HTML element as shown here. Useful when there is something very unique and you do not want to use it anywhere else.</a:t>
            </a:r>
          </a:p>
          <a:p>
            <a:pPr marL="228600" indent="-228600">
              <a:buFont typeface="Arial" panose="020B0604020202020204" pitchFamily="34" charset="0"/>
              <a:buAutoNum type="arabicParenBoth"/>
            </a:pPr>
            <a:endParaRPr lang="en-US" baseline="0" dirty="0" smtClean="0"/>
          </a:p>
          <a:p>
            <a:pPr marL="0" indent="0">
              <a:buFont typeface="Arial" panose="020B0604020202020204" pitchFamily="34" charset="0"/>
              <a:buNone/>
            </a:pPr>
            <a:r>
              <a:rPr lang="en-US" baseline="0" dirty="0" smtClean="0"/>
              <a:t>You can learn about stylesheet in depth at W3shools.com.</a:t>
            </a:r>
            <a:endParaRPr lang="en-US" dirty="0" smtClean="0"/>
          </a:p>
        </p:txBody>
      </p:sp>
      <p:sp>
        <p:nvSpPr>
          <p:cNvPr id="4" name="Slide Number Placeholder 3"/>
          <p:cNvSpPr>
            <a:spLocks noGrp="1"/>
          </p:cNvSpPr>
          <p:nvPr>
            <p:ph type="sldNum" sz="quarter" idx="10"/>
          </p:nvPr>
        </p:nvSpPr>
        <p:spPr/>
        <p:txBody>
          <a:bodyPr/>
          <a:lstStyle/>
          <a:p>
            <a:fld id="{8CC6F889-6DC0-442F-8ACB-69AE50C46E94}" type="slidenum">
              <a:rPr lang="en-US" smtClean="0"/>
              <a:pPr/>
              <a:t>17</a:t>
            </a:fld>
            <a:endParaRPr lang="en-US"/>
          </a:p>
        </p:txBody>
      </p:sp>
    </p:spTree>
    <p:extLst>
      <p:ext uri="{BB962C8B-B14F-4D97-AF65-F5344CB8AC3E}">
        <p14:creationId xmlns:p14="http://schemas.microsoft.com/office/powerpoint/2010/main" val="4911772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Responsive</a:t>
            </a:r>
            <a:r>
              <a:rPr lang="en-US" baseline="0" dirty="0" smtClean="0"/>
              <a:t> Web design, is an approach to web design which makes your web pages look good on a range of devices from desktop computers to handheld smart phones. </a:t>
            </a:r>
          </a:p>
          <a:p>
            <a:pPr marL="171450" indent="-171450">
              <a:buFont typeface="Arial" panose="020B0604020202020204" pitchFamily="34" charset="0"/>
              <a:buChar char="•"/>
            </a:pPr>
            <a:r>
              <a:rPr lang="en-US" baseline="0" dirty="0" smtClean="0"/>
              <a:t>It uses </a:t>
            </a:r>
            <a:r>
              <a:rPr lang="en-US" dirty="0" smtClean="0"/>
              <a:t>CSS and HTML to resize, shrink, enlarge, and move content to make it look good on any screen</a:t>
            </a:r>
          </a:p>
          <a:p>
            <a:pPr marL="171450" indent="-171450">
              <a:buFont typeface="Arial" panose="020B0604020202020204" pitchFamily="34" charset="0"/>
              <a:buChar char="•"/>
            </a:pPr>
            <a:r>
              <a:rPr lang="en-US" dirty="0" smtClean="0"/>
              <a:t>It uses fluid, proportion based grids, flexible images, and CSS 3 media queries, to make</a:t>
            </a:r>
            <a:r>
              <a:rPr lang="en-US" baseline="0" dirty="0" smtClean="0"/>
              <a:t> web site content adapt to the size of browser window, which can be limited on smaller devices.</a:t>
            </a:r>
          </a:p>
          <a:p>
            <a:pPr marL="171450" indent="-171450">
              <a:buFont typeface="Arial" panose="020B0604020202020204" pitchFamily="34" charset="0"/>
              <a:buChar char="•"/>
            </a:pPr>
            <a:r>
              <a:rPr lang="en-US" baseline="0" dirty="0" smtClean="0"/>
              <a:t>Why the Responsive web design? – because half the internet traffic is on mobile devices today!</a:t>
            </a:r>
          </a:p>
          <a:p>
            <a:pPr marL="171450" indent="-171450">
              <a:buFont typeface="Arial" panose="020B0604020202020204"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8CC6F889-6DC0-442F-8ACB-69AE50C46E94}" type="slidenum">
              <a:rPr lang="en-US" smtClean="0"/>
              <a:pPr/>
              <a:t>18</a:t>
            </a:fld>
            <a:endParaRPr lang="en-US"/>
          </a:p>
        </p:txBody>
      </p:sp>
    </p:spTree>
    <p:extLst>
      <p:ext uri="{BB962C8B-B14F-4D97-AF65-F5344CB8AC3E}">
        <p14:creationId xmlns:p14="http://schemas.microsoft.com/office/powerpoint/2010/main" val="2347006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agenda for today is:</a:t>
            </a:r>
          </a:p>
          <a:p>
            <a:pPr lvl="0"/>
            <a:endParaRPr lang="en-US" dirty="0" smtClean="0"/>
          </a:p>
          <a:p>
            <a:pPr marL="171450" lvl="0" indent="-171450">
              <a:buFont typeface="Arial" panose="020B0604020202020204" pitchFamily="34" charset="0"/>
              <a:buChar char="•"/>
            </a:pPr>
            <a:r>
              <a:rPr lang="en-US" dirty="0" smtClean="0"/>
              <a:t>Web User Interface Tier Overview</a:t>
            </a:r>
          </a:p>
          <a:p>
            <a:pPr marL="171450" lvl="0" indent="-171450">
              <a:buFont typeface="Arial" panose="020B0604020202020204" pitchFamily="34" charset="0"/>
              <a:buChar char="•"/>
            </a:pPr>
            <a:r>
              <a:rPr lang="en-US" dirty="0" smtClean="0"/>
              <a:t>Hyper Text Markup Language (HTML)</a:t>
            </a:r>
          </a:p>
          <a:p>
            <a:pPr marL="171450" lvl="0" indent="-171450">
              <a:buFont typeface="Arial" panose="020B0604020202020204" pitchFamily="34" charset="0"/>
              <a:buChar char="•"/>
            </a:pPr>
            <a:r>
              <a:rPr lang="en-US" dirty="0" smtClean="0"/>
              <a:t>Cascading Style Sheet (CSS)</a:t>
            </a:r>
          </a:p>
          <a:p>
            <a:pPr marL="171450" lvl="0" indent="-171450">
              <a:buFont typeface="Arial" panose="020B0604020202020204" pitchFamily="34" charset="0"/>
              <a:buChar char="•"/>
            </a:pPr>
            <a:r>
              <a:rPr lang="en-US" dirty="0" smtClean="0"/>
              <a:t>JavaScript </a:t>
            </a:r>
          </a:p>
          <a:p>
            <a:pPr marL="171450" lvl="0" indent="-171450">
              <a:buFont typeface="Arial" panose="020B0604020202020204" pitchFamily="34" charset="0"/>
              <a:buChar char="•"/>
            </a:pPr>
            <a:r>
              <a:rPr lang="en-US" dirty="0" smtClean="0"/>
              <a:t>XML &amp; AJAX</a:t>
            </a:r>
          </a:p>
          <a:p>
            <a:pPr marL="171450" lvl="0" indent="-171450">
              <a:buFont typeface="Arial" panose="020B0604020202020204" pitchFamily="34" charset="0"/>
              <a:buChar char="•"/>
            </a:pPr>
            <a:r>
              <a:rPr lang="en-US" dirty="0" smtClean="0"/>
              <a:t>Single Page Web App</a:t>
            </a:r>
          </a:p>
          <a:p>
            <a:pPr marL="171450" lvl="0" indent="-171450">
              <a:buFont typeface="Arial" panose="020B0604020202020204" pitchFamily="34" charset="0"/>
              <a:buChar char="•"/>
            </a:pPr>
            <a:r>
              <a:rPr lang="en-US" dirty="0" smtClean="0"/>
              <a:t>Summary </a:t>
            </a:r>
          </a:p>
          <a:p>
            <a:endParaRPr lang="en-US" dirty="0"/>
          </a:p>
        </p:txBody>
      </p:sp>
      <p:sp>
        <p:nvSpPr>
          <p:cNvPr id="4" name="Slide Number Placeholder 3"/>
          <p:cNvSpPr>
            <a:spLocks noGrp="1"/>
          </p:cNvSpPr>
          <p:nvPr>
            <p:ph type="sldNum" sz="quarter" idx="10"/>
          </p:nvPr>
        </p:nvSpPr>
        <p:spPr/>
        <p:txBody>
          <a:bodyPr/>
          <a:lstStyle/>
          <a:p>
            <a:fld id="{8CC6F889-6DC0-442F-8ACB-69AE50C46E94}" type="slidenum">
              <a:rPr lang="en-US" smtClean="0"/>
              <a:pPr/>
              <a:t>1</a:t>
            </a:fld>
            <a:endParaRPr lang="en-US"/>
          </a:p>
        </p:txBody>
      </p:sp>
    </p:spTree>
    <p:extLst>
      <p:ext uri="{BB962C8B-B14F-4D97-AF65-F5344CB8AC3E}">
        <p14:creationId xmlns:p14="http://schemas.microsoft.com/office/powerpoint/2010/main" val="14946196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As</a:t>
            </a:r>
            <a:r>
              <a:rPr lang="en-US" baseline="0" dirty="0" smtClean="0"/>
              <a:t> shown in the image at the bottom right, a responsive web design adjusts the content for different size of screens on various devices. As you can see, the content is moved around to fit the screen. </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Let’s now take a look at a couple of sites that implement the responsive web design concepts. </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Hopefully you get a good understanding of CSS technology – what it is and how it is used for making good looking web sites.</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Let’s move on to the next topic – JavaScript.</a:t>
            </a:r>
            <a:endParaRPr lang="en-US" dirty="0" smtClean="0"/>
          </a:p>
        </p:txBody>
      </p:sp>
      <p:sp>
        <p:nvSpPr>
          <p:cNvPr id="4" name="Slide Number Placeholder 3"/>
          <p:cNvSpPr>
            <a:spLocks noGrp="1"/>
          </p:cNvSpPr>
          <p:nvPr>
            <p:ph type="sldNum" sz="quarter" idx="10"/>
          </p:nvPr>
        </p:nvSpPr>
        <p:spPr/>
        <p:txBody>
          <a:bodyPr/>
          <a:lstStyle/>
          <a:p>
            <a:fld id="{8CC6F889-6DC0-442F-8ACB-69AE50C46E94}" type="slidenum">
              <a:rPr lang="en-US" smtClean="0"/>
              <a:pPr/>
              <a:t>19</a:t>
            </a:fld>
            <a:endParaRPr lang="en-US"/>
          </a:p>
        </p:txBody>
      </p:sp>
    </p:spTree>
    <p:extLst>
      <p:ext uri="{BB962C8B-B14F-4D97-AF65-F5344CB8AC3E}">
        <p14:creationId xmlns:p14="http://schemas.microsoft.com/office/powerpoint/2010/main" val="8015929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 move</a:t>
            </a:r>
            <a:r>
              <a:rPr lang="en-US" baseline="0" dirty="0" smtClean="0"/>
              <a:t> on to part 3, JavaScript</a:t>
            </a:r>
            <a:r>
              <a:rPr lang="en-US" baseline="0" smtClean="0"/>
              <a:t>, XML, and AJAX</a:t>
            </a:r>
            <a:endParaRPr lang="en-US" dirty="0"/>
          </a:p>
        </p:txBody>
      </p:sp>
      <p:sp>
        <p:nvSpPr>
          <p:cNvPr id="4" name="Slide Number Placeholder 3"/>
          <p:cNvSpPr>
            <a:spLocks noGrp="1"/>
          </p:cNvSpPr>
          <p:nvPr>
            <p:ph type="sldNum" sz="quarter" idx="10"/>
          </p:nvPr>
        </p:nvSpPr>
        <p:spPr/>
        <p:txBody>
          <a:bodyPr/>
          <a:lstStyle/>
          <a:p>
            <a:fld id="{8CC6F889-6DC0-442F-8ACB-69AE50C46E94}" type="slidenum">
              <a:rPr lang="en-US" smtClean="0"/>
              <a:pPr/>
              <a:t>20</a:t>
            </a:fld>
            <a:endParaRPr lang="en-US"/>
          </a:p>
        </p:txBody>
      </p:sp>
    </p:spTree>
    <p:extLst>
      <p:ext uri="{BB962C8B-B14F-4D97-AF65-F5344CB8AC3E}">
        <p14:creationId xmlns:p14="http://schemas.microsoft.com/office/powerpoint/2010/main" val="30576612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JavaScript?</a:t>
            </a:r>
          </a:p>
          <a:p>
            <a:endParaRPr lang="en-US" dirty="0" smtClean="0"/>
          </a:p>
          <a:p>
            <a:pPr marL="171450" indent="-171450">
              <a:buFont typeface="Arial" panose="020B0604020202020204" pitchFamily="34" charset="0"/>
              <a:buChar char="•"/>
            </a:pPr>
            <a:r>
              <a:rPr lang="en-US" dirty="0" smtClean="0"/>
              <a:t>It is a high level, dynamic, un-typed, and interpreted programming language, used on web sites. All web browsers support</a:t>
            </a:r>
            <a:r>
              <a:rPr lang="en-US" baseline="0" dirty="0" smtClean="0"/>
              <a:t> it.</a:t>
            </a:r>
            <a:endParaRPr lang="en-US" dirty="0" smtClean="0"/>
          </a:p>
          <a:p>
            <a:pPr marL="171450" indent="-171450">
              <a:buFont typeface="Arial" panose="020B0604020202020204" pitchFamily="34" charset="0"/>
              <a:buChar char="•"/>
            </a:pPr>
            <a:r>
              <a:rPr lang="en-US" dirty="0" smtClean="0"/>
              <a:t>It adds behavior to web pages – can modify HTML content and style</a:t>
            </a:r>
          </a:p>
          <a:p>
            <a:pPr marL="171450" indent="-171450">
              <a:buFont typeface="Arial" panose="020B0604020202020204" pitchFamily="34" charset="0"/>
              <a:buChar char="•"/>
            </a:pPr>
            <a:r>
              <a:rPr lang="en-US" dirty="0" smtClean="0"/>
              <a:t>Along with HTML &amp; CSS, forms the core of 3 essential technologies on the web </a:t>
            </a:r>
          </a:p>
          <a:p>
            <a:pPr marL="171450" indent="-171450">
              <a:buFont typeface="Arial" panose="020B0604020202020204" pitchFamily="34" charset="0"/>
              <a:buChar char="•"/>
            </a:pPr>
            <a:r>
              <a:rPr lang="en-US" dirty="0" smtClean="0"/>
              <a:t>Inspired by Java language, invented by Netscape</a:t>
            </a:r>
          </a:p>
          <a:p>
            <a:pPr marL="171450" indent="-171450">
              <a:buFont typeface="Arial" panose="020B0604020202020204" pitchFamily="34" charset="0"/>
              <a:buChar char="•"/>
            </a:pPr>
            <a:r>
              <a:rPr lang="en-US" dirty="0" smtClean="0"/>
              <a:t>Language specification owned by W3C, official name is ECMA Script, latest version ECMA6. </a:t>
            </a:r>
          </a:p>
          <a:p>
            <a:endParaRPr lang="en-US" dirty="0"/>
          </a:p>
        </p:txBody>
      </p:sp>
      <p:sp>
        <p:nvSpPr>
          <p:cNvPr id="4" name="Slide Number Placeholder 3"/>
          <p:cNvSpPr>
            <a:spLocks noGrp="1"/>
          </p:cNvSpPr>
          <p:nvPr>
            <p:ph type="sldNum" sz="quarter" idx="10"/>
          </p:nvPr>
        </p:nvSpPr>
        <p:spPr/>
        <p:txBody>
          <a:bodyPr/>
          <a:lstStyle/>
          <a:p>
            <a:fld id="{8CC6F889-6DC0-442F-8ACB-69AE50C46E94}" type="slidenum">
              <a:rPr lang="en-US" smtClean="0"/>
              <a:pPr/>
              <a:t>21</a:t>
            </a:fld>
            <a:endParaRPr lang="en-US"/>
          </a:p>
        </p:txBody>
      </p:sp>
    </p:spTree>
    <p:extLst>
      <p:ext uri="{BB962C8B-B14F-4D97-AF65-F5344CB8AC3E}">
        <p14:creationId xmlns:p14="http://schemas.microsoft.com/office/powerpoint/2010/main" val="39899182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 simple example of JavaScript. </a:t>
            </a:r>
          </a:p>
          <a:p>
            <a:endParaRPr lang="en-US" dirty="0" smtClean="0"/>
          </a:p>
          <a:p>
            <a:r>
              <a:rPr lang="en-US" dirty="0" smtClean="0"/>
              <a:t>As you can see, there is a script tag in the header</a:t>
            </a:r>
            <a:r>
              <a:rPr lang="en-US" baseline="0" dirty="0" smtClean="0"/>
              <a:t> section. Under that there is a JavaScript function </a:t>
            </a:r>
            <a:r>
              <a:rPr lang="en-US" baseline="0" dirty="0" err="1" smtClean="0"/>
              <a:t>myFunction</a:t>
            </a:r>
            <a:r>
              <a:rPr lang="en-US" baseline="0" dirty="0" smtClean="0"/>
              <a:t>(), which modifies the HTML content of HTML elements on the web page with an id of “demo”.</a:t>
            </a:r>
          </a:p>
          <a:p>
            <a:endParaRPr lang="en-US" baseline="0" dirty="0" smtClean="0"/>
          </a:p>
          <a:p>
            <a:r>
              <a:rPr lang="en-US" baseline="0" dirty="0" smtClean="0"/>
              <a:t>Take a look at the body tag. There is a paragraph with an id of “demo”. The content of the paragraph is “A Paragraph”. Followed by the paragraph, there is a button that is linked to an event called </a:t>
            </a:r>
            <a:r>
              <a:rPr lang="en-US" baseline="0" dirty="0" err="1" smtClean="0"/>
              <a:t>onClick</a:t>
            </a:r>
            <a:r>
              <a:rPr lang="en-US" baseline="0" dirty="0" smtClean="0"/>
              <a:t>. When user clicks on this button, the java script function </a:t>
            </a:r>
            <a:r>
              <a:rPr lang="en-US" baseline="0" dirty="0" err="1" smtClean="0"/>
              <a:t>myFunction</a:t>
            </a:r>
            <a:r>
              <a:rPr lang="en-US" baseline="0" dirty="0" smtClean="0"/>
              <a:t>() is invoked, which then modifies the HTML content inside the paragraph.</a:t>
            </a:r>
          </a:p>
          <a:p>
            <a:endParaRPr lang="en-US" baseline="0" dirty="0" smtClean="0"/>
          </a:p>
          <a:p>
            <a:r>
              <a:rPr lang="en-US" baseline="0" dirty="0" smtClean="0"/>
              <a:t>This was a very simple example. JavaScript can respond to a very large number of page events such as mouse events, keyboard events, clipboard events etc. and add very sophisticated behavior to your web page.</a:t>
            </a:r>
            <a:endParaRPr lang="en-US" dirty="0"/>
          </a:p>
        </p:txBody>
      </p:sp>
      <p:sp>
        <p:nvSpPr>
          <p:cNvPr id="4" name="Slide Number Placeholder 3"/>
          <p:cNvSpPr>
            <a:spLocks noGrp="1"/>
          </p:cNvSpPr>
          <p:nvPr>
            <p:ph type="sldNum" sz="quarter" idx="10"/>
          </p:nvPr>
        </p:nvSpPr>
        <p:spPr/>
        <p:txBody>
          <a:bodyPr/>
          <a:lstStyle/>
          <a:p>
            <a:fld id="{8CC6F889-6DC0-442F-8ACB-69AE50C46E94}" type="slidenum">
              <a:rPr lang="en-US" smtClean="0"/>
              <a:pPr/>
              <a:t>22</a:t>
            </a:fld>
            <a:endParaRPr lang="en-US"/>
          </a:p>
        </p:txBody>
      </p:sp>
    </p:spTree>
    <p:extLst>
      <p:ext uri="{BB962C8B-B14F-4D97-AF65-F5344CB8AC3E}">
        <p14:creationId xmlns:p14="http://schemas.microsoft.com/office/powerpoint/2010/main" val="433470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JavaScript code can be placed within &lt;</a:t>
            </a:r>
            <a:r>
              <a:rPr lang="en-US" dirty="0" smtClean="0">
                <a:latin typeface="Courier New" panose="02070309020205020404" pitchFamily="49" charset="0"/>
                <a:cs typeface="Courier New" panose="02070309020205020404" pitchFamily="49" charset="0"/>
              </a:rPr>
              <a:t>head</a:t>
            </a:r>
            <a:r>
              <a:rPr lang="en-US" dirty="0" smtClean="0"/>
              <a:t>&gt; or &lt;</a:t>
            </a:r>
            <a:r>
              <a:rPr lang="en-US" dirty="0" smtClean="0">
                <a:latin typeface="Courier New" panose="02070309020205020404" pitchFamily="49" charset="0"/>
                <a:cs typeface="Courier New" panose="02070309020205020404" pitchFamily="49" charset="0"/>
              </a:rPr>
              <a:t>body</a:t>
            </a:r>
            <a:r>
              <a:rPr lang="en-US" dirty="0" smtClean="0"/>
              <a:t>&gt; sections of an HTML page</a:t>
            </a:r>
          </a:p>
          <a:p>
            <a:pPr marL="171450" indent="-171450">
              <a:buFont typeface="Arial" panose="020B0604020202020204" pitchFamily="34" charset="0"/>
              <a:buChar char="•"/>
            </a:pPr>
            <a:r>
              <a:rPr lang="en-US" dirty="0" smtClean="0"/>
              <a:t>It can also be placed in its own file (*.js), and included in the page using script element</a:t>
            </a:r>
          </a:p>
          <a:p>
            <a:pPr marL="628650" lvl="1" indent="-171450">
              <a:buFont typeface="Arial" panose="020B0604020202020204" pitchFamily="34" charset="0"/>
              <a:buChar char="•"/>
            </a:pPr>
            <a:r>
              <a:rPr lang="en-US" dirty="0" smtClean="0"/>
              <a:t>As you can see the example here, the file</a:t>
            </a:r>
            <a:r>
              <a:rPr lang="en-US" baseline="0" dirty="0" smtClean="0"/>
              <a:t> myscript.js has been put under js folder directly under document root (i.e. </a:t>
            </a:r>
            <a:r>
              <a:rPr lang="en-US" baseline="0" dirty="0" err="1" smtClean="0"/>
              <a:t>WebContent</a:t>
            </a:r>
            <a:r>
              <a:rPr lang="en-US" baseline="0" dirty="0" smtClean="0"/>
              <a:t>)</a:t>
            </a:r>
            <a:endParaRPr lang="en-US" dirty="0" smtClean="0"/>
          </a:p>
          <a:p>
            <a:pPr marL="171450" indent="-171450">
              <a:buFont typeface="Arial" panose="020B0604020202020204" pitchFamily="34" charset="0"/>
              <a:buChar char="•"/>
            </a:pPr>
            <a:r>
              <a:rPr lang="en-US" dirty="0" smtClean="0"/>
              <a:t>JavaScript gets downloaded along with page contents, and executed on client’s browser</a:t>
            </a:r>
          </a:p>
          <a:p>
            <a:pPr marL="171450" indent="-171450">
              <a:buFont typeface="Arial" panose="020B0604020202020204" pitchFamily="34" charset="0"/>
              <a:buChar char="•"/>
            </a:pPr>
            <a:r>
              <a:rPr lang="en-US" dirty="0" smtClean="0"/>
              <a:t>Good practice to keep files</a:t>
            </a:r>
            <a:r>
              <a:rPr lang="en-US" baseline="0" dirty="0" smtClean="0"/>
              <a:t> containing java script code</a:t>
            </a:r>
            <a:r>
              <a:rPr lang="en-US" dirty="0" smtClean="0"/>
              <a:t> under doc root</a:t>
            </a:r>
          </a:p>
          <a:p>
            <a:endParaRPr lang="en-US" dirty="0"/>
          </a:p>
        </p:txBody>
      </p:sp>
      <p:sp>
        <p:nvSpPr>
          <p:cNvPr id="4" name="Slide Number Placeholder 3"/>
          <p:cNvSpPr>
            <a:spLocks noGrp="1"/>
          </p:cNvSpPr>
          <p:nvPr>
            <p:ph type="sldNum" sz="quarter" idx="10"/>
          </p:nvPr>
        </p:nvSpPr>
        <p:spPr/>
        <p:txBody>
          <a:bodyPr/>
          <a:lstStyle/>
          <a:p>
            <a:fld id="{8CC6F889-6DC0-442F-8ACB-69AE50C46E94}" type="slidenum">
              <a:rPr lang="en-US" smtClean="0"/>
              <a:pPr/>
              <a:t>23</a:t>
            </a:fld>
            <a:endParaRPr lang="en-US"/>
          </a:p>
        </p:txBody>
      </p:sp>
    </p:spTree>
    <p:extLst>
      <p:ext uri="{BB962C8B-B14F-4D97-AF65-F5344CB8AC3E}">
        <p14:creationId xmlns:p14="http://schemas.microsoft.com/office/powerpoint/2010/main" val="18070968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JavaS</a:t>
            </a:r>
            <a:r>
              <a:rPr lang="en-US" baseline="0" dirty="0" err="1" smtClean="0"/>
              <a:t>ript</a:t>
            </a:r>
            <a:r>
              <a:rPr lang="en-US" baseline="0" dirty="0" smtClean="0"/>
              <a:t> is based on Java Programming language and its syntax is very similar to it. </a:t>
            </a:r>
          </a:p>
          <a:p>
            <a:endParaRPr lang="en-US" baseline="0" dirty="0" smtClean="0"/>
          </a:p>
          <a:p>
            <a:pPr marL="171450" indent="-171450">
              <a:buFont typeface="Arial" panose="020B0604020202020204" pitchFamily="34" charset="0"/>
              <a:buChar char="•"/>
            </a:pPr>
            <a:r>
              <a:rPr lang="en-US" baseline="0" dirty="0" smtClean="0"/>
              <a:t>Variables in JavaScript are un-typed and use a keyword var.</a:t>
            </a:r>
          </a:p>
          <a:p>
            <a:pPr marL="171450" indent="-171450">
              <a:buFont typeface="Arial" panose="020B0604020202020204" pitchFamily="34" charset="0"/>
              <a:buChar char="•"/>
            </a:pPr>
            <a:r>
              <a:rPr lang="en-US" dirty="0" smtClean="0"/>
              <a:t>Declarations, statements, operators, loops, conditionals etc. are just like Java!</a:t>
            </a:r>
          </a:p>
          <a:p>
            <a:pPr marL="171450" indent="-171450">
              <a:buFont typeface="Arial" panose="020B0604020202020204" pitchFamily="34" charset="0"/>
              <a:buChar char="•"/>
            </a:pPr>
            <a:r>
              <a:rPr lang="en-US" dirty="0" smtClean="0"/>
              <a:t>Supports objects (dynamic), arrays etc.</a:t>
            </a:r>
          </a:p>
          <a:p>
            <a:pPr marL="171450" indent="-171450">
              <a:buFont typeface="Arial" panose="020B0604020202020204" pitchFamily="34" charset="0"/>
              <a:buChar char="•"/>
            </a:pPr>
            <a:r>
              <a:rPr lang="en-US" dirty="0" smtClean="0"/>
              <a:t>Does automatic type conversion, making the code very fluent and semantic</a:t>
            </a:r>
          </a:p>
          <a:p>
            <a:endParaRPr lang="en-US" dirty="0"/>
          </a:p>
        </p:txBody>
      </p:sp>
      <p:sp>
        <p:nvSpPr>
          <p:cNvPr id="4" name="Slide Number Placeholder 3"/>
          <p:cNvSpPr>
            <a:spLocks noGrp="1"/>
          </p:cNvSpPr>
          <p:nvPr>
            <p:ph type="sldNum" sz="quarter" idx="10"/>
          </p:nvPr>
        </p:nvSpPr>
        <p:spPr/>
        <p:txBody>
          <a:bodyPr/>
          <a:lstStyle/>
          <a:p>
            <a:fld id="{8CC6F889-6DC0-442F-8ACB-69AE50C46E94}" type="slidenum">
              <a:rPr lang="en-US" smtClean="0"/>
              <a:pPr/>
              <a:t>24</a:t>
            </a:fld>
            <a:endParaRPr lang="en-US"/>
          </a:p>
        </p:txBody>
      </p:sp>
    </p:spTree>
    <p:extLst>
      <p:ext uri="{BB962C8B-B14F-4D97-AF65-F5344CB8AC3E}">
        <p14:creationId xmlns:p14="http://schemas.microsoft.com/office/powerpoint/2010/main" val="29732720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is JavaScript sample code. As you can see you can define variables, arrays, and objects. You can assign vales to them, compute something – here it is full price of something is being calculated, and </a:t>
            </a:r>
            <a:r>
              <a:rPr lang="en-US" baseline="0" dirty="0" smtClean="0"/>
              <a:t>a </a:t>
            </a:r>
            <a:r>
              <a:rPr lang="en-US" baseline="0" smtClean="0"/>
              <a:t>for loop </a:t>
            </a:r>
            <a:r>
              <a:rPr lang="en-US" baseline="0" dirty="0" smtClean="0"/>
              <a:t>to do something repetitively. </a:t>
            </a:r>
          </a:p>
          <a:p>
            <a:endParaRPr lang="en-US" baseline="0" dirty="0" smtClean="0"/>
          </a:p>
          <a:p>
            <a:r>
              <a:rPr lang="en-US" baseline="0" dirty="0" smtClean="0"/>
              <a:t>Hope this gives you a good idea about JavaScript syntax.</a:t>
            </a:r>
          </a:p>
          <a:p>
            <a:endParaRPr lang="en-US" baseline="0" dirty="0" smtClean="0"/>
          </a:p>
          <a:p>
            <a:r>
              <a:rPr lang="en-US" baseline="0" dirty="0" smtClean="0"/>
              <a:t>Getting deeper into JavaScript is beyond the scope of this class. However, you can, and should, learn more about JavaScript from a variety of sources on the internet. W3schools.com is a very good site for beginners and intermediate level programmers.</a:t>
            </a:r>
          </a:p>
        </p:txBody>
      </p:sp>
      <p:sp>
        <p:nvSpPr>
          <p:cNvPr id="4" name="Slide Number Placeholder 3"/>
          <p:cNvSpPr>
            <a:spLocks noGrp="1"/>
          </p:cNvSpPr>
          <p:nvPr>
            <p:ph type="sldNum" sz="quarter" idx="10"/>
          </p:nvPr>
        </p:nvSpPr>
        <p:spPr/>
        <p:txBody>
          <a:bodyPr/>
          <a:lstStyle/>
          <a:p>
            <a:fld id="{8CC6F889-6DC0-442F-8ACB-69AE50C46E94}" type="slidenum">
              <a:rPr lang="en-US" smtClean="0"/>
              <a:pPr/>
              <a:t>25</a:t>
            </a:fld>
            <a:endParaRPr lang="en-US"/>
          </a:p>
        </p:txBody>
      </p:sp>
    </p:spTree>
    <p:extLst>
      <p:ext uri="{BB962C8B-B14F-4D97-AF65-F5344CB8AC3E}">
        <p14:creationId xmlns:p14="http://schemas.microsoft.com/office/powerpoint/2010/main" val="41026121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Advanced JavaScript programming can be difficult and time consuming</a:t>
            </a:r>
          </a:p>
          <a:p>
            <a:pPr marL="171450" indent="-171450">
              <a:buFont typeface="Arial" panose="020B0604020202020204" pitchFamily="34" charset="0"/>
              <a:buChar char="•"/>
            </a:pPr>
            <a:r>
              <a:rPr lang="en-US" dirty="0" smtClean="0"/>
              <a:t>Browsers behave differently (different JS engine), and you must handle that as well.</a:t>
            </a:r>
          </a:p>
          <a:p>
            <a:pPr marL="171450" indent="-171450">
              <a:buFont typeface="Arial" panose="020B0604020202020204" pitchFamily="34" charset="0"/>
              <a:buChar char="•"/>
            </a:pPr>
            <a:r>
              <a:rPr lang="en-US" dirty="0" smtClean="0"/>
              <a:t>To help with these, JavaScript libraries (also known as JavaScript frameworks) created</a:t>
            </a:r>
          </a:p>
          <a:p>
            <a:pPr marL="171450" indent="-171450">
              <a:buFont typeface="Arial" panose="020B0604020202020204" pitchFamily="34" charset="0"/>
              <a:buChar char="•"/>
            </a:pPr>
            <a:r>
              <a:rPr lang="en-US" dirty="0" smtClean="0"/>
              <a:t>jQuery &amp; Angular JS are popular frameworks</a:t>
            </a:r>
          </a:p>
          <a:p>
            <a:endParaRPr lang="en-US" dirty="0" smtClean="0"/>
          </a:p>
          <a:p>
            <a:r>
              <a:rPr lang="en-US" dirty="0" smtClean="0"/>
              <a:t>You</a:t>
            </a:r>
            <a:r>
              <a:rPr lang="en-US" baseline="0" dirty="0" smtClean="0"/>
              <a:t> will use a little bit of jQuery in your lab. Getting deeper into these framework is beyond the scope of this class. However, there are several free resources on the internet. I recommend learning jQuery from w3schools.com </a:t>
            </a:r>
            <a:endParaRPr lang="en-US" dirty="0"/>
          </a:p>
        </p:txBody>
      </p:sp>
      <p:sp>
        <p:nvSpPr>
          <p:cNvPr id="4" name="Slide Number Placeholder 3"/>
          <p:cNvSpPr>
            <a:spLocks noGrp="1"/>
          </p:cNvSpPr>
          <p:nvPr>
            <p:ph type="sldNum" sz="quarter" idx="10"/>
          </p:nvPr>
        </p:nvSpPr>
        <p:spPr/>
        <p:txBody>
          <a:bodyPr/>
          <a:lstStyle/>
          <a:p>
            <a:fld id="{8CC6F889-6DC0-442F-8ACB-69AE50C46E94}" type="slidenum">
              <a:rPr lang="en-US" smtClean="0"/>
              <a:pPr/>
              <a:t>26</a:t>
            </a:fld>
            <a:endParaRPr lang="en-US"/>
          </a:p>
        </p:txBody>
      </p:sp>
    </p:spTree>
    <p:extLst>
      <p:ext uri="{BB962C8B-B14F-4D97-AF65-F5344CB8AC3E}">
        <p14:creationId xmlns:p14="http://schemas.microsoft.com/office/powerpoint/2010/main" val="14306646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 take a brief look at XML technology.</a:t>
            </a:r>
          </a:p>
          <a:p>
            <a:endParaRPr lang="en-US" dirty="0" smtClean="0"/>
          </a:p>
          <a:p>
            <a:pPr marL="171450" indent="-171450">
              <a:buFont typeface="Arial" panose="020B0604020202020204" pitchFamily="34" charset="0"/>
              <a:buChar char="•"/>
            </a:pPr>
            <a:r>
              <a:rPr lang="en-US" dirty="0" smtClean="0"/>
              <a:t>XML stands for E</a:t>
            </a:r>
            <a:r>
              <a:rPr lang="en-US" b="1" u="sng" dirty="0" smtClean="0">
                <a:solidFill>
                  <a:srgbClr val="FF0000"/>
                </a:solidFill>
              </a:rPr>
              <a:t>X</a:t>
            </a:r>
            <a:r>
              <a:rPr lang="en-US" dirty="0" smtClean="0"/>
              <a:t>tensible </a:t>
            </a:r>
            <a:r>
              <a:rPr lang="en-US" b="1" u="sng" dirty="0" smtClean="0">
                <a:solidFill>
                  <a:srgbClr val="FF0000"/>
                </a:solidFill>
              </a:rPr>
              <a:t>M</a:t>
            </a:r>
            <a:r>
              <a:rPr lang="en-US" dirty="0" smtClean="0"/>
              <a:t>arkup </a:t>
            </a:r>
            <a:r>
              <a:rPr lang="en-US" b="1" u="sng" dirty="0" smtClean="0">
                <a:solidFill>
                  <a:srgbClr val="FF0000"/>
                </a:solidFill>
              </a:rPr>
              <a:t>L</a:t>
            </a:r>
            <a:r>
              <a:rPr lang="en-US" dirty="0" smtClean="0"/>
              <a:t>anguage </a:t>
            </a:r>
          </a:p>
          <a:p>
            <a:pPr marL="171450" indent="-171450">
              <a:buFont typeface="Arial" panose="020B0604020202020204" pitchFamily="34" charset="0"/>
              <a:buChar char="•"/>
            </a:pPr>
            <a:r>
              <a:rPr lang="en-US" dirty="0" smtClean="0"/>
              <a:t>Designed to represent data, programming language neutral</a:t>
            </a:r>
          </a:p>
          <a:p>
            <a:pPr marL="171450" indent="-171450">
              <a:buFont typeface="Arial" panose="020B0604020202020204" pitchFamily="34" charset="0"/>
              <a:buChar char="•"/>
            </a:pPr>
            <a:r>
              <a:rPr lang="en-US" dirty="0" smtClean="0"/>
              <a:t>HTML is special case of XML, with predefined tags!</a:t>
            </a:r>
          </a:p>
          <a:p>
            <a:endParaRPr lang="en-US" dirty="0" smtClean="0"/>
          </a:p>
          <a:p>
            <a:r>
              <a:rPr lang="en-US" dirty="0" smtClean="0"/>
              <a:t>Here is an example</a:t>
            </a:r>
            <a:r>
              <a:rPr lang="en-US" baseline="0" dirty="0" smtClean="0"/>
              <a:t> of XML document. As you can see, there is an outer element named OSU-Class. Nested within this element are three other elements: number, name, and department. XML supports nested elements, and attributes – just like HTML.</a:t>
            </a:r>
          </a:p>
          <a:p>
            <a:endParaRPr lang="en-US" baseline="0" dirty="0" smtClean="0"/>
          </a:p>
          <a:p>
            <a:r>
              <a:rPr lang="en-US" baseline="0" dirty="0" smtClean="0"/>
              <a:t>An important thing to notice is that XML is just data. It does not DO anything by itself!</a:t>
            </a:r>
          </a:p>
          <a:p>
            <a:endParaRPr lang="en-US" baseline="0" dirty="0" smtClean="0"/>
          </a:p>
          <a:p>
            <a:r>
              <a:rPr lang="en-US" baseline="0" dirty="0" smtClean="0"/>
              <a:t>With this background, let’s now understand a key technology called AJAX.</a:t>
            </a:r>
            <a:endParaRPr lang="en-US" dirty="0"/>
          </a:p>
        </p:txBody>
      </p:sp>
      <p:sp>
        <p:nvSpPr>
          <p:cNvPr id="4" name="Slide Number Placeholder 3"/>
          <p:cNvSpPr>
            <a:spLocks noGrp="1"/>
          </p:cNvSpPr>
          <p:nvPr>
            <p:ph type="sldNum" sz="quarter" idx="10"/>
          </p:nvPr>
        </p:nvSpPr>
        <p:spPr/>
        <p:txBody>
          <a:bodyPr/>
          <a:lstStyle/>
          <a:p>
            <a:fld id="{8CC6F889-6DC0-442F-8ACB-69AE50C46E94}" type="slidenum">
              <a:rPr lang="en-US" smtClean="0"/>
              <a:pPr/>
              <a:t>27</a:t>
            </a:fld>
            <a:endParaRPr lang="en-US"/>
          </a:p>
        </p:txBody>
      </p:sp>
    </p:spTree>
    <p:extLst>
      <p:ext uri="{BB962C8B-B14F-4D97-AF65-F5344CB8AC3E}">
        <p14:creationId xmlns:p14="http://schemas.microsoft.com/office/powerpoint/2010/main" val="17894927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anose="020B0604020202020204" pitchFamily="34" charset="0"/>
              <a:buChar char="•"/>
            </a:pPr>
            <a:r>
              <a:rPr lang="en-US" b="0" u="none" dirty="0" smtClean="0">
                <a:solidFill>
                  <a:srgbClr val="FF0000"/>
                </a:solidFill>
              </a:rPr>
              <a:t>AJAX stands for </a:t>
            </a:r>
            <a:r>
              <a:rPr lang="en-US" b="1" u="sng" dirty="0" smtClean="0">
                <a:solidFill>
                  <a:srgbClr val="FF0000"/>
                </a:solidFill>
              </a:rPr>
              <a:t>A</a:t>
            </a:r>
            <a:r>
              <a:rPr lang="en-US" dirty="0" smtClean="0"/>
              <a:t>synchronous </a:t>
            </a:r>
            <a:r>
              <a:rPr lang="en-US" b="1" u="sng" dirty="0" smtClean="0">
                <a:solidFill>
                  <a:srgbClr val="FF0000"/>
                </a:solidFill>
              </a:rPr>
              <a:t>J</a:t>
            </a:r>
            <a:r>
              <a:rPr lang="en-US" dirty="0" smtClean="0"/>
              <a:t>avaScript </a:t>
            </a:r>
            <a:r>
              <a:rPr lang="en-US" b="1" u="sng" dirty="0" smtClean="0">
                <a:solidFill>
                  <a:srgbClr val="FF0000"/>
                </a:solidFill>
              </a:rPr>
              <a:t>A</a:t>
            </a:r>
            <a:r>
              <a:rPr lang="en-US" dirty="0" smtClean="0"/>
              <a:t>nd </a:t>
            </a:r>
            <a:r>
              <a:rPr lang="en-US" b="1" u="sng" dirty="0" smtClean="0">
                <a:solidFill>
                  <a:srgbClr val="FF0000"/>
                </a:solidFill>
              </a:rPr>
              <a:t>X</a:t>
            </a:r>
            <a:r>
              <a:rPr lang="en-US" dirty="0" smtClean="0"/>
              <a:t>ML </a:t>
            </a:r>
          </a:p>
          <a:p>
            <a:pPr marL="171450" indent="-171450">
              <a:buFont typeface="Arial" panose="020B0604020202020204" pitchFamily="34" charset="0"/>
              <a:buChar char="•"/>
            </a:pPr>
            <a:r>
              <a:rPr lang="en-US" dirty="0" smtClean="0"/>
              <a:t>It is a technique to update parts of a web page by making asynchronous calls to server</a:t>
            </a:r>
          </a:p>
          <a:p>
            <a:pPr marL="171450" indent="-171450">
              <a:buFont typeface="Arial" panose="020B0604020202020204" pitchFamily="34" charset="0"/>
              <a:buChar char="•"/>
            </a:pPr>
            <a:r>
              <a:rPr lang="en-US" dirty="0" smtClean="0"/>
              <a:t>It helps in creating fast and dynamic web pages, making it look like rich client</a:t>
            </a:r>
          </a:p>
          <a:p>
            <a:pPr marL="171450" indent="-171450">
              <a:buFont typeface="Arial" panose="020B0604020202020204" pitchFamily="34" charset="0"/>
              <a:buChar char="•"/>
            </a:pPr>
            <a:r>
              <a:rPr lang="en-US" dirty="0" smtClean="0"/>
              <a:t>Can request data from server, </a:t>
            </a:r>
            <a:r>
              <a:rPr lang="en-US" b="1" dirty="0" smtClean="0"/>
              <a:t>after</a:t>
            </a:r>
            <a:r>
              <a:rPr lang="en-US" dirty="0" smtClean="0"/>
              <a:t> the page has been loaded. Obviously,</a:t>
            </a:r>
            <a:r>
              <a:rPr lang="en-US" baseline="0" dirty="0" smtClean="0"/>
              <a:t> it can send data to the server in the background.</a:t>
            </a:r>
            <a:endParaRPr lang="en-US" dirty="0" smtClean="0"/>
          </a:p>
          <a:p>
            <a:pPr marL="171450" indent="-171450">
              <a:buFont typeface="Arial" panose="020B0604020202020204" pitchFamily="34" charset="0"/>
              <a:buChar char="•"/>
            </a:pPr>
            <a:r>
              <a:rPr lang="en-US" dirty="0" smtClean="0"/>
              <a:t>Uses JavaScript &amp; XML</a:t>
            </a:r>
          </a:p>
          <a:p>
            <a:endParaRPr lang="en-US" dirty="0"/>
          </a:p>
        </p:txBody>
      </p:sp>
      <p:sp>
        <p:nvSpPr>
          <p:cNvPr id="4" name="Slide Number Placeholder 3"/>
          <p:cNvSpPr>
            <a:spLocks noGrp="1"/>
          </p:cNvSpPr>
          <p:nvPr>
            <p:ph type="sldNum" sz="quarter" idx="10"/>
          </p:nvPr>
        </p:nvSpPr>
        <p:spPr/>
        <p:txBody>
          <a:bodyPr/>
          <a:lstStyle/>
          <a:p>
            <a:fld id="{8CC6F889-6DC0-442F-8ACB-69AE50C46E94}" type="slidenum">
              <a:rPr lang="en-US" smtClean="0"/>
              <a:pPr/>
              <a:t>28</a:t>
            </a:fld>
            <a:endParaRPr lang="en-US"/>
          </a:p>
        </p:txBody>
      </p:sp>
    </p:spTree>
    <p:extLst>
      <p:ext uri="{BB962C8B-B14F-4D97-AF65-F5344CB8AC3E}">
        <p14:creationId xmlns:p14="http://schemas.microsoft.com/office/powerpoint/2010/main" val="3041620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 begin part 1 –</a:t>
            </a:r>
            <a:r>
              <a:rPr lang="en-US" baseline="0" dirty="0" smtClean="0"/>
              <a:t> UI tier Overview &amp; HTML</a:t>
            </a:r>
            <a:endParaRPr lang="en-US" dirty="0"/>
          </a:p>
        </p:txBody>
      </p:sp>
      <p:sp>
        <p:nvSpPr>
          <p:cNvPr id="4" name="Slide Number Placeholder 3"/>
          <p:cNvSpPr>
            <a:spLocks noGrp="1"/>
          </p:cNvSpPr>
          <p:nvPr>
            <p:ph type="sldNum" sz="quarter" idx="10"/>
          </p:nvPr>
        </p:nvSpPr>
        <p:spPr/>
        <p:txBody>
          <a:bodyPr/>
          <a:lstStyle/>
          <a:p>
            <a:fld id="{8CC6F889-6DC0-442F-8ACB-69AE50C46E94}" type="slidenum">
              <a:rPr lang="en-US" smtClean="0"/>
              <a:pPr/>
              <a:t>2</a:t>
            </a:fld>
            <a:endParaRPr lang="en-US"/>
          </a:p>
        </p:txBody>
      </p:sp>
    </p:spTree>
    <p:extLst>
      <p:ext uri="{BB962C8B-B14F-4D97-AF65-F5344CB8AC3E}">
        <p14:creationId xmlns:p14="http://schemas.microsoft.com/office/powerpoint/2010/main" val="16494275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 brief view</a:t>
            </a:r>
            <a:r>
              <a:rPr lang="en-US" baseline="0" dirty="0" smtClean="0"/>
              <a:t> of how AJAX works. </a:t>
            </a:r>
          </a:p>
          <a:p>
            <a:endParaRPr lang="en-US" baseline="0" dirty="0" smtClean="0"/>
          </a:p>
          <a:p>
            <a:r>
              <a:rPr lang="en-US" baseline="0" dirty="0" smtClean="0"/>
              <a:t>When an event occurs, such as a mouse click, or a keyboard event, a JavaScript code instantiates </a:t>
            </a:r>
            <a:r>
              <a:rPr lang="en-US" baseline="0" dirty="0" err="1" smtClean="0"/>
              <a:t>XMLHttpRequest</a:t>
            </a:r>
            <a:r>
              <a:rPr lang="en-US" baseline="0" dirty="0" smtClean="0"/>
              <a:t> object, and sends it asynchronously over to the server. The server processes the request, creates a response and sends data back to the browser. Note, that Server only sees a normal </a:t>
            </a:r>
            <a:r>
              <a:rPr lang="en-US" baseline="0" dirty="0" err="1" smtClean="0"/>
              <a:t>HttpRequest</a:t>
            </a:r>
            <a:r>
              <a:rPr lang="en-US" baseline="0" dirty="0" smtClean="0"/>
              <a:t>, so it does not know whether it is a normal request/response cycle or AJAX call from parts of a page.</a:t>
            </a:r>
          </a:p>
          <a:p>
            <a:endParaRPr lang="en-US" baseline="0" dirty="0" smtClean="0"/>
          </a:p>
          <a:p>
            <a:r>
              <a:rPr lang="en-US" baseline="0" dirty="0" smtClean="0"/>
              <a:t>Once server returns an HTTP response with required data, a listener JavaScript function on the page processes it and updates the page.</a:t>
            </a:r>
          </a:p>
          <a:p>
            <a:endParaRPr lang="en-US" baseline="0" dirty="0" smtClean="0"/>
          </a:p>
          <a:p>
            <a:r>
              <a:rPr lang="en-US" baseline="0" dirty="0" smtClean="0"/>
              <a:t>Source: http://www.w3schools.com/ajax/ajax_intro.asp</a:t>
            </a:r>
          </a:p>
          <a:p>
            <a:endParaRPr lang="en-US" dirty="0"/>
          </a:p>
        </p:txBody>
      </p:sp>
      <p:sp>
        <p:nvSpPr>
          <p:cNvPr id="4" name="Slide Number Placeholder 3"/>
          <p:cNvSpPr>
            <a:spLocks noGrp="1"/>
          </p:cNvSpPr>
          <p:nvPr>
            <p:ph type="sldNum" sz="quarter" idx="10"/>
          </p:nvPr>
        </p:nvSpPr>
        <p:spPr/>
        <p:txBody>
          <a:bodyPr/>
          <a:lstStyle/>
          <a:p>
            <a:fld id="{8CC6F889-6DC0-442F-8ACB-69AE50C46E94}" type="slidenum">
              <a:rPr lang="en-US" smtClean="0"/>
              <a:pPr/>
              <a:t>29</a:t>
            </a:fld>
            <a:endParaRPr lang="en-US"/>
          </a:p>
        </p:txBody>
      </p:sp>
    </p:spTree>
    <p:extLst>
      <p:ext uri="{BB962C8B-B14F-4D97-AF65-F5344CB8AC3E}">
        <p14:creationId xmlns:p14="http://schemas.microsoft.com/office/powerpoint/2010/main" val="30984842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an HTML page, which contains a button.</a:t>
            </a:r>
          </a:p>
          <a:p>
            <a:r>
              <a:rPr lang="en-US" dirty="0" smtClean="0"/>
              <a:t>When button is clicked, it calls a JavaScript function called </a:t>
            </a:r>
            <a:r>
              <a:rPr lang="en-US" dirty="0" err="1" smtClean="0"/>
              <a:t>loadDoc</a:t>
            </a:r>
            <a:r>
              <a:rPr lang="en-US" dirty="0" smtClean="0"/>
              <a:t>()</a:t>
            </a:r>
          </a:p>
          <a:p>
            <a:endParaRPr lang="en-US" dirty="0" smtClean="0"/>
          </a:p>
          <a:p>
            <a:r>
              <a:rPr lang="en-US" dirty="0" smtClean="0"/>
              <a:t>All simple, so far! Much like any other regular</a:t>
            </a:r>
            <a:r>
              <a:rPr lang="en-US" baseline="0" dirty="0" smtClean="0"/>
              <a:t> Java Script usage. </a:t>
            </a:r>
          </a:p>
          <a:p>
            <a:endParaRPr lang="en-US" baseline="0" dirty="0" smtClean="0"/>
          </a:p>
          <a:p>
            <a:r>
              <a:rPr lang="en-US" baseline="0" dirty="0" smtClean="0"/>
              <a:t>Let’s now look at the java script code.</a:t>
            </a:r>
            <a:endParaRPr lang="en-US" dirty="0"/>
          </a:p>
        </p:txBody>
      </p:sp>
      <p:sp>
        <p:nvSpPr>
          <p:cNvPr id="4" name="Slide Number Placeholder 3"/>
          <p:cNvSpPr>
            <a:spLocks noGrp="1"/>
          </p:cNvSpPr>
          <p:nvPr>
            <p:ph type="sldNum" sz="quarter" idx="10"/>
          </p:nvPr>
        </p:nvSpPr>
        <p:spPr/>
        <p:txBody>
          <a:bodyPr/>
          <a:lstStyle/>
          <a:p>
            <a:fld id="{8CC6F889-6DC0-442F-8ACB-69AE50C46E94}" type="slidenum">
              <a:rPr lang="en-US" smtClean="0"/>
              <a:pPr/>
              <a:t>30</a:t>
            </a:fld>
            <a:endParaRPr lang="en-US"/>
          </a:p>
        </p:txBody>
      </p:sp>
    </p:spTree>
    <p:extLst>
      <p:ext uri="{BB962C8B-B14F-4D97-AF65-F5344CB8AC3E}">
        <p14:creationId xmlns:p14="http://schemas.microsoft.com/office/powerpoint/2010/main" val="16201684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the </a:t>
            </a:r>
            <a:r>
              <a:rPr lang="en-US" dirty="0" err="1" smtClean="0"/>
              <a:t>javascript</a:t>
            </a:r>
            <a:r>
              <a:rPr lang="en-US" dirty="0" smtClean="0"/>
              <a:t> code, which uses</a:t>
            </a:r>
            <a:r>
              <a:rPr lang="en-US" baseline="0" dirty="0" smtClean="0"/>
              <a:t> a very different logic. </a:t>
            </a:r>
          </a:p>
          <a:p>
            <a:endParaRPr lang="en-US" baseline="0" dirty="0" smtClean="0"/>
          </a:p>
          <a:p>
            <a:r>
              <a:rPr lang="en-US" baseline="0" dirty="0" smtClean="0"/>
              <a:t>It builds </a:t>
            </a:r>
            <a:r>
              <a:rPr lang="en-US" baseline="0" dirty="0" err="1" smtClean="0"/>
              <a:t>xttp</a:t>
            </a:r>
            <a:r>
              <a:rPr lang="en-US" baseline="0" dirty="0" smtClean="0"/>
              <a:t> request object, sends over to server using GET method, and that is done asynchronously. </a:t>
            </a:r>
          </a:p>
          <a:p>
            <a:r>
              <a:rPr lang="en-US" baseline="0" dirty="0" smtClean="0"/>
              <a:t>Before sending request, it also sets up callback function, let’s take a look at it next.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CC6F889-6DC0-442F-8ACB-69AE50C46E94}" type="slidenum">
              <a:rPr lang="en-US" smtClean="0"/>
              <a:pPr/>
              <a:t>31</a:t>
            </a:fld>
            <a:endParaRPr lang="en-US"/>
          </a:p>
        </p:txBody>
      </p:sp>
    </p:spTree>
    <p:extLst>
      <p:ext uri="{BB962C8B-B14F-4D97-AF65-F5344CB8AC3E}">
        <p14:creationId xmlns:p14="http://schemas.microsoft.com/office/powerpoint/2010/main" val="6899337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the callback function. Its job is to set the content of the specified</a:t>
            </a:r>
            <a:r>
              <a:rPr lang="en-US" baseline="0" dirty="0" smtClean="0"/>
              <a:t> section of the page with response from the server.</a:t>
            </a:r>
          </a:p>
          <a:p>
            <a:endParaRPr lang="en-US" baseline="0" dirty="0" smtClean="0"/>
          </a:p>
          <a:p>
            <a:r>
              <a:rPr lang="en-US" baseline="0" dirty="0" smtClean="0"/>
              <a:t>This was a rudimentary example. In reality, AJAX can make a web site very slick and responsive to user activities. You can learn more about AJAX on internet, and certainly from w3schools.com website. </a:t>
            </a:r>
            <a:endParaRPr lang="en-US" dirty="0"/>
          </a:p>
        </p:txBody>
      </p:sp>
      <p:sp>
        <p:nvSpPr>
          <p:cNvPr id="4" name="Slide Number Placeholder 3"/>
          <p:cNvSpPr>
            <a:spLocks noGrp="1"/>
          </p:cNvSpPr>
          <p:nvPr>
            <p:ph type="sldNum" sz="quarter" idx="10"/>
          </p:nvPr>
        </p:nvSpPr>
        <p:spPr/>
        <p:txBody>
          <a:bodyPr/>
          <a:lstStyle/>
          <a:p>
            <a:fld id="{8CC6F889-6DC0-442F-8ACB-69AE50C46E94}" type="slidenum">
              <a:rPr lang="en-US" smtClean="0"/>
              <a:pPr/>
              <a:t>32</a:t>
            </a:fld>
            <a:endParaRPr lang="en-US"/>
          </a:p>
        </p:txBody>
      </p:sp>
    </p:spTree>
    <p:extLst>
      <p:ext uri="{BB962C8B-B14F-4D97-AF65-F5344CB8AC3E}">
        <p14:creationId xmlns:p14="http://schemas.microsoft.com/office/powerpoint/2010/main" val="2028243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introduce the concept of single page web</a:t>
            </a:r>
            <a:r>
              <a:rPr lang="en-US" baseline="0" dirty="0" smtClean="0"/>
              <a:t> applications. </a:t>
            </a:r>
          </a:p>
          <a:p>
            <a:endParaRPr lang="en-US" baseline="0" dirty="0" smtClean="0"/>
          </a:p>
          <a:p>
            <a:r>
              <a:rPr lang="en-US" baseline="0" dirty="0" smtClean="0"/>
              <a:t>This is a relatively new way to developing web applications, and it is very different from traditional web applications. The idea is that most of the user interface tier computation is shifted to the client’s machine, i.e. the browser. The server responds to fine-grained interactions from the client, based on user’s interaction.</a:t>
            </a:r>
          </a:p>
          <a:p>
            <a:endParaRPr lang="en-US" baseline="0" dirty="0" smtClean="0"/>
          </a:p>
          <a:p>
            <a:pPr marL="171450" indent="-171450">
              <a:buFont typeface="Arial" panose="020B0604020202020204" pitchFamily="34" charset="0"/>
              <a:buChar char="•"/>
            </a:pPr>
            <a:r>
              <a:rPr lang="en-US" baseline="0" dirty="0" smtClean="0"/>
              <a:t>The entire web site fits into a single web page, </a:t>
            </a:r>
            <a:r>
              <a:rPr lang="en-US" dirty="0" smtClean="0"/>
              <a:t>providing fluid desktop app like look &amp; feel</a:t>
            </a:r>
            <a:endParaRPr lang="en-US" baseline="0" dirty="0" smtClean="0"/>
          </a:p>
          <a:p>
            <a:pPr marL="171450" indent="-171450">
              <a:buFont typeface="Arial" panose="020B0604020202020204" pitchFamily="34" charset="0"/>
              <a:buChar char="•"/>
            </a:pPr>
            <a:r>
              <a:rPr lang="en-US" dirty="0" smtClean="0"/>
              <a:t>Basic HTML, JavaScript, and CSS loaded in first go, then parts of the page &amp; related styles/scripts are updated as necessary</a:t>
            </a:r>
          </a:p>
          <a:p>
            <a:pPr marL="171450" indent="-171450">
              <a:buFont typeface="Arial" panose="020B0604020202020204" pitchFamily="34" charset="0"/>
              <a:buChar char="•"/>
            </a:pPr>
            <a:r>
              <a:rPr lang="en-US" dirty="0" smtClean="0"/>
              <a:t>It makes heavy use of AJAX, &amp; event based model, as you would expect</a:t>
            </a:r>
          </a:p>
          <a:p>
            <a:pPr marL="171450" indent="-171450">
              <a:buFont typeface="Arial" panose="020B0604020202020204" pitchFamily="34" charset="0"/>
              <a:buChar char="•"/>
            </a:pPr>
            <a:r>
              <a:rPr lang="en-US" dirty="0" smtClean="0"/>
              <a:t>Angular JS framework is currently the a</a:t>
            </a:r>
            <a:r>
              <a:rPr lang="en-US" baseline="0" dirty="0" smtClean="0"/>
              <a:t> popular framework to develop such web applications. </a:t>
            </a:r>
            <a:endParaRPr lang="en-US" dirty="0" smtClean="0"/>
          </a:p>
          <a:p>
            <a:pPr marL="171450" indent="-171450">
              <a:buFont typeface="Arial" panose="020B0604020202020204" pitchFamily="34" charset="0"/>
              <a:buChar char="•"/>
            </a:pPr>
            <a:r>
              <a:rPr lang="en-US" dirty="0" smtClean="0"/>
              <a:t>MVC – view rendering, controller &amp; parts of model on the client side!</a:t>
            </a:r>
          </a:p>
          <a:p>
            <a:endParaRPr lang="en-US" dirty="0" smtClean="0"/>
          </a:p>
          <a:p>
            <a:r>
              <a:rPr lang="en-US" dirty="0" smtClean="0"/>
              <a:t>We will not be going deeper into single</a:t>
            </a:r>
            <a:r>
              <a:rPr lang="en-US" baseline="0" dirty="0" smtClean="0"/>
              <a:t> page web applications. Hopefully, this gives you a basic overview of what it is and what underlying technology it uses.</a:t>
            </a:r>
          </a:p>
          <a:p>
            <a:endParaRPr lang="en-US" dirty="0"/>
          </a:p>
        </p:txBody>
      </p:sp>
      <p:sp>
        <p:nvSpPr>
          <p:cNvPr id="4" name="Slide Number Placeholder 3"/>
          <p:cNvSpPr>
            <a:spLocks noGrp="1"/>
          </p:cNvSpPr>
          <p:nvPr>
            <p:ph type="sldNum" sz="quarter" idx="10"/>
          </p:nvPr>
        </p:nvSpPr>
        <p:spPr/>
        <p:txBody>
          <a:bodyPr/>
          <a:lstStyle/>
          <a:p>
            <a:fld id="{8CC6F889-6DC0-442F-8ACB-69AE50C46E94}" type="slidenum">
              <a:rPr lang="en-US" smtClean="0"/>
              <a:pPr/>
              <a:t>33</a:t>
            </a:fld>
            <a:endParaRPr lang="en-US"/>
          </a:p>
        </p:txBody>
      </p:sp>
    </p:spTree>
    <p:extLst>
      <p:ext uri="{BB962C8B-B14F-4D97-AF65-F5344CB8AC3E}">
        <p14:creationId xmlns:p14="http://schemas.microsoft.com/office/powerpoint/2010/main" val="7296556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Let’s do a recap of what we learned today:</a:t>
            </a:r>
          </a:p>
          <a:p>
            <a:pPr lvl="0" algn="ctr"/>
            <a:endParaRPr lang="en-US" dirty="0" smtClean="0"/>
          </a:p>
          <a:p>
            <a:pPr marL="171450" lvl="0" indent="-171450">
              <a:buFont typeface="Arial" panose="020B0604020202020204" pitchFamily="34" charset="0"/>
              <a:buChar char="•"/>
            </a:pPr>
            <a:r>
              <a:rPr lang="en-US" dirty="0" smtClean="0"/>
              <a:t>Web UI Tier Overview</a:t>
            </a:r>
          </a:p>
          <a:p>
            <a:pPr marL="171450" lvl="0" indent="-171450">
              <a:buFont typeface="Arial" panose="020B0604020202020204" pitchFamily="34" charset="0"/>
              <a:buChar char="•"/>
            </a:pPr>
            <a:r>
              <a:rPr lang="en-US" dirty="0" smtClean="0"/>
              <a:t>HTML</a:t>
            </a:r>
          </a:p>
          <a:p>
            <a:pPr marL="171450" lvl="0" indent="-171450">
              <a:buFont typeface="Arial" panose="020B0604020202020204" pitchFamily="34" charset="0"/>
              <a:buChar char="•"/>
            </a:pPr>
            <a:r>
              <a:rPr lang="en-US" dirty="0" smtClean="0"/>
              <a:t>Cascading Style Sheet &amp; Responsive Web</a:t>
            </a:r>
          </a:p>
          <a:p>
            <a:pPr marL="171450" lvl="0" indent="-171450">
              <a:buFont typeface="Arial" panose="020B0604020202020204" pitchFamily="34" charset="0"/>
              <a:buChar char="•"/>
            </a:pPr>
            <a:r>
              <a:rPr lang="en-US" dirty="0" smtClean="0"/>
              <a:t>JavaScript</a:t>
            </a:r>
          </a:p>
          <a:p>
            <a:pPr marL="171450" lvl="0" indent="-171450">
              <a:buFont typeface="Arial" panose="020B0604020202020204" pitchFamily="34" charset="0"/>
              <a:buChar char="•"/>
            </a:pPr>
            <a:r>
              <a:rPr lang="en-US" dirty="0" smtClean="0"/>
              <a:t>XML and AJAX</a:t>
            </a:r>
          </a:p>
          <a:p>
            <a:pPr marL="171450" lvl="0" indent="-171450">
              <a:buFont typeface="Arial" panose="020B0604020202020204" pitchFamily="34" charset="0"/>
              <a:buChar char="•"/>
            </a:pPr>
            <a:r>
              <a:rPr lang="en-US" dirty="0" smtClean="0"/>
              <a:t>Single Page Web App</a:t>
            </a:r>
          </a:p>
          <a:p>
            <a:endParaRPr lang="en-US" baseline="0" dirty="0" smtClean="0"/>
          </a:p>
        </p:txBody>
      </p:sp>
      <p:sp>
        <p:nvSpPr>
          <p:cNvPr id="4" name="Slide Number Placeholder 3"/>
          <p:cNvSpPr>
            <a:spLocks noGrp="1"/>
          </p:cNvSpPr>
          <p:nvPr>
            <p:ph type="sldNum" sz="quarter" idx="10"/>
          </p:nvPr>
        </p:nvSpPr>
        <p:spPr/>
        <p:txBody>
          <a:bodyPr/>
          <a:lstStyle/>
          <a:p>
            <a:fld id="{8CC6F889-6DC0-442F-8ACB-69AE50C46E94}" type="slidenum">
              <a:rPr lang="en-US" smtClean="0"/>
              <a:pPr/>
              <a:t>34</a:t>
            </a:fld>
            <a:endParaRPr lang="en-US"/>
          </a:p>
        </p:txBody>
      </p:sp>
    </p:spTree>
    <p:extLst>
      <p:ext uri="{BB962C8B-B14F-4D97-AF65-F5344CB8AC3E}">
        <p14:creationId xmlns:p14="http://schemas.microsoft.com/office/powerpoint/2010/main" val="7153626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a few references, which</a:t>
            </a:r>
            <a:r>
              <a:rPr lang="en-US" baseline="0" dirty="0" smtClean="0"/>
              <a:t> will help you get a deeper understanding of topics.</a:t>
            </a:r>
            <a:endParaRPr lang="en-US" dirty="0"/>
          </a:p>
        </p:txBody>
      </p:sp>
      <p:sp>
        <p:nvSpPr>
          <p:cNvPr id="4" name="Slide Number Placeholder 3"/>
          <p:cNvSpPr>
            <a:spLocks noGrp="1"/>
          </p:cNvSpPr>
          <p:nvPr>
            <p:ph type="sldNum" sz="quarter" idx="10"/>
          </p:nvPr>
        </p:nvSpPr>
        <p:spPr/>
        <p:txBody>
          <a:bodyPr/>
          <a:lstStyle/>
          <a:p>
            <a:fld id="{8CC6F889-6DC0-442F-8ACB-69AE50C46E94}" type="slidenum">
              <a:rPr lang="en-US" smtClean="0"/>
              <a:pPr/>
              <a:t>35</a:t>
            </a:fld>
            <a:endParaRPr lang="en-US"/>
          </a:p>
        </p:txBody>
      </p:sp>
    </p:spTree>
    <p:extLst>
      <p:ext uri="{BB962C8B-B14F-4D97-AF65-F5344CB8AC3E}">
        <p14:creationId xmlns:p14="http://schemas.microsoft.com/office/powerpoint/2010/main" val="1064415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Web pages</a:t>
            </a:r>
            <a:r>
              <a:rPr lang="en-US" baseline="0" dirty="0" smtClean="0"/>
              <a:t> consist of essentially three things</a:t>
            </a:r>
          </a:p>
          <a:p>
            <a:endParaRPr lang="en-US" baseline="0" dirty="0" smtClean="0"/>
          </a:p>
          <a:p>
            <a:r>
              <a:rPr lang="en-US" baseline="0" dirty="0" smtClean="0"/>
              <a:t>(1) Content. This may include paragraphs, </a:t>
            </a:r>
            <a:r>
              <a:rPr lang="en-US" dirty="0" smtClean="0"/>
              <a:t>lists, images, videos, hyperlinks, forms, table, etc.</a:t>
            </a:r>
          </a:p>
          <a:p>
            <a:r>
              <a:rPr lang="en-US" dirty="0" smtClean="0"/>
              <a:t>(2) Presentation. This includes color, font, positioning of the content, margins, and other layout details</a:t>
            </a:r>
          </a:p>
          <a:p>
            <a:r>
              <a:rPr lang="en-US" dirty="0" smtClean="0"/>
              <a:t>(3) Behavior.</a:t>
            </a:r>
            <a:r>
              <a:rPr lang="en-US" baseline="0" dirty="0" smtClean="0"/>
              <a:t> This includes manipulation of page data, error checking, special effects such as hover text etc.</a:t>
            </a:r>
          </a:p>
          <a:p>
            <a:endParaRPr lang="en-US" baseline="0" dirty="0" smtClean="0"/>
          </a:p>
          <a:p>
            <a:r>
              <a:rPr lang="en-US" baseline="0" dirty="0" smtClean="0"/>
              <a:t>The content is created using Hypertext Markup Language or HTML. The presentation is handled using Cascading Stylesheet of CSS, and the dynamic behavior is implemented using JavaScript.</a:t>
            </a:r>
          </a:p>
          <a:p>
            <a:endParaRPr lang="en-US" baseline="0" dirty="0" smtClean="0"/>
          </a:p>
          <a:p>
            <a:r>
              <a:rPr lang="en-US" baseline="0" dirty="0" smtClean="0"/>
              <a:t>Today, you will learn about all these technologies so that you can construct user interface for a modern web application.</a:t>
            </a:r>
            <a:endParaRPr lang="en-US" dirty="0" smtClean="0"/>
          </a:p>
          <a:p>
            <a:endParaRPr lang="en-US" dirty="0"/>
          </a:p>
        </p:txBody>
      </p:sp>
      <p:sp>
        <p:nvSpPr>
          <p:cNvPr id="4" name="Slide Number Placeholder 3"/>
          <p:cNvSpPr>
            <a:spLocks noGrp="1"/>
          </p:cNvSpPr>
          <p:nvPr>
            <p:ph type="sldNum" sz="quarter" idx="10"/>
          </p:nvPr>
        </p:nvSpPr>
        <p:spPr/>
        <p:txBody>
          <a:bodyPr/>
          <a:lstStyle/>
          <a:p>
            <a:fld id="{8CC6F889-6DC0-442F-8ACB-69AE50C46E94}" type="slidenum">
              <a:rPr lang="en-US" smtClean="0"/>
              <a:pPr/>
              <a:t>3</a:t>
            </a:fld>
            <a:endParaRPr lang="en-US"/>
          </a:p>
        </p:txBody>
      </p:sp>
    </p:spTree>
    <p:extLst>
      <p:ext uri="{BB962C8B-B14F-4D97-AF65-F5344CB8AC3E}">
        <p14:creationId xmlns:p14="http://schemas.microsoft.com/office/powerpoint/2010/main" val="1352027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begin with HTML.</a:t>
            </a:r>
            <a:r>
              <a:rPr lang="en-US" baseline="0" dirty="0" smtClean="0"/>
              <a:t> </a:t>
            </a:r>
          </a:p>
          <a:p>
            <a:endParaRPr lang="en-US" baseline="0" dirty="0" smtClean="0"/>
          </a:p>
          <a:p>
            <a:pPr marL="171450" indent="-171450">
              <a:buFont typeface="Arial" panose="020B0604020202020204" pitchFamily="34" charset="0"/>
              <a:buChar char="•"/>
            </a:pPr>
            <a:r>
              <a:rPr lang="en-US" dirty="0" smtClean="0"/>
              <a:t>Hyper Text Markup Language or HTML, is the standard language for creating web pages</a:t>
            </a:r>
          </a:p>
          <a:p>
            <a:pPr marL="171450" indent="-171450">
              <a:buFont typeface="Arial" panose="020B0604020202020204" pitchFamily="34" charset="0"/>
              <a:buChar char="•"/>
            </a:pPr>
            <a:r>
              <a:rPr lang="en-US" dirty="0" smtClean="0"/>
              <a:t>HTML pages are read &amp; rendered by web browsers such as Chrome, IE, Firefox, Safari, etc.</a:t>
            </a:r>
          </a:p>
          <a:p>
            <a:pPr marL="171450" indent="-171450">
              <a:buFont typeface="Arial" panose="020B0604020202020204" pitchFamily="34" charset="0"/>
              <a:buChar char="•"/>
            </a:pPr>
            <a:r>
              <a:rPr lang="en-US" dirty="0" smtClean="0"/>
              <a:t>HTML describes semantic structure of a web page, i.e. it focuses on the </a:t>
            </a:r>
            <a:r>
              <a:rPr lang="en-US" b="1" dirty="0" smtClean="0"/>
              <a:t>meaning</a:t>
            </a:r>
            <a:r>
              <a:rPr lang="en-US" dirty="0" smtClean="0"/>
              <a:t> of the encoded information on the web page, rather than its presentation.</a:t>
            </a:r>
          </a:p>
          <a:p>
            <a:pPr marL="171450" indent="-171450">
              <a:buFont typeface="Arial" panose="020B0604020202020204" pitchFamily="34" charset="0"/>
              <a:buChar char="•"/>
            </a:pPr>
            <a:r>
              <a:rPr lang="en-US" dirty="0" smtClean="0"/>
              <a:t>World Wide Web Consortium (W3C) defines the language specification, and </a:t>
            </a:r>
          </a:p>
          <a:p>
            <a:pPr marL="171450" indent="-171450">
              <a:buFont typeface="Arial" panose="020B0604020202020204" pitchFamily="34" charset="0"/>
              <a:buChar char="•"/>
            </a:pPr>
            <a:r>
              <a:rPr lang="en-US" dirty="0" smtClean="0"/>
              <a:t>The Current version, </a:t>
            </a:r>
            <a:r>
              <a:rPr lang="en-US" b="1" dirty="0" smtClean="0"/>
              <a:t>5,</a:t>
            </a:r>
            <a:r>
              <a:rPr lang="en-US" dirty="0" smtClean="0"/>
              <a:t> was released in 2012, and it is widely known</a:t>
            </a:r>
            <a:r>
              <a:rPr lang="en-US" baseline="0" dirty="0" smtClean="0"/>
              <a:t> as HTML 5.</a:t>
            </a:r>
            <a:endParaRPr lang="en-US" dirty="0" smtClean="0"/>
          </a:p>
          <a:p>
            <a:pPr marL="171450" indent="-171450">
              <a:buFont typeface="Arial" panose="020B0604020202020204" pitchFamily="34" charset="0"/>
              <a:buChar char="•"/>
            </a:pPr>
            <a:endParaRPr lang="en-US" dirty="0" smtClean="0"/>
          </a:p>
        </p:txBody>
      </p:sp>
      <p:sp>
        <p:nvSpPr>
          <p:cNvPr id="4" name="Slide Number Placeholder 3"/>
          <p:cNvSpPr>
            <a:spLocks noGrp="1"/>
          </p:cNvSpPr>
          <p:nvPr>
            <p:ph type="sldNum" sz="quarter" idx="10"/>
          </p:nvPr>
        </p:nvSpPr>
        <p:spPr/>
        <p:txBody>
          <a:bodyPr/>
          <a:lstStyle/>
          <a:p>
            <a:fld id="{8CC6F889-6DC0-442F-8ACB-69AE50C46E94}" type="slidenum">
              <a:rPr lang="en-US" smtClean="0"/>
              <a:pPr/>
              <a:t>4</a:t>
            </a:fld>
            <a:endParaRPr lang="en-US"/>
          </a:p>
        </p:txBody>
      </p:sp>
    </p:spTree>
    <p:extLst>
      <p:ext uri="{BB962C8B-B14F-4D97-AF65-F5344CB8AC3E}">
        <p14:creationId xmlns:p14="http://schemas.microsoft.com/office/powerpoint/2010/main" val="1652061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Here is an example HTML file which the browser can read and render. If you save this text into a file,</a:t>
            </a:r>
            <a:r>
              <a:rPr lang="en-US" baseline="0" dirty="0" smtClean="0"/>
              <a:t> say example.html, and them open with a browser, you will see a paragraph text displayed that will read: HTML 5 is fun!</a:t>
            </a:r>
            <a:endParaRPr lang="en-US" dirty="0" smtClean="0"/>
          </a:p>
          <a:p>
            <a:endParaRPr lang="en-US" dirty="0" smtClean="0"/>
          </a:p>
          <a:p>
            <a:r>
              <a:rPr lang="en-US" dirty="0" smtClean="0"/>
              <a:t>As you can see here, there is</a:t>
            </a:r>
            <a:r>
              <a:rPr lang="en-US" baseline="0" dirty="0" smtClean="0"/>
              <a:t> text inside angle brackets: such as html, header, title, link, section etc. They are called HTML elements. The text outside of HTML elements, such as “HTML 5 is fun!”, is the actual content of the web page which will be displayed by browser. HTML elements </a:t>
            </a:r>
            <a:r>
              <a:rPr lang="en-US" b="1" baseline="0" dirty="0" smtClean="0"/>
              <a:t>mark-up</a:t>
            </a:r>
            <a:r>
              <a:rPr lang="en-US" baseline="0" dirty="0" smtClean="0"/>
              <a:t>, or </a:t>
            </a:r>
            <a:r>
              <a:rPr lang="en-US" b="1" baseline="0" dirty="0" smtClean="0"/>
              <a:t>encode</a:t>
            </a:r>
            <a:r>
              <a:rPr lang="en-US" baseline="0" dirty="0" smtClean="0"/>
              <a:t> the page content. </a:t>
            </a:r>
          </a:p>
          <a:p>
            <a:endParaRPr lang="en-US" baseline="0" dirty="0" smtClean="0"/>
          </a:p>
          <a:p>
            <a:r>
              <a:rPr lang="en-US" baseline="0" dirty="0" smtClean="0"/>
              <a:t>Let’s learn more about HTML elements next.</a:t>
            </a:r>
            <a:endParaRPr lang="en-US" dirty="0" smtClean="0"/>
          </a:p>
          <a:p>
            <a:endParaRPr lang="en-US" dirty="0"/>
          </a:p>
        </p:txBody>
      </p:sp>
      <p:sp>
        <p:nvSpPr>
          <p:cNvPr id="4" name="Slide Number Placeholder 3"/>
          <p:cNvSpPr>
            <a:spLocks noGrp="1"/>
          </p:cNvSpPr>
          <p:nvPr>
            <p:ph type="sldNum" sz="quarter" idx="10"/>
          </p:nvPr>
        </p:nvSpPr>
        <p:spPr/>
        <p:txBody>
          <a:bodyPr/>
          <a:lstStyle/>
          <a:p>
            <a:fld id="{8CC6F889-6DC0-442F-8ACB-69AE50C46E94}" type="slidenum">
              <a:rPr lang="en-US" smtClean="0"/>
              <a:pPr/>
              <a:t>5</a:t>
            </a:fld>
            <a:endParaRPr lang="en-US"/>
          </a:p>
        </p:txBody>
      </p:sp>
    </p:spTree>
    <p:extLst>
      <p:ext uri="{BB962C8B-B14F-4D97-AF65-F5344CB8AC3E}">
        <p14:creationId xmlns:p14="http://schemas.microsoft.com/office/powerpoint/2010/main" val="3677213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HTML</a:t>
            </a:r>
            <a:r>
              <a:rPr lang="en-US" baseline="0" dirty="0" smtClean="0"/>
              <a:t> elements consist of a pair of tags with angle brackets. The opening tag can have attributes.</a:t>
            </a:r>
          </a:p>
          <a:p>
            <a:pPr marL="171450" indent="-171450">
              <a:buFont typeface="Arial" panose="020B0604020202020204" pitchFamily="34" charset="0"/>
              <a:buChar char="•"/>
            </a:pPr>
            <a:r>
              <a:rPr lang="en-US" baseline="0" dirty="0" smtClean="0"/>
              <a:t>HTML elements can be nested. Meaning that another element can appear in the content section of an element.</a:t>
            </a:r>
          </a:p>
          <a:p>
            <a:pPr marL="171450" indent="-171450">
              <a:buFont typeface="Arial" panose="020B0604020202020204" pitchFamily="34" charset="0"/>
              <a:buChar char="•"/>
            </a:pPr>
            <a:r>
              <a:rPr lang="en-US" baseline="0" dirty="0" smtClean="0"/>
              <a:t>HTML elements form the building blocks of a web page</a:t>
            </a:r>
          </a:p>
          <a:p>
            <a:pPr marL="171450" indent="-171450">
              <a:buFont typeface="Arial" panose="020B0604020202020204" pitchFamily="34" charset="0"/>
              <a:buChar char="•"/>
            </a:pPr>
            <a:endParaRPr lang="en-US" baseline="0" dirty="0" smtClean="0"/>
          </a:p>
          <a:p>
            <a:pPr marL="0" indent="0">
              <a:buFont typeface="Arial" panose="020B0604020202020204" pitchFamily="34" charset="0"/>
              <a:buNone/>
            </a:pPr>
            <a:r>
              <a:rPr lang="en-US" baseline="0" dirty="0" smtClean="0"/>
              <a:t>Here is an example of a paragraph element. The opening tag “</a:t>
            </a:r>
            <a:r>
              <a:rPr lang="en-US" b="1" baseline="0" dirty="0" smtClean="0"/>
              <a:t>p</a:t>
            </a:r>
            <a:r>
              <a:rPr lang="en-US" baseline="0" dirty="0" smtClean="0"/>
              <a:t>” has an attribute called align. A value of “left” has been assigned to the attribute which means that the paragraph will be aligned to the left of the page. </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Between the opening and closing tags, is the actual text, which will be displayed by the browser. </a:t>
            </a:r>
            <a:endParaRPr lang="en-US" dirty="0"/>
          </a:p>
        </p:txBody>
      </p:sp>
      <p:sp>
        <p:nvSpPr>
          <p:cNvPr id="4" name="Slide Number Placeholder 3"/>
          <p:cNvSpPr>
            <a:spLocks noGrp="1"/>
          </p:cNvSpPr>
          <p:nvPr>
            <p:ph type="sldNum" sz="quarter" idx="10"/>
          </p:nvPr>
        </p:nvSpPr>
        <p:spPr/>
        <p:txBody>
          <a:bodyPr/>
          <a:lstStyle/>
          <a:p>
            <a:fld id="{8CC6F889-6DC0-442F-8ACB-69AE50C46E94}" type="slidenum">
              <a:rPr lang="en-US" smtClean="0"/>
              <a:pPr/>
              <a:t>6</a:t>
            </a:fld>
            <a:endParaRPr lang="en-US"/>
          </a:p>
        </p:txBody>
      </p:sp>
    </p:spTree>
    <p:extLst>
      <p:ext uri="{BB962C8B-B14F-4D97-AF65-F5344CB8AC3E}">
        <p14:creationId xmlns:p14="http://schemas.microsoft.com/office/powerpoint/2010/main" val="3625903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that you have a basic understanding of HTML elements, let’s take a look how the content on a web page can be organized.</a:t>
            </a:r>
            <a:endParaRPr lang="en-US" dirty="0" smtClean="0"/>
          </a:p>
          <a:p>
            <a:r>
              <a:rPr lang="en-US" dirty="0" smtClean="0"/>
              <a:t>Here are the basic </a:t>
            </a:r>
            <a:r>
              <a:rPr lang="en-US" b="1" dirty="0" smtClean="0"/>
              <a:t>structural</a:t>
            </a:r>
            <a:r>
              <a:rPr lang="en-US" dirty="0" smtClean="0"/>
              <a:t> elements defined in HTML 5. You</a:t>
            </a:r>
            <a:r>
              <a:rPr lang="en-US" baseline="0" dirty="0" smtClean="0"/>
              <a:t> can use them to structure the content of your web page.</a:t>
            </a:r>
          </a:p>
          <a:p>
            <a:endParaRPr lang="en-US" baseline="0" dirty="0" smtClean="0"/>
          </a:p>
          <a:p>
            <a:r>
              <a:rPr lang="en-US" baseline="0" dirty="0" smtClean="0"/>
              <a:t>Note, that these elements were introduced with HTML 5, and you might see equivalent old elements such as head, or body in old HTML pages on the web. </a:t>
            </a:r>
            <a:endParaRPr lang="en-US" dirty="0"/>
          </a:p>
        </p:txBody>
      </p:sp>
      <p:sp>
        <p:nvSpPr>
          <p:cNvPr id="4" name="Slide Number Placeholder 3"/>
          <p:cNvSpPr>
            <a:spLocks noGrp="1"/>
          </p:cNvSpPr>
          <p:nvPr>
            <p:ph type="sldNum" sz="quarter" idx="10"/>
          </p:nvPr>
        </p:nvSpPr>
        <p:spPr/>
        <p:txBody>
          <a:bodyPr/>
          <a:lstStyle/>
          <a:p>
            <a:fld id="{8CC6F889-6DC0-442F-8ACB-69AE50C46E94}" type="slidenum">
              <a:rPr lang="en-US" smtClean="0"/>
              <a:pPr/>
              <a:t>7</a:t>
            </a:fld>
            <a:endParaRPr lang="en-US"/>
          </a:p>
        </p:txBody>
      </p:sp>
    </p:spTree>
    <p:extLst>
      <p:ext uri="{BB962C8B-B14F-4D97-AF65-F5344CB8AC3E}">
        <p14:creationId xmlns:p14="http://schemas.microsoft.com/office/powerpoint/2010/main" val="35643962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a:t>
            </a:r>
            <a:r>
              <a:rPr lang="en-US" baseline="0" dirty="0" smtClean="0"/>
              <a:t> some basic elements that are widely used. </a:t>
            </a:r>
          </a:p>
          <a:p>
            <a:endParaRPr lang="en-US" baseline="0" dirty="0" smtClean="0"/>
          </a:p>
          <a:p>
            <a:pPr marL="171450" indent="-171450">
              <a:buFont typeface="Arial" panose="020B0604020202020204" pitchFamily="34" charset="0"/>
              <a:buChar char="•"/>
            </a:pPr>
            <a:r>
              <a:rPr lang="en-US" dirty="0" smtClean="0"/>
              <a:t>Hypertext with anchor tag, lets you define hyperlinks to other documents. In the example</a:t>
            </a:r>
            <a:r>
              <a:rPr lang="en-US" baseline="0" dirty="0" smtClean="0"/>
              <a:t> shown here, you create a hyperlink to the text “Learn HTML here”. If you click on this link, the browser will take you to the w3schools.com web site.</a:t>
            </a:r>
            <a:endParaRPr lang="en-US" dirty="0" smtClean="0"/>
          </a:p>
          <a:p>
            <a:pPr marL="171450" indent="-171450">
              <a:buFont typeface="Arial" panose="020B0604020202020204" pitchFamily="34" charset="0"/>
              <a:buChar char="•"/>
            </a:pPr>
            <a:r>
              <a:rPr lang="en-US" dirty="0" smtClean="0"/>
              <a:t>You can insert images in a web page with the image tag, as shown here.</a:t>
            </a:r>
          </a:p>
          <a:p>
            <a:pPr marL="171450" indent="-171450">
              <a:buFont typeface="Arial" panose="020B0604020202020204" pitchFamily="34" charset="0"/>
              <a:buChar char="•"/>
            </a:pPr>
            <a:r>
              <a:rPr lang="en-US" dirty="0" smtClean="0"/>
              <a:t>Numbered and unnumbered lists: &lt;</a:t>
            </a:r>
            <a:r>
              <a:rPr lang="en-US" dirty="0" err="1" smtClean="0"/>
              <a:t>ul</a:t>
            </a:r>
            <a:r>
              <a:rPr lang="en-US" dirty="0" smtClean="0"/>
              <a:t>&gt; tag for un-numbered list, &lt;</a:t>
            </a:r>
            <a:r>
              <a:rPr lang="en-US" dirty="0" err="1" smtClean="0"/>
              <a:t>ol</a:t>
            </a:r>
            <a:r>
              <a:rPr lang="en-US" dirty="0" smtClean="0"/>
              <a:t>&gt; for numbered</a:t>
            </a:r>
            <a:r>
              <a:rPr lang="en-US" baseline="0" dirty="0" smtClean="0"/>
              <a:t> or </a:t>
            </a:r>
            <a:r>
              <a:rPr lang="en-US" dirty="0" smtClean="0"/>
              <a:t>ordered list, &lt;li&gt; tags for list items.</a:t>
            </a:r>
          </a:p>
          <a:p>
            <a:pPr marL="171450" indent="-171450">
              <a:buFont typeface="Arial" panose="020B0604020202020204" pitchFamily="34" charset="0"/>
              <a:buChar char="•"/>
            </a:pPr>
            <a:r>
              <a:rPr lang="en-US" dirty="0" smtClean="0"/>
              <a:t>Table structure for tabular data: using &lt;table&gt; tag. The elements nested within table tag are: &lt;</a:t>
            </a:r>
            <a:r>
              <a:rPr lang="en-US" dirty="0" err="1" smtClean="0"/>
              <a:t>th</a:t>
            </a:r>
            <a:r>
              <a:rPr lang="en-US" dirty="0" smtClean="0"/>
              <a:t>&gt; tag for</a:t>
            </a:r>
            <a:r>
              <a:rPr lang="en-US" baseline="0" dirty="0" smtClean="0"/>
              <a:t> table header</a:t>
            </a:r>
            <a:r>
              <a:rPr lang="en-US" dirty="0" smtClean="0"/>
              <a:t>, &lt;</a:t>
            </a:r>
            <a:r>
              <a:rPr lang="en-US" dirty="0" err="1" smtClean="0"/>
              <a:t>tr</a:t>
            </a:r>
            <a:r>
              <a:rPr lang="en-US" dirty="0" smtClean="0"/>
              <a:t>&gt; for table row, and &lt;td&gt; tag</a:t>
            </a:r>
            <a:r>
              <a:rPr lang="en-US" baseline="0" dirty="0" smtClean="0"/>
              <a:t> for table data.</a:t>
            </a:r>
            <a:endParaRPr lang="en-US" dirty="0" smtClean="0"/>
          </a:p>
          <a:p>
            <a:pPr marL="171450" indent="-171450">
              <a:buFont typeface="Arial" panose="020B0604020202020204" pitchFamily="34" charset="0"/>
              <a:buChar char="•"/>
            </a:pPr>
            <a:r>
              <a:rPr lang="en-US" dirty="0" smtClean="0"/>
              <a:t>HTML Forms for accepting user input,</a:t>
            </a:r>
            <a:r>
              <a:rPr lang="en-US" baseline="0" dirty="0" smtClean="0"/>
              <a:t> as you saw in your previous lab.</a:t>
            </a:r>
          </a:p>
          <a:p>
            <a:pPr marL="171450" indent="-171450">
              <a:buFont typeface="Arial" panose="020B0604020202020204" pitchFamily="34" charset="0"/>
              <a:buChar char="•"/>
            </a:pPr>
            <a:endParaRPr lang="en-US" baseline="0" dirty="0" smtClean="0"/>
          </a:p>
          <a:p>
            <a:pPr marL="0" indent="0">
              <a:buFont typeface="Arial" panose="020B0604020202020204" pitchFamily="34" charset="0"/>
              <a:buNone/>
            </a:pPr>
            <a:r>
              <a:rPr lang="en-US" baseline="0" dirty="0" smtClean="0"/>
              <a:t>There are plenty more of these HTML elements, and you can learn more about them on the web. </a:t>
            </a:r>
            <a:endParaRPr lang="en-US" dirty="0" smtClean="0"/>
          </a:p>
        </p:txBody>
      </p:sp>
      <p:sp>
        <p:nvSpPr>
          <p:cNvPr id="4" name="Slide Number Placeholder 3"/>
          <p:cNvSpPr>
            <a:spLocks noGrp="1"/>
          </p:cNvSpPr>
          <p:nvPr>
            <p:ph type="sldNum" sz="quarter" idx="10"/>
          </p:nvPr>
        </p:nvSpPr>
        <p:spPr/>
        <p:txBody>
          <a:bodyPr/>
          <a:lstStyle/>
          <a:p>
            <a:fld id="{8CC6F889-6DC0-442F-8ACB-69AE50C46E94}" type="slidenum">
              <a:rPr lang="en-US" smtClean="0"/>
              <a:pPr/>
              <a:t>8</a:t>
            </a:fld>
            <a:endParaRPr lang="en-US"/>
          </a:p>
        </p:txBody>
      </p:sp>
    </p:spTree>
    <p:extLst>
      <p:ext uri="{BB962C8B-B14F-4D97-AF65-F5344CB8AC3E}">
        <p14:creationId xmlns:p14="http://schemas.microsoft.com/office/powerpoint/2010/main" val="38568415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A02240"/>
        </a:solidFill>
        <a:effectLst/>
      </p:bgPr>
    </p:bg>
    <p:spTree>
      <p:nvGrpSpPr>
        <p:cNvPr id="1" name=""/>
        <p:cNvGrpSpPr/>
        <p:nvPr/>
      </p:nvGrpSpPr>
      <p:grpSpPr>
        <a:xfrm>
          <a:off x="0" y="0"/>
          <a:ext cx="0" cy="0"/>
          <a:chOff x="0" y="0"/>
          <a:chExt cx="0" cy="0"/>
        </a:xfrm>
      </p:grpSpPr>
      <p:sp>
        <p:nvSpPr>
          <p:cNvPr id="13" name="Rectangle 12"/>
          <p:cNvSpPr/>
          <p:nvPr userDrawn="1"/>
        </p:nvSpPr>
        <p:spPr>
          <a:xfrm>
            <a:off x="0" y="5943600"/>
            <a:ext cx="91440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5800" y="1066800"/>
            <a:ext cx="7772400" cy="1981200"/>
          </a:xfrm>
        </p:spPr>
        <p:txBody>
          <a:bodyPr/>
          <a:lstStyle>
            <a:lvl1pPr>
              <a:defRPr baseline="0">
                <a:solidFill>
                  <a:schemeClr val="bg1"/>
                </a:solidFill>
                <a:effectLst>
                  <a:outerShdw blurRad="38100" dist="38100" dir="2700000" algn="tl">
                    <a:srgbClr val="000000">
                      <a:alpha val="43137"/>
                    </a:srgbClr>
                  </a:outerShdw>
                </a:effectLs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3733800"/>
            <a:ext cx="7772400" cy="1752600"/>
          </a:xfrm>
        </p:spPr>
        <p:txBody>
          <a:bodyPr/>
          <a:lstStyle>
            <a:lvl1pPr marL="0" indent="0" algn="ctr">
              <a:buNone/>
              <a:defRPr>
                <a:solidFill>
                  <a:schemeClr val="bg1"/>
                </a:solidFill>
                <a:effectLst>
                  <a:outerShdw blurRad="38100" dist="38100" dir="2700000" algn="tl">
                    <a:srgbClr val="000000">
                      <a:alpha val="43137"/>
                    </a:srgb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0" y="5562600"/>
            <a:ext cx="2133600" cy="365125"/>
          </a:xfrm>
        </p:spPr>
        <p:txBody>
          <a:bodyPr/>
          <a:lstStyle>
            <a:lvl1pPr>
              <a:defRPr>
                <a:solidFill>
                  <a:schemeClr val="bg1"/>
                </a:solidFill>
              </a:defRPr>
            </a:lvl1pPr>
          </a:lstStyle>
          <a:p>
            <a:fld id="{0415BB35-3048-4B3F-B6B7-6B92BD8B4AED}" type="datetime1">
              <a:rPr lang="en-US" smtClean="0"/>
              <a:t>10/14/2015</a:t>
            </a:fld>
            <a:endParaRPr lang="en-US" dirty="0"/>
          </a:p>
        </p:txBody>
      </p:sp>
      <p:sp>
        <p:nvSpPr>
          <p:cNvPr id="5" name="Footer Placeholder 4"/>
          <p:cNvSpPr>
            <a:spLocks noGrp="1"/>
          </p:cNvSpPr>
          <p:nvPr>
            <p:ph type="ftr" sz="quarter" idx="11"/>
          </p:nvPr>
        </p:nvSpPr>
        <p:spPr>
          <a:xfrm>
            <a:off x="3124200" y="5562600"/>
            <a:ext cx="2895600" cy="365125"/>
          </a:xfrm>
        </p:spPr>
        <p:txBody>
          <a:bodyPr/>
          <a:lstStyle>
            <a:lvl1pPr>
              <a:defRPr>
                <a:solidFill>
                  <a:schemeClr val="bg1"/>
                </a:solidFill>
              </a:defRPr>
            </a:lvl1pPr>
          </a:lstStyle>
          <a:p>
            <a:r>
              <a:rPr lang="en-US" smtClean="0"/>
              <a:t>User Interface Tier for Web Apps</a:t>
            </a:r>
            <a:endParaRPr lang="en-US" dirty="0"/>
          </a:p>
        </p:txBody>
      </p:sp>
      <p:sp>
        <p:nvSpPr>
          <p:cNvPr id="6" name="Slide Number Placeholder 5"/>
          <p:cNvSpPr>
            <a:spLocks noGrp="1"/>
          </p:cNvSpPr>
          <p:nvPr>
            <p:ph type="sldNum" sz="quarter" idx="12"/>
          </p:nvPr>
        </p:nvSpPr>
        <p:spPr>
          <a:xfrm>
            <a:off x="7010400" y="5562600"/>
            <a:ext cx="2133600" cy="365125"/>
          </a:xfrm>
        </p:spPr>
        <p:txBody>
          <a:bodyPr/>
          <a:lstStyle>
            <a:lvl1pPr>
              <a:defRPr>
                <a:solidFill>
                  <a:schemeClr val="bg1"/>
                </a:solidFill>
              </a:defRPr>
            </a:lvl1pPr>
          </a:lstStyle>
          <a:p>
            <a:fld id="{1394A405-A56A-447D-AF03-5FB891AC25A7}" type="slidenum">
              <a:rPr lang="en-US" smtClean="0"/>
              <a:pPr/>
              <a:t>‹#›</a:t>
            </a:fld>
            <a:endParaRPr lang="en-US" dirty="0"/>
          </a:p>
        </p:txBody>
      </p:sp>
      <p:sp>
        <p:nvSpPr>
          <p:cNvPr id="7" name="TextBox 6"/>
          <p:cNvSpPr txBox="1"/>
          <p:nvPr userDrawn="1"/>
        </p:nvSpPr>
        <p:spPr>
          <a:xfrm>
            <a:off x="685800" y="457200"/>
            <a:ext cx="7772400" cy="523220"/>
          </a:xfrm>
          <a:prstGeom prst="rect">
            <a:avLst/>
          </a:prstGeom>
          <a:noFill/>
        </p:spPr>
        <p:txBody>
          <a:bodyPr wrap="square" rtlCol="0">
            <a:spAutoFit/>
          </a:bodyPr>
          <a:lstStyle/>
          <a:p>
            <a:pPr algn="ctr"/>
            <a:r>
              <a:rPr lang="en-US" sz="2800" b="1" dirty="0" smtClean="0">
                <a:solidFill>
                  <a:schemeClr val="bg1"/>
                </a:solidFill>
                <a:effectLst>
                  <a:outerShdw blurRad="38100" dist="38100" dir="2700000" algn="tl">
                    <a:srgbClr val="000000">
                      <a:alpha val="43137"/>
                    </a:srgbClr>
                  </a:outerShdw>
                </a:effectLst>
                <a:latin typeface="Corbel" pitchFamily="34" charset="0"/>
              </a:rPr>
              <a:t>CSE 5234 Distributed Enterprise Computing</a:t>
            </a:r>
            <a:endParaRPr lang="en-US" sz="2800" b="1" dirty="0">
              <a:solidFill>
                <a:schemeClr val="bg1"/>
              </a:solidFill>
              <a:effectLst>
                <a:outerShdw blurRad="38100" dist="38100" dir="2700000" algn="tl">
                  <a:srgbClr val="000000">
                    <a:alpha val="43137"/>
                  </a:srgbClr>
                </a:outerShdw>
              </a:effectLst>
              <a:latin typeface="Corbel" pitchFamily="34" charset="0"/>
            </a:endParaRPr>
          </a:p>
        </p:txBody>
      </p:sp>
      <p:sp>
        <p:nvSpPr>
          <p:cNvPr id="8" name="TextBox 7"/>
          <p:cNvSpPr txBox="1"/>
          <p:nvPr userDrawn="1"/>
        </p:nvSpPr>
        <p:spPr>
          <a:xfrm>
            <a:off x="1371600" y="3048000"/>
            <a:ext cx="6400800" cy="584775"/>
          </a:xfrm>
          <a:prstGeom prst="rect">
            <a:avLst/>
          </a:prstGeom>
          <a:noFill/>
        </p:spPr>
        <p:txBody>
          <a:bodyPr wrap="square" rtlCol="0">
            <a:spAutoFit/>
          </a:bodyPr>
          <a:lstStyle/>
          <a:p>
            <a:pPr algn="ctr"/>
            <a:r>
              <a:rPr lang="en-US" sz="3200" b="1" dirty="0" smtClean="0">
                <a:solidFill>
                  <a:schemeClr val="bg1"/>
                </a:solidFill>
                <a:effectLst>
                  <a:outerShdw blurRad="38100" dist="38100" dir="2700000" algn="tl">
                    <a:srgbClr val="000000">
                      <a:alpha val="43137"/>
                    </a:srgbClr>
                  </a:outerShdw>
                </a:effectLst>
                <a:latin typeface="Corbel" pitchFamily="34" charset="0"/>
              </a:rPr>
              <a:t>Narrated by:</a:t>
            </a:r>
            <a:endParaRPr lang="en-US" sz="3200" b="1" dirty="0">
              <a:solidFill>
                <a:schemeClr val="bg1"/>
              </a:solidFill>
              <a:effectLst>
                <a:outerShdw blurRad="38100" dist="38100" dir="2700000" algn="tl">
                  <a:srgbClr val="000000">
                    <a:alpha val="43137"/>
                  </a:srgbClr>
                </a:outerShdw>
              </a:effectLst>
              <a:latin typeface="Corbel" pitchFamily="34" charset="0"/>
            </a:endParaRPr>
          </a:p>
        </p:txBody>
      </p:sp>
      <p:graphicFrame>
        <p:nvGraphicFramePr>
          <p:cNvPr id="14" name="Object 13"/>
          <p:cNvGraphicFramePr>
            <a:graphicFrameLocks noChangeAspect="1"/>
          </p:cNvGraphicFramePr>
          <p:nvPr/>
        </p:nvGraphicFramePr>
        <p:xfrm>
          <a:off x="6934200" y="6096000"/>
          <a:ext cx="2116063" cy="609600"/>
        </p:xfrm>
        <a:graphic>
          <a:graphicData uri="http://schemas.openxmlformats.org/presentationml/2006/ole">
            <mc:AlternateContent xmlns:mc="http://schemas.openxmlformats.org/markup-compatibility/2006">
              <mc:Choice xmlns:v="urn:schemas-microsoft-com:vml" Requires="v">
                <p:oleObj spid="_x0000_s1698" name="Visio" r:id="rId3" imgW="6513445" imgH="1875960" progId="Visio.Drawing.11">
                  <p:embed/>
                </p:oleObj>
              </mc:Choice>
              <mc:Fallback>
                <p:oleObj name="Visio" r:id="rId3" imgW="6513445" imgH="1875960" progId="Visio.Drawing.11">
                  <p:embed/>
                  <p:pic>
                    <p:nvPicPr>
                      <p:cNvPr id="0" name="Picture 48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6096000"/>
                        <a:ext cx="2116063"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14"/>
          <p:cNvGraphicFramePr>
            <a:graphicFrameLocks noChangeAspect="1"/>
          </p:cNvGraphicFramePr>
          <p:nvPr/>
        </p:nvGraphicFramePr>
        <p:xfrm>
          <a:off x="152400" y="6081117"/>
          <a:ext cx="3429000" cy="700683"/>
        </p:xfrm>
        <a:graphic>
          <a:graphicData uri="http://schemas.openxmlformats.org/presentationml/2006/ole">
            <mc:AlternateContent xmlns:mc="http://schemas.openxmlformats.org/markup-compatibility/2006">
              <mc:Choice xmlns:v="urn:schemas-microsoft-com:vml" Requires="v">
                <p:oleObj spid="_x0000_s1699" name="Visio" r:id="rId5" imgW="11048707" imgH="2248020" progId="Visio.Drawing.11">
                  <p:embed/>
                </p:oleObj>
              </mc:Choice>
              <mc:Fallback>
                <p:oleObj name="Visio" r:id="rId5" imgW="11048707" imgH="2248020" progId="Visio.Drawing.11">
                  <p:embed/>
                  <p:pic>
                    <p:nvPicPr>
                      <p:cNvPr id="0" name="Picture 48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6081117"/>
                        <a:ext cx="3429000" cy="7006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39DE0CC-B628-46A2-968B-4E520EC88674}" type="datetime1">
              <a:rPr lang="en-US" smtClean="0"/>
              <a:t>10/14/2015</a:t>
            </a:fld>
            <a:endParaRPr lang="en-US" dirty="0"/>
          </a:p>
        </p:txBody>
      </p:sp>
      <p:sp>
        <p:nvSpPr>
          <p:cNvPr id="8" name="Slide Number Placeholder 7"/>
          <p:cNvSpPr>
            <a:spLocks noGrp="1"/>
          </p:cNvSpPr>
          <p:nvPr>
            <p:ph type="sldNum" sz="quarter" idx="11"/>
          </p:nvPr>
        </p:nvSpPr>
        <p:spPr/>
        <p:txBody>
          <a:bodyPr/>
          <a:lstStyle/>
          <a:p>
            <a:fld id="{1394A405-A56A-447D-AF03-5FB891AC25A7}" type="slidenum">
              <a:rPr lang="en-US" smtClean="0"/>
              <a:pPr/>
              <a:t>‹#›</a:t>
            </a:fld>
            <a:endParaRPr lang="en-US" dirty="0"/>
          </a:p>
        </p:txBody>
      </p:sp>
      <p:sp>
        <p:nvSpPr>
          <p:cNvPr id="9" name="Footer Placeholder 8"/>
          <p:cNvSpPr>
            <a:spLocks noGrp="1"/>
          </p:cNvSpPr>
          <p:nvPr>
            <p:ph type="ftr" sz="quarter" idx="12"/>
          </p:nvPr>
        </p:nvSpPr>
        <p:spPr/>
        <p:txBody>
          <a:bodyPr/>
          <a:lstStyle/>
          <a:p>
            <a:r>
              <a:rPr lang="en-US" smtClean="0"/>
              <a:t>User Interface Tier for Web Apps</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5F8A007-95D0-4B8D-B10F-CF04795AA520}" type="datetime1">
              <a:rPr lang="en-US" smtClean="0"/>
              <a:t>10/14/2015</a:t>
            </a:fld>
            <a:endParaRPr lang="en-US" dirty="0"/>
          </a:p>
        </p:txBody>
      </p:sp>
      <p:sp>
        <p:nvSpPr>
          <p:cNvPr id="8" name="Slide Number Placeholder 7"/>
          <p:cNvSpPr>
            <a:spLocks noGrp="1"/>
          </p:cNvSpPr>
          <p:nvPr>
            <p:ph type="sldNum" sz="quarter" idx="11"/>
          </p:nvPr>
        </p:nvSpPr>
        <p:spPr/>
        <p:txBody>
          <a:bodyPr/>
          <a:lstStyle/>
          <a:p>
            <a:fld id="{1394A405-A56A-447D-AF03-5FB891AC25A7}" type="slidenum">
              <a:rPr lang="en-US" smtClean="0"/>
              <a:pPr/>
              <a:t>‹#›</a:t>
            </a:fld>
            <a:endParaRPr lang="en-US" dirty="0"/>
          </a:p>
        </p:txBody>
      </p:sp>
      <p:sp>
        <p:nvSpPr>
          <p:cNvPr id="9" name="Footer Placeholder 8"/>
          <p:cNvSpPr>
            <a:spLocks noGrp="1"/>
          </p:cNvSpPr>
          <p:nvPr>
            <p:ph type="ftr" sz="quarter" idx="12"/>
          </p:nvPr>
        </p:nvSpPr>
        <p:spPr/>
        <p:txBody>
          <a:bodyPr/>
          <a:lstStyle/>
          <a:p>
            <a:r>
              <a:rPr lang="en-US" smtClean="0"/>
              <a:t>User Interface Tier for Web Apps</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3FA1929-6777-4442-9D8B-F5992C268537}" type="datetime1">
              <a:rPr lang="en-US" smtClean="0"/>
              <a:t>10/14/2015</a:t>
            </a:fld>
            <a:endParaRPr lang="en-US" dirty="0"/>
          </a:p>
        </p:txBody>
      </p:sp>
      <p:sp>
        <p:nvSpPr>
          <p:cNvPr id="8" name="Slide Number Placeholder 7"/>
          <p:cNvSpPr>
            <a:spLocks noGrp="1"/>
          </p:cNvSpPr>
          <p:nvPr>
            <p:ph type="sldNum" sz="quarter" idx="11"/>
          </p:nvPr>
        </p:nvSpPr>
        <p:spPr/>
        <p:txBody>
          <a:bodyPr/>
          <a:lstStyle/>
          <a:p>
            <a:fld id="{1394A405-A56A-447D-AF03-5FB891AC25A7}" type="slidenum">
              <a:rPr lang="en-US" smtClean="0"/>
              <a:pPr/>
              <a:t>‹#›</a:t>
            </a:fld>
            <a:endParaRPr lang="en-US" dirty="0"/>
          </a:p>
        </p:txBody>
      </p:sp>
      <p:sp>
        <p:nvSpPr>
          <p:cNvPr id="9" name="Footer Placeholder 8"/>
          <p:cNvSpPr>
            <a:spLocks noGrp="1"/>
          </p:cNvSpPr>
          <p:nvPr>
            <p:ph type="ftr" sz="quarter" idx="12"/>
          </p:nvPr>
        </p:nvSpPr>
        <p:spPr/>
        <p:txBody>
          <a:bodyPr/>
          <a:lstStyle/>
          <a:p>
            <a:r>
              <a:rPr lang="en-US" smtClean="0"/>
              <a:t>User Interface Tier for Web Apps</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userDrawn="1"/>
        </p:nvSpPr>
        <p:spPr>
          <a:xfrm>
            <a:off x="0" y="4419600"/>
            <a:ext cx="9144000" cy="1371600"/>
          </a:xfrm>
          <a:prstGeom prst="rect">
            <a:avLst/>
          </a:prstGeom>
          <a:solidFill>
            <a:srgbClr val="A022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22313" y="4406900"/>
            <a:ext cx="7772400" cy="1362075"/>
          </a:xfrm>
        </p:spPr>
        <p:txBody>
          <a:bodyPr anchor="t"/>
          <a:lstStyle>
            <a:lvl1pPr algn="l">
              <a:defRPr sz="4000" b="1" cap="all">
                <a:solidFill>
                  <a:schemeClr val="bg1"/>
                </a:solidFill>
                <a:effectLst>
                  <a:outerShdw blurRad="38100" dist="38100" dir="2700000" algn="tl">
                    <a:srgbClr val="000000">
                      <a:alpha val="43137"/>
                    </a:srgbClr>
                  </a:outerShdw>
                </a:effectLs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DF48D556-BA0F-4F1D-AF82-F23D0C06D084}" type="datetime1">
              <a:rPr lang="en-US" smtClean="0"/>
              <a:t>10/14/2015</a:t>
            </a:fld>
            <a:endParaRPr lang="en-US" dirty="0"/>
          </a:p>
        </p:txBody>
      </p:sp>
      <p:sp>
        <p:nvSpPr>
          <p:cNvPr id="9" name="Slide Number Placeholder 8"/>
          <p:cNvSpPr>
            <a:spLocks noGrp="1"/>
          </p:cNvSpPr>
          <p:nvPr>
            <p:ph type="sldNum" sz="quarter" idx="11"/>
          </p:nvPr>
        </p:nvSpPr>
        <p:spPr/>
        <p:txBody>
          <a:bodyPr/>
          <a:lstStyle/>
          <a:p>
            <a:fld id="{1394A405-A56A-447D-AF03-5FB891AC25A7}" type="slidenum">
              <a:rPr lang="en-US" smtClean="0"/>
              <a:pPr/>
              <a:t>‹#›</a:t>
            </a:fld>
            <a:endParaRPr lang="en-US" dirty="0"/>
          </a:p>
        </p:txBody>
      </p:sp>
      <p:sp>
        <p:nvSpPr>
          <p:cNvPr id="10" name="Footer Placeholder 9"/>
          <p:cNvSpPr>
            <a:spLocks noGrp="1"/>
          </p:cNvSpPr>
          <p:nvPr>
            <p:ph type="ftr" sz="quarter" idx="12"/>
          </p:nvPr>
        </p:nvSpPr>
        <p:spPr/>
        <p:txBody>
          <a:bodyPr/>
          <a:lstStyle/>
          <a:p>
            <a:r>
              <a:rPr lang="en-US" smtClean="0"/>
              <a:t>User Interface Tier for Web Apps</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Date Placeholder 10"/>
          <p:cNvSpPr>
            <a:spLocks noGrp="1"/>
          </p:cNvSpPr>
          <p:nvPr>
            <p:ph type="dt" sz="half" idx="10"/>
          </p:nvPr>
        </p:nvSpPr>
        <p:spPr/>
        <p:txBody>
          <a:bodyPr/>
          <a:lstStyle/>
          <a:p>
            <a:fld id="{DA53D7EF-1A65-4190-B031-328D670A9512}" type="datetime1">
              <a:rPr lang="en-US" smtClean="0"/>
              <a:t>10/14/2015</a:t>
            </a:fld>
            <a:endParaRPr lang="en-US" dirty="0"/>
          </a:p>
        </p:txBody>
      </p:sp>
      <p:sp>
        <p:nvSpPr>
          <p:cNvPr id="12" name="Slide Number Placeholder 11"/>
          <p:cNvSpPr>
            <a:spLocks noGrp="1"/>
          </p:cNvSpPr>
          <p:nvPr>
            <p:ph type="sldNum" sz="quarter" idx="11"/>
          </p:nvPr>
        </p:nvSpPr>
        <p:spPr/>
        <p:txBody>
          <a:bodyPr/>
          <a:lstStyle/>
          <a:p>
            <a:fld id="{1394A405-A56A-447D-AF03-5FB891AC25A7}" type="slidenum">
              <a:rPr lang="en-US" smtClean="0"/>
              <a:pPr/>
              <a:t>‹#›</a:t>
            </a:fld>
            <a:endParaRPr lang="en-US" dirty="0"/>
          </a:p>
        </p:txBody>
      </p:sp>
      <p:sp>
        <p:nvSpPr>
          <p:cNvPr id="13" name="Footer Placeholder 12"/>
          <p:cNvSpPr>
            <a:spLocks noGrp="1"/>
          </p:cNvSpPr>
          <p:nvPr>
            <p:ph type="ftr" sz="quarter" idx="12"/>
          </p:nvPr>
        </p:nvSpPr>
        <p:spPr/>
        <p:txBody>
          <a:bodyPr/>
          <a:lstStyle/>
          <a:p>
            <a:r>
              <a:rPr lang="en-US" smtClean="0"/>
              <a:t>User Interface Tier for Web Apps</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9"/>
          <p:cNvSpPr>
            <a:spLocks noGrp="1"/>
          </p:cNvSpPr>
          <p:nvPr>
            <p:ph type="dt" sz="half" idx="10"/>
          </p:nvPr>
        </p:nvSpPr>
        <p:spPr/>
        <p:txBody>
          <a:bodyPr/>
          <a:lstStyle/>
          <a:p>
            <a:fld id="{8125F8CB-A3DE-4AFD-B9F8-83DF6138CAF9}" type="datetime1">
              <a:rPr lang="en-US" smtClean="0"/>
              <a:t>10/14/2015</a:t>
            </a:fld>
            <a:endParaRPr lang="en-US" dirty="0"/>
          </a:p>
        </p:txBody>
      </p:sp>
      <p:sp>
        <p:nvSpPr>
          <p:cNvPr id="11" name="Slide Number Placeholder 10"/>
          <p:cNvSpPr>
            <a:spLocks noGrp="1"/>
          </p:cNvSpPr>
          <p:nvPr>
            <p:ph type="sldNum" sz="quarter" idx="11"/>
          </p:nvPr>
        </p:nvSpPr>
        <p:spPr/>
        <p:txBody>
          <a:bodyPr/>
          <a:lstStyle/>
          <a:p>
            <a:fld id="{1394A405-A56A-447D-AF03-5FB891AC25A7}" type="slidenum">
              <a:rPr lang="en-US" smtClean="0"/>
              <a:pPr/>
              <a:t>‹#›</a:t>
            </a:fld>
            <a:endParaRPr lang="en-US" dirty="0"/>
          </a:p>
        </p:txBody>
      </p:sp>
      <p:sp>
        <p:nvSpPr>
          <p:cNvPr id="12" name="Footer Placeholder 11"/>
          <p:cNvSpPr>
            <a:spLocks noGrp="1"/>
          </p:cNvSpPr>
          <p:nvPr>
            <p:ph type="ftr" sz="quarter" idx="12"/>
          </p:nvPr>
        </p:nvSpPr>
        <p:spPr/>
        <p:txBody>
          <a:bodyPr/>
          <a:lstStyle/>
          <a:p>
            <a:r>
              <a:rPr lang="en-US" smtClean="0"/>
              <a:t>User Interface Tier for Web Apps</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Date Placeholder 5"/>
          <p:cNvSpPr>
            <a:spLocks noGrp="1"/>
          </p:cNvSpPr>
          <p:nvPr>
            <p:ph type="dt" sz="half" idx="10"/>
          </p:nvPr>
        </p:nvSpPr>
        <p:spPr/>
        <p:txBody>
          <a:bodyPr/>
          <a:lstStyle/>
          <a:p>
            <a:fld id="{0BC2BF78-90CB-4064-8D82-F4C519FD3F19}" type="datetime1">
              <a:rPr lang="en-US" smtClean="0"/>
              <a:t>10/14/2015</a:t>
            </a:fld>
            <a:endParaRPr lang="en-US" dirty="0"/>
          </a:p>
        </p:txBody>
      </p:sp>
      <p:sp>
        <p:nvSpPr>
          <p:cNvPr id="7" name="Slide Number Placeholder 6"/>
          <p:cNvSpPr>
            <a:spLocks noGrp="1"/>
          </p:cNvSpPr>
          <p:nvPr>
            <p:ph type="sldNum" sz="quarter" idx="11"/>
          </p:nvPr>
        </p:nvSpPr>
        <p:spPr/>
        <p:txBody>
          <a:bodyPr/>
          <a:lstStyle/>
          <a:p>
            <a:fld id="{1394A405-A56A-447D-AF03-5FB891AC25A7}" type="slidenum">
              <a:rPr lang="en-US" smtClean="0"/>
              <a:pPr/>
              <a:t>‹#›</a:t>
            </a:fld>
            <a:endParaRPr lang="en-US" dirty="0"/>
          </a:p>
        </p:txBody>
      </p:sp>
      <p:sp>
        <p:nvSpPr>
          <p:cNvPr id="8" name="Footer Placeholder 7"/>
          <p:cNvSpPr>
            <a:spLocks noGrp="1"/>
          </p:cNvSpPr>
          <p:nvPr>
            <p:ph type="ftr" sz="quarter" idx="12"/>
          </p:nvPr>
        </p:nvSpPr>
        <p:spPr/>
        <p:txBody>
          <a:bodyPr/>
          <a:lstStyle/>
          <a:p>
            <a:r>
              <a:rPr lang="en-US" smtClean="0"/>
              <a:t>User Interface Tier for Web Apps</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0AC987D-3434-47C5-A0B9-8D24EB518C98}" type="datetime1">
              <a:rPr lang="en-US" smtClean="0"/>
              <a:t>10/14/2015</a:t>
            </a:fld>
            <a:endParaRPr lang="en-US" dirty="0"/>
          </a:p>
        </p:txBody>
      </p:sp>
      <p:sp>
        <p:nvSpPr>
          <p:cNvPr id="6" name="Slide Number Placeholder 5"/>
          <p:cNvSpPr>
            <a:spLocks noGrp="1"/>
          </p:cNvSpPr>
          <p:nvPr>
            <p:ph type="sldNum" sz="quarter" idx="11"/>
          </p:nvPr>
        </p:nvSpPr>
        <p:spPr/>
        <p:txBody>
          <a:bodyPr/>
          <a:lstStyle/>
          <a:p>
            <a:fld id="{1394A405-A56A-447D-AF03-5FB891AC25A7}" type="slidenum">
              <a:rPr lang="en-US" smtClean="0"/>
              <a:pPr/>
              <a:t>‹#›</a:t>
            </a:fld>
            <a:endParaRPr lang="en-US" dirty="0"/>
          </a:p>
        </p:txBody>
      </p:sp>
      <p:sp>
        <p:nvSpPr>
          <p:cNvPr id="7" name="Footer Placeholder 6"/>
          <p:cNvSpPr>
            <a:spLocks noGrp="1"/>
          </p:cNvSpPr>
          <p:nvPr>
            <p:ph type="ftr" sz="quarter" idx="12"/>
          </p:nvPr>
        </p:nvSpPr>
        <p:spPr/>
        <p:txBody>
          <a:bodyPr/>
          <a:lstStyle/>
          <a:p>
            <a:r>
              <a:rPr lang="en-US" smtClean="0"/>
              <a:t>User Interface Tier for Web Apps</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4DCA5F69-99A8-4CBB-9FE2-98FC5B0F674D}" type="datetime1">
              <a:rPr lang="en-US" smtClean="0"/>
              <a:t>10/14/2015</a:t>
            </a:fld>
            <a:endParaRPr lang="en-US" dirty="0"/>
          </a:p>
        </p:txBody>
      </p:sp>
      <p:sp>
        <p:nvSpPr>
          <p:cNvPr id="9" name="Slide Number Placeholder 8"/>
          <p:cNvSpPr>
            <a:spLocks noGrp="1"/>
          </p:cNvSpPr>
          <p:nvPr>
            <p:ph type="sldNum" sz="quarter" idx="11"/>
          </p:nvPr>
        </p:nvSpPr>
        <p:spPr/>
        <p:txBody>
          <a:bodyPr/>
          <a:lstStyle/>
          <a:p>
            <a:fld id="{1394A405-A56A-447D-AF03-5FB891AC25A7}" type="slidenum">
              <a:rPr lang="en-US" smtClean="0"/>
              <a:pPr/>
              <a:t>‹#›</a:t>
            </a:fld>
            <a:endParaRPr lang="en-US" dirty="0"/>
          </a:p>
        </p:txBody>
      </p:sp>
      <p:sp>
        <p:nvSpPr>
          <p:cNvPr id="10" name="Footer Placeholder 9"/>
          <p:cNvSpPr>
            <a:spLocks noGrp="1"/>
          </p:cNvSpPr>
          <p:nvPr>
            <p:ph type="ftr" sz="quarter" idx="12"/>
          </p:nvPr>
        </p:nvSpPr>
        <p:spPr/>
        <p:txBody>
          <a:bodyPr/>
          <a:lstStyle/>
          <a:p>
            <a:r>
              <a:rPr lang="en-US" smtClean="0"/>
              <a:t>User Interface Tier for Web Apps</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F248D6DA-3C42-46CF-8BFF-65FC9C273D48}" type="datetime1">
              <a:rPr lang="en-US" smtClean="0"/>
              <a:t>10/14/2015</a:t>
            </a:fld>
            <a:endParaRPr lang="en-US" dirty="0"/>
          </a:p>
        </p:txBody>
      </p:sp>
      <p:sp>
        <p:nvSpPr>
          <p:cNvPr id="9" name="Slide Number Placeholder 8"/>
          <p:cNvSpPr>
            <a:spLocks noGrp="1"/>
          </p:cNvSpPr>
          <p:nvPr>
            <p:ph type="sldNum" sz="quarter" idx="11"/>
          </p:nvPr>
        </p:nvSpPr>
        <p:spPr/>
        <p:txBody>
          <a:bodyPr/>
          <a:lstStyle/>
          <a:p>
            <a:fld id="{1394A405-A56A-447D-AF03-5FB891AC25A7}" type="slidenum">
              <a:rPr lang="en-US" smtClean="0"/>
              <a:pPr/>
              <a:t>‹#›</a:t>
            </a:fld>
            <a:endParaRPr lang="en-US" dirty="0"/>
          </a:p>
        </p:txBody>
      </p:sp>
      <p:sp>
        <p:nvSpPr>
          <p:cNvPr id="10" name="Footer Placeholder 9"/>
          <p:cNvSpPr>
            <a:spLocks noGrp="1"/>
          </p:cNvSpPr>
          <p:nvPr>
            <p:ph type="ftr" sz="quarter" idx="12"/>
          </p:nvPr>
        </p:nvSpPr>
        <p:spPr/>
        <p:txBody>
          <a:bodyPr/>
          <a:lstStyle/>
          <a:p>
            <a:r>
              <a:rPr lang="en-US" smtClean="0"/>
              <a:t>User Interface Tier for Web Apps</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0" y="6492875"/>
            <a:ext cx="2133600" cy="365125"/>
          </a:xfrm>
          <a:prstGeom prst="rect">
            <a:avLst/>
          </a:prstGeom>
        </p:spPr>
        <p:txBody>
          <a:bodyPr vert="horz" lIns="91440" tIns="45720" rIns="91440" bIns="45720" rtlCol="0" anchor="ctr"/>
          <a:lstStyle>
            <a:lvl1pPr algn="l">
              <a:defRPr sz="1200">
                <a:solidFill>
                  <a:schemeClr val="tx1">
                    <a:tint val="75000"/>
                  </a:schemeClr>
                </a:solidFill>
                <a:latin typeface="Corbel" pitchFamily="34" charset="0"/>
              </a:defRPr>
            </a:lvl1pPr>
          </a:lstStyle>
          <a:p>
            <a:fld id="{978B9B6C-645B-4E02-8165-574B46435B17}" type="datetime1">
              <a:rPr lang="en-US" smtClean="0"/>
              <a:t>10/14/2015</a:t>
            </a:fld>
            <a:endParaRPr lang="en-US" dirty="0"/>
          </a:p>
        </p:txBody>
      </p:sp>
      <p:sp>
        <p:nvSpPr>
          <p:cNvPr id="5" name="Footer Placeholder 4"/>
          <p:cNvSpPr>
            <a:spLocks noGrp="1"/>
          </p:cNvSpPr>
          <p:nvPr>
            <p:ph type="ftr" sz="quarter" idx="3"/>
          </p:nvPr>
        </p:nvSpPr>
        <p:spPr>
          <a:xfrm>
            <a:off x="3124200" y="6492875"/>
            <a:ext cx="2895600" cy="365125"/>
          </a:xfrm>
          <a:prstGeom prst="rect">
            <a:avLst/>
          </a:prstGeom>
        </p:spPr>
        <p:txBody>
          <a:bodyPr vert="horz" lIns="91440" tIns="45720" rIns="91440" bIns="45720" rtlCol="0" anchor="ctr"/>
          <a:lstStyle>
            <a:lvl1pPr algn="ctr">
              <a:defRPr sz="1200">
                <a:solidFill>
                  <a:schemeClr val="tx1">
                    <a:tint val="75000"/>
                  </a:schemeClr>
                </a:solidFill>
                <a:latin typeface="Corbel" pitchFamily="34" charset="0"/>
              </a:defRPr>
            </a:lvl1pPr>
          </a:lstStyle>
          <a:p>
            <a:r>
              <a:rPr lang="en-US" smtClean="0"/>
              <a:t>User Interface Tier for Web Apps</a:t>
            </a:r>
            <a:endParaRPr lang="en-US" dirty="0"/>
          </a:p>
        </p:txBody>
      </p:sp>
      <p:sp>
        <p:nvSpPr>
          <p:cNvPr id="6" name="Slide Number Placeholder 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latin typeface="Corbel" pitchFamily="34" charset="0"/>
              </a:defRPr>
            </a:lvl1pPr>
          </a:lstStyle>
          <a:p>
            <a:fld id="{1394A405-A56A-447D-AF03-5FB891AC25A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Corbel"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Corbel"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Corbel"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Corbel"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Corbel"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Corbe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w3schools.com/css/demo_default.htm"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hyperlink" Target="https://www.bostonglobe.com/"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morehazards.com/"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8.gif"/><Relationship Id="rId5" Type="http://schemas.openxmlformats.org/officeDocument/2006/relationships/image" Target="../media/image3.jpg"/><Relationship Id="rId4" Type="http://schemas.openxmlformats.org/officeDocument/2006/relationships/hyperlink" Target="https://www.bostonglobe.com/"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en.wikipedia.org/wiki/HTML"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hyperlink" Target="http://www.w3schools.com/ajax/" TargetMode="External"/><Relationship Id="rId4" Type="http://schemas.openxmlformats.org/officeDocument/2006/relationships/hyperlink" Target="http://www.w3schools.com/html/default.asp"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User Interface Tier for Web Applications</a:t>
            </a:r>
            <a:endParaRPr lang="en-US" dirty="0"/>
          </a:p>
        </p:txBody>
      </p:sp>
      <p:sp>
        <p:nvSpPr>
          <p:cNvPr id="3" name="Subtitle 2"/>
          <p:cNvSpPr>
            <a:spLocks noGrp="1"/>
          </p:cNvSpPr>
          <p:nvPr>
            <p:ph type="subTitle" idx="1"/>
          </p:nvPr>
        </p:nvSpPr>
        <p:spPr/>
        <p:txBody>
          <a:bodyPr>
            <a:normAutofit/>
          </a:bodyPr>
          <a:lstStyle/>
          <a:p>
            <a:r>
              <a:rPr lang="en-US" dirty="0" smtClean="0"/>
              <a:t>Praveen Kumar</a:t>
            </a:r>
          </a:p>
          <a:p>
            <a:r>
              <a:rPr lang="en-US" dirty="0" smtClean="0"/>
              <a:t>Computer Science and Engineering</a:t>
            </a:r>
          </a:p>
          <a:p>
            <a:r>
              <a:rPr lang="en-US" dirty="0" smtClean="0"/>
              <a:t>Ohio State University</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HTML</a:t>
            </a:r>
            <a:endParaRPr lang="en-US" dirty="0"/>
          </a:p>
        </p:txBody>
      </p:sp>
      <p:sp>
        <p:nvSpPr>
          <p:cNvPr id="3" name="Content Placeholder 2"/>
          <p:cNvSpPr>
            <a:spLocks noGrp="1"/>
          </p:cNvSpPr>
          <p:nvPr>
            <p:ph idx="1"/>
          </p:nvPr>
        </p:nvSpPr>
        <p:spPr/>
        <p:txBody>
          <a:bodyPr>
            <a:normAutofit/>
          </a:bodyPr>
          <a:lstStyle/>
          <a:p>
            <a:r>
              <a:rPr lang="en-US" dirty="0" smtClean="0"/>
              <a:t>HTML Graphics</a:t>
            </a:r>
          </a:p>
          <a:p>
            <a:pPr lvl="1"/>
            <a:r>
              <a:rPr lang="en-US" dirty="0" smtClean="0"/>
              <a:t>&lt;canvas&gt; and &lt;</a:t>
            </a:r>
            <a:r>
              <a:rPr lang="en-US" dirty="0" err="1" smtClean="0"/>
              <a:t>svg</a:t>
            </a:r>
            <a:r>
              <a:rPr lang="en-US" dirty="0" smtClean="0"/>
              <a:t>&gt; tags</a:t>
            </a:r>
          </a:p>
          <a:p>
            <a:r>
              <a:rPr lang="en-US" dirty="0" smtClean="0"/>
              <a:t>HTML Multimedia</a:t>
            </a:r>
          </a:p>
          <a:p>
            <a:pPr lvl="1"/>
            <a:r>
              <a:rPr lang="en-US" dirty="0" smtClean="0"/>
              <a:t>&lt;video&gt;, &lt;audio&gt;, &lt;source&gt; tags</a:t>
            </a:r>
          </a:p>
          <a:p>
            <a:r>
              <a:rPr lang="en-US" dirty="0" smtClean="0"/>
              <a:t>HTML API</a:t>
            </a:r>
          </a:p>
          <a:p>
            <a:pPr lvl="1"/>
            <a:r>
              <a:rPr lang="en-US" dirty="0" smtClean="0"/>
              <a:t>Geolocation, Drag/Drop, Local Storage, etc.</a:t>
            </a:r>
          </a:p>
          <a:p>
            <a:pPr marL="457200" lvl="1" indent="0">
              <a:buNone/>
            </a:pPr>
            <a:endParaRPr lang="en-US" dirty="0" smtClean="0"/>
          </a:p>
          <a:p>
            <a:pPr marL="57150" indent="0">
              <a:buNone/>
            </a:pPr>
            <a:r>
              <a:rPr lang="en-US" sz="2400" dirty="0" smtClean="0">
                <a:sym typeface="Wingdings" panose="05000000000000000000" pitchFamily="2" charset="2"/>
              </a:rPr>
              <a:t> </a:t>
            </a:r>
            <a:r>
              <a:rPr lang="en-US" sz="2400" dirty="0" smtClean="0"/>
              <a:t>Learn and practice HTML at w3schools.com </a:t>
            </a:r>
            <a:endParaRPr lang="en-US" sz="2400" dirty="0"/>
          </a:p>
        </p:txBody>
      </p:sp>
      <p:sp>
        <p:nvSpPr>
          <p:cNvPr id="4" name="Date Placeholder 3"/>
          <p:cNvSpPr>
            <a:spLocks noGrp="1"/>
          </p:cNvSpPr>
          <p:nvPr>
            <p:ph type="dt" sz="half" idx="10"/>
          </p:nvPr>
        </p:nvSpPr>
        <p:spPr/>
        <p:txBody>
          <a:bodyPr/>
          <a:lstStyle/>
          <a:p>
            <a:fld id="{57C996FE-90DE-4209-AC57-1ED4318CF7DF}" type="datetime1">
              <a:rPr lang="en-US" smtClean="0"/>
              <a:t>10/14/2015</a:t>
            </a:fld>
            <a:endParaRPr lang="en-US" dirty="0"/>
          </a:p>
        </p:txBody>
      </p:sp>
      <p:sp>
        <p:nvSpPr>
          <p:cNvPr id="5" name="Slide Number Placeholder 4"/>
          <p:cNvSpPr>
            <a:spLocks noGrp="1"/>
          </p:cNvSpPr>
          <p:nvPr>
            <p:ph type="sldNum" sz="quarter" idx="11"/>
          </p:nvPr>
        </p:nvSpPr>
        <p:spPr/>
        <p:txBody>
          <a:bodyPr/>
          <a:lstStyle/>
          <a:p>
            <a:fld id="{1394A405-A56A-447D-AF03-5FB891AC25A7}" type="slidenum">
              <a:rPr lang="en-US" smtClean="0"/>
              <a:pPr/>
              <a:t>9</a:t>
            </a:fld>
            <a:endParaRPr lang="en-US" dirty="0"/>
          </a:p>
        </p:txBody>
      </p:sp>
      <p:sp>
        <p:nvSpPr>
          <p:cNvPr id="6" name="Footer Placeholder 5"/>
          <p:cNvSpPr>
            <a:spLocks noGrp="1"/>
          </p:cNvSpPr>
          <p:nvPr>
            <p:ph type="ftr" sz="quarter" idx="12"/>
          </p:nvPr>
        </p:nvSpPr>
        <p:spPr/>
        <p:txBody>
          <a:bodyPr/>
          <a:lstStyle/>
          <a:p>
            <a:r>
              <a:rPr lang="en-US" smtClean="0"/>
              <a:t>User Interface Tier for Web Apps</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9000" y="457200"/>
            <a:ext cx="1109662" cy="1109662"/>
          </a:xfrm>
          <a:prstGeom prst="rect">
            <a:avLst/>
          </a:prstGeom>
        </p:spPr>
      </p:pic>
    </p:spTree>
    <p:extLst>
      <p:ext uri="{BB962C8B-B14F-4D97-AF65-F5344CB8AC3E}">
        <p14:creationId xmlns:p14="http://schemas.microsoft.com/office/powerpoint/2010/main" val="11134113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Part </a:t>
            </a:r>
            <a:r>
              <a:rPr lang="en-US" dirty="0"/>
              <a:t>2</a:t>
            </a:r>
            <a:r>
              <a:rPr lang="en-US" dirty="0" smtClean="0"/>
              <a:t> of 3 – Cascading Stylesheet (CSS)</a:t>
            </a:r>
            <a:endParaRPr lang="en-US" dirty="0"/>
          </a:p>
        </p:txBody>
      </p:sp>
      <p:sp>
        <p:nvSpPr>
          <p:cNvPr id="9" name="Text Placeholder 8"/>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48C958AB-4001-4964-82A4-59021B9760C6}" type="datetime1">
              <a:rPr lang="en-US" smtClean="0"/>
              <a:t>10/14/2015</a:t>
            </a:fld>
            <a:endParaRPr lang="en-US"/>
          </a:p>
        </p:txBody>
      </p:sp>
      <p:sp>
        <p:nvSpPr>
          <p:cNvPr id="6" name="Slide Number Placeholder 5"/>
          <p:cNvSpPr>
            <a:spLocks noGrp="1"/>
          </p:cNvSpPr>
          <p:nvPr>
            <p:ph type="sldNum" sz="quarter" idx="11"/>
          </p:nvPr>
        </p:nvSpPr>
        <p:spPr/>
        <p:txBody>
          <a:bodyPr/>
          <a:lstStyle/>
          <a:p>
            <a:fld id="{1394A405-A56A-447D-AF03-5FB891AC25A7}" type="slidenum">
              <a:rPr lang="en-US" smtClean="0"/>
              <a:pPr/>
              <a:t>10</a:t>
            </a:fld>
            <a:endParaRPr lang="en-US"/>
          </a:p>
        </p:txBody>
      </p:sp>
      <p:sp>
        <p:nvSpPr>
          <p:cNvPr id="5" name="Footer Placeholder 4"/>
          <p:cNvSpPr>
            <a:spLocks noGrp="1"/>
          </p:cNvSpPr>
          <p:nvPr>
            <p:ph type="ftr" sz="quarter" idx="12"/>
          </p:nvPr>
        </p:nvSpPr>
        <p:spPr/>
        <p:txBody>
          <a:bodyPr/>
          <a:lstStyle/>
          <a:p>
            <a:r>
              <a:rPr lang="en-US" smtClean="0"/>
              <a:t>User Interface Tier for Web Apps</a:t>
            </a:r>
            <a:endParaRPr lang="en-US" dirty="0" smtClean="0"/>
          </a:p>
        </p:txBody>
      </p:sp>
    </p:spTree>
    <p:extLst>
      <p:ext uri="{BB962C8B-B14F-4D97-AF65-F5344CB8AC3E}">
        <p14:creationId xmlns:p14="http://schemas.microsoft.com/office/powerpoint/2010/main" val="42838955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010400" cy="1143000"/>
          </a:xfrm>
        </p:spPr>
        <p:txBody>
          <a:bodyPr/>
          <a:lstStyle/>
          <a:p>
            <a:r>
              <a:rPr lang="en-US" dirty="0" smtClean="0"/>
              <a:t>Topics</a:t>
            </a:r>
            <a:endParaRPr lang="en-US" dirty="0"/>
          </a:p>
        </p:txBody>
      </p:sp>
      <p:sp>
        <p:nvSpPr>
          <p:cNvPr id="3" name="Content Placeholder 2"/>
          <p:cNvSpPr>
            <a:spLocks noGrp="1"/>
          </p:cNvSpPr>
          <p:nvPr>
            <p:ph idx="1"/>
          </p:nvPr>
        </p:nvSpPr>
        <p:spPr/>
        <p:txBody>
          <a:bodyPr>
            <a:normAutofit/>
          </a:bodyPr>
          <a:lstStyle/>
          <a:p>
            <a:r>
              <a:rPr lang="en-US" dirty="0" smtClean="0"/>
              <a:t>CSS Introduction</a:t>
            </a:r>
          </a:p>
          <a:p>
            <a:r>
              <a:rPr lang="en-US" dirty="0" smtClean="0"/>
              <a:t>CSS Demo</a:t>
            </a:r>
          </a:p>
          <a:p>
            <a:r>
              <a:rPr lang="en-US" dirty="0" smtClean="0"/>
              <a:t>CSS Syntax</a:t>
            </a:r>
          </a:p>
          <a:p>
            <a:r>
              <a:rPr lang="en-US" dirty="0" smtClean="0"/>
              <a:t>CSS Selector</a:t>
            </a:r>
          </a:p>
          <a:p>
            <a:r>
              <a:rPr lang="en-US" dirty="0" smtClean="0"/>
              <a:t>CSS Usage</a:t>
            </a:r>
          </a:p>
          <a:p>
            <a:r>
              <a:rPr lang="en-US" dirty="0" smtClean="0"/>
              <a:t>Responsive Web Design (RWD)</a:t>
            </a:r>
          </a:p>
          <a:p>
            <a:pPr marL="0" indent="0">
              <a:buNone/>
            </a:pPr>
            <a:endParaRPr lang="en-US" dirty="0" smtClean="0"/>
          </a:p>
        </p:txBody>
      </p:sp>
      <p:sp>
        <p:nvSpPr>
          <p:cNvPr id="4" name="Date Placeholder 3"/>
          <p:cNvSpPr>
            <a:spLocks noGrp="1"/>
          </p:cNvSpPr>
          <p:nvPr>
            <p:ph type="dt" sz="half" idx="10"/>
          </p:nvPr>
        </p:nvSpPr>
        <p:spPr/>
        <p:txBody>
          <a:bodyPr/>
          <a:lstStyle/>
          <a:p>
            <a:fld id="{34E486F9-6AA8-4DFC-ACC4-871A3867C9D6}" type="datetime1">
              <a:rPr lang="en-US" smtClean="0"/>
              <a:t>10/14/2015</a:t>
            </a:fld>
            <a:endParaRPr lang="en-US" dirty="0"/>
          </a:p>
        </p:txBody>
      </p:sp>
      <p:sp>
        <p:nvSpPr>
          <p:cNvPr id="5" name="Slide Number Placeholder 4"/>
          <p:cNvSpPr>
            <a:spLocks noGrp="1"/>
          </p:cNvSpPr>
          <p:nvPr>
            <p:ph type="sldNum" sz="quarter" idx="11"/>
          </p:nvPr>
        </p:nvSpPr>
        <p:spPr/>
        <p:txBody>
          <a:bodyPr/>
          <a:lstStyle/>
          <a:p>
            <a:fld id="{1394A405-A56A-447D-AF03-5FB891AC25A7}" type="slidenum">
              <a:rPr lang="en-US" smtClean="0"/>
              <a:pPr/>
              <a:t>11</a:t>
            </a:fld>
            <a:endParaRPr lang="en-US" dirty="0"/>
          </a:p>
        </p:txBody>
      </p:sp>
      <p:sp>
        <p:nvSpPr>
          <p:cNvPr id="6" name="Footer Placeholder 5"/>
          <p:cNvSpPr>
            <a:spLocks noGrp="1"/>
          </p:cNvSpPr>
          <p:nvPr>
            <p:ph type="ftr" sz="quarter" idx="12"/>
          </p:nvPr>
        </p:nvSpPr>
        <p:spPr/>
        <p:txBody>
          <a:bodyPr/>
          <a:lstStyle/>
          <a:p>
            <a:r>
              <a:rPr lang="en-US" smtClean="0"/>
              <a:t>User Interface Tier for Web Apps</a:t>
            </a:r>
            <a:endParaRPr lang="en-US"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1400" y="457200"/>
            <a:ext cx="771525" cy="1085850"/>
          </a:xfrm>
          <a:prstGeom prst="rect">
            <a:avLst/>
          </a:prstGeom>
        </p:spPr>
      </p:pic>
    </p:spTree>
    <p:extLst>
      <p:ext uri="{BB962C8B-B14F-4D97-AF65-F5344CB8AC3E}">
        <p14:creationId xmlns:p14="http://schemas.microsoft.com/office/powerpoint/2010/main" val="26543881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010400" cy="1143000"/>
          </a:xfrm>
        </p:spPr>
        <p:txBody>
          <a:bodyPr/>
          <a:lstStyle/>
          <a:p>
            <a:r>
              <a:rPr lang="en-US" dirty="0" smtClean="0"/>
              <a:t>CSS Introduction</a:t>
            </a:r>
            <a:endParaRPr lang="en-US" dirty="0"/>
          </a:p>
        </p:txBody>
      </p:sp>
      <p:sp>
        <p:nvSpPr>
          <p:cNvPr id="3" name="Content Placeholder 2"/>
          <p:cNvSpPr>
            <a:spLocks noGrp="1"/>
          </p:cNvSpPr>
          <p:nvPr>
            <p:ph idx="1"/>
          </p:nvPr>
        </p:nvSpPr>
        <p:spPr/>
        <p:txBody>
          <a:bodyPr>
            <a:normAutofit lnSpcReduction="10000"/>
          </a:bodyPr>
          <a:lstStyle/>
          <a:p>
            <a:r>
              <a:rPr lang="en-US" dirty="0" smtClean="0"/>
              <a:t>CSS describes how HTML elements are formatted and displayed in a web page</a:t>
            </a:r>
          </a:p>
          <a:p>
            <a:r>
              <a:rPr lang="en-US" dirty="0" smtClean="0"/>
              <a:t>It can control layout of multiple pages at once</a:t>
            </a:r>
          </a:p>
          <a:p>
            <a:r>
              <a:rPr lang="en-US" dirty="0" smtClean="0"/>
              <a:t>Decouples content from presentation </a:t>
            </a:r>
          </a:p>
          <a:p>
            <a:r>
              <a:rPr lang="en-US" dirty="0" smtClean="0"/>
              <a:t>Styles cascade – attributes of a style override or combine with the attributes for previous style for a given element.</a:t>
            </a:r>
            <a:endParaRPr lang="en-US" dirty="0"/>
          </a:p>
          <a:p>
            <a:r>
              <a:rPr lang="en-US" dirty="0" smtClean="0"/>
              <a:t>Current version </a:t>
            </a:r>
            <a:r>
              <a:rPr lang="en-US" b="1" dirty="0" smtClean="0"/>
              <a:t>3</a:t>
            </a:r>
            <a:r>
              <a:rPr lang="en-US" dirty="0" smtClean="0"/>
              <a:t> was released in 2012, specification owned by W3C</a:t>
            </a:r>
          </a:p>
        </p:txBody>
      </p:sp>
      <p:sp>
        <p:nvSpPr>
          <p:cNvPr id="4" name="Date Placeholder 3"/>
          <p:cNvSpPr>
            <a:spLocks noGrp="1"/>
          </p:cNvSpPr>
          <p:nvPr>
            <p:ph type="dt" sz="half" idx="10"/>
          </p:nvPr>
        </p:nvSpPr>
        <p:spPr/>
        <p:txBody>
          <a:bodyPr/>
          <a:lstStyle/>
          <a:p>
            <a:fld id="{966C7610-C632-4299-BEFA-6A7C77EE825C}" type="datetime1">
              <a:rPr lang="en-US" smtClean="0"/>
              <a:t>10/14/2015</a:t>
            </a:fld>
            <a:endParaRPr lang="en-US" dirty="0"/>
          </a:p>
        </p:txBody>
      </p:sp>
      <p:sp>
        <p:nvSpPr>
          <p:cNvPr id="5" name="Slide Number Placeholder 4"/>
          <p:cNvSpPr>
            <a:spLocks noGrp="1"/>
          </p:cNvSpPr>
          <p:nvPr>
            <p:ph type="sldNum" sz="quarter" idx="11"/>
          </p:nvPr>
        </p:nvSpPr>
        <p:spPr/>
        <p:txBody>
          <a:bodyPr/>
          <a:lstStyle/>
          <a:p>
            <a:fld id="{1394A405-A56A-447D-AF03-5FB891AC25A7}" type="slidenum">
              <a:rPr lang="en-US" smtClean="0"/>
              <a:pPr/>
              <a:t>12</a:t>
            </a:fld>
            <a:endParaRPr lang="en-US" dirty="0"/>
          </a:p>
        </p:txBody>
      </p:sp>
      <p:sp>
        <p:nvSpPr>
          <p:cNvPr id="6" name="Footer Placeholder 5"/>
          <p:cNvSpPr>
            <a:spLocks noGrp="1"/>
          </p:cNvSpPr>
          <p:nvPr>
            <p:ph type="ftr" sz="quarter" idx="12"/>
          </p:nvPr>
        </p:nvSpPr>
        <p:spPr/>
        <p:txBody>
          <a:bodyPr/>
          <a:lstStyle/>
          <a:p>
            <a:r>
              <a:rPr lang="en-US" smtClean="0"/>
              <a:t>User Interface Tier for Web Apps</a:t>
            </a:r>
            <a:endParaRPr lang="en-US"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1400" y="457200"/>
            <a:ext cx="771525" cy="1085850"/>
          </a:xfrm>
          <a:prstGeom prst="rect">
            <a:avLst/>
          </a:prstGeom>
        </p:spPr>
      </p:pic>
    </p:spTree>
    <p:extLst>
      <p:ext uri="{BB962C8B-B14F-4D97-AF65-F5344CB8AC3E}">
        <p14:creationId xmlns:p14="http://schemas.microsoft.com/office/powerpoint/2010/main" val="7656805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010400" cy="1143000"/>
          </a:xfrm>
        </p:spPr>
        <p:txBody>
          <a:bodyPr/>
          <a:lstStyle/>
          <a:p>
            <a:r>
              <a:rPr lang="en-US" dirty="0" smtClean="0"/>
              <a:t>CSS Demo</a:t>
            </a:r>
            <a:endParaRPr lang="en-US" dirty="0"/>
          </a:p>
        </p:txBody>
      </p:sp>
      <p:sp>
        <p:nvSpPr>
          <p:cNvPr id="3" name="Content Placeholder 2"/>
          <p:cNvSpPr>
            <a:spLocks noGrp="1"/>
          </p:cNvSpPr>
          <p:nvPr>
            <p:ph idx="1"/>
          </p:nvPr>
        </p:nvSpPr>
        <p:spPr/>
        <p:txBody>
          <a:bodyPr>
            <a:normAutofit/>
          </a:bodyPr>
          <a:lstStyle/>
          <a:p>
            <a:pPr marL="0" indent="0">
              <a:buNone/>
            </a:pPr>
            <a:r>
              <a:rPr lang="en-US" dirty="0"/>
              <a:t>CSS Demo </a:t>
            </a:r>
            <a:endParaRPr lang="en-US" dirty="0" smtClean="0"/>
          </a:p>
          <a:p>
            <a:pPr marL="0" indent="0">
              <a:buNone/>
            </a:pPr>
            <a:endParaRPr lang="en-US" sz="2800" dirty="0">
              <a:hlinkClick r:id="rId3"/>
            </a:endParaRPr>
          </a:p>
          <a:p>
            <a:pPr marL="0" indent="0">
              <a:buNone/>
            </a:pPr>
            <a:r>
              <a:rPr lang="en-US" sz="2800" dirty="0" smtClean="0">
                <a:hlinkClick r:id="rId3"/>
              </a:rPr>
              <a:t>http</a:t>
            </a:r>
            <a:r>
              <a:rPr lang="en-US" sz="2800" dirty="0">
                <a:hlinkClick r:id="rId3"/>
              </a:rPr>
              <a:t>://</a:t>
            </a:r>
            <a:r>
              <a:rPr lang="en-US" sz="2800" dirty="0" smtClean="0">
                <a:hlinkClick r:id="rId3"/>
              </a:rPr>
              <a:t>www.w3schools.com/css/demo_default.htm</a:t>
            </a:r>
            <a:r>
              <a:rPr lang="en-US" sz="2800" dirty="0" smtClean="0"/>
              <a:t> </a:t>
            </a:r>
          </a:p>
          <a:p>
            <a:pPr marL="0" indent="0">
              <a:buNone/>
            </a:pPr>
            <a:r>
              <a:rPr lang="en-US" sz="2800" dirty="0">
                <a:hlinkClick r:id="rId4"/>
              </a:rPr>
              <a:t>https://www.bostonglobe.com</a:t>
            </a:r>
            <a:r>
              <a:rPr lang="en-US" sz="2800" dirty="0" smtClean="0">
                <a:hlinkClick r:id="rId4"/>
              </a:rPr>
              <a:t>/</a:t>
            </a:r>
            <a:r>
              <a:rPr lang="en-US" sz="2800" dirty="0" smtClean="0"/>
              <a:t> </a:t>
            </a:r>
          </a:p>
        </p:txBody>
      </p:sp>
      <p:sp>
        <p:nvSpPr>
          <p:cNvPr id="4" name="Date Placeholder 3"/>
          <p:cNvSpPr>
            <a:spLocks noGrp="1"/>
          </p:cNvSpPr>
          <p:nvPr>
            <p:ph type="dt" sz="half" idx="10"/>
          </p:nvPr>
        </p:nvSpPr>
        <p:spPr/>
        <p:txBody>
          <a:bodyPr/>
          <a:lstStyle/>
          <a:p>
            <a:fld id="{33B83F3F-7089-462B-B25E-E0AA541B6E10}" type="datetime1">
              <a:rPr lang="en-US" smtClean="0"/>
              <a:t>10/14/2015</a:t>
            </a:fld>
            <a:endParaRPr lang="en-US" dirty="0"/>
          </a:p>
        </p:txBody>
      </p:sp>
      <p:sp>
        <p:nvSpPr>
          <p:cNvPr id="5" name="Slide Number Placeholder 4"/>
          <p:cNvSpPr>
            <a:spLocks noGrp="1"/>
          </p:cNvSpPr>
          <p:nvPr>
            <p:ph type="sldNum" sz="quarter" idx="11"/>
          </p:nvPr>
        </p:nvSpPr>
        <p:spPr/>
        <p:txBody>
          <a:bodyPr/>
          <a:lstStyle/>
          <a:p>
            <a:fld id="{1394A405-A56A-447D-AF03-5FB891AC25A7}" type="slidenum">
              <a:rPr lang="en-US" smtClean="0"/>
              <a:pPr/>
              <a:t>13</a:t>
            </a:fld>
            <a:endParaRPr lang="en-US" dirty="0"/>
          </a:p>
        </p:txBody>
      </p:sp>
      <p:sp>
        <p:nvSpPr>
          <p:cNvPr id="6" name="Footer Placeholder 5"/>
          <p:cNvSpPr>
            <a:spLocks noGrp="1"/>
          </p:cNvSpPr>
          <p:nvPr>
            <p:ph type="ftr" sz="quarter" idx="12"/>
          </p:nvPr>
        </p:nvSpPr>
        <p:spPr/>
        <p:txBody>
          <a:bodyPr/>
          <a:lstStyle/>
          <a:p>
            <a:r>
              <a:rPr lang="en-US" smtClean="0"/>
              <a:t>User Interface Tier for Web Apps</a:t>
            </a:r>
            <a:endParaRPr lang="en-US" dirty="0"/>
          </a:p>
        </p:txBody>
      </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91400" y="457200"/>
            <a:ext cx="771525" cy="1085850"/>
          </a:xfrm>
          <a:prstGeom prst="rect">
            <a:avLst/>
          </a:prstGeom>
        </p:spPr>
      </p:pic>
    </p:spTree>
    <p:extLst>
      <p:ext uri="{BB962C8B-B14F-4D97-AF65-F5344CB8AC3E}">
        <p14:creationId xmlns:p14="http://schemas.microsoft.com/office/powerpoint/2010/main" val="37551455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010400" cy="1143000"/>
          </a:xfrm>
        </p:spPr>
        <p:txBody>
          <a:bodyPr/>
          <a:lstStyle/>
          <a:p>
            <a:r>
              <a:rPr lang="en-US" dirty="0" smtClean="0"/>
              <a:t>CSS Syntax</a:t>
            </a:r>
            <a:endParaRPr lang="en-US" dirty="0"/>
          </a:p>
        </p:txBody>
      </p:sp>
      <p:sp>
        <p:nvSpPr>
          <p:cNvPr id="3" name="Content Placeholder 2"/>
          <p:cNvSpPr>
            <a:spLocks noGrp="1"/>
          </p:cNvSpPr>
          <p:nvPr>
            <p:ph idx="1"/>
          </p:nvPr>
        </p:nvSpPr>
        <p:spPr/>
        <p:txBody>
          <a:bodyPr>
            <a:normAutofit/>
          </a:bodyPr>
          <a:lstStyle/>
          <a:p>
            <a:r>
              <a:rPr lang="en-US" dirty="0" smtClean="0"/>
              <a:t>CSS rule set consists of a selector and a declaration block</a:t>
            </a:r>
          </a:p>
          <a:p>
            <a:endParaRPr lang="en-US" dirty="0"/>
          </a:p>
          <a:p>
            <a:endParaRPr lang="en-US" dirty="0" smtClean="0"/>
          </a:p>
          <a:p>
            <a:r>
              <a:rPr lang="en-US" dirty="0" smtClean="0"/>
              <a:t>Example</a:t>
            </a:r>
          </a:p>
        </p:txBody>
      </p:sp>
      <p:sp>
        <p:nvSpPr>
          <p:cNvPr id="4" name="Date Placeholder 3"/>
          <p:cNvSpPr>
            <a:spLocks noGrp="1"/>
          </p:cNvSpPr>
          <p:nvPr>
            <p:ph type="dt" sz="half" idx="10"/>
          </p:nvPr>
        </p:nvSpPr>
        <p:spPr/>
        <p:txBody>
          <a:bodyPr/>
          <a:lstStyle/>
          <a:p>
            <a:fld id="{B3D551B4-4520-4E03-B200-ED0BEEEC9ECD}" type="datetime1">
              <a:rPr lang="en-US" smtClean="0"/>
              <a:t>10/14/2015</a:t>
            </a:fld>
            <a:endParaRPr lang="en-US" dirty="0"/>
          </a:p>
        </p:txBody>
      </p:sp>
      <p:sp>
        <p:nvSpPr>
          <p:cNvPr id="5" name="Slide Number Placeholder 4"/>
          <p:cNvSpPr>
            <a:spLocks noGrp="1"/>
          </p:cNvSpPr>
          <p:nvPr>
            <p:ph type="sldNum" sz="quarter" idx="11"/>
          </p:nvPr>
        </p:nvSpPr>
        <p:spPr/>
        <p:txBody>
          <a:bodyPr/>
          <a:lstStyle/>
          <a:p>
            <a:fld id="{1394A405-A56A-447D-AF03-5FB891AC25A7}" type="slidenum">
              <a:rPr lang="en-US" smtClean="0"/>
              <a:pPr/>
              <a:t>14</a:t>
            </a:fld>
            <a:endParaRPr lang="en-US" dirty="0"/>
          </a:p>
        </p:txBody>
      </p:sp>
      <p:sp>
        <p:nvSpPr>
          <p:cNvPr id="6" name="Footer Placeholder 5"/>
          <p:cNvSpPr>
            <a:spLocks noGrp="1"/>
          </p:cNvSpPr>
          <p:nvPr>
            <p:ph type="ftr" sz="quarter" idx="12"/>
          </p:nvPr>
        </p:nvSpPr>
        <p:spPr/>
        <p:txBody>
          <a:bodyPr/>
          <a:lstStyle/>
          <a:p>
            <a:r>
              <a:rPr lang="en-US" smtClean="0"/>
              <a:t>User Interface Tier for Web Apps</a:t>
            </a:r>
            <a:endParaRPr lang="en-US"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1400" y="457200"/>
            <a:ext cx="771525" cy="108585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8275" y="2752725"/>
            <a:ext cx="5419725" cy="1133475"/>
          </a:xfrm>
          <a:prstGeom prst="rect">
            <a:avLst/>
          </a:prstGeom>
        </p:spPr>
      </p:pic>
      <p:sp>
        <p:nvSpPr>
          <p:cNvPr id="10" name="Rectangle 9"/>
          <p:cNvSpPr>
            <a:spLocks noChangeArrowheads="1"/>
          </p:cNvSpPr>
          <p:nvPr/>
        </p:nvSpPr>
        <p:spPr bwMode="auto">
          <a:xfrm>
            <a:off x="533400" y="4632325"/>
            <a:ext cx="8077200" cy="1235075"/>
          </a:xfrm>
          <a:prstGeom prst="rect">
            <a:avLst/>
          </a:prstGeom>
          <a:solidFill>
            <a:schemeClr val="accent3"/>
          </a:solidFill>
          <a:ln w="9525">
            <a:solidFill>
              <a:schemeClr val="tx1"/>
            </a:solidFill>
            <a:miter lim="800000"/>
            <a:headEnd/>
            <a:tailEnd/>
          </a:ln>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sz="1600" dirty="0">
                <a:latin typeface="Courier New" panose="02070309020205020404" pitchFamily="49" charset="0"/>
                <a:cs typeface="Courier New" panose="02070309020205020404" pitchFamily="49" charset="0"/>
              </a:rPr>
              <a:t>p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color: red;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text-align: center;</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a:t>
            </a:r>
            <a:endParaRPr lang="en-US" altLang="en-US" sz="16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223493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010400" cy="1143000"/>
          </a:xfrm>
        </p:spPr>
        <p:txBody>
          <a:bodyPr/>
          <a:lstStyle/>
          <a:p>
            <a:r>
              <a:rPr lang="en-US" dirty="0" smtClean="0"/>
              <a:t>CSS Selector</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Selector specify HTML elements to process</a:t>
            </a:r>
          </a:p>
          <a:p>
            <a:endParaRPr lang="en-US" dirty="0" smtClean="0"/>
          </a:p>
          <a:p>
            <a:r>
              <a:rPr lang="en-US" dirty="0" smtClean="0"/>
              <a:t>The element selector</a:t>
            </a:r>
          </a:p>
          <a:p>
            <a:endParaRPr lang="en-US" dirty="0" smtClean="0"/>
          </a:p>
          <a:p>
            <a:r>
              <a:rPr lang="en-US" dirty="0" smtClean="0"/>
              <a:t>The id selector</a:t>
            </a:r>
          </a:p>
          <a:p>
            <a:endParaRPr lang="en-US" dirty="0" smtClean="0"/>
          </a:p>
          <a:p>
            <a:r>
              <a:rPr lang="en-US" dirty="0" smtClean="0"/>
              <a:t>The class sector</a:t>
            </a:r>
          </a:p>
        </p:txBody>
      </p:sp>
      <p:sp>
        <p:nvSpPr>
          <p:cNvPr id="4" name="Date Placeholder 3"/>
          <p:cNvSpPr>
            <a:spLocks noGrp="1"/>
          </p:cNvSpPr>
          <p:nvPr>
            <p:ph type="dt" sz="half" idx="10"/>
          </p:nvPr>
        </p:nvSpPr>
        <p:spPr/>
        <p:txBody>
          <a:bodyPr/>
          <a:lstStyle/>
          <a:p>
            <a:fld id="{31E6F55D-4A5F-4D54-A22E-C441CA22930E}" type="datetime1">
              <a:rPr lang="en-US" smtClean="0"/>
              <a:t>10/14/2015</a:t>
            </a:fld>
            <a:endParaRPr lang="en-US" dirty="0"/>
          </a:p>
        </p:txBody>
      </p:sp>
      <p:sp>
        <p:nvSpPr>
          <p:cNvPr id="5" name="Slide Number Placeholder 4"/>
          <p:cNvSpPr>
            <a:spLocks noGrp="1"/>
          </p:cNvSpPr>
          <p:nvPr>
            <p:ph type="sldNum" sz="quarter" idx="11"/>
          </p:nvPr>
        </p:nvSpPr>
        <p:spPr/>
        <p:txBody>
          <a:bodyPr/>
          <a:lstStyle/>
          <a:p>
            <a:fld id="{1394A405-A56A-447D-AF03-5FB891AC25A7}" type="slidenum">
              <a:rPr lang="en-US" smtClean="0"/>
              <a:pPr/>
              <a:t>15</a:t>
            </a:fld>
            <a:endParaRPr lang="en-US" dirty="0"/>
          </a:p>
        </p:txBody>
      </p:sp>
      <p:sp>
        <p:nvSpPr>
          <p:cNvPr id="6" name="Footer Placeholder 5"/>
          <p:cNvSpPr>
            <a:spLocks noGrp="1"/>
          </p:cNvSpPr>
          <p:nvPr>
            <p:ph type="ftr" sz="quarter" idx="12"/>
          </p:nvPr>
        </p:nvSpPr>
        <p:spPr/>
        <p:txBody>
          <a:bodyPr/>
          <a:lstStyle/>
          <a:p>
            <a:r>
              <a:rPr lang="en-US" smtClean="0"/>
              <a:t>User Interface Tier for Web Apps</a:t>
            </a:r>
            <a:endParaRPr lang="en-US"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1400" y="457200"/>
            <a:ext cx="771525" cy="1085850"/>
          </a:xfrm>
          <a:prstGeom prst="rect">
            <a:avLst/>
          </a:prstGeom>
        </p:spPr>
      </p:pic>
      <p:sp>
        <p:nvSpPr>
          <p:cNvPr id="8" name="Rectangle 7"/>
          <p:cNvSpPr>
            <a:spLocks noChangeArrowheads="1"/>
          </p:cNvSpPr>
          <p:nvPr/>
        </p:nvSpPr>
        <p:spPr bwMode="auto">
          <a:xfrm>
            <a:off x="838200" y="3352800"/>
            <a:ext cx="6858000" cy="533400"/>
          </a:xfrm>
          <a:prstGeom prst="rect">
            <a:avLst/>
          </a:prstGeom>
          <a:solidFill>
            <a:schemeClr val="accent3"/>
          </a:solidFill>
          <a:ln w="9525">
            <a:solidFill>
              <a:schemeClr val="tx1"/>
            </a:solidFill>
            <a:miter lim="800000"/>
            <a:headEnd/>
            <a:tailEnd/>
          </a:ln>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sz="2000" dirty="0">
                <a:latin typeface="Courier New" panose="02070309020205020404" pitchFamily="49" charset="0"/>
                <a:cs typeface="Courier New" panose="02070309020205020404" pitchFamily="49" charset="0"/>
              </a:rPr>
              <a:t>p </a:t>
            </a:r>
            <a:r>
              <a:rPr lang="en-US" sz="2000" dirty="0" smtClean="0">
                <a:latin typeface="Courier New" panose="02070309020205020404" pitchFamily="49" charset="0"/>
                <a:cs typeface="Courier New" panose="02070309020205020404" pitchFamily="49" charset="0"/>
              </a:rPr>
              <a:t>{ color</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red;</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text-align</a:t>
            </a:r>
            <a:r>
              <a:rPr lang="en-US" sz="2000" dirty="0">
                <a:latin typeface="Courier New" panose="02070309020205020404" pitchFamily="49" charset="0"/>
                <a:cs typeface="Courier New" panose="02070309020205020404" pitchFamily="49" charset="0"/>
              </a:rPr>
              <a:t>: center</a:t>
            </a:r>
            <a:r>
              <a:rPr lang="en-US" sz="2000" dirty="0" smtClean="0">
                <a:latin typeface="Courier New" panose="02070309020205020404" pitchFamily="49" charset="0"/>
                <a:cs typeface="Courier New" panose="02070309020205020404" pitchFamily="49" charset="0"/>
              </a:rPr>
              <a:t>;  }</a:t>
            </a:r>
            <a:endParaRPr lang="en-US" altLang="en-US" sz="2000" b="1" dirty="0">
              <a:latin typeface="Courier New" panose="02070309020205020404" pitchFamily="49" charset="0"/>
              <a:cs typeface="Courier New" panose="02070309020205020404" pitchFamily="49" charset="0"/>
            </a:endParaRPr>
          </a:p>
        </p:txBody>
      </p:sp>
      <p:sp>
        <p:nvSpPr>
          <p:cNvPr id="10" name="Rectangle 9"/>
          <p:cNvSpPr>
            <a:spLocks noChangeArrowheads="1"/>
          </p:cNvSpPr>
          <p:nvPr/>
        </p:nvSpPr>
        <p:spPr bwMode="auto">
          <a:xfrm>
            <a:off x="838200" y="4495800"/>
            <a:ext cx="6858000" cy="533400"/>
          </a:xfrm>
          <a:prstGeom prst="rect">
            <a:avLst/>
          </a:prstGeom>
          <a:solidFill>
            <a:schemeClr val="accent3"/>
          </a:solidFill>
          <a:ln w="9525">
            <a:solidFill>
              <a:schemeClr val="tx1"/>
            </a:solidFill>
            <a:miter lim="800000"/>
            <a:headEnd/>
            <a:tailEnd/>
          </a:ln>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sz="2000" dirty="0" smtClean="0">
                <a:latin typeface="Courier New" panose="02070309020205020404" pitchFamily="49" charset="0"/>
                <a:cs typeface="Courier New" panose="02070309020205020404" pitchFamily="49" charset="0"/>
              </a:rPr>
              <a:t>#para1</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color</a:t>
            </a:r>
            <a:r>
              <a:rPr lang="en-US" sz="2000" dirty="0">
                <a:latin typeface="Courier New" panose="02070309020205020404" pitchFamily="49" charset="0"/>
                <a:cs typeface="Courier New" panose="02070309020205020404" pitchFamily="49" charset="0"/>
              </a:rPr>
              <a:t>: red</a:t>
            </a:r>
            <a:r>
              <a:rPr lang="en-US" sz="2000" dirty="0" smtClean="0">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text-align</a:t>
            </a:r>
            <a:r>
              <a:rPr lang="en-US" sz="2000" dirty="0">
                <a:latin typeface="Courier New" panose="02070309020205020404" pitchFamily="49" charset="0"/>
                <a:cs typeface="Courier New" panose="02070309020205020404" pitchFamily="49" charset="0"/>
              </a:rPr>
              <a:t>: center</a:t>
            </a:r>
            <a:r>
              <a:rPr lang="en-US" sz="2000" dirty="0" smtClean="0">
                <a:latin typeface="Courier New" panose="02070309020205020404" pitchFamily="49" charset="0"/>
                <a:cs typeface="Courier New" panose="02070309020205020404" pitchFamily="49" charset="0"/>
              </a:rPr>
              <a:t>;  }</a:t>
            </a:r>
            <a:endParaRPr lang="en-US" altLang="en-US" sz="2000" b="1" dirty="0">
              <a:latin typeface="Courier New" panose="02070309020205020404" pitchFamily="49" charset="0"/>
              <a:cs typeface="Courier New" panose="02070309020205020404" pitchFamily="49" charset="0"/>
            </a:endParaRPr>
          </a:p>
        </p:txBody>
      </p:sp>
      <p:sp>
        <p:nvSpPr>
          <p:cNvPr id="11" name="Rectangle 10"/>
          <p:cNvSpPr>
            <a:spLocks noChangeArrowheads="1"/>
          </p:cNvSpPr>
          <p:nvPr/>
        </p:nvSpPr>
        <p:spPr bwMode="auto">
          <a:xfrm>
            <a:off x="838200" y="5638800"/>
            <a:ext cx="6858000" cy="533400"/>
          </a:xfrm>
          <a:prstGeom prst="rect">
            <a:avLst/>
          </a:prstGeom>
          <a:solidFill>
            <a:schemeClr val="accent3"/>
          </a:solidFill>
          <a:ln w="9525">
            <a:solidFill>
              <a:schemeClr val="tx1"/>
            </a:solidFill>
            <a:miter lim="800000"/>
            <a:headEnd/>
            <a:tailEnd/>
          </a:ln>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sz="2000" dirty="0" smtClean="0">
                <a:latin typeface="Courier New" panose="02070309020205020404" pitchFamily="49" charset="0"/>
                <a:cs typeface="Courier New" panose="02070309020205020404" pitchFamily="49" charset="0"/>
              </a:rPr>
              <a:t>.center</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color</a:t>
            </a:r>
            <a:r>
              <a:rPr lang="en-US" sz="2000" dirty="0">
                <a:latin typeface="Courier New" panose="02070309020205020404" pitchFamily="49" charset="0"/>
                <a:cs typeface="Courier New" panose="02070309020205020404" pitchFamily="49" charset="0"/>
              </a:rPr>
              <a:t>: red</a:t>
            </a:r>
            <a:r>
              <a:rPr lang="en-US" sz="2000" dirty="0" smtClean="0">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text-align</a:t>
            </a:r>
            <a:r>
              <a:rPr lang="en-US" sz="2000" dirty="0">
                <a:latin typeface="Courier New" panose="02070309020205020404" pitchFamily="49" charset="0"/>
                <a:cs typeface="Courier New" panose="02070309020205020404" pitchFamily="49" charset="0"/>
              </a:rPr>
              <a:t>: center</a:t>
            </a:r>
            <a:r>
              <a:rPr lang="en-US" sz="2000" dirty="0" smtClean="0">
                <a:latin typeface="Courier New" panose="02070309020205020404" pitchFamily="49" charset="0"/>
                <a:cs typeface="Courier New" panose="02070309020205020404" pitchFamily="49" charset="0"/>
              </a:rPr>
              <a:t>; }</a:t>
            </a:r>
            <a:endParaRPr lang="en-US" altLang="en-US" sz="2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841173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010400" cy="1143000"/>
          </a:xfrm>
        </p:spPr>
        <p:txBody>
          <a:bodyPr/>
          <a:lstStyle/>
          <a:p>
            <a:r>
              <a:rPr lang="en-US" dirty="0" smtClean="0"/>
              <a:t>CSS Selector (contd.)</a:t>
            </a:r>
            <a:endParaRPr lang="en-US" dirty="0"/>
          </a:p>
        </p:txBody>
      </p:sp>
      <p:sp>
        <p:nvSpPr>
          <p:cNvPr id="3" name="Content Placeholder 2"/>
          <p:cNvSpPr>
            <a:spLocks noGrp="1"/>
          </p:cNvSpPr>
          <p:nvPr>
            <p:ph idx="1"/>
          </p:nvPr>
        </p:nvSpPr>
        <p:spPr/>
        <p:txBody>
          <a:bodyPr>
            <a:normAutofit/>
          </a:bodyPr>
          <a:lstStyle/>
          <a:p>
            <a:r>
              <a:rPr lang="en-US" dirty="0" smtClean="0"/>
              <a:t>Element with class selector</a:t>
            </a:r>
          </a:p>
          <a:p>
            <a:endParaRPr lang="en-US" dirty="0" smtClean="0"/>
          </a:p>
          <a:p>
            <a:endParaRPr lang="en-US" dirty="0" smtClean="0"/>
          </a:p>
          <a:p>
            <a:r>
              <a:rPr lang="en-US" dirty="0" smtClean="0"/>
              <a:t>Grouping selectors</a:t>
            </a:r>
          </a:p>
          <a:p>
            <a:endParaRPr lang="en-US" dirty="0" smtClean="0"/>
          </a:p>
        </p:txBody>
      </p:sp>
      <p:sp>
        <p:nvSpPr>
          <p:cNvPr id="4" name="Date Placeholder 3"/>
          <p:cNvSpPr>
            <a:spLocks noGrp="1"/>
          </p:cNvSpPr>
          <p:nvPr>
            <p:ph type="dt" sz="half" idx="10"/>
          </p:nvPr>
        </p:nvSpPr>
        <p:spPr/>
        <p:txBody>
          <a:bodyPr/>
          <a:lstStyle/>
          <a:p>
            <a:fld id="{039915C0-205E-4CB3-8EEE-B3588055A27D}" type="datetime1">
              <a:rPr lang="en-US" smtClean="0"/>
              <a:t>10/14/2015</a:t>
            </a:fld>
            <a:endParaRPr lang="en-US" dirty="0"/>
          </a:p>
        </p:txBody>
      </p:sp>
      <p:sp>
        <p:nvSpPr>
          <p:cNvPr id="5" name="Slide Number Placeholder 4"/>
          <p:cNvSpPr>
            <a:spLocks noGrp="1"/>
          </p:cNvSpPr>
          <p:nvPr>
            <p:ph type="sldNum" sz="quarter" idx="11"/>
          </p:nvPr>
        </p:nvSpPr>
        <p:spPr/>
        <p:txBody>
          <a:bodyPr/>
          <a:lstStyle/>
          <a:p>
            <a:fld id="{1394A405-A56A-447D-AF03-5FB891AC25A7}" type="slidenum">
              <a:rPr lang="en-US" smtClean="0"/>
              <a:pPr/>
              <a:t>16</a:t>
            </a:fld>
            <a:endParaRPr lang="en-US" dirty="0"/>
          </a:p>
        </p:txBody>
      </p:sp>
      <p:sp>
        <p:nvSpPr>
          <p:cNvPr id="6" name="Footer Placeholder 5"/>
          <p:cNvSpPr>
            <a:spLocks noGrp="1"/>
          </p:cNvSpPr>
          <p:nvPr>
            <p:ph type="ftr" sz="quarter" idx="12"/>
          </p:nvPr>
        </p:nvSpPr>
        <p:spPr/>
        <p:txBody>
          <a:bodyPr/>
          <a:lstStyle/>
          <a:p>
            <a:r>
              <a:rPr lang="en-US" smtClean="0"/>
              <a:t>User Interface Tier for Web Apps</a:t>
            </a:r>
            <a:endParaRPr lang="en-US"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1400" y="457200"/>
            <a:ext cx="771525" cy="1085850"/>
          </a:xfrm>
          <a:prstGeom prst="rect">
            <a:avLst/>
          </a:prstGeom>
        </p:spPr>
      </p:pic>
      <p:sp>
        <p:nvSpPr>
          <p:cNvPr id="8" name="Rectangle 7"/>
          <p:cNvSpPr>
            <a:spLocks noChangeArrowheads="1"/>
          </p:cNvSpPr>
          <p:nvPr/>
        </p:nvSpPr>
        <p:spPr bwMode="auto">
          <a:xfrm>
            <a:off x="838200" y="2152650"/>
            <a:ext cx="7010400" cy="533400"/>
          </a:xfrm>
          <a:prstGeom prst="rect">
            <a:avLst/>
          </a:prstGeom>
          <a:solidFill>
            <a:schemeClr val="accent3"/>
          </a:solidFill>
          <a:ln w="9525">
            <a:solidFill>
              <a:schemeClr val="tx1"/>
            </a:solidFill>
            <a:miter lim="800000"/>
            <a:headEnd/>
            <a:tailEnd/>
          </a:ln>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sz="2000" dirty="0" err="1" smtClean="0">
                <a:latin typeface="Courier New" panose="02070309020205020404" pitchFamily="49" charset="0"/>
                <a:cs typeface="Courier New" panose="02070309020205020404" pitchFamily="49" charset="0"/>
              </a:rPr>
              <a:t>p.center</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color</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red;</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text-align</a:t>
            </a:r>
            <a:r>
              <a:rPr lang="en-US" sz="2000" dirty="0">
                <a:latin typeface="Courier New" panose="02070309020205020404" pitchFamily="49" charset="0"/>
                <a:cs typeface="Courier New" panose="02070309020205020404" pitchFamily="49" charset="0"/>
              </a:rPr>
              <a:t>: center</a:t>
            </a:r>
            <a:r>
              <a:rPr lang="en-US" sz="2000" dirty="0" smtClean="0">
                <a:latin typeface="Courier New" panose="02070309020205020404" pitchFamily="49" charset="0"/>
                <a:cs typeface="Courier New" panose="02070309020205020404" pitchFamily="49" charset="0"/>
              </a:rPr>
              <a:t>; }</a:t>
            </a:r>
            <a:endParaRPr lang="en-US" altLang="en-US" sz="2000" b="1" dirty="0">
              <a:latin typeface="Courier New" panose="02070309020205020404" pitchFamily="49" charset="0"/>
              <a:cs typeface="Courier New" panose="02070309020205020404" pitchFamily="49" charset="0"/>
            </a:endParaRPr>
          </a:p>
        </p:txBody>
      </p:sp>
      <p:sp>
        <p:nvSpPr>
          <p:cNvPr id="10" name="Rectangle 9"/>
          <p:cNvSpPr>
            <a:spLocks noChangeArrowheads="1"/>
          </p:cNvSpPr>
          <p:nvPr/>
        </p:nvSpPr>
        <p:spPr bwMode="auto">
          <a:xfrm>
            <a:off x="838200" y="3936999"/>
            <a:ext cx="7010400" cy="1549401"/>
          </a:xfrm>
          <a:prstGeom prst="rect">
            <a:avLst/>
          </a:prstGeom>
          <a:solidFill>
            <a:schemeClr val="accent3"/>
          </a:solidFill>
          <a:ln w="9525">
            <a:solidFill>
              <a:schemeClr val="tx1"/>
            </a:solidFill>
            <a:miter lim="800000"/>
            <a:headEnd/>
            <a:tailEnd/>
          </a:ln>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sz="2000" dirty="0" smtClean="0">
                <a:latin typeface="Courier New" panose="02070309020205020404" pitchFamily="49" charset="0"/>
                <a:cs typeface="Courier New" panose="02070309020205020404" pitchFamily="49" charset="0"/>
              </a:rPr>
              <a:t>h1, </a:t>
            </a:r>
            <a:r>
              <a:rPr lang="en-US" sz="2000" dirty="0" err="1" smtClean="0">
                <a:latin typeface="Courier New" panose="02070309020205020404" pitchFamily="49" charset="0"/>
                <a:cs typeface="Courier New" panose="02070309020205020404" pitchFamily="49" charset="0"/>
              </a:rPr>
              <a:t>h2</a:t>
            </a:r>
            <a:r>
              <a:rPr lang="en-US" sz="2000" dirty="0" smtClean="0">
                <a:latin typeface="Courier New" panose="02070309020205020404" pitchFamily="49" charset="0"/>
                <a:cs typeface="Courier New" panose="02070309020205020404" pitchFamily="49" charset="0"/>
              </a:rPr>
              <a:t>, p</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color</a:t>
            </a:r>
            <a:r>
              <a:rPr lang="en-US" sz="2000" dirty="0">
                <a:latin typeface="Courier New" panose="02070309020205020404" pitchFamily="49" charset="0"/>
                <a:cs typeface="Courier New" panose="02070309020205020404" pitchFamily="49" charset="0"/>
              </a:rPr>
              <a:t>: red</a:t>
            </a:r>
            <a:r>
              <a:rPr lang="en-US" sz="2000" dirty="0" smtClean="0">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 </a:t>
            </a:r>
            <a:endParaRPr lang="en-US" sz="2000" dirty="0" smtClean="0">
              <a:latin typeface="Courier New" panose="02070309020205020404" pitchFamily="49" charset="0"/>
              <a:cs typeface="Courier New" panose="02070309020205020404" pitchFamily="49" charset="0"/>
            </a:endParaRPr>
          </a:p>
          <a:p>
            <a:r>
              <a:rPr lang="en-US" sz="2000" dirty="0" smtClean="0">
                <a:latin typeface="Courier New" panose="02070309020205020404" pitchFamily="49" charset="0"/>
                <a:cs typeface="Courier New" panose="02070309020205020404" pitchFamily="49" charset="0"/>
              </a:rPr>
              <a:t>   text-align</a:t>
            </a:r>
            <a:r>
              <a:rPr lang="en-US" sz="2000" dirty="0">
                <a:latin typeface="Courier New" panose="02070309020205020404" pitchFamily="49" charset="0"/>
                <a:cs typeface="Courier New" panose="02070309020205020404" pitchFamily="49" charset="0"/>
              </a:rPr>
              <a:t>: center</a:t>
            </a:r>
            <a:r>
              <a:rPr lang="en-US" sz="2000" dirty="0" smtClean="0">
                <a:latin typeface="Courier New" panose="02070309020205020404" pitchFamily="49" charset="0"/>
                <a:cs typeface="Courier New" panose="02070309020205020404" pitchFamily="49" charset="0"/>
              </a:rPr>
              <a:t>;  </a:t>
            </a:r>
          </a:p>
          <a:p>
            <a:r>
              <a:rPr lang="en-US" sz="2000" dirty="0" smtClean="0">
                <a:latin typeface="Courier New" panose="02070309020205020404" pitchFamily="49" charset="0"/>
                <a:cs typeface="Courier New" panose="02070309020205020404" pitchFamily="49" charset="0"/>
              </a:rPr>
              <a:t>}</a:t>
            </a:r>
            <a:endParaRPr lang="en-US" altLang="en-US" sz="2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899726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010400" cy="1143000"/>
          </a:xfrm>
        </p:spPr>
        <p:txBody>
          <a:bodyPr/>
          <a:lstStyle/>
          <a:p>
            <a:r>
              <a:rPr lang="en-US" dirty="0" smtClean="0"/>
              <a:t>CSS Usage</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pPr marL="0" indent="0">
              <a:buNone/>
            </a:pPr>
            <a:r>
              <a:rPr lang="en-US" dirty="0" smtClean="0"/>
              <a:t>Three ways to insert CSS into a web page</a:t>
            </a:r>
          </a:p>
          <a:p>
            <a:pPr marL="514350" indent="-514350">
              <a:buFont typeface="+mj-lt"/>
              <a:buAutoNum type="arabicPeriod"/>
            </a:pPr>
            <a:r>
              <a:rPr lang="en-US" sz="2400" dirty="0" smtClean="0"/>
              <a:t>External stylesheet</a:t>
            </a:r>
          </a:p>
          <a:p>
            <a:pPr marL="514350" indent="-514350">
              <a:buFont typeface="+mj-lt"/>
              <a:buAutoNum type="arabicPeriod"/>
            </a:pPr>
            <a:endParaRPr lang="en-US" sz="2400" dirty="0" smtClean="0"/>
          </a:p>
          <a:p>
            <a:pPr marL="514350" indent="-514350">
              <a:buFont typeface="+mj-lt"/>
              <a:buAutoNum type="arabicPeriod"/>
            </a:pPr>
            <a:endParaRPr lang="en-US" sz="2400" dirty="0"/>
          </a:p>
          <a:p>
            <a:pPr marL="514350" indent="-514350">
              <a:buFont typeface="+mj-lt"/>
              <a:buAutoNum type="arabicPeriod"/>
            </a:pPr>
            <a:endParaRPr lang="en-US" sz="700" dirty="0" smtClean="0"/>
          </a:p>
          <a:p>
            <a:pPr marL="514350" indent="-514350">
              <a:buFont typeface="+mj-lt"/>
              <a:buAutoNum type="arabicPeriod"/>
            </a:pPr>
            <a:r>
              <a:rPr lang="en-US" sz="2400" dirty="0" smtClean="0"/>
              <a:t>Internal stylesheet</a:t>
            </a:r>
            <a:endParaRPr lang="en-US" sz="3600" dirty="0" smtClean="0"/>
          </a:p>
          <a:p>
            <a:pPr marL="514350" indent="-514350">
              <a:buFont typeface="+mj-lt"/>
              <a:buAutoNum type="arabicPeriod"/>
            </a:pPr>
            <a:endParaRPr lang="en-US" sz="1800" dirty="0" smtClean="0"/>
          </a:p>
          <a:p>
            <a:pPr marL="514350" indent="-514350">
              <a:buFont typeface="+mj-lt"/>
              <a:buAutoNum type="arabicPeriod"/>
            </a:pPr>
            <a:endParaRPr lang="en-US" sz="1800" dirty="0"/>
          </a:p>
          <a:p>
            <a:pPr marL="514350" indent="-514350">
              <a:buFont typeface="+mj-lt"/>
              <a:buAutoNum type="arabicPeriod"/>
            </a:pPr>
            <a:endParaRPr lang="en-US" sz="1800" dirty="0" smtClean="0"/>
          </a:p>
          <a:p>
            <a:pPr marL="514350" indent="-514350">
              <a:buFont typeface="+mj-lt"/>
              <a:buAutoNum type="arabicPeriod"/>
            </a:pPr>
            <a:endParaRPr lang="en-US" sz="2400" dirty="0" smtClean="0"/>
          </a:p>
          <a:p>
            <a:pPr marL="514350" indent="-514350">
              <a:buFont typeface="+mj-lt"/>
              <a:buAutoNum type="arabicPeriod"/>
            </a:pPr>
            <a:r>
              <a:rPr lang="en-US" sz="2400" dirty="0" smtClean="0"/>
              <a:t>Inline</a:t>
            </a:r>
          </a:p>
          <a:p>
            <a:pPr marL="0" indent="0">
              <a:buNone/>
            </a:pPr>
            <a:endParaRPr lang="en-US" dirty="0" smtClean="0"/>
          </a:p>
        </p:txBody>
      </p:sp>
      <p:sp>
        <p:nvSpPr>
          <p:cNvPr id="4" name="Date Placeholder 3"/>
          <p:cNvSpPr>
            <a:spLocks noGrp="1"/>
          </p:cNvSpPr>
          <p:nvPr>
            <p:ph type="dt" sz="half" idx="10"/>
          </p:nvPr>
        </p:nvSpPr>
        <p:spPr/>
        <p:txBody>
          <a:bodyPr/>
          <a:lstStyle/>
          <a:p>
            <a:fld id="{2006906F-05A7-4912-A844-04962B4B46EB}" type="datetime1">
              <a:rPr lang="en-US" smtClean="0"/>
              <a:t>10/14/2015</a:t>
            </a:fld>
            <a:endParaRPr lang="en-US" dirty="0"/>
          </a:p>
        </p:txBody>
      </p:sp>
      <p:sp>
        <p:nvSpPr>
          <p:cNvPr id="5" name="Slide Number Placeholder 4"/>
          <p:cNvSpPr>
            <a:spLocks noGrp="1"/>
          </p:cNvSpPr>
          <p:nvPr>
            <p:ph type="sldNum" sz="quarter" idx="11"/>
          </p:nvPr>
        </p:nvSpPr>
        <p:spPr/>
        <p:txBody>
          <a:bodyPr/>
          <a:lstStyle/>
          <a:p>
            <a:fld id="{1394A405-A56A-447D-AF03-5FB891AC25A7}" type="slidenum">
              <a:rPr lang="en-US" smtClean="0"/>
              <a:pPr/>
              <a:t>17</a:t>
            </a:fld>
            <a:endParaRPr lang="en-US" dirty="0"/>
          </a:p>
        </p:txBody>
      </p:sp>
      <p:sp>
        <p:nvSpPr>
          <p:cNvPr id="6" name="Footer Placeholder 5"/>
          <p:cNvSpPr>
            <a:spLocks noGrp="1"/>
          </p:cNvSpPr>
          <p:nvPr>
            <p:ph type="ftr" sz="quarter" idx="12"/>
          </p:nvPr>
        </p:nvSpPr>
        <p:spPr/>
        <p:txBody>
          <a:bodyPr/>
          <a:lstStyle/>
          <a:p>
            <a:r>
              <a:rPr lang="en-US" smtClean="0"/>
              <a:t>User Interface Tier for Web Apps</a:t>
            </a:r>
            <a:endParaRPr lang="en-US"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1400" y="457200"/>
            <a:ext cx="771525" cy="1085850"/>
          </a:xfrm>
          <a:prstGeom prst="rect">
            <a:avLst/>
          </a:prstGeom>
        </p:spPr>
      </p:pic>
      <p:sp>
        <p:nvSpPr>
          <p:cNvPr id="8" name="Rectangle 7"/>
          <p:cNvSpPr>
            <a:spLocks noChangeArrowheads="1"/>
          </p:cNvSpPr>
          <p:nvPr/>
        </p:nvSpPr>
        <p:spPr bwMode="auto">
          <a:xfrm>
            <a:off x="457200" y="2590801"/>
            <a:ext cx="8229600" cy="838199"/>
          </a:xfrm>
          <a:prstGeom prst="rect">
            <a:avLst/>
          </a:prstGeom>
          <a:solidFill>
            <a:schemeClr val="accent3"/>
          </a:solidFill>
          <a:ln w="9525">
            <a:solidFill>
              <a:schemeClr val="tx1"/>
            </a:solidFill>
            <a:miter lim="800000"/>
            <a:headEnd/>
            <a:tailEnd/>
          </a:ln>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dirty="0">
                <a:latin typeface="Courier New" panose="02070309020205020404" pitchFamily="49" charset="0"/>
                <a:cs typeface="Courier New" panose="02070309020205020404" pitchFamily="49" charset="0"/>
              </a:rPr>
              <a:t>&lt;head&gt;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&lt;link rel="stylesheet" type="text/css" href="mystyle.css"&gt;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&lt;/head&gt;</a:t>
            </a:r>
            <a:endParaRPr lang="en-US" altLang="en-US" b="1" dirty="0">
              <a:latin typeface="Courier New" panose="02070309020205020404" pitchFamily="49" charset="0"/>
              <a:cs typeface="Courier New" panose="02070309020205020404" pitchFamily="49" charset="0"/>
            </a:endParaRPr>
          </a:p>
        </p:txBody>
      </p:sp>
      <p:sp>
        <p:nvSpPr>
          <p:cNvPr id="10" name="Rectangle 9"/>
          <p:cNvSpPr>
            <a:spLocks noChangeArrowheads="1"/>
          </p:cNvSpPr>
          <p:nvPr/>
        </p:nvSpPr>
        <p:spPr bwMode="auto">
          <a:xfrm>
            <a:off x="457200" y="4038601"/>
            <a:ext cx="8229600" cy="1371599"/>
          </a:xfrm>
          <a:prstGeom prst="rect">
            <a:avLst/>
          </a:prstGeom>
          <a:solidFill>
            <a:schemeClr val="accent3"/>
          </a:solidFill>
          <a:ln w="9525">
            <a:solidFill>
              <a:schemeClr val="tx1"/>
            </a:solidFill>
            <a:miter lim="800000"/>
            <a:headEnd/>
            <a:tailEnd/>
          </a:ln>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dirty="0">
                <a:latin typeface="Courier New" panose="02070309020205020404" pitchFamily="49" charset="0"/>
                <a:cs typeface="Courier New" panose="02070309020205020404" pitchFamily="49" charset="0"/>
              </a:rPr>
              <a:t>&lt;head</a:t>
            </a:r>
            <a:r>
              <a:rPr lang="en-US" dirty="0" smtClean="0">
                <a:latin typeface="Courier New" panose="02070309020205020404" pitchFamily="49" charset="0"/>
                <a:cs typeface="Courier New" panose="02070309020205020404" pitchFamily="49" charset="0"/>
              </a:rPr>
              <a:t>&gt; </a:t>
            </a:r>
          </a:p>
          <a:p>
            <a:r>
              <a:rPr lang="en-US" dirty="0" smtClean="0">
                <a:latin typeface="Courier New" panose="02070309020205020404" pitchFamily="49" charset="0"/>
                <a:cs typeface="Courier New" panose="02070309020205020404" pitchFamily="49" charset="0"/>
              </a:rPr>
              <a:t>   &lt;style&gt;</a:t>
            </a:r>
            <a:r>
              <a:rPr lang="en-US" dirty="0">
                <a:latin typeface="Courier New" panose="02070309020205020404" pitchFamily="49" charset="0"/>
                <a:cs typeface="Courier New" panose="02070309020205020404" pitchFamily="49" charset="0"/>
              </a:rPr>
              <a:t/>
            </a:r>
            <a:br>
              <a:rPr lang="en-US" dirty="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p</a:t>
            </a:r>
            <a:r>
              <a:rPr lang="en-US" dirty="0">
                <a:latin typeface="Courier New" panose="02070309020205020404" pitchFamily="49" charset="0"/>
                <a:cs typeface="Courier New" panose="02070309020205020404" pitchFamily="49" charset="0"/>
              </a:rPr>
              <a:t> { color: red; text-align: center;  </a:t>
            </a:r>
            <a:r>
              <a:rPr lang="en-US" dirty="0" smtClean="0">
                <a:latin typeface="Courier New" panose="02070309020205020404" pitchFamily="49" charset="0"/>
                <a:cs typeface="Courier New" panose="02070309020205020404" pitchFamily="49" charset="0"/>
              </a:rPr>
              <a:t>}</a:t>
            </a:r>
          </a:p>
          <a:p>
            <a:r>
              <a:rPr lang="en-US" altLang="en-US" dirty="0" smtClean="0">
                <a:latin typeface="Courier New" panose="02070309020205020404" pitchFamily="49" charset="0"/>
                <a:cs typeface="Courier New" panose="02070309020205020404" pitchFamily="49" charset="0"/>
              </a:rPr>
              <a:t>   &lt;/style&gt; </a:t>
            </a:r>
            <a:endParaRPr lang="en-US" altLang="en-US" dirty="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head&gt;</a:t>
            </a:r>
            <a:endParaRPr lang="en-US" altLang="en-US" b="1" dirty="0">
              <a:latin typeface="Courier New" panose="02070309020205020404" pitchFamily="49" charset="0"/>
              <a:cs typeface="Courier New" panose="02070309020205020404" pitchFamily="49" charset="0"/>
            </a:endParaRPr>
          </a:p>
        </p:txBody>
      </p:sp>
      <p:sp>
        <p:nvSpPr>
          <p:cNvPr id="11" name="Rectangle 10"/>
          <p:cNvSpPr>
            <a:spLocks noChangeArrowheads="1"/>
          </p:cNvSpPr>
          <p:nvPr/>
        </p:nvSpPr>
        <p:spPr bwMode="auto">
          <a:xfrm>
            <a:off x="444500" y="5973763"/>
            <a:ext cx="8229600" cy="427037"/>
          </a:xfrm>
          <a:prstGeom prst="rect">
            <a:avLst/>
          </a:prstGeom>
          <a:solidFill>
            <a:schemeClr val="accent3"/>
          </a:solidFill>
          <a:ln w="9525">
            <a:solidFill>
              <a:schemeClr val="tx1"/>
            </a:solidFill>
            <a:miter lim="800000"/>
            <a:headEnd/>
            <a:tailEnd/>
          </a:ln>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dirty="0">
                <a:latin typeface="Courier New" panose="02070309020205020404" pitchFamily="49" charset="0"/>
                <a:cs typeface="Courier New" panose="02070309020205020404" pitchFamily="49" charset="0"/>
              </a:rPr>
              <a:t>&lt;h1 style="color:blue;margin-left:30px</a:t>
            </a:r>
            <a:r>
              <a:rPr lang="en-US" dirty="0" smtClean="0">
                <a:latin typeface="Courier New" panose="02070309020205020404" pitchFamily="49" charset="0"/>
                <a:cs typeface="Courier New" panose="02070309020205020404" pitchFamily="49" charset="0"/>
              </a:rPr>
              <a:t>;"&gt; Heading &lt;/</a:t>
            </a:r>
            <a:r>
              <a:rPr lang="en-US" dirty="0">
                <a:latin typeface="Courier New" panose="02070309020205020404" pitchFamily="49" charset="0"/>
                <a:cs typeface="Courier New" panose="02070309020205020404" pitchFamily="49" charset="0"/>
              </a:rPr>
              <a:t>h1&gt;</a:t>
            </a:r>
            <a:endParaRPr lang="en-US" alt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797419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010400" cy="1143000"/>
          </a:xfrm>
        </p:spPr>
        <p:txBody>
          <a:bodyPr/>
          <a:lstStyle/>
          <a:p>
            <a:r>
              <a:rPr lang="en-US" dirty="0" smtClean="0"/>
              <a:t>Responsive Web Design</a:t>
            </a:r>
            <a:endParaRPr lang="en-US" dirty="0"/>
          </a:p>
        </p:txBody>
      </p:sp>
      <p:sp>
        <p:nvSpPr>
          <p:cNvPr id="3" name="Content Placeholder 2"/>
          <p:cNvSpPr>
            <a:spLocks noGrp="1"/>
          </p:cNvSpPr>
          <p:nvPr>
            <p:ph idx="1"/>
          </p:nvPr>
        </p:nvSpPr>
        <p:spPr/>
        <p:txBody>
          <a:bodyPr>
            <a:normAutofit/>
          </a:bodyPr>
          <a:lstStyle/>
          <a:p>
            <a:r>
              <a:rPr lang="en-US" dirty="0" smtClean="0"/>
              <a:t>An approach to web design which makes your web page look good on all devices</a:t>
            </a:r>
          </a:p>
          <a:p>
            <a:r>
              <a:rPr lang="en-US" dirty="0" smtClean="0"/>
              <a:t>Uses CSS and HTML to resize, shrink, enlarge, and move content to make it look good on any screen</a:t>
            </a:r>
          </a:p>
          <a:p>
            <a:r>
              <a:rPr lang="en-US" dirty="0" smtClean="0"/>
              <a:t>Uses fluid, proportion based grids, flexible images, and CSS 3 media queries</a:t>
            </a:r>
          </a:p>
          <a:p>
            <a:r>
              <a:rPr lang="en-US" dirty="0" smtClean="0"/>
              <a:t>Why? – half the internet traffic is on mobile!</a:t>
            </a:r>
          </a:p>
          <a:p>
            <a:pPr marL="0" indent="0">
              <a:buNone/>
            </a:pPr>
            <a:endParaRPr lang="en-US" dirty="0" smtClean="0"/>
          </a:p>
        </p:txBody>
      </p:sp>
      <p:sp>
        <p:nvSpPr>
          <p:cNvPr id="4" name="Date Placeholder 3"/>
          <p:cNvSpPr>
            <a:spLocks noGrp="1"/>
          </p:cNvSpPr>
          <p:nvPr>
            <p:ph type="dt" sz="half" idx="10"/>
          </p:nvPr>
        </p:nvSpPr>
        <p:spPr/>
        <p:txBody>
          <a:bodyPr/>
          <a:lstStyle/>
          <a:p>
            <a:fld id="{02FBB6FD-6E2A-4EF7-B374-07E0F4D30F76}" type="datetime1">
              <a:rPr lang="en-US" smtClean="0"/>
              <a:t>10/14/2015</a:t>
            </a:fld>
            <a:endParaRPr lang="en-US" dirty="0"/>
          </a:p>
        </p:txBody>
      </p:sp>
      <p:sp>
        <p:nvSpPr>
          <p:cNvPr id="5" name="Slide Number Placeholder 4"/>
          <p:cNvSpPr>
            <a:spLocks noGrp="1"/>
          </p:cNvSpPr>
          <p:nvPr>
            <p:ph type="sldNum" sz="quarter" idx="11"/>
          </p:nvPr>
        </p:nvSpPr>
        <p:spPr/>
        <p:txBody>
          <a:bodyPr/>
          <a:lstStyle/>
          <a:p>
            <a:fld id="{1394A405-A56A-447D-AF03-5FB891AC25A7}" type="slidenum">
              <a:rPr lang="en-US" smtClean="0"/>
              <a:pPr/>
              <a:t>18</a:t>
            </a:fld>
            <a:endParaRPr lang="en-US" dirty="0"/>
          </a:p>
        </p:txBody>
      </p:sp>
      <p:sp>
        <p:nvSpPr>
          <p:cNvPr id="6" name="Footer Placeholder 5"/>
          <p:cNvSpPr>
            <a:spLocks noGrp="1"/>
          </p:cNvSpPr>
          <p:nvPr>
            <p:ph type="ftr" sz="quarter" idx="12"/>
          </p:nvPr>
        </p:nvSpPr>
        <p:spPr/>
        <p:txBody>
          <a:bodyPr/>
          <a:lstStyle/>
          <a:p>
            <a:r>
              <a:rPr lang="en-US" smtClean="0"/>
              <a:t>User Interface Tier for Web Apps</a:t>
            </a:r>
            <a:endParaRPr lang="en-US"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1400" y="457200"/>
            <a:ext cx="771525" cy="1085850"/>
          </a:xfrm>
          <a:prstGeom prst="rect">
            <a:avLst/>
          </a:prstGeom>
        </p:spPr>
      </p:pic>
    </p:spTree>
    <p:extLst>
      <p:ext uri="{BB962C8B-B14F-4D97-AF65-F5344CB8AC3E}">
        <p14:creationId xmlns:p14="http://schemas.microsoft.com/office/powerpoint/2010/main" val="5414713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950128571"/>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e Placeholder 3"/>
          <p:cNvSpPr>
            <a:spLocks noGrp="1"/>
          </p:cNvSpPr>
          <p:nvPr>
            <p:ph type="dt" sz="half" idx="10"/>
          </p:nvPr>
        </p:nvSpPr>
        <p:spPr/>
        <p:txBody>
          <a:bodyPr/>
          <a:lstStyle/>
          <a:p>
            <a:fld id="{27D454F9-366F-43B3-B394-00BF053CA10E}" type="datetime1">
              <a:rPr lang="en-US" smtClean="0"/>
              <a:t>10/14/2015</a:t>
            </a:fld>
            <a:endParaRPr lang="en-US"/>
          </a:p>
        </p:txBody>
      </p:sp>
      <p:sp>
        <p:nvSpPr>
          <p:cNvPr id="6" name="Slide Number Placeholder 5"/>
          <p:cNvSpPr>
            <a:spLocks noGrp="1"/>
          </p:cNvSpPr>
          <p:nvPr>
            <p:ph type="sldNum" sz="quarter" idx="11"/>
          </p:nvPr>
        </p:nvSpPr>
        <p:spPr/>
        <p:txBody>
          <a:bodyPr/>
          <a:lstStyle/>
          <a:p>
            <a:fld id="{1394A405-A56A-447D-AF03-5FB891AC25A7}" type="slidenum">
              <a:rPr lang="en-US" smtClean="0"/>
              <a:pPr/>
              <a:t>1</a:t>
            </a:fld>
            <a:endParaRPr lang="en-US"/>
          </a:p>
        </p:txBody>
      </p:sp>
      <p:sp>
        <p:nvSpPr>
          <p:cNvPr id="5" name="Footer Placeholder 4"/>
          <p:cNvSpPr>
            <a:spLocks noGrp="1"/>
          </p:cNvSpPr>
          <p:nvPr>
            <p:ph type="ftr" sz="quarter" idx="12"/>
          </p:nvPr>
        </p:nvSpPr>
        <p:spPr/>
        <p:txBody>
          <a:bodyPr/>
          <a:lstStyle/>
          <a:p>
            <a:r>
              <a:rPr lang="en-US" smtClean="0"/>
              <a:t>User Interface Tier for Web Apps</a:t>
            </a:r>
            <a:endParaRPr lang="en-US" dirty="0"/>
          </a:p>
        </p:txBody>
      </p:sp>
    </p:spTree>
    <p:extLst>
      <p:ext uri="{BB962C8B-B14F-4D97-AF65-F5344CB8AC3E}">
        <p14:creationId xmlns:p14="http://schemas.microsoft.com/office/powerpoint/2010/main" val="34181824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010400" cy="1143000"/>
          </a:xfrm>
        </p:spPr>
        <p:txBody>
          <a:bodyPr/>
          <a:lstStyle/>
          <a:p>
            <a:r>
              <a:rPr lang="en-US" dirty="0" smtClean="0"/>
              <a:t>RWD Demo</a:t>
            </a:r>
            <a:endParaRPr lang="en-US" dirty="0"/>
          </a:p>
        </p:txBody>
      </p:sp>
      <p:sp>
        <p:nvSpPr>
          <p:cNvPr id="3" name="Content Placeholder 2"/>
          <p:cNvSpPr>
            <a:spLocks noGrp="1"/>
          </p:cNvSpPr>
          <p:nvPr>
            <p:ph idx="1"/>
          </p:nvPr>
        </p:nvSpPr>
        <p:spPr/>
        <p:txBody>
          <a:bodyPr>
            <a:normAutofit/>
          </a:bodyPr>
          <a:lstStyle/>
          <a:p>
            <a:r>
              <a:rPr lang="en-US" dirty="0">
                <a:hlinkClick r:id="rId3"/>
              </a:rPr>
              <a:t>http://morehazards.com</a:t>
            </a:r>
            <a:r>
              <a:rPr lang="en-US" dirty="0" smtClean="0">
                <a:hlinkClick r:id="rId3"/>
              </a:rPr>
              <a:t>/</a:t>
            </a:r>
            <a:r>
              <a:rPr lang="en-US" dirty="0" smtClean="0">
                <a:hlinkClick r:id="rId4"/>
              </a:rPr>
              <a:t> </a:t>
            </a:r>
            <a:endParaRPr lang="en-US" dirty="0">
              <a:hlinkClick r:id="rId4"/>
            </a:endParaRPr>
          </a:p>
          <a:p>
            <a:r>
              <a:rPr lang="en-US" dirty="0" smtClean="0">
                <a:hlinkClick r:id="rId4"/>
              </a:rPr>
              <a:t>https</a:t>
            </a:r>
            <a:r>
              <a:rPr lang="en-US" dirty="0">
                <a:hlinkClick r:id="rId4"/>
              </a:rPr>
              <a:t>://www.bostonglobe.com</a:t>
            </a:r>
            <a:r>
              <a:rPr lang="en-US" dirty="0" smtClean="0">
                <a:hlinkClick r:id="rId4"/>
              </a:rPr>
              <a:t>/</a:t>
            </a:r>
            <a:r>
              <a:rPr lang="en-US" dirty="0" smtClean="0"/>
              <a:t> </a:t>
            </a:r>
          </a:p>
          <a:p>
            <a:pPr marL="0" indent="0">
              <a:buNone/>
            </a:pPr>
            <a:endParaRPr lang="en-US" dirty="0" smtClean="0"/>
          </a:p>
        </p:txBody>
      </p:sp>
      <p:sp>
        <p:nvSpPr>
          <p:cNvPr id="4" name="Date Placeholder 3"/>
          <p:cNvSpPr>
            <a:spLocks noGrp="1"/>
          </p:cNvSpPr>
          <p:nvPr>
            <p:ph type="dt" sz="half" idx="10"/>
          </p:nvPr>
        </p:nvSpPr>
        <p:spPr/>
        <p:txBody>
          <a:bodyPr/>
          <a:lstStyle/>
          <a:p>
            <a:fld id="{87DEDF68-B502-4336-8AB1-2EAB94C3E986}" type="datetime1">
              <a:rPr lang="en-US" smtClean="0"/>
              <a:t>10/14/2015</a:t>
            </a:fld>
            <a:endParaRPr lang="en-US" dirty="0"/>
          </a:p>
        </p:txBody>
      </p:sp>
      <p:sp>
        <p:nvSpPr>
          <p:cNvPr id="5" name="Slide Number Placeholder 4"/>
          <p:cNvSpPr>
            <a:spLocks noGrp="1"/>
          </p:cNvSpPr>
          <p:nvPr>
            <p:ph type="sldNum" sz="quarter" idx="11"/>
          </p:nvPr>
        </p:nvSpPr>
        <p:spPr/>
        <p:txBody>
          <a:bodyPr/>
          <a:lstStyle/>
          <a:p>
            <a:fld id="{1394A405-A56A-447D-AF03-5FB891AC25A7}" type="slidenum">
              <a:rPr lang="en-US" smtClean="0"/>
              <a:pPr/>
              <a:t>19</a:t>
            </a:fld>
            <a:endParaRPr lang="en-US" dirty="0"/>
          </a:p>
        </p:txBody>
      </p:sp>
      <p:sp>
        <p:nvSpPr>
          <p:cNvPr id="6" name="Footer Placeholder 5"/>
          <p:cNvSpPr>
            <a:spLocks noGrp="1"/>
          </p:cNvSpPr>
          <p:nvPr>
            <p:ph type="ftr" sz="quarter" idx="12"/>
          </p:nvPr>
        </p:nvSpPr>
        <p:spPr/>
        <p:txBody>
          <a:bodyPr/>
          <a:lstStyle/>
          <a:p>
            <a:r>
              <a:rPr lang="en-US" smtClean="0"/>
              <a:t>User Interface Tier for Web Apps</a:t>
            </a:r>
            <a:endParaRPr lang="en-US" dirty="0"/>
          </a:p>
        </p:txBody>
      </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91400" y="457200"/>
            <a:ext cx="771525" cy="1085850"/>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43325" y="3733800"/>
            <a:ext cx="4714875" cy="2564360"/>
          </a:xfrm>
          <a:prstGeom prst="rect">
            <a:avLst/>
          </a:prstGeom>
          <a:effectLst>
            <a:outerShdw blurRad="190500" dir="5400000" algn="ctr" rotWithShape="0">
              <a:srgbClr val="000000">
                <a:alpha val="98000"/>
              </a:srgbClr>
            </a:outerShdw>
          </a:effectLst>
        </p:spPr>
      </p:pic>
    </p:spTree>
    <p:extLst>
      <p:ext uri="{BB962C8B-B14F-4D97-AF65-F5344CB8AC3E}">
        <p14:creationId xmlns:p14="http://schemas.microsoft.com/office/powerpoint/2010/main" val="39596583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Part 3 of 3 – JavaScript, XML, and AJAX</a:t>
            </a:r>
            <a:endParaRPr lang="en-US" dirty="0"/>
          </a:p>
        </p:txBody>
      </p:sp>
      <p:sp>
        <p:nvSpPr>
          <p:cNvPr id="9" name="Text Placeholder 8"/>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9C6318AB-3A34-43A0-B683-E99E02AE427C}" type="datetime1">
              <a:rPr lang="en-US" smtClean="0"/>
              <a:t>10/14/2015</a:t>
            </a:fld>
            <a:endParaRPr lang="en-US"/>
          </a:p>
        </p:txBody>
      </p:sp>
      <p:sp>
        <p:nvSpPr>
          <p:cNvPr id="6" name="Slide Number Placeholder 5"/>
          <p:cNvSpPr>
            <a:spLocks noGrp="1"/>
          </p:cNvSpPr>
          <p:nvPr>
            <p:ph type="sldNum" sz="quarter" idx="11"/>
          </p:nvPr>
        </p:nvSpPr>
        <p:spPr/>
        <p:txBody>
          <a:bodyPr/>
          <a:lstStyle/>
          <a:p>
            <a:fld id="{1394A405-A56A-447D-AF03-5FB891AC25A7}" type="slidenum">
              <a:rPr lang="en-US" smtClean="0"/>
              <a:pPr/>
              <a:t>20</a:t>
            </a:fld>
            <a:endParaRPr lang="en-US"/>
          </a:p>
        </p:txBody>
      </p:sp>
      <p:sp>
        <p:nvSpPr>
          <p:cNvPr id="5" name="Footer Placeholder 4"/>
          <p:cNvSpPr>
            <a:spLocks noGrp="1"/>
          </p:cNvSpPr>
          <p:nvPr>
            <p:ph type="ftr" sz="quarter" idx="12"/>
          </p:nvPr>
        </p:nvSpPr>
        <p:spPr/>
        <p:txBody>
          <a:bodyPr/>
          <a:lstStyle/>
          <a:p>
            <a:r>
              <a:rPr lang="en-US" smtClean="0"/>
              <a:t>User Interface Tier for Web Apps</a:t>
            </a:r>
            <a:endParaRPr lang="en-US" dirty="0" smtClean="0"/>
          </a:p>
        </p:txBody>
      </p:sp>
    </p:spTree>
    <p:extLst>
      <p:ext uri="{BB962C8B-B14F-4D97-AF65-F5344CB8AC3E}">
        <p14:creationId xmlns:p14="http://schemas.microsoft.com/office/powerpoint/2010/main" val="29958242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74638"/>
            <a:ext cx="6781800" cy="1143000"/>
          </a:xfrm>
        </p:spPr>
        <p:txBody>
          <a:bodyPr/>
          <a:lstStyle/>
          <a:p>
            <a:r>
              <a:rPr lang="en-US" dirty="0" smtClean="0"/>
              <a:t>JavaScript</a:t>
            </a:r>
            <a:endParaRPr lang="en-US" dirty="0"/>
          </a:p>
        </p:txBody>
      </p:sp>
      <p:sp>
        <p:nvSpPr>
          <p:cNvPr id="8" name="Content Placeholder 7"/>
          <p:cNvSpPr>
            <a:spLocks noGrp="1"/>
          </p:cNvSpPr>
          <p:nvPr>
            <p:ph idx="1"/>
          </p:nvPr>
        </p:nvSpPr>
        <p:spPr/>
        <p:txBody>
          <a:bodyPr>
            <a:normAutofit fontScale="92500" lnSpcReduction="10000"/>
          </a:bodyPr>
          <a:lstStyle/>
          <a:p>
            <a:r>
              <a:rPr lang="en-US" dirty="0" smtClean="0"/>
              <a:t>High level, dynamic, un-typed, interpreted programming language, used on web sites</a:t>
            </a:r>
          </a:p>
          <a:p>
            <a:r>
              <a:rPr lang="en-US" dirty="0" smtClean="0"/>
              <a:t>Adds behavior to web pages – can modify HTML content and style</a:t>
            </a:r>
          </a:p>
          <a:p>
            <a:r>
              <a:rPr lang="en-US" dirty="0" smtClean="0"/>
              <a:t>Along with HTML &amp; CSS, forms the core of 3 essential technologies on the web </a:t>
            </a:r>
          </a:p>
          <a:p>
            <a:r>
              <a:rPr lang="en-US" dirty="0" smtClean="0"/>
              <a:t>Inspired by Java language, invented by Netscape</a:t>
            </a:r>
          </a:p>
          <a:p>
            <a:r>
              <a:rPr lang="en-US" dirty="0" smtClean="0"/>
              <a:t>Language specification owned by W3C, official name is ECMA Script, latest version ECMA6. </a:t>
            </a:r>
            <a:endParaRPr lang="en-US" dirty="0"/>
          </a:p>
        </p:txBody>
      </p:sp>
      <p:sp>
        <p:nvSpPr>
          <p:cNvPr id="4" name="Date Placeholder 3"/>
          <p:cNvSpPr>
            <a:spLocks noGrp="1"/>
          </p:cNvSpPr>
          <p:nvPr>
            <p:ph type="dt" sz="half" idx="10"/>
          </p:nvPr>
        </p:nvSpPr>
        <p:spPr/>
        <p:txBody>
          <a:bodyPr/>
          <a:lstStyle/>
          <a:p>
            <a:fld id="{DF48D556-BA0F-4F1D-AF82-F23D0C06D084}" type="datetime1">
              <a:rPr lang="en-US" smtClean="0"/>
              <a:t>10/14/2015</a:t>
            </a:fld>
            <a:endParaRPr lang="en-US" dirty="0"/>
          </a:p>
        </p:txBody>
      </p:sp>
      <p:sp>
        <p:nvSpPr>
          <p:cNvPr id="5" name="Slide Number Placeholder 4"/>
          <p:cNvSpPr>
            <a:spLocks noGrp="1"/>
          </p:cNvSpPr>
          <p:nvPr>
            <p:ph type="sldNum" sz="quarter" idx="11"/>
          </p:nvPr>
        </p:nvSpPr>
        <p:spPr/>
        <p:txBody>
          <a:bodyPr/>
          <a:lstStyle/>
          <a:p>
            <a:fld id="{1394A405-A56A-447D-AF03-5FB891AC25A7}" type="slidenum">
              <a:rPr lang="en-US" smtClean="0"/>
              <a:pPr/>
              <a:t>21</a:t>
            </a:fld>
            <a:endParaRPr lang="en-US" dirty="0"/>
          </a:p>
        </p:txBody>
      </p:sp>
      <p:sp>
        <p:nvSpPr>
          <p:cNvPr id="6" name="Footer Placeholder 5"/>
          <p:cNvSpPr>
            <a:spLocks noGrp="1"/>
          </p:cNvSpPr>
          <p:nvPr>
            <p:ph type="ftr" sz="quarter" idx="12"/>
          </p:nvPr>
        </p:nvSpPr>
        <p:spPr/>
        <p:txBody>
          <a:bodyPr/>
          <a:lstStyle/>
          <a:p>
            <a:r>
              <a:rPr lang="en-US" smtClean="0"/>
              <a:t>User Interface Tier for Web Apps</a:t>
            </a:r>
            <a:endParaRPr lang="en-US"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4238" y="228600"/>
            <a:ext cx="1300162" cy="1300162"/>
          </a:xfrm>
          <a:prstGeom prst="rect">
            <a:avLst/>
          </a:prstGeom>
        </p:spPr>
      </p:pic>
    </p:spTree>
    <p:extLst>
      <p:ext uri="{BB962C8B-B14F-4D97-AF65-F5344CB8AC3E}">
        <p14:creationId xmlns:p14="http://schemas.microsoft.com/office/powerpoint/2010/main" val="4455022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74638"/>
            <a:ext cx="6781800" cy="1143000"/>
          </a:xfrm>
        </p:spPr>
        <p:txBody>
          <a:bodyPr/>
          <a:lstStyle/>
          <a:p>
            <a:r>
              <a:rPr lang="en-US" dirty="0" smtClean="0"/>
              <a:t>JavaScript - Example</a:t>
            </a:r>
            <a:endParaRPr lang="en-US" dirty="0"/>
          </a:p>
        </p:txBody>
      </p:sp>
      <p:sp>
        <p:nvSpPr>
          <p:cNvPr id="8" name="Content Placeholder 7"/>
          <p:cNvSpPr>
            <a:spLocks noGrp="1"/>
          </p:cNvSpPr>
          <p:nvPr>
            <p:ph idx="1"/>
          </p:nvPr>
        </p:nvSpPr>
        <p:spPr>
          <a:xfrm>
            <a:off x="457200" y="1600200"/>
            <a:ext cx="8229600" cy="4892675"/>
          </a:xfrm>
          <a:ln>
            <a:solidFill>
              <a:schemeClr val="accent1"/>
            </a:solidFill>
          </a:ln>
        </p:spPr>
        <p:txBody>
          <a:bodyPr>
            <a:noAutofit/>
          </a:bodyPr>
          <a:lstStyle/>
          <a:p>
            <a:pPr marL="0" indent="0">
              <a:buNone/>
            </a:pPr>
            <a:r>
              <a:rPr lang="en-US" sz="2000" dirty="0">
                <a:solidFill>
                  <a:srgbClr val="0000FF"/>
                </a:solidFill>
                <a:latin typeface="Courier New" panose="02070309020205020404" pitchFamily="49" charset="0"/>
                <a:cs typeface="Courier New" panose="02070309020205020404" pitchFamily="49" charset="0"/>
              </a:rPr>
              <a:t>&lt;</a:t>
            </a:r>
            <a:r>
              <a:rPr lang="en-US" sz="2000" dirty="0">
                <a:solidFill>
                  <a:srgbClr val="A52A2A"/>
                </a:solidFill>
                <a:latin typeface="Courier New" panose="02070309020205020404" pitchFamily="49" charset="0"/>
                <a:cs typeface="Courier New" panose="02070309020205020404" pitchFamily="49" charset="0"/>
              </a:rPr>
              <a:t>!</a:t>
            </a:r>
            <a:r>
              <a:rPr lang="en-US" sz="2000" dirty="0" err="1">
                <a:solidFill>
                  <a:srgbClr val="A52A2A"/>
                </a:solidFill>
                <a:latin typeface="Courier New" panose="02070309020205020404" pitchFamily="49" charset="0"/>
                <a:cs typeface="Courier New" panose="02070309020205020404" pitchFamily="49" charset="0"/>
              </a:rPr>
              <a:t>DOCTYPE</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FF0000"/>
                </a:solidFill>
                <a:latin typeface="Courier New" panose="02070309020205020404" pitchFamily="49" charset="0"/>
                <a:cs typeface="Courier New" panose="02070309020205020404" pitchFamily="49" charset="0"/>
              </a:rPr>
              <a:t>html</a:t>
            </a:r>
            <a:r>
              <a:rPr lang="en-US" sz="2000" dirty="0">
                <a:solidFill>
                  <a:srgbClr val="0000FF"/>
                </a:solidFill>
                <a:latin typeface="Courier New" panose="02070309020205020404" pitchFamily="49" charset="0"/>
                <a:cs typeface="Courier New" panose="02070309020205020404" pitchFamily="49" charset="0"/>
              </a:rPr>
              <a:t>&gt;</a:t>
            </a:r>
            <a:r>
              <a:rPr lang="en-US" sz="2000" dirty="0">
                <a:latin typeface="Courier New" panose="02070309020205020404" pitchFamily="49" charset="0"/>
                <a:cs typeface="Courier New" panose="02070309020205020404" pitchFamily="49" charset="0"/>
              </a:rPr>
              <a:t/>
            </a:r>
            <a:br>
              <a:rPr lang="en-US" sz="2000" dirty="0">
                <a:latin typeface="Courier New" panose="02070309020205020404" pitchFamily="49" charset="0"/>
                <a:cs typeface="Courier New" panose="02070309020205020404" pitchFamily="49" charset="0"/>
              </a:rPr>
            </a:br>
            <a:r>
              <a:rPr lang="en-US" sz="2000" dirty="0">
                <a:solidFill>
                  <a:srgbClr val="0000FF"/>
                </a:solidFill>
                <a:latin typeface="Courier New" panose="02070309020205020404" pitchFamily="49" charset="0"/>
                <a:cs typeface="Courier New" panose="02070309020205020404" pitchFamily="49" charset="0"/>
              </a:rPr>
              <a:t>&lt;</a:t>
            </a:r>
            <a:r>
              <a:rPr lang="en-US" sz="2000" dirty="0">
                <a:solidFill>
                  <a:srgbClr val="A52A2A"/>
                </a:solidFill>
                <a:latin typeface="Courier New" panose="02070309020205020404" pitchFamily="49" charset="0"/>
                <a:cs typeface="Courier New" panose="02070309020205020404" pitchFamily="49" charset="0"/>
              </a:rPr>
              <a:t>html</a:t>
            </a:r>
            <a:r>
              <a:rPr lang="en-US" sz="2000" dirty="0">
                <a:solidFill>
                  <a:srgbClr val="0000FF"/>
                </a:solidFill>
                <a:latin typeface="Courier New" panose="02070309020205020404" pitchFamily="49" charset="0"/>
                <a:cs typeface="Courier New" panose="02070309020205020404" pitchFamily="49" charset="0"/>
              </a:rPr>
              <a:t>&gt;&lt;</a:t>
            </a:r>
            <a:r>
              <a:rPr lang="en-US" sz="2000" dirty="0">
                <a:solidFill>
                  <a:srgbClr val="A52A2A"/>
                </a:solidFill>
                <a:latin typeface="Courier New" panose="02070309020205020404" pitchFamily="49" charset="0"/>
                <a:cs typeface="Courier New" panose="02070309020205020404" pitchFamily="49" charset="0"/>
              </a:rPr>
              <a:t>head</a:t>
            </a:r>
            <a:r>
              <a:rPr lang="en-US" sz="2000" dirty="0" smtClean="0">
                <a:solidFill>
                  <a:srgbClr val="0000FF"/>
                </a:solidFill>
                <a:latin typeface="Courier New" panose="02070309020205020404" pitchFamily="49" charset="0"/>
                <a:cs typeface="Courier New" panose="02070309020205020404" pitchFamily="49" charset="0"/>
              </a:rPr>
              <a:t>&gt;&lt;</a:t>
            </a:r>
            <a:r>
              <a:rPr lang="en-US" sz="2000" dirty="0">
                <a:solidFill>
                  <a:srgbClr val="A52A2A"/>
                </a:solidFill>
                <a:latin typeface="Courier New" panose="02070309020205020404" pitchFamily="49" charset="0"/>
                <a:cs typeface="Courier New" panose="02070309020205020404" pitchFamily="49" charset="0"/>
              </a:rPr>
              <a:t>script</a:t>
            </a:r>
            <a:r>
              <a:rPr lang="en-US" sz="2000" dirty="0">
                <a:solidFill>
                  <a:srgbClr val="0000FF"/>
                </a:solidFill>
                <a:latin typeface="Courier New" panose="02070309020205020404" pitchFamily="49" charset="0"/>
                <a:cs typeface="Courier New" panose="02070309020205020404" pitchFamily="49" charset="0"/>
              </a:rPr>
              <a:t>&gt;</a:t>
            </a:r>
            <a:r>
              <a:rPr lang="en-US" sz="2000" dirty="0">
                <a:solidFill>
                  <a:srgbClr val="000000"/>
                </a:solidFill>
                <a:latin typeface="Courier New" panose="02070309020205020404" pitchFamily="49" charset="0"/>
                <a:cs typeface="Courier New" panose="02070309020205020404" pitchFamily="49" charset="0"/>
              </a:rPr>
              <a:t/>
            </a:r>
            <a:br>
              <a:rPr lang="en-US" sz="2000" dirty="0">
                <a:solidFill>
                  <a:srgbClr val="000000"/>
                </a:solidFill>
                <a:latin typeface="Courier New" panose="02070309020205020404" pitchFamily="49" charset="0"/>
                <a:cs typeface="Courier New" panose="02070309020205020404" pitchFamily="49" charset="0"/>
              </a:rPr>
            </a:br>
            <a:r>
              <a:rPr lang="en-US" sz="2000" dirty="0">
                <a:solidFill>
                  <a:srgbClr val="000000"/>
                </a:solidFill>
                <a:latin typeface="Courier New" panose="02070309020205020404" pitchFamily="49" charset="0"/>
                <a:cs typeface="Courier New" panose="02070309020205020404" pitchFamily="49" charset="0"/>
              </a:rPr>
              <a:t>function </a:t>
            </a:r>
            <a:r>
              <a:rPr lang="en-US" sz="2000" dirty="0" err="1">
                <a:solidFill>
                  <a:srgbClr val="000000"/>
                </a:solidFill>
                <a:latin typeface="Courier New" panose="02070309020205020404" pitchFamily="49" charset="0"/>
                <a:cs typeface="Courier New" panose="02070309020205020404" pitchFamily="49" charset="0"/>
              </a:rPr>
              <a:t>myFunction</a:t>
            </a:r>
            <a:r>
              <a:rPr lang="en-US" sz="2000" dirty="0">
                <a:solidFill>
                  <a:srgbClr val="000000"/>
                </a:solidFill>
                <a:latin typeface="Courier New" panose="02070309020205020404" pitchFamily="49" charset="0"/>
                <a:cs typeface="Courier New" panose="02070309020205020404" pitchFamily="49" charset="0"/>
              </a:rPr>
              <a:t>() {</a:t>
            </a:r>
            <a:br>
              <a:rPr lang="en-US" sz="2000" dirty="0">
                <a:solidFill>
                  <a:srgbClr val="000000"/>
                </a:solidFill>
                <a:latin typeface="Courier New" panose="02070309020205020404" pitchFamily="49" charset="0"/>
                <a:cs typeface="Courier New" panose="02070309020205020404" pitchFamily="49" charset="0"/>
              </a:rPr>
            </a:b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000000"/>
                </a:solidFill>
                <a:latin typeface="Courier New" panose="02070309020205020404" pitchFamily="49" charset="0"/>
                <a:cs typeface="Courier New" panose="02070309020205020404" pitchFamily="49" charset="0"/>
              </a:rPr>
              <a:t>document.getElementById</a:t>
            </a:r>
            <a:r>
              <a:rPr lang="en-US" sz="2000" dirty="0">
                <a:solidFill>
                  <a:srgbClr val="000000"/>
                </a:solidFill>
                <a:latin typeface="Courier New" panose="02070309020205020404" pitchFamily="49" charset="0"/>
                <a:cs typeface="Courier New" panose="02070309020205020404" pitchFamily="49" charset="0"/>
              </a:rPr>
              <a:t>("demo").</a:t>
            </a:r>
            <a:r>
              <a:rPr lang="en-US" sz="2000" dirty="0" err="1">
                <a:solidFill>
                  <a:srgbClr val="000000"/>
                </a:solidFill>
                <a:latin typeface="Courier New" panose="02070309020205020404" pitchFamily="49" charset="0"/>
                <a:cs typeface="Courier New" panose="02070309020205020404" pitchFamily="49" charset="0"/>
              </a:rPr>
              <a:t>innerHTML</a:t>
            </a:r>
            <a:r>
              <a:rPr lang="en-US" sz="2000" dirty="0">
                <a:solidFill>
                  <a:srgbClr val="000000"/>
                </a:solidFill>
                <a:latin typeface="Courier New" panose="02070309020205020404" pitchFamily="49" charset="0"/>
                <a:cs typeface="Courier New" panose="02070309020205020404" pitchFamily="49" charset="0"/>
              </a:rPr>
              <a:t> = "Paragraph changed.";</a:t>
            </a:r>
            <a:br>
              <a:rPr lang="en-US" sz="2000" dirty="0">
                <a:solidFill>
                  <a:srgbClr val="000000"/>
                </a:solidFill>
                <a:latin typeface="Courier New" panose="02070309020205020404" pitchFamily="49" charset="0"/>
                <a:cs typeface="Courier New" panose="02070309020205020404" pitchFamily="49" charset="0"/>
              </a:rPr>
            </a:br>
            <a:r>
              <a:rPr lang="en-US" sz="2000" dirty="0">
                <a:solidFill>
                  <a:srgbClr val="000000"/>
                </a:solidFill>
                <a:latin typeface="Courier New" panose="02070309020205020404" pitchFamily="49" charset="0"/>
                <a:cs typeface="Courier New" panose="02070309020205020404" pitchFamily="49" charset="0"/>
              </a:rPr>
              <a:t>}</a:t>
            </a:r>
            <a:br>
              <a:rPr lang="en-US" sz="2000" dirty="0">
                <a:solidFill>
                  <a:srgbClr val="000000"/>
                </a:solidFill>
                <a:latin typeface="Courier New" panose="02070309020205020404" pitchFamily="49" charset="0"/>
                <a:cs typeface="Courier New" panose="02070309020205020404" pitchFamily="49" charset="0"/>
              </a:rPr>
            </a:br>
            <a:r>
              <a:rPr lang="en-US" sz="2000" dirty="0">
                <a:solidFill>
                  <a:srgbClr val="0000FF"/>
                </a:solidFill>
                <a:latin typeface="Courier New" panose="02070309020205020404" pitchFamily="49" charset="0"/>
                <a:cs typeface="Courier New" panose="02070309020205020404" pitchFamily="49" charset="0"/>
              </a:rPr>
              <a:t>&lt;</a:t>
            </a:r>
            <a:r>
              <a:rPr lang="en-US" sz="2000" dirty="0">
                <a:solidFill>
                  <a:srgbClr val="A52A2A"/>
                </a:solidFill>
                <a:latin typeface="Courier New" panose="02070309020205020404" pitchFamily="49" charset="0"/>
                <a:cs typeface="Courier New" panose="02070309020205020404" pitchFamily="49" charset="0"/>
              </a:rPr>
              <a:t>/script</a:t>
            </a:r>
            <a:r>
              <a:rPr lang="en-US" sz="2000" dirty="0" smtClean="0">
                <a:solidFill>
                  <a:srgbClr val="0000FF"/>
                </a:solidFill>
                <a:latin typeface="Courier New" panose="02070309020205020404" pitchFamily="49" charset="0"/>
                <a:cs typeface="Courier New" panose="02070309020205020404" pitchFamily="49" charset="0"/>
              </a:rPr>
              <a:t>&gt; &lt;</a:t>
            </a:r>
            <a:r>
              <a:rPr lang="en-US" sz="2000" dirty="0" smtClean="0">
                <a:solidFill>
                  <a:srgbClr val="A52A2A"/>
                </a:solidFill>
                <a:latin typeface="Courier New" panose="02070309020205020404" pitchFamily="49" charset="0"/>
                <a:cs typeface="Courier New" panose="02070309020205020404" pitchFamily="49" charset="0"/>
              </a:rPr>
              <a:t>/</a:t>
            </a:r>
            <a:r>
              <a:rPr lang="en-US" sz="2000" dirty="0">
                <a:solidFill>
                  <a:srgbClr val="A52A2A"/>
                </a:solidFill>
                <a:latin typeface="Courier New" panose="02070309020205020404" pitchFamily="49" charset="0"/>
                <a:cs typeface="Courier New" panose="02070309020205020404" pitchFamily="49" charset="0"/>
              </a:rPr>
              <a:t>head</a:t>
            </a:r>
            <a:r>
              <a:rPr lang="en-US" sz="2000" dirty="0" smtClean="0">
                <a:solidFill>
                  <a:srgbClr val="0000FF"/>
                </a:solidFill>
                <a:latin typeface="Courier New" panose="02070309020205020404" pitchFamily="49" charset="0"/>
                <a:cs typeface="Courier New" panose="02070309020205020404" pitchFamily="49" charset="0"/>
              </a:rPr>
              <a:t>&gt;</a:t>
            </a:r>
          </a:p>
          <a:p>
            <a:pPr marL="0" indent="0">
              <a:buNone/>
            </a:pPr>
            <a:endParaRPr lang="en-US" sz="2000" dirty="0">
              <a:solidFill>
                <a:srgbClr val="000000"/>
              </a:solidFill>
              <a:latin typeface="Courier New" panose="02070309020205020404" pitchFamily="49" charset="0"/>
              <a:cs typeface="Courier New" panose="02070309020205020404" pitchFamily="49" charset="0"/>
            </a:endParaRPr>
          </a:p>
          <a:p>
            <a:pPr marL="0" indent="0">
              <a:buNone/>
            </a:pPr>
            <a:r>
              <a:rPr lang="en-US" sz="2000" dirty="0">
                <a:solidFill>
                  <a:srgbClr val="0000FF"/>
                </a:solidFill>
                <a:latin typeface="Courier New" panose="02070309020205020404" pitchFamily="49" charset="0"/>
                <a:cs typeface="Courier New" panose="02070309020205020404" pitchFamily="49" charset="0"/>
              </a:rPr>
              <a:t>&lt;</a:t>
            </a:r>
            <a:r>
              <a:rPr lang="en-US" sz="2000" dirty="0">
                <a:solidFill>
                  <a:srgbClr val="A52A2A"/>
                </a:solidFill>
                <a:latin typeface="Courier New" panose="02070309020205020404" pitchFamily="49" charset="0"/>
                <a:cs typeface="Courier New" panose="02070309020205020404" pitchFamily="49" charset="0"/>
              </a:rPr>
              <a:t>body</a:t>
            </a:r>
            <a:r>
              <a:rPr lang="en-US" sz="2000" dirty="0">
                <a:solidFill>
                  <a:srgbClr val="0000FF"/>
                </a:solidFill>
                <a:latin typeface="Courier New" panose="02070309020205020404" pitchFamily="49" charset="0"/>
                <a:cs typeface="Courier New" panose="02070309020205020404" pitchFamily="49" charset="0"/>
              </a:rPr>
              <a:t>&gt;</a:t>
            </a:r>
            <a:endParaRPr lang="en-US" sz="2000" dirty="0">
              <a:solidFill>
                <a:srgbClr val="000000"/>
              </a:solidFill>
              <a:latin typeface="Courier New" panose="02070309020205020404" pitchFamily="49" charset="0"/>
              <a:cs typeface="Courier New" panose="02070309020205020404" pitchFamily="49" charset="0"/>
            </a:endParaRPr>
          </a:p>
          <a:p>
            <a:pPr marL="0" indent="0">
              <a:buNone/>
            </a:pPr>
            <a:r>
              <a:rPr lang="en-US" sz="2000" dirty="0" smtClean="0">
                <a:solidFill>
                  <a:srgbClr val="0000FF"/>
                </a:solidFill>
                <a:latin typeface="Courier New" panose="02070309020205020404" pitchFamily="49" charset="0"/>
                <a:cs typeface="Courier New" panose="02070309020205020404" pitchFamily="49" charset="0"/>
              </a:rPr>
              <a:t>    &lt;</a:t>
            </a:r>
            <a:r>
              <a:rPr lang="en-US" sz="2000" dirty="0" err="1">
                <a:solidFill>
                  <a:srgbClr val="A52A2A"/>
                </a:solidFill>
                <a:latin typeface="Courier New" panose="02070309020205020404" pitchFamily="49" charset="0"/>
                <a:cs typeface="Courier New" panose="02070309020205020404" pitchFamily="49" charset="0"/>
              </a:rPr>
              <a:t>h1</a:t>
            </a:r>
            <a:r>
              <a:rPr lang="en-US" sz="2000" dirty="0">
                <a:solidFill>
                  <a:srgbClr val="0000FF"/>
                </a:solidFill>
                <a:latin typeface="Courier New" panose="02070309020205020404" pitchFamily="49" charset="0"/>
                <a:cs typeface="Courier New" panose="02070309020205020404" pitchFamily="49" charset="0"/>
              </a:rPr>
              <a:t>&gt;</a:t>
            </a:r>
            <a:r>
              <a:rPr lang="en-US" sz="2000" dirty="0">
                <a:solidFill>
                  <a:srgbClr val="000000"/>
                </a:solidFill>
                <a:latin typeface="Courier New" panose="02070309020205020404" pitchFamily="49" charset="0"/>
                <a:cs typeface="Courier New" panose="02070309020205020404" pitchFamily="49" charset="0"/>
              </a:rPr>
              <a:t>My Web Page</a:t>
            </a:r>
            <a:r>
              <a:rPr lang="en-US" sz="2000" dirty="0">
                <a:solidFill>
                  <a:srgbClr val="0000FF"/>
                </a:solidFill>
                <a:latin typeface="Courier New" panose="02070309020205020404" pitchFamily="49" charset="0"/>
                <a:cs typeface="Courier New" panose="02070309020205020404" pitchFamily="49" charset="0"/>
              </a:rPr>
              <a:t>&lt;</a:t>
            </a:r>
            <a:r>
              <a:rPr lang="en-US" sz="2000" dirty="0">
                <a:solidFill>
                  <a:srgbClr val="A52A2A"/>
                </a:solidFill>
                <a:latin typeface="Courier New" panose="02070309020205020404" pitchFamily="49" charset="0"/>
                <a:cs typeface="Courier New" panose="02070309020205020404" pitchFamily="49" charset="0"/>
              </a:rPr>
              <a:t>/</a:t>
            </a:r>
            <a:r>
              <a:rPr lang="en-US" sz="2000" dirty="0" err="1">
                <a:solidFill>
                  <a:srgbClr val="A52A2A"/>
                </a:solidFill>
                <a:latin typeface="Courier New" panose="02070309020205020404" pitchFamily="49" charset="0"/>
                <a:cs typeface="Courier New" panose="02070309020205020404" pitchFamily="49" charset="0"/>
              </a:rPr>
              <a:t>h1</a:t>
            </a:r>
            <a:r>
              <a:rPr lang="en-US" sz="2000" dirty="0">
                <a:solidFill>
                  <a:srgbClr val="0000FF"/>
                </a:solidFill>
                <a:latin typeface="Courier New" panose="02070309020205020404" pitchFamily="49" charset="0"/>
                <a:cs typeface="Courier New" panose="02070309020205020404" pitchFamily="49" charset="0"/>
              </a:rPr>
              <a:t>&gt;</a:t>
            </a:r>
            <a:endParaRPr lang="en-US" sz="2000" dirty="0">
              <a:solidFill>
                <a:srgbClr val="000000"/>
              </a:solidFill>
              <a:latin typeface="Courier New" panose="02070309020205020404" pitchFamily="49" charset="0"/>
              <a:cs typeface="Courier New" panose="02070309020205020404" pitchFamily="49" charset="0"/>
            </a:endParaRPr>
          </a:p>
          <a:p>
            <a:pPr marL="0" indent="0">
              <a:buNone/>
            </a:pPr>
            <a:r>
              <a:rPr lang="en-US" sz="2000" dirty="0" smtClean="0">
                <a:solidFill>
                  <a:srgbClr val="0000FF"/>
                </a:solidFill>
                <a:latin typeface="Courier New" panose="02070309020205020404" pitchFamily="49" charset="0"/>
                <a:cs typeface="Courier New" panose="02070309020205020404" pitchFamily="49" charset="0"/>
              </a:rPr>
              <a:t>    &lt;</a:t>
            </a:r>
            <a:r>
              <a:rPr lang="en-US" sz="2000" dirty="0">
                <a:solidFill>
                  <a:srgbClr val="A52A2A"/>
                </a:solidFill>
                <a:latin typeface="Courier New" panose="02070309020205020404" pitchFamily="49" charset="0"/>
                <a:cs typeface="Courier New" panose="02070309020205020404" pitchFamily="49" charset="0"/>
              </a:rPr>
              <a:t>p</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FF0000"/>
                </a:solidFill>
                <a:latin typeface="Courier New" panose="02070309020205020404" pitchFamily="49" charset="0"/>
                <a:cs typeface="Courier New" panose="02070309020205020404" pitchFamily="49" charset="0"/>
              </a:rPr>
              <a:t>id=</a:t>
            </a:r>
            <a:r>
              <a:rPr lang="en-US" sz="2000" dirty="0">
                <a:solidFill>
                  <a:srgbClr val="0000CD"/>
                </a:solidFill>
                <a:latin typeface="Courier New" panose="02070309020205020404" pitchFamily="49" charset="0"/>
                <a:cs typeface="Courier New" panose="02070309020205020404" pitchFamily="49" charset="0"/>
              </a:rPr>
              <a:t>"demo"</a:t>
            </a:r>
            <a:r>
              <a:rPr lang="en-US" sz="2000" dirty="0">
                <a:solidFill>
                  <a:srgbClr val="0000FF"/>
                </a:solidFill>
                <a:latin typeface="Courier New" panose="02070309020205020404" pitchFamily="49" charset="0"/>
                <a:cs typeface="Courier New" panose="02070309020205020404" pitchFamily="49" charset="0"/>
              </a:rPr>
              <a:t>&gt;</a:t>
            </a:r>
            <a:r>
              <a:rPr lang="en-US" sz="2000" dirty="0">
                <a:solidFill>
                  <a:srgbClr val="000000"/>
                </a:solidFill>
                <a:latin typeface="Courier New" panose="02070309020205020404" pitchFamily="49" charset="0"/>
                <a:cs typeface="Courier New" panose="02070309020205020404" pitchFamily="49" charset="0"/>
              </a:rPr>
              <a:t>A Paragraph</a:t>
            </a:r>
            <a:r>
              <a:rPr lang="en-US" sz="2000" dirty="0">
                <a:solidFill>
                  <a:srgbClr val="0000FF"/>
                </a:solidFill>
                <a:latin typeface="Courier New" panose="02070309020205020404" pitchFamily="49" charset="0"/>
                <a:cs typeface="Courier New" panose="02070309020205020404" pitchFamily="49" charset="0"/>
              </a:rPr>
              <a:t>&lt;</a:t>
            </a:r>
            <a:r>
              <a:rPr lang="en-US" sz="2000" dirty="0">
                <a:solidFill>
                  <a:srgbClr val="A52A2A"/>
                </a:solidFill>
                <a:latin typeface="Courier New" panose="02070309020205020404" pitchFamily="49" charset="0"/>
                <a:cs typeface="Courier New" panose="02070309020205020404" pitchFamily="49" charset="0"/>
              </a:rPr>
              <a:t>/p</a:t>
            </a:r>
            <a:r>
              <a:rPr lang="en-US" sz="2000" dirty="0">
                <a:solidFill>
                  <a:srgbClr val="0000FF"/>
                </a:solidFill>
                <a:latin typeface="Courier New" panose="02070309020205020404" pitchFamily="49" charset="0"/>
                <a:cs typeface="Courier New" panose="02070309020205020404" pitchFamily="49" charset="0"/>
              </a:rPr>
              <a:t>&gt;</a:t>
            </a:r>
            <a:endParaRPr lang="en-US" sz="2000" dirty="0">
              <a:solidFill>
                <a:srgbClr val="000000"/>
              </a:solidFill>
              <a:latin typeface="Courier New" panose="02070309020205020404" pitchFamily="49" charset="0"/>
              <a:cs typeface="Courier New" panose="02070309020205020404" pitchFamily="49" charset="0"/>
            </a:endParaRPr>
          </a:p>
          <a:p>
            <a:pPr marL="0" indent="0">
              <a:buNone/>
            </a:pPr>
            <a:r>
              <a:rPr lang="en-US" sz="2000" dirty="0" smtClean="0">
                <a:solidFill>
                  <a:srgbClr val="0000FF"/>
                </a:solidFill>
                <a:latin typeface="Courier New" panose="02070309020205020404" pitchFamily="49" charset="0"/>
                <a:cs typeface="Courier New" panose="02070309020205020404" pitchFamily="49" charset="0"/>
              </a:rPr>
              <a:t>    &lt;</a:t>
            </a:r>
            <a:r>
              <a:rPr lang="en-US" sz="2000" dirty="0">
                <a:solidFill>
                  <a:srgbClr val="A52A2A"/>
                </a:solidFill>
                <a:latin typeface="Courier New" panose="02070309020205020404" pitchFamily="49" charset="0"/>
                <a:cs typeface="Courier New" panose="02070309020205020404" pitchFamily="49" charset="0"/>
              </a:rPr>
              <a:t>button</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FF0000"/>
                </a:solidFill>
                <a:latin typeface="Courier New" panose="02070309020205020404" pitchFamily="49" charset="0"/>
                <a:cs typeface="Courier New" panose="02070309020205020404" pitchFamily="49" charset="0"/>
              </a:rPr>
              <a:t>type=</a:t>
            </a:r>
            <a:r>
              <a:rPr lang="en-US" sz="2000" dirty="0">
                <a:solidFill>
                  <a:srgbClr val="0000CD"/>
                </a:solidFill>
                <a:latin typeface="Courier New" panose="02070309020205020404" pitchFamily="49" charset="0"/>
                <a:cs typeface="Courier New" panose="02070309020205020404" pitchFamily="49" charset="0"/>
              </a:rPr>
              <a:t>"button"</a:t>
            </a: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FF0000"/>
                </a:solidFill>
                <a:latin typeface="Courier New" panose="02070309020205020404" pitchFamily="49" charset="0"/>
                <a:cs typeface="Courier New" panose="02070309020205020404" pitchFamily="49" charset="0"/>
              </a:rPr>
              <a:t>onclick</a:t>
            </a:r>
            <a:r>
              <a:rPr lang="en-US" sz="2000" dirty="0">
                <a:solidFill>
                  <a:srgbClr val="FF0000"/>
                </a:solidFill>
                <a:latin typeface="Courier New" panose="02070309020205020404" pitchFamily="49" charset="0"/>
                <a:cs typeface="Courier New" panose="02070309020205020404" pitchFamily="49" charset="0"/>
              </a:rPr>
              <a:t>=</a:t>
            </a:r>
            <a:r>
              <a:rPr lang="en-US" sz="2000" dirty="0">
                <a:solidFill>
                  <a:srgbClr val="0000CD"/>
                </a:solidFill>
                <a:latin typeface="Courier New" panose="02070309020205020404" pitchFamily="49" charset="0"/>
                <a:cs typeface="Courier New" panose="02070309020205020404" pitchFamily="49" charset="0"/>
              </a:rPr>
              <a:t>"</a:t>
            </a:r>
            <a:r>
              <a:rPr lang="en-US" sz="2000" dirty="0" err="1">
                <a:solidFill>
                  <a:srgbClr val="0000CD"/>
                </a:solidFill>
                <a:latin typeface="Courier New" panose="02070309020205020404" pitchFamily="49" charset="0"/>
                <a:cs typeface="Courier New" panose="02070309020205020404" pitchFamily="49" charset="0"/>
              </a:rPr>
              <a:t>myFunction</a:t>
            </a:r>
            <a:r>
              <a:rPr lang="en-US" sz="2000" dirty="0">
                <a:solidFill>
                  <a:srgbClr val="0000CD"/>
                </a:solidFill>
                <a:latin typeface="Courier New" panose="02070309020205020404" pitchFamily="49" charset="0"/>
                <a:cs typeface="Courier New" panose="02070309020205020404" pitchFamily="49" charset="0"/>
              </a:rPr>
              <a:t>()"</a:t>
            </a:r>
            <a:r>
              <a:rPr lang="en-US" sz="2000" dirty="0">
                <a:solidFill>
                  <a:srgbClr val="0000FF"/>
                </a:solidFill>
                <a:latin typeface="Courier New" panose="02070309020205020404" pitchFamily="49" charset="0"/>
                <a:cs typeface="Courier New" panose="02070309020205020404" pitchFamily="49" charset="0"/>
              </a:rPr>
              <a:t>&gt;</a:t>
            </a:r>
            <a:r>
              <a:rPr lang="en-US" sz="2000" dirty="0">
                <a:solidFill>
                  <a:srgbClr val="000000"/>
                </a:solidFill>
                <a:latin typeface="Courier New" panose="02070309020205020404" pitchFamily="49" charset="0"/>
                <a:cs typeface="Courier New" panose="02070309020205020404" pitchFamily="49" charset="0"/>
              </a:rPr>
              <a:t>Try it</a:t>
            </a:r>
            <a:r>
              <a:rPr lang="en-US" sz="2000" dirty="0">
                <a:solidFill>
                  <a:srgbClr val="0000FF"/>
                </a:solidFill>
                <a:latin typeface="Courier New" panose="02070309020205020404" pitchFamily="49" charset="0"/>
                <a:cs typeface="Courier New" panose="02070309020205020404" pitchFamily="49" charset="0"/>
              </a:rPr>
              <a:t>&lt;</a:t>
            </a:r>
            <a:r>
              <a:rPr lang="en-US" sz="2000" dirty="0">
                <a:solidFill>
                  <a:srgbClr val="A52A2A"/>
                </a:solidFill>
                <a:latin typeface="Courier New" panose="02070309020205020404" pitchFamily="49" charset="0"/>
                <a:cs typeface="Courier New" panose="02070309020205020404" pitchFamily="49" charset="0"/>
              </a:rPr>
              <a:t>/button</a:t>
            </a:r>
            <a:r>
              <a:rPr lang="en-US" sz="2000" dirty="0">
                <a:solidFill>
                  <a:srgbClr val="0000FF"/>
                </a:solidFill>
                <a:latin typeface="Courier New" panose="02070309020205020404" pitchFamily="49" charset="0"/>
                <a:cs typeface="Courier New" panose="02070309020205020404" pitchFamily="49" charset="0"/>
              </a:rPr>
              <a:t>&gt;</a:t>
            </a:r>
            <a:endParaRPr lang="en-US" sz="2000" dirty="0">
              <a:solidFill>
                <a:srgbClr val="000000"/>
              </a:solidFill>
              <a:latin typeface="Courier New" panose="02070309020205020404" pitchFamily="49" charset="0"/>
              <a:cs typeface="Courier New" panose="02070309020205020404" pitchFamily="49" charset="0"/>
            </a:endParaRPr>
          </a:p>
          <a:p>
            <a:pPr marL="0" indent="0">
              <a:buNone/>
            </a:pPr>
            <a:r>
              <a:rPr lang="en-US" sz="2000" dirty="0">
                <a:solidFill>
                  <a:srgbClr val="0000FF"/>
                </a:solidFill>
                <a:latin typeface="Courier New" panose="02070309020205020404" pitchFamily="49" charset="0"/>
                <a:cs typeface="Courier New" panose="02070309020205020404" pitchFamily="49" charset="0"/>
              </a:rPr>
              <a:t>&lt;</a:t>
            </a:r>
            <a:r>
              <a:rPr lang="en-US" sz="2000" dirty="0">
                <a:solidFill>
                  <a:srgbClr val="A52A2A"/>
                </a:solidFill>
                <a:latin typeface="Courier New" panose="02070309020205020404" pitchFamily="49" charset="0"/>
                <a:cs typeface="Courier New" panose="02070309020205020404" pitchFamily="49" charset="0"/>
              </a:rPr>
              <a:t>/body</a:t>
            </a:r>
            <a:r>
              <a:rPr lang="en-US" sz="2000" dirty="0" smtClean="0">
                <a:solidFill>
                  <a:srgbClr val="0000FF"/>
                </a:solidFill>
                <a:latin typeface="Courier New" panose="02070309020205020404" pitchFamily="49" charset="0"/>
                <a:cs typeface="Courier New" panose="02070309020205020404" pitchFamily="49" charset="0"/>
              </a:rPr>
              <a:t>&gt; &lt;</a:t>
            </a:r>
            <a:r>
              <a:rPr lang="en-US" sz="2000" dirty="0" smtClean="0">
                <a:solidFill>
                  <a:srgbClr val="A52A2A"/>
                </a:solidFill>
                <a:latin typeface="Courier New" panose="02070309020205020404" pitchFamily="49" charset="0"/>
                <a:cs typeface="Courier New" panose="02070309020205020404" pitchFamily="49" charset="0"/>
              </a:rPr>
              <a:t>/</a:t>
            </a:r>
            <a:r>
              <a:rPr lang="en-US" sz="2000" dirty="0">
                <a:solidFill>
                  <a:srgbClr val="A52A2A"/>
                </a:solidFill>
                <a:latin typeface="Courier New" panose="02070309020205020404" pitchFamily="49" charset="0"/>
                <a:cs typeface="Courier New" panose="02070309020205020404" pitchFamily="49" charset="0"/>
              </a:rPr>
              <a:t>html</a:t>
            </a:r>
            <a:r>
              <a:rPr lang="en-US" sz="2000" dirty="0">
                <a:solidFill>
                  <a:srgbClr val="0000FF"/>
                </a:solidFill>
                <a:latin typeface="Courier New" panose="02070309020205020404" pitchFamily="49" charset="0"/>
                <a:cs typeface="Courier New" panose="02070309020205020404" pitchFamily="49" charset="0"/>
              </a:rPr>
              <a:t>&gt;</a:t>
            </a:r>
            <a:endParaRPr lang="en-US" sz="2000" dirty="0">
              <a:solidFill>
                <a:srgbClr val="000000"/>
              </a:solidFill>
              <a:latin typeface="Courier New" panose="02070309020205020404" pitchFamily="49" charset="0"/>
              <a:cs typeface="Courier New" panose="02070309020205020404" pitchFamily="49" charset="0"/>
            </a:endParaRPr>
          </a:p>
          <a:p>
            <a:pPr marL="0" indent="0">
              <a:buNone/>
            </a:pPr>
            <a:endParaRPr lang="en-US" sz="2000" dirty="0">
              <a:latin typeface="Courier New" panose="02070309020205020404" pitchFamily="49" charset="0"/>
              <a:cs typeface="Courier New" panose="02070309020205020404" pitchFamily="49" charset="0"/>
            </a:endParaRPr>
          </a:p>
        </p:txBody>
      </p:sp>
      <p:sp>
        <p:nvSpPr>
          <p:cNvPr id="4" name="Date Placeholder 3"/>
          <p:cNvSpPr>
            <a:spLocks noGrp="1"/>
          </p:cNvSpPr>
          <p:nvPr>
            <p:ph type="dt" sz="half" idx="10"/>
          </p:nvPr>
        </p:nvSpPr>
        <p:spPr/>
        <p:txBody>
          <a:bodyPr/>
          <a:lstStyle/>
          <a:p>
            <a:fld id="{DF48D556-BA0F-4F1D-AF82-F23D0C06D084}" type="datetime1">
              <a:rPr lang="en-US" smtClean="0"/>
              <a:t>10/14/2015</a:t>
            </a:fld>
            <a:endParaRPr lang="en-US" dirty="0"/>
          </a:p>
        </p:txBody>
      </p:sp>
      <p:sp>
        <p:nvSpPr>
          <p:cNvPr id="5" name="Slide Number Placeholder 4"/>
          <p:cNvSpPr>
            <a:spLocks noGrp="1"/>
          </p:cNvSpPr>
          <p:nvPr>
            <p:ph type="sldNum" sz="quarter" idx="11"/>
          </p:nvPr>
        </p:nvSpPr>
        <p:spPr/>
        <p:txBody>
          <a:bodyPr/>
          <a:lstStyle/>
          <a:p>
            <a:fld id="{1394A405-A56A-447D-AF03-5FB891AC25A7}" type="slidenum">
              <a:rPr lang="en-US" smtClean="0"/>
              <a:pPr/>
              <a:t>22</a:t>
            </a:fld>
            <a:endParaRPr lang="en-US" dirty="0"/>
          </a:p>
        </p:txBody>
      </p:sp>
      <p:sp>
        <p:nvSpPr>
          <p:cNvPr id="6" name="Footer Placeholder 5"/>
          <p:cNvSpPr>
            <a:spLocks noGrp="1"/>
          </p:cNvSpPr>
          <p:nvPr>
            <p:ph type="ftr" sz="quarter" idx="12"/>
          </p:nvPr>
        </p:nvSpPr>
        <p:spPr/>
        <p:txBody>
          <a:bodyPr/>
          <a:lstStyle/>
          <a:p>
            <a:r>
              <a:rPr lang="en-US" smtClean="0"/>
              <a:t>User Interface Tier for Web Apps</a:t>
            </a:r>
            <a:endParaRPr lang="en-US"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4238" y="228600"/>
            <a:ext cx="1300162" cy="1300162"/>
          </a:xfrm>
          <a:prstGeom prst="rect">
            <a:avLst/>
          </a:prstGeom>
        </p:spPr>
      </p:pic>
    </p:spTree>
    <p:extLst>
      <p:ext uri="{BB962C8B-B14F-4D97-AF65-F5344CB8AC3E}">
        <p14:creationId xmlns:p14="http://schemas.microsoft.com/office/powerpoint/2010/main" val="36495927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74638"/>
            <a:ext cx="6781800" cy="1143000"/>
          </a:xfrm>
        </p:spPr>
        <p:txBody>
          <a:bodyPr/>
          <a:lstStyle/>
          <a:p>
            <a:r>
              <a:rPr lang="en-US" dirty="0" smtClean="0"/>
              <a:t>JavaScript Usage</a:t>
            </a:r>
            <a:endParaRPr lang="en-US" dirty="0"/>
          </a:p>
        </p:txBody>
      </p:sp>
      <p:sp>
        <p:nvSpPr>
          <p:cNvPr id="8" name="Content Placeholder 7"/>
          <p:cNvSpPr>
            <a:spLocks noGrp="1"/>
          </p:cNvSpPr>
          <p:nvPr>
            <p:ph idx="1"/>
          </p:nvPr>
        </p:nvSpPr>
        <p:spPr/>
        <p:txBody>
          <a:bodyPr>
            <a:normAutofit/>
          </a:bodyPr>
          <a:lstStyle/>
          <a:p>
            <a:r>
              <a:rPr lang="en-US" dirty="0" smtClean="0"/>
              <a:t>JavaScript code can be placed within &lt;</a:t>
            </a:r>
            <a:r>
              <a:rPr lang="en-US" dirty="0" smtClean="0">
                <a:latin typeface="Courier New" panose="02070309020205020404" pitchFamily="49" charset="0"/>
                <a:cs typeface="Courier New" panose="02070309020205020404" pitchFamily="49" charset="0"/>
              </a:rPr>
              <a:t>head</a:t>
            </a:r>
            <a:r>
              <a:rPr lang="en-US" dirty="0" smtClean="0"/>
              <a:t>&gt; or &lt;</a:t>
            </a:r>
            <a:r>
              <a:rPr lang="en-US" dirty="0" smtClean="0">
                <a:latin typeface="Courier New" panose="02070309020205020404" pitchFamily="49" charset="0"/>
                <a:cs typeface="Courier New" panose="02070309020205020404" pitchFamily="49" charset="0"/>
              </a:rPr>
              <a:t>body</a:t>
            </a:r>
            <a:r>
              <a:rPr lang="en-US" dirty="0" smtClean="0"/>
              <a:t>&gt; sections of an HTML page</a:t>
            </a:r>
          </a:p>
          <a:p>
            <a:r>
              <a:rPr lang="en-US" dirty="0" smtClean="0"/>
              <a:t>It can also be placed in its own file (*.js), and included in the page using script element</a:t>
            </a:r>
          </a:p>
          <a:p>
            <a:endParaRPr lang="en-US" dirty="0" smtClean="0"/>
          </a:p>
          <a:p>
            <a:r>
              <a:rPr lang="en-US" dirty="0" smtClean="0"/>
              <a:t>JavaScript gets downloaded along with page contents, and executed on client’s browser</a:t>
            </a:r>
          </a:p>
          <a:p>
            <a:r>
              <a:rPr lang="en-US" dirty="0" smtClean="0"/>
              <a:t>Good practice to keep JS files under doc root</a:t>
            </a:r>
          </a:p>
          <a:p>
            <a:endParaRPr lang="en-US" dirty="0" smtClean="0"/>
          </a:p>
          <a:p>
            <a:endParaRPr lang="en-US" dirty="0"/>
          </a:p>
        </p:txBody>
      </p:sp>
      <p:sp>
        <p:nvSpPr>
          <p:cNvPr id="4" name="Date Placeholder 3"/>
          <p:cNvSpPr>
            <a:spLocks noGrp="1"/>
          </p:cNvSpPr>
          <p:nvPr>
            <p:ph type="dt" sz="half" idx="10"/>
          </p:nvPr>
        </p:nvSpPr>
        <p:spPr/>
        <p:txBody>
          <a:bodyPr/>
          <a:lstStyle/>
          <a:p>
            <a:fld id="{DF48D556-BA0F-4F1D-AF82-F23D0C06D084}" type="datetime1">
              <a:rPr lang="en-US" smtClean="0"/>
              <a:t>10/14/2015</a:t>
            </a:fld>
            <a:endParaRPr lang="en-US" dirty="0"/>
          </a:p>
        </p:txBody>
      </p:sp>
      <p:sp>
        <p:nvSpPr>
          <p:cNvPr id="5" name="Slide Number Placeholder 4"/>
          <p:cNvSpPr>
            <a:spLocks noGrp="1"/>
          </p:cNvSpPr>
          <p:nvPr>
            <p:ph type="sldNum" sz="quarter" idx="11"/>
          </p:nvPr>
        </p:nvSpPr>
        <p:spPr/>
        <p:txBody>
          <a:bodyPr/>
          <a:lstStyle/>
          <a:p>
            <a:fld id="{1394A405-A56A-447D-AF03-5FB891AC25A7}" type="slidenum">
              <a:rPr lang="en-US" smtClean="0"/>
              <a:pPr/>
              <a:t>23</a:t>
            </a:fld>
            <a:endParaRPr lang="en-US" dirty="0"/>
          </a:p>
        </p:txBody>
      </p:sp>
      <p:sp>
        <p:nvSpPr>
          <p:cNvPr id="6" name="Footer Placeholder 5"/>
          <p:cNvSpPr>
            <a:spLocks noGrp="1"/>
          </p:cNvSpPr>
          <p:nvPr>
            <p:ph type="ftr" sz="quarter" idx="12"/>
          </p:nvPr>
        </p:nvSpPr>
        <p:spPr/>
        <p:txBody>
          <a:bodyPr/>
          <a:lstStyle/>
          <a:p>
            <a:r>
              <a:rPr lang="en-US" smtClean="0"/>
              <a:t>User Interface Tier for Web Apps</a:t>
            </a:r>
            <a:endParaRPr lang="en-US"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4238" y="228600"/>
            <a:ext cx="1300162" cy="1300162"/>
          </a:xfrm>
          <a:prstGeom prst="rect">
            <a:avLst/>
          </a:prstGeom>
        </p:spPr>
      </p:pic>
      <p:sp>
        <p:nvSpPr>
          <p:cNvPr id="9" name="Rectangle 8"/>
          <p:cNvSpPr>
            <a:spLocks noChangeArrowheads="1"/>
          </p:cNvSpPr>
          <p:nvPr/>
        </p:nvSpPr>
        <p:spPr bwMode="auto">
          <a:xfrm>
            <a:off x="457200" y="3810000"/>
            <a:ext cx="8229600" cy="457200"/>
          </a:xfrm>
          <a:prstGeom prst="rect">
            <a:avLst/>
          </a:prstGeom>
          <a:solidFill>
            <a:schemeClr val="accent6">
              <a:lumMod val="60000"/>
              <a:lumOff val="40000"/>
            </a:schemeClr>
          </a:solidFill>
          <a:ln w="9525">
            <a:solidFill>
              <a:schemeClr val="tx1"/>
            </a:solidFill>
            <a:miter lim="800000"/>
            <a:headEnd/>
            <a:tailEnd/>
          </a:ln>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spcBef>
                <a:spcPct val="0"/>
              </a:spcBef>
              <a:buClrTx/>
              <a:buSzTx/>
              <a:buFontTx/>
              <a:buNone/>
            </a:pPr>
            <a:r>
              <a:rPr lang="en-US" altLang="en-US" sz="2000" dirty="0" smtClean="0">
                <a:latin typeface="Courier New" panose="02070309020205020404" pitchFamily="49" charset="0"/>
              </a:rPr>
              <a:t>&lt;script src=“/js/myscript.js”&gt;&lt;/script&gt;</a:t>
            </a:r>
            <a:endParaRPr lang="en-US" altLang="en-US" sz="2000" dirty="0">
              <a:latin typeface="Courier New" panose="02070309020205020404" pitchFamily="49" charset="0"/>
            </a:endParaRPr>
          </a:p>
          <a:p>
            <a:pPr>
              <a:buFont typeface="Wingdings" panose="05000000000000000000" pitchFamily="2" charset="2"/>
              <a:buNone/>
            </a:pPr>
            <a:r>
              <a:rPr lang="en-US" altLang="en-US" sz="2000" dirty="0" smtClean="0">
                <a:latin typeface="Courier New" panose="02070309020205020404" pitchFamily="49" charset="0"/>
              </a:rPr>
              <a:t>  </a:t>
            </a:r>
            <a:endParaRPr lang="en-US" altLang="en-US" sz="2000" dirty="0">
              <a:latin typeface="Courier New" panose="02070309020205020404" pitchFamily="49" charset="0"/>
            </a:endParaRPr>
          </a:p>
        </p:txBody>
      </p:sp>
    </p:spTree>
    <p:extLst>
      <p:ext uri="{BB962C8B-B14F-4D97-AF65-F5344CB8AC3E}">
        <p14:creationId xmlns:p14="http://schemas.microsoft.com/office/powerpoint/2010/main" val="21904081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74638"/>
            <a:ext cx="6781800" cy="1143000"/>
          </a:xfrm>
        </p:spPr>
        <p:txBody>
          <a:bodyPr/>
          <a:lstStyle/>
          <a:p>
            <a:r>
              <a:rPr lang="en-US" dirty="0" smtClean="0"/>
              <a:t>JavaScript Syntax</a:t>
            </a:r>
            <a:endParaRPr lang="en-US" dirty="0"/>
          </a:p>
        </p:txBody>
      </p:sp>
      <p:sp>
        <p:nvSpPr>
          <p:cNvPr id="8" name="Content Placeholder 7"/>
          <p:cNvSpPr>
            <a:spLocks noGrp="1"/>
          </p:cNvSpPr>
          <p:nvPr>
            <p:ph idx="1"/>
          </p:nvPr>
        </p:nvSpPr>
        <p:spPr/>
        <p:txBody>
          <a:bodyPr>
            <a:normAutofit/>
          </a:bodyPr>
          <a:lstStyle/>
          <a:p>
            <a:r>
              <a:rPr lang="en-US" dirty="0" smtClean="0"/>
              <a:t>Syntax looks very similar to Java</a:t>
            </a:r>
          </a:p>
          <a:p>
            <a:r>
              <a:rPr lang="en-US" dirty="0" smtClean="0"/>
              <a:t>Un-typed variables with keyword </a:t>
            </a:r>
            <a:r>
              <a:rPr lang="en-US" dirty="0" smtClean="0">
                <a:solidFill>
                  <a:srgbClr val="FF0000"/>
                </a:solidFill>
                <a:latin typeface="Courier New" panose="02070309020205020404" pitchFamily="49" charset="0"/>
                <a:cs typeface="Courier New" panose="02070309020205020404" pitchFamily="49" charset="0"/>
              </a:rPr>
              <a:t>var</a:t>
            </a:r>
          </a:p>
          <a:p>
            <a:r>
              <a:rPr lang="en-US" dirty="0" smtClean="0"/>
              <a:t>Declarations, statements, operators, loops, conditionals etc. are just like Java!</a:t>
            </a:r>
          </a:p>
          <a:p>
            <a:r>
              <a:rPr lang="en-US" dirty="0" smtClean="0"/>
              <a:t>Supports objects (dynamic), arrays etc.</a:t>
            </a:r>
          </a:p>
          <a:p>
            <a:r>
              <a:rPr lang="en-US" dirty="0" smtClean="0"/>
              <a:t>Does automatic type conversion, making the code very fluent and semantic</a:t>
            </a:r>
          </a:p>
          <a:p>
            <a:endParaRPr lang="en-US" dirty="0"/>
          </a:p>
        </p:txBody>
      </p:sp>
      <p:sp>
        <p:nvSpPr>
          <p:cNvPr id="4" name="Date Placeholder 3"/>
          <p:cNvSpPr>
            <a:spLocks noGrp="1"/>
          </p:cNvSpPr>
          <p:nvPr>
            <p:ph type="dt" sz="half" idx="10"/>
          </p:nvPr>
        </p:nvSpPr>
        <p:spPr/>
        <p:txBody>
          <a:bodyPr/>
          <a:lstStyle/>
          <a:p>
            <a:fld id="{DF48D556-BA0F-4F1D-AF82-F23D0C06D084}" type="datetime1">
              <a:rPr lang="en-US" smtClean="0"/>
              <a:t>10/14/2015</a:t>
            </a:fld>
            <a:endParaRPr lang="en-US" dirty="0"/>
          </a:p>
        </p:txBody>
      </p:sp>
      <p:sp>
        <p:nvSpPr>
          <p:cNvPr id="5" name="Slide Number Placeholder 4"/>
          <p:cNvSpPr>
            <a:spLocks noGrp="1"/>
          </p:cNvSpPr>
          <p:nvPr>
            <p:ph type="sldNum" sz="quarter" idx="11"/>
          </p:nvPr>
        </p:nvSpPr>
        <p:spPr/>
        <p:txBody>
          <a:bodyPr/>
          <a:lstStyle/>
          <a:p>
            <a:fld id="{1394A405-A56A-447D-AF03-5FB891AC25A7}" type="slidenum">
              <a:rPr lang="en-US" smtClean="0"/>
              <a:pPr/>
              <a:t>24</a:t>
            </a:fld>
            <a:endParaRPr lang="en-US" dirty="0"/>
          </a:p>
        </p:txBody>
      </p:sp>
      <p:sp>
        <p:nvSpPr>
          <p:cNvPr id="6" name="Footer Placeholder 5"/>
          <p:cNvSpPr>
            <a:spLocks noGrp="1"/>
          </p:cNvSpPr>
          <p:nvPr>
            <p:ph type="ftr" sz="quarter" idx="12"/>
          </p:nvPr>
        </p:nvSpPr>
        <p:spPr/>
        <p:txBody>
          <a:bodyPr/>
          <a:lstStyle/>
          <a:p>
            <a:r>
              <a:rPr lang="en-US" smtClean="0"/>
              <a:t>User Interface Tier for Web Apps</a:t>
            </a:r>
            <a:endParaRPr lang="en-US"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4238" y="228600"/>
            <a:ext cx="1300162" cy="1300162"/>
          </a:xfrm>
          <a:prstGeom prst="rect">
            <a:avLst/>
          </a:prstGeom>
        </p:spPr>
      </p:pic>
    </p:spTree>
    <p:extLst>
      <p:ext uri="{BB962C8B-B14F-4D97-AF65-F5344CB8AC3E}">
        <p14:creationId xmlns:p14="http://schemas.microsoft.com/office/powerpoint/2010/main" val="13916341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74638"/>
            <a:ext cx="6781800" cy="1143000"/>
          </a:xfrm>
        </p:spPr>
        <p:txBody>
          <a:bodyPr/>
          <a:lstStyle/>
          <a:p>
            <a:r>
              <a:rPr lang="en-US" dirty="0" smtClean="0"/>
              <a:t>JavaScript – Sample Code</a:t>
            </a:r>
            <a:endParaRPr lang="en-US" dirty="0"/>
          </a:p>
        </p:txBody>
      </p:sp>
      <p:sp>
        <p:nvSpPr>
          <p:cNvPr id="8" name="Content Placeholder 7"/>
          <p:cNvSpPr>
            <a:spLocks noGrp="1"/>
          </p:cNvSpPr>
          <p:nvPr>
            <p:ph idx="1"/>
          </p:nvPr>
        </p:nvSpPr>
        <p:spPr>
          <a:xfrm>
            <a:off x="457200" y="1600200"/>
            <a:ext cx="8229600" cy="4892675"/>
          </a:xfrm>
          <a:solidFill>
            <a:schemeClr val="accent6">
              <a:lumMod val="60000"/>
              <a:lumOff val="40000"/>
            </a:schemeClr>
          </a:solidFill>
          <a:ln>
            <a:solidFill>
              <a:schemeClr val="accent1"/>
            </a:solidFill>
          </a:ln>
        </p:spPr>
        <p:txBody>
          <a:bodyPr>
            <a:noAutofit/>
          </a:bodyPr>
          <a:lstStyle/>
          <a:p>
            <a:pPr marL="0" indent="0">
              <a:buNone/>
            </a:pPr>
            <a:r>
              <a:rPr lang="en-US" sz="2000" dirty="0" smtClean="0">
                <a:solidFill>
                  <a:srgbClr val="A52A2A"/>
                </a:solidFill>
                <a:latin typeface="Courier New" panose="02070309020205020404" pitchFamily="49" charset="0"/>
                <a:cs typeface="Courier New" panose="02070309020205020404" pitchFamily="49" charset="0"/>
              </a:rPr>
              <a:t>var</a:t>
            </a: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000000"/>
                </a:solidFill>
                <a:latin typeface="Courier New" panose="02070309020205020404" pitchFamily="49" charset="0"/>
                <a:cs typeface="Courier New" panose="02070309020205020404" pitchFamily="49" charset="0"/>
              </a:rPr>
              <a:t>firstName</a:t>
            </a: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000000"/>
                </a:solidFill>
                <a:latin typeface="Courier New" panose="02070309020205020404" pitchFamily="49" charset="0"/>
                <a:cs typeface="Courier New" panose="02070309020205020404" pitchFamily="49" charset="0"/>
              </a:rPr>
              <a:t>lastName</a:t>
            </a:r>
            <a:r>
              <a:rPr lang="en-US" sz="2000" dirty="0">
                <a:solidFill>
                  <a:srgbClr val="000000"/>
                </a:solidFill>
                <a:latin typeface="Courier New" panose="02070309020205020404" pitchFamily="49" charset="0"/>
                <a:cs typeface="Courier New" panose="02070309020205020404" pitchFamily="49" charset="0"/>
              </a:rPr>
              <a:t>, price, discount, </a:t>
            </a:r>
            <a:r>
              <a:rPr lang="en-US" sz="2000" dirty="0" err="1">
                <a:solidFill>
                  <a:srgbClr val="000000"/>
                </a:solidFill>
                <a:latin typeface="Courier New" panose="02070309020205020404" pitchFamily="49" charset="0"/>
                <a:cs typeface="Courier New" panose="02070309020205020404" pitchFamily="49" charset="0"/>
              </a:rPr>
              <a:t>fullPrice</a:t>
            </a:r>
            <a:r>
              <a:rPr lang="en-US" sz="2000" dirty="0">
                <a:solidFill>
                  <a:srgbClr val="000000"/>
                </a:solidFill>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
            </a:r>
            <a:br>
              <a:rPr lang="en-US" sz="2000" dirty="0">
                <a:latin typeface="Courier New" panose="02070309020205020404" pitchFamily="49" charset="0"/>
                <a:cs typeface="Courier New" panose="02070309020205020404" pitchFamily="49" charset="0"/>
              </a:rPr>
            </a:br>
            <a:r>
              <a:rPr lang="en-US" sz="2000" dirty="0">
                <a:solidFill>
                  <a:srgbClr val="A52A2A"/>
                </a:solidFill>
                <a:latin typeface="Courier New" panose="02070309020205020404" pitchFamily="49" charset="0"/>
                <a:cs typeface="Courier New" panose="02070309020205020404" pitchFamily="49" charset="0"/>
              </a:rPr>
              <a:t>var </a:t>
            </a:r>
            <a:r>
              <a:rPr lang="en-US" sz="2000" dirty="0" err="1" smtClean="0">
                <a:latin typeface="Courier New" panose="02070309020205020404" pitchFamily="49" charset="0"/>
                <a:cs typeface="Courier New" panose="02070309020205020404" pitchFamily="49" charset="0"/>
              </a:rPr>
              <a:t>myArray</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 [],</a:t>
            </a:r>
            <a:br>
              <a:rPr lang="en-US" sz="2000" dirty="0">
                <a:latin typeface="Courier New" panose="02070309020205020404" pitchFamily="49" charset="0"/>
                <a:cs typeface="Courier New" panose="02070309020205020404" pitchFamily="49" charset="0"/>
              </a:rPr>
            </a:br>
            <a:r>
              <a:rPr lang="en-US" sz="2000" dirty="0" smtClean="0">
                <a:solidFill>
                  <a:srgbClr val="A52A2A"/>
                </a:solidFill>
                <a:latin typeface="Courier New" panose="02070309020205020404" pitchFamily="49" charset="0"/>
                <a:cs typeface="Courier New" panose="02070309020205020404" pitchFamily="49" charset="0"/>
              </a:rPr>
              <a:t>var </a:t>
            </a:r>
            <a:r>
              <a:rPr lang="en-US" sz="2000" dirty="0" err="1" smtClean="0">
                <a:latin typeface="Courier New" panose="02070309020205020404" pitchFamily="49" charset="0"/>
                <a:cs typeface="Courier New" panose="02070309020205020404" pitchFamily="49" charset="0"/>
              </a:rPr>
              <a:t>myObject</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a:t>
            </a:r>
          </a:p>
          <a:p>
            <a:pPr marL="0" indent="0">
              <a:buNone/>
            </a:pPr>
            <a:r>
              <a:rPr lang="en-US" sz="2000" dirty="0">
                <a:solidFill>
                  <a:srgbClr val="A52A2A"/>
                </a:solidFill>
                <a:latin typeface="Courier New" panose="02070309020205020404" pitchFamily="49" charset="0"/>
                <a:cs typeface="Courier New" panose="02070309020205020404" pitchFamily="49" charset="0"/>
              </a:rPr>
              <a:t>var</a:t>
            </a: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000000"/>
                </a:solidFill>
                <a:latin typeface="Courier New" panose="02070309020205020404" pitchFamily="49" charset="0"/>
                <a:cs typeface="Courier New" panose="02070309020205020404" pitchFamily="49" charset="0"/>
              </a:rPr>
              <a:t>i</a:t>
            </a:r>
            <a:r>
              <a:rPr lang="en-US" sz="2000" dirty="0">
                <a:solidFill>
                  <a:srgbClr val="000000"/>
                </a:solidFill>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
            </a:r>
            <a:br>
              <a:rPr lang="en-US" sz="2000" dirty="0">
                <a:latin typeface="Courier New" panose="02070309020205020404" pitchFamily="49" charset="0"/>
                <a:cs typeface="Courier New" panose="02070309020205020404" pitchFamily="49" charset="0"/>
              </a:rPr>
            </a:br>
            <a:r>
              <a:rPr lang="en-US" sz="2000" dirty="0">
                <a:solidFill>
                  <a:srgbClr val="008000"/>
                </a:solidFill>
                <a:latin typeface="Courier New" panose="02070309020205020404" pitchFamily="49" charset="0"/>
                <a:cs typeface="Courier New" panose="02070309020205020404" pitchFamily="49" charset="0"/>
              </a:rPr>
              <a:t/>
            </a:r>
            <a:br>
              <a:rPr lang="en-US" sz="2000" dirty="0">
                <a:solidFill>
                  <a:srgbClr val="008000"/>
                </a:solidFill>
                <a:latin typeface="Courier New" panose="02070309020205020404" pitchFamily="49" charset="0"/>
                <a:cs typeface="Courier New" panose="02070309020205020404" pitchFamily="49" charset="0"/>
              </a:rPr>
            </a:br>
            <a:r>
              <a:rPr lang="en-US" sz="2000" dirty="0" err="1">
                <a:solidFill>
                  <a:srgbClr val="000000"/>
                </a:solidFill>
                <a:latin typeface="Courier New" panose="02070309020205020404" pitchFamily="49" charset="0"/>
                <a:cs typeface="Courier New" panose="02070309020205020404" pitchFamily="49" charset="0"/>
              </a:rPr>
              <a:t>firstName</a:t>
            </a:r>
            <a:r>
              <a:rPr lang="en-US" sz="2000" dirty="0">
                <a:solidFill>
                  <a:srgbClr val="000000"/>
                </a:solidFill>
                <a:latin typeface="Courier New" panose="02070309020205020404" pitchFamily="49" charset="0"/>
                <a:cs typeface="Courier New" panose="02070309020205020404" pitchFamily="49" charset="0"/>
              </a:rPr>
              <a:t> </a:t>
            </a:r>
            <a:r>
              <a:rPr lang="en-US" sz="2000" dirty="0" smtClean="0">
                <a:solidFill>
                  <a:srgbClr val="000000"/>
                </a:solidFill>
                <a:latin typeface="Courier New" panose="02070309020205020404" pitchFamily="49" charset="0"/>
                <a:cs typeface="Courier New" panose="02070309020205020404" pitchFamily="49" charset="0"/>
              </a:rPr>
              <a:t>= “</a:t>
            </a:r>
            <a:r>
              <a:rPr lang="en-US" sz="2000" dirty="0" smtClean="0">
                <a:solidFill>
                  <a:schemeClr val="tx2">
                    <a:lumMod val="75000"/>
                  </a:schemeClr>
                </a:solidFill>
                <a:latin typeface="Courier New" panose="02070309020205020404" pitchFamily="49" charset="0"/>
                <a:cs typeface="Courier New" panose="02070309020205020404" pitchFamily="49" charset="0"/>
              </a:rPr>
              <a:t>Abraham</a:t>
            </a:r>
            <a:r>
              <a:rPr lang="en-US" sz="2000" dirty="0" smtClean="0">
                <a:solidFill>
                  <a:srgbClr val="00000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
            </a:r>
            <a:br>
              <a:rPr lang="en-US" sz="2000" dirty="0">
                <a:latin typeface="Courier New" panose="02070309020205020404" pitchFamily="49" charset="0"/>
                <a:cs typeface="Courier New" panose="02070309020205020404" pitchFamily="49" charset="0"/>
              </a:rPr>
            </a:br>
            <a:r>
              <a:rPr lang="en-US" sz="2000" dirty="0" err="1">
                <a:solidFill>
                  <a:srgbClr val="000000"/>
                </a:solidFill>
                <a:latin typeface="Courier New" panose="02070309020205020404" pitchFamily="49" charset="0"/>
                <a:cs typeface="Courier New" panose="02070309020205020404" pitchFamily="49" charset="0"/>
              </a:rPr>
              <a:t>lastName</a:t>
            </a:r>
            <a:r>
              <a:rPr lang="en-US" sz="2000" dirty="0">
                <a:solidFill>
                  <a:srgbClr val="000000"/>
                </a:solidFill>
                <a:latin typeface="Courier New" panose="02070309020205020404" pitchFamily="49" charset="0"/>
                <a:cs typeface="Courier New" panose="02070309020205020404" pitchFamily="49" charset="0"/>
              </a:rPr>
              <a:t> </a:t>
            </a:r>
            <a:r>
              <a:rPr lang="en-US" sz="2000" dirty="0" smtClean="0">
                <a:solidFill>
                  <a:srgbClr val="000000"/>
                </a:solidFill>
                <a:latin typeface="Courier New" panose="02070309020205020404" pitchFamily="49" charset="0"/>
                <a:cs typeface="Courier New" panose="02070309020205020404" pitchFamily="49" charset="0"/>
              </a:rPr>
              <a:t>= “</a:t>
            </a:r>
            <a:r>
              <a:rPr lang="en-US" sz="2000" dirty="0" smtClean="0">
                <a:solidFill>
                  <a:schemeClr val="tx2">
                    <a:lumMod val="75000"/>
                  </a:schemeClr>
                </a:solidFill>
                <a:latin typeface="Courier New" panose="02070309020205020404" pitchFamily="49" charset="0"/>
                <a:cs typeface="Courier New" panose="02070309020205020404" pitchFamily="49" charset="0"/>
              </a:rPr>
              <a:t>Lincoln</a:t>
            </a:r>
            <a:r>
              <a:rPr lang="en-US" sz="2000" dirty="0" smtClean="0">
                <a:solidFill>
                  <a:srgbClr val="000000"/>
                </a:solidFill>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r>
            <a:br>
              <a:rPr lang="en-US" sz="2000" dirty="0">
                <a:latin typeface="Courier New" panose="02070309020205020404" pitchFamily="49" charset="0"/>
                <a:cs typeface="Courier New" panose="02070309020205020404" pitchFamily="49" charset="0"/>
              </a:rPr>
            </a:br>
            <a:r>
              <a:rPr lang="en-US" sz="2000" dirty="0">
                <a:solidFill>
                  <a:srgbClr val="000000"/>
                </a:solidFill>
                <a:latin typeface="Courier New" panose="02070309020205020404" pitchFamily="49" charset="0"/>
                <a:cs typeface="Courier New" panose="02070309020205020404" pitchFamily="49" charset="0"/>
              </a:rPr>
              <a:t>price = </a:t>
            </a:r>
            <a:r>
              <a:rPr lang="en-US" sz="2000" dirty="0" smtClean="0">
                <a:solidFill>
                  <a:srgbClr val="0000CD"/>
                </a:solidFill>
                <a:latin typeface="Courier New" panose="02070309020205020404" pitchFamily="49" charset="0"/>
                <a:cs typeface="Courier New" panose="02070309020205020404" pitchFamily="49" charset="0"/>
              </a:rPr>
              <a:t>20.00</a:t>
            </a:r>
            <a:r>
              <a:rPr lang="en-US" sz="2000" dirty="0" smtClean="0">
                <a:solidFill>
                  <a:srgbClr val="000000"/>
                </a:solidFill>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
            </a:r>
            <a:br>
              <a:rPr lang="en-US" sz="2000" dirty="0">
                <a:latin typeface="Courier New" panose="02070309020205020404" pitchFamily="49" charset="0"/>
                <a:cs typeface="Courier New" panose="02070309020205020404" pitchFamily="49" charset="0"/>
              </a:rPr>
            </a:br>
            <a:r>
              <a:rPr lang="en-US" sz="2000" dirty="0">
                <a:solidFill>
                  <a:srgbClr val="000000"/>
                </a:solidFill>
                <a:latin typeface="Courier New" panose="02070309020205020404" pitchFamily="49" charset="0"/>
                <a:cs typeface="Courier New" panose="02070309020205020404" pitchFamily="49" charset="0"/>
              </a:rPr>
              <a:t>discount = </a:t>
            </a:r>
            <a:r>
              <a:rPr lang="en-US" sz="2000" dirty="0" smtClean="0">
                <a:solidFill>
                  <a:srgbClr val="0000CD"/>
                </a:solidFill>
                <a:latin typeface="Courier New" panose="02070309020205020404" pitchFamily="49" charset="0"/>
                <a:cs typeface="Courier New" panose="02070309020205020404" pitchFamily="49" charset="0"/>
              </a:rPr>
              <a:t>0.10</a:t>
            </a:r>
            <a:r>
              <a:rPr lang="en-US" sz="2000" dirty="0" smtClean="0">
                <a:solidFill>
                  <a:srgbClr val="000000"/>
                </a:solidFill>
                <a:latin typeface="Courier New" panose="02070309020205020404" pitchFamily="49" charset="0"/>
                <a:cs typeface="Courier New" panose="02070309020205020404" pitchFamily="49" charset="0"/>
              </a:rPr>
              <a:t>; // 10% discount</a:t>
            </a:r>
            <a:r>
              <a:rPr lang="en-US" sz="2000" dirty="0">
                <a:latin typeface="Courier New" panose="02070309020205020404" pitchFamily="49" charset="0"/>
                <a:cs typeface="Courier New" panose="02070309020205020404" pitchFamily="49" charset="0"/>
              </a:rPr>
              <a:t/>
            </a:r>
            <a:br>
              <a:rPr lang="en-US" sz="2000" dirty="0">
                <a:latin typeface="Courier New" panose="02070309020205020404" pitchFamily="49" charset="0"/>
                <a:cs typeface="Courier New" panose="02070309020205020404" pitchFamily="49" charset="0"/>
              </a:rPr>
            </a:br>
            <a:r>
              <a:rPr lang="en-US" sz="2000" dirty="0" err="1">
                <a:solidFill>
                  <a:srgbClr val="000000"/>
                </a:solidFill>
                <a:latin typeface="Courier New" panose="02070309020205020404" pitchFamily="49" charset="0"/>
                <a:cs typeface="Courier New" panose="02070309020205020404" pitchFamily="49" charset="0"/>
              </a:rPr>
              <a:t>fullPrice</a:t>
            </a:r>
            <a:r>
              <a:rPr lang="en-US" sz="2000" dirty="0">
                <a:solidFill>
                  <a:srgbClr val="000000"/>
                </a:solidFill>
                <a:latin typeface="Courier New" panose="02070309020205020404" pitchFamily="49" charset="0"/>
                <a:cs typeface="Courier New" panose="02070309020205020404" pitchFamily="49" charset="0"/>
              </a:rPr>
              <a:t> = price </a:t>
            </a:r>
            <a:r>
              <a:rPr lang="en-US" sz="2000" dirty="0" smtClean="0">
                <a:solidFill>
                  <a:srgbClr val="000000"/>
                </a:solidFill>
                <a:latin typeface="Courier New" panose="02070309020205020404" pitchFamily="49" charset="0"/>
                <a:cs typeface="Courier New" panose="02070309020205020404" pitchFamily="49" charset="0"/>
              </a:rPr>
              <a:t>/ (1 – discount);</a:t>
            </a:r>
          </a:p>
          <a:p>
            <a:pPr marL="0" indent="0">
              <a:buNone/>
            </a:pPr>
            <a:r>
              <a:rPr lang="en-US" sz="2000" dirty="0">
                <a:solidFill>
                  <a:srgbClr val="008000"/>
                </a:solidFill>
                <a:latin typeface="Courier New" panose="02070309020205020404" pitchFamily="49" charset="0"/>
                <a:cs typeface="Courier New" panose="02070309020205020404" pitchFamily="49" charset="0"/>
              </a:rPr>
              <a:t/>
            </a:r>
            <a:br>
              <a:rPr lang="en-US" sz="2000" dirty="0">
                <a:solidFill>
                  <a:srgbClr val="008000"/>
                </a:solidFill>
                <a:latin typeface="Courier New" panose="02070309020205020404" pitchFamily="49" charset="0"/>
                <a:cs typeface="Courier New" panose="02070309020205020404" pitchFamily="49" charset="0"/>
              </a:rPr>
            </a:br>
            <a:r>
              <a:rPr lang="en-US" sz="2000" dirty="0">
                <a:solidFill>
                  <a:srgbClr val="A52A2A"/>
                </a:solidFill>
                <a:latin typeface="Courier New" panose="02070309020205020404" pitchFamily="49" charset="0"/>
                <a:cs typeface="Courier New" panose="02070309020205020404" pitchFamily="49" charset="0"/>
              </a:rPr>
              <a:t>for</a:t>
            </a: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000000"/>
                </a:solidFill>
                <a:latin typeface="Courier New" panose="02070309020205020404" pitchFamily="49" charset="0"/>
                <a:cs typeface="Courier New" panose="02070309020205020404" pitchFamily="49" charset="0"/>
              </a:rPr>
              <a:t>i</a:t>
            </a:r>
            <a:r>
              <a:rPr lang="en-US" sz="2000" dirty="0">
                <a:solidFill>
                  <a:srgbClr val="000000"/>
                </a:solidFill>
                <a:latin typeface="Courier New" panose="02070309020205020404" pitchFamily="49" charset="0"/>
                <a:cs typeface="Courier New" panose="02070309020205020404" pitchFamily="49" charset="0"/>
              </a:rPr>
              <a:t> = </a:t>
            </a:r>
            <a:r>
              <a:rPr lang="en-US" sz="2000" dirty="0">
                <a:solidFill>
                  <a:srgbClr val="0000CD"/>
                </a:solidFill>
                <a:latin typeface="Courier New" panose="02070309020205020404" pitchFamily="49" charset="0"/>
                <a:cs typeface="Courier New" panose="02070309020205020404" pitchFamily="49" charset="0"/>
              </a:rPr>
              <a:t>0</a:t>
            </a: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000000"/>
                </a:solidFill>
                <a:latin typeface="Courier New" panose="02070309020205020404" pitchFamily="49" charset="0"/>
                <a:cs typeface="Courier New" panose="02070309020205020404" pitchFamily="49" charset="0"/>
              </a:rPr>
              <a:t>i</a:t>
            </a:r>
            <a:r>
              <a:rPr lang="en-US" sz="2000" dirty="0">
                <a:solidFill>
                  <a:srgbClr val="000000"/>
                </a:solidFill>
                <a:latin typeface="Courier New" panose="02070309020205020404" pitchFamily="49" charset="0"/>
                <a:cs typeface="Courier New" panose="02070309020205020404" pitchFamily="49" charset="0"/>
              </a:rPr>
              <a:t> &lt; </a:t>
            </a:r>
            <a:r>
              <a:rPr lang="en-US" sz="2000" dirty="0" smtClean="0">
                <a:solidFill>
                  <a:srgbClr val="0000CD"/>
                </a:solidFill>
                <a:latin typeface="Courier New" panose="02070309020205020404" pitchFamily="49" charset="0"/>
                <a:cs typeface="Courier New" panose="02070309020205020404" pitchFamily="49" charset="0"/>
              </a:rPr>
              <a:t>10</a:t>
            </a:r>
            <a:r>
              <a:rPr lang="en-US" sz="2000" dirty="0" smtClean="0">
                <a:solidFill>
                  <a:srgbClr val="000000"/>
                </a:solidFill>
                <a:latin typeface="Courier New" panose="02070309020205020404" pitchFamily="49" charset="0"/>
                <a:cs typeface="Courier New" panose="02070309020205020404" pitchFamily="49" charset="0"/>
              </a:rPr>
              <a:t>; </a:t>
            </a:r>
            <a:r>
              <a:rPr lang="en-US" sz="2000" dirty="0" err="1">
                <a:solidFill>
                  <a:srgbClr val="000000"/>
                </a:solidFill>
                <a:latin typeface="Courier New" panose="02070309020205020404" pitchFamily="49" charset="0"/>
                <a:cs typeface="Courier New" panose="02070309020205020404" pitchFamily="49" charset="0"/>
              </a:rPr>
              <a:t>i</a:t>
            </a:r>
            <a:r>
              <a:rPr lang="en-US" sz="2000" dirty="0">
                <a:solidFill>
                  <a:srgbClr val="000000"/>
                </a:solidFill>
                <a:latin typeface="Courier New" panose="02070309020205020404" pitchFamily="49" charset="0"/>
                <a:cs typeface="Courier New" panose="02070309020205020404" pitchFamily="49" charset="0"/>
              </a:rPr>
              <a:t>++) </a:t>
            </a:r>
            <a:r>
              <a:rPr lang="en-US" sz="2000" dirty="0" smtClean="0">
                <a:solidFill>
                  <a:srgbClr val="000000"/>
                </a:solidFill>
                <a:latin typeface="Courier New" panose="02070309020205020404" pitchFamily="49" charset="0"/>
                <a:cs typeface="Courier New" panose="02070309020205020404" pitchFamily="49" charset="0"/>
              </a:rPr>
              <a:t>{    </a:t>
            </a:r>
          </a:p>
          <a:p>
            <a:pPr marL="0" indent="0">
              <a:buNone/>
            </a:pPr>
            <a:r>
              <a:rPr lang="en-US" sz="2000" dirty="0" smtClean="0">
                <a:solidFill>
                  <a:srgbClr val="000000"/>
                </a:solidFill>
                <a:latin typeface="Courier New" panose="02070309020205020404" pitchFamily="49" charset="0"/>
                <a:cs typeface="Courier New" panose="02070309020205020404" pitchFamily="49" charset="0"/>
              </a:rPr>
              <a:t>    // code</a:t>
            </a:r>
          </a:p>
          <a:p>
            <a:pPr marL="0" indent="0">
              <a:buNone/>
            </a:pPr>
            <a:r>
              <a:rPr lang="en-US" sz="2000" dirty="0" smtClean="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p:txBody>
      </p:sp>
      <p:sp>
        <p:nvSpPr>
          <p:cNvPr id="4" name="Date Placeholder 3"/>
          <p:cNvSpPr>
            <a:spLocks noGrp="1"/>
          </p:cNvSpPr>
          <p:nvPr>
            <p:ph type="dt" sz="half" idx="10"/>
          </p:nvPr>
        </p:nvSpPr>
        <p:spPr/>
        <p:txBody>
          <a:bodyPr/>
          <a:lstStyle/>
          <a:p>
            <a:fld id="{DF48D556-BA0F-4F1D-AF82-F23D0C06D084}" type="datetime1">
              <a:rPr lang="en-US" smtClean="0"/>
              <a:t>10/14/2015</a:t>
            </a:fld>
            <a:endParaRPr lang="en-US" dirty="0"/>
          </a:p>
        </p:txBody>
      </p:sp>
      <p:sp>
        <p:nvSpPr>
          <p:cNvPr id="5" name="Slide Number Placeholder 4"/>
          <p:cNvSpPr>
            <a:spLocks noGrp="1"/>
          </p:cNvSpPr>
          <p:nvPr>
            <p:ph type="sldNum" sz="quarter" idx="11"/>
          </p:nvPr>
        </p:nvSpPr>
        <p:spPr/>
        <p:txBody>
          <a:bodyPr/>
          <a:lstStyle/>
          <a:p>
            <a:fld id="{1394A405-A56A-447D-AF03-5FB891AC25A7}" type="slidenum">
              <a:rPr lang="en-US" smtClean="0"/>
              <a:pPr/>
              <a:t>25</a:t>
            </a:fld>
            <a:endParaRPr lang="en-US" dirty="0"/>
          </a:p>
        </p:txBody>
      </p:sp>
      <p:sp>
        <p:nvSpPr>
          <p:cNvPr id="6" name="Footer Placeholder 5"/>
          <p:cNvSpPr>
            <a:spLocks noGrp="1"/>
          </p:cNvSpPr>
          <p:nvPr>
            <p:ph type="ftr" sz="quarter" idx="12"/>
          </p:nvPr>
        </p:nvSpPr>
        <p:spPr/>
        <p:txBody>
          <a:bodyPr/>
          <a:lstStyle/>
          <a:p>
            <a:r>
              <a:rPr lang="en-US" smtClean="0"/>
              <a:t>User Interface Tier for Web Apps</a:t>
            </a:r>
            <a:endParaRPr lang="en-US"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4238" y="228600"/>
            <a:ext cx="1300162" cy="1300162"/>
          </a:xfrm>
          <a:prstGeom prst="rect">
            <a:avLst/>
          </a:prstGeom>
        </p:spPr>
      </p:pic>
    </p:spTree>
    <p:extLst>
      <p:ext uri="{BB962C8B-B14F-4D97-AF65-F5344CB8AC3E}">
        <p14:creationId xmlns:p14="http://schemas.microsoft.com/office/powerpoint/2010/main" val="570566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74638"/>
            <a:ext cx="6781800" cy="1143000"/>
          </a:xfrm>
        </p:spPr>
        <p:txBody>
          <a:bodyPr/>
          <a:lstStyle/>
          <a:p>
            <a:r>
              <a:rPr lang="en-US" dirty="0" smtClean="0"/>
              <a:t>JavaScript Libraries</a:t>
            </a:r>
            <a:endParaRPr lang="en-US" dirty="0"/>
          </a:p>
        </p:txBody>
      </p:sp>
      <p:sp>
        <p:nvSpPr>
          <p:cNvPr id="8" name="Content Placeholder 7"/>
          <p:cNvSpPr>
            <a:spLocks noGrp="1"/>
          </p:cNvSpPr>
          <p:nvPr>
            <p:ph idx="1"/>
          </p:nvPr>
        </p:nvSpPr>
        <p:spPr/>
        <p:txBody>
          <a:bodyPr>
            <a:normAutofit/>
          </a:bodyPr>
          <a:lstStyle/>
          <a:p>
            <a:r>
              <a:rPr lang="en-US" dirty="0" smtClean="0"/>
              <a:t>Advanced JavaScript programming can be difficult and time consuming</a:t>
            </a:r>
          </a:p>
          <a:p>
            <a:r>
              <a:rPr lang="en-US" dirty="0" smtClean="0"/>
              <a:t>Browsers behave differently (different JS engine), and you must handle that as well.</a:t>
            </a:r>
          </a:p>
          <a:p>
            <a:r>
              <a:rPr lang="en-US" dirty="0" smtClean="0"/>
              <a:t>To help with these, JavaScript libraries (also known as JavaScript frameworks) created</a:t>
            </a:r>
          </a:p>
          <a:p>
            <a:r>
              <a:rPr lang="en-US" dirty="0" smtClean="0"/>
              <a:t>jQuery &amp; Angular JS are popular frameworks</a:t>
            </a:r>
            <a:endParaRPr lang="en-US" dirty="0"/>
          </a:p>
        </p:txBody>
      </p:sp>
      <p:sp>
        <p:nvSpPr>
          <p:cNvPr id="4" name="Date Placeholder 3"/>
          <p:cNvSpPr>
            <a:spLocks noGrp="1"/>
          </p:cNvSpPr>
          <p:nvPr>
            <p:ph type="dt" sz="half" idx="10"/>
          </p:nvPr>
        </p:nvSpPr>
        <p:spPr/>
        <p:txBody>
          <a:bodyPr/>
          <a:lstStyle/>
          <a:p>
            <a:fld id="{DF48D556-BA0F-4F1D-AF82-F23D0C06D084}" type="datetime1">
              <a:rPr lang="en-US" smtClean="0"/>
              <a:t>10/14/2015</a:t>
            </a:fld>
            <a:endParaRPr lang="en-US" dirty="0"/>
          </a:p>
        </p:txBody>
      </p:sp>
      <p:sp>
        <p:nvSpPr>
          <p:cNvPr id="5" name="Slide Number Placeholder 4"/>
          <p:cNvSpPr>
            <a:spLocks noGrp="1"/>
          </p:cNvSpPr>
          <p:nvPr>
            <p:ph type="sldNum" sz="quarter" idx="11"/>
          </p:nvPr>
        </p:nvSpPr>
        <p:spPr/>
        <p:txBody>
          <a:bodyPr/>
          <a:lstStyle/>
          <a:p>
            <a:fld id="{1394A405-A56A-447D-AF03-5FB891AC25A7}" type="slidenum">
              <a:rPr lang="en-US" smtClean="0"/>
              <a:pPr/>
              <a:t>26</a:t>
            </a:fld>
            <a:endParaRPr lang="en-US" dirty="0"/>
          </a:p>
        </p:txBody>
      </p:sp>
      <p:sp>
        <p:nvSpPr>
          <p:cNvPr id="6" name="Footer Placeholder 5"/>
          <p:cNvSpPr>
            <a:spLocks noGrp="1"/>
          </p:cNvSpPr>
          <p:nvPr>
            <p:ph type="ftr" sz="quarter" idx="12"/>
          </p:nvPr>
        </p:nvSpPr>
        <p:spPr/>
        <p:txBody>
          <a:bodyPr/>
          <a:lstStyle/>
          <a:p>
            <a:r>
              <a:rPr lang="en-US" smtClean="0"/>
              <a:t>User Interface Tier for Web Apps</a:t>
            </a:r>
            <a:endParaRPr lang="en-US"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4238" y="228600"/>
            <a:ext cx="1300162" cy="1300162"/>
          </a:xfrm>
          <a:prstGeom prst="rect">
            <a:avLst/>
          </a:prstGeom>
        </p:spPr>
      </p:pic>
    </p:spTree>
    <p:extLst>
      <p:ext uri="{BB962C8B-B14F-4D97-AF65-F5344CB8AC3E}">
        <p14:creationId xmlns:p14="http://schemas.microsoft.com/office/powerpoint/2010/main" val="3651480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XML</a:t>
            </a:r>
            <a:endParaRPr lang="en-US" dirty="0"/>
          </a:p>
        </p:txBody>
      </p:sp>
      <p:sp>
        <p:nvSpPr>
          <p:cNvPr id="3" name="Content Placeholder 2"/>
          <p:cNvSpPr>
            <a:spLocks noGrp="1"/>
          </p:cNvSpPr>
          <p:nvPr>
            <p:ph idx="1"/>
          </p:nvPr>
        </p:nvSpPr>
        <p:spPr>
          <a:xfrm>
            <a:off x="457200" y="1600200"/>
            <a:ext cx="7772400" cy="4525963"/>
          </a:xfrm>
        </p:spPr>
        <p:txBody>
          <a:bodyPr>
            <a:normAutofit/>
          </a:bodyPr>
          <a:lstStyle/>
          <a:p>
            <a:r>
              <a:rPr lang="en-US" dirty="0" smtClean="0"/>
              <a:t>E</a:t>
            </a:r>
            <a:r>
              <a:rPr lang="en-US" b="1" u="sng" dirty="0" smtClean="0">
                <a:solidFill>
                  <a:srgbClr val="FF0000"/>
                </a:solidFill>
              </a:rPr>
              <a:t>X</a:t>
            </a:r>
            <a:r>
              <a:rPr lang="en-US" dirty="0" smtClean="0"/>
              <a:t>tensible </a:t>
            </a:r>
            <a:r>
              <a:rPr lang="en-US" b="1" u="sng" dirty="0" smtClean="0">
                <a:solidFill>
                  <a:srgbClr val="FF0000"/>
                </a:solidFill>
              </a:rPr>
              <a:t>M</a:t>
            </a:r>
            <a:r>
              <a:rPr lang="en-US" dirty="0" smtClean="0"/>
              <a:t>arkup </a:t>
            </a:r>
            <a:r>
              <a:rPr lang="en-US" b="1" u="sng" dirty="0" smtClean="0">
                <a:solidFill>
                  <a:srgbClr val="FF0000"/>
                </a:solidFill>
              </a:rPr>
              <a:t>L</a:t>
            </a:r>
            <a:r>
              <a:rPr lang="en-US" dirty="0" smtClean="0"/>
              <a:t>anguage </a:t>
            </a:r>
          </a:p>
          <a:p>
            <a:r>
              <a:rPr lang="en-US" dirty="0" smtClean="0"/>
              <a:t>Designed to represent data, programming language neutral</a:t>
            </a:r>
          </a:p>
          <a:p>
            <a:r>
              <a:rPr lang="en-US" dirty="0" smtClean="0"/>
              <a:t>HTML is special case of XML, with predefined tags!</a:t>
            </a:r>
          </a:p>
        </p:txBody>
      </p:sp>
      <p:sp>
        <p:nvSpPr>
          <p:cNvPr id="4" name="Date Placeholder 3"/>
          <p:cNvSpPr>
            <a:spLocks noGrp="1"/>
          </p:cNvSpPr>
          <p:nvPr>
            <p:ph type="dt" sz="half" idx="10"/>
          </p:nvPr>
        </p:nvSpPr>
        <p:spPr/>
        <p:txBody>
          <a:bodyPr/>
          <a:lstStyle/>
          <a:p>
            <a:fld id="{BC92E63A-E436-4BC6-AF1F-CBCEC412EA67}" type="datetime1">
              <a:rPr lang="en-US" smtClean="0"/>
              <a:t>10/14/2015</a:t>
            </a:fld>
            <a:endParaRPr lang="en-US"/>
          </a:p>
        </p:txBody>
      </p:sp>
      <p:sp>
        <p:nvSpPr>
          <p:cNvPr id="6" name="Slide Number Placeholder 5"/>
          <p:cNvSpPr>
            <a:spLocks noGrp="1"/>
          </p:cNvSpPr>
          <p:nvPr>
            <p:ph type="sldNum" sz="quarter" idx="11"/>
          </p:nvPr>
        </p:nvSpPr>
        <p:spPr/>
        <p:txBody>
          <a:bodyPr/>
          <a:lstStyle/>
          <a:p>
            <a:fld id="{1394A405-A56A-447D-AF03-5FB891AC25A7}" type="slidenum">
              <a:rPr lang="en-US" smtClean="0"/>
              <a:pPr/>
              <a:t>27</a:t>
            </a:fld>
            <a:endParaRPr lang="en-US"/>
          </a:p>
        </p:txBody>
      </p:sp>
      <p:sp>
        <p:nvSpPr>
          <p:cNvPr id="5" name="Footer Placeholder 4"/>
          <p:cNvSpPr>
            <a:spLocks noGrp="1"/>
          </p:cNvSpPr>
          <p:nvPr>
            <p:ph type="ftr" sz="quarter" idx="12"/>
          </p:nvPr>
        </p:nvSpPr>
        <p:spPr/>
        <p:txBody>
          <a:bodyPr/>
          <a:lstStyle/>
          <a:p>
            <a:r>
              <a:rPr lang="en-US" smtClean="0"/>
              <a:t>User Interface Tier for Web Apps</a:t>
            </a:r>
            <a:endParaRPr lang="en-US" dirty="0" smtClean="0"/>
          </a:p>
        </p:txBody>
      </p:sp>
      <p:sp>
        <p:nvSpPr>
          <p:cNvPr id="10" name="Rectangle 9"/>
          <p:cNvSpPr>
            <a:spLocks noChangeArrowheads="1"/>
          </p:cNvSpPr>
          <p:nvPr/>
        </p:nvSpPr>
        <p:spPr bwMode="auto">
          <a:xfrm>
            <a:off x="533400" y="4435474"/>
            <a:ext cx="7924800" cy="1965326"/>
          </a:xfrm>
          <a:prstGeom prst="rect">
            <a:avLst/>
          </a:prstGeom>
          <a:solidFill>
            <a:schemeClr val="accent5">
              <a:lumMod val="40000"/>
              <a:lumOff val="60000"/>
            </a:schemeClr>
          </a:solidFill>
          <a:ln w="9525">
            <a:solidFill>
              <a:schemeClr val="tx1"/>
            </a:solidFill>
            <a:miter lim="800000"/>
            <a:headEnd/>
            <a:tailEnd/>
          </a:ln>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sz="2000" dirty="0">
                <a:latin typeface="Courier New" panose="02070309020205020404" pitchFamily="49" charset="0"/>
                <a:cs typeface="Courier New" panose="02070309020205020404" pitchFamily="49" charset="0"/>
              </a:rPr>
              <a:t>&lt;?xml version="1.0" encoding="</a:t>
            </a:r>
            <a:r>
              <a:rPr lang="en-US" sz="2000" dirty="0" err="1">
                <a:latin typeface="Courier New" panose="02070309020205020404" pitchFamily="49" charset="0"/>
                <a:cs typeface="Courier New" panose="02070309020205020404" pitchFamily="49" charset="0"/>
              </a:rPr>
              <a:t>UTF</a:t>
            </a:r>
            <a:r>
              <a:rPr lang="en-US" sz="2000" dirty="0">
                <a:latin typeface="Courier New" panose="02070309020205020404" pitchFamily="49" charset="0"/>
                <a:cs typeface="Courier New" panose="02070309020205020404" pitchFamily="49" charset="0"/>
              </a:rPr>
              <a:t>-8"?&gt;</a:t>
            </a:r>
            <a:br>
              <a:rPr lang="en-US" sz="2000" dirty="0">
                <a:latin typeface="Courier New" panose="02070309020205020404" pitchFamily="49" charset="0"/>
                <a:cs typeface="Courier New" panose="02070309020205020404" pitchFamily="49" charset="0"/>
              </a:rPr>
            </a:br>
            <a:r>
              <a:rPr lang="en-US" sz="2000" dirty="0" smtClean="0">
                <a:latin typeface="Courier New" panose="02070309020205020404" pitchFamily="49" charset="0"/>
                <a:cs typeface="Courier New" panose="02070309020205020404" pitchFamily="49" charset="0"/>
              </a:rPr>
              <a:t>&lt;OSU-Class offering=“Autumn 2015”&gt;</a:t>
            </a:r>
            <a:r>
              <a:rPr lang="en-US" sz="2000" dirty="0">
                <a:latin typeface="Courier New" panose="02070309020205020404" pitchFamily="49" charset="0"/>
                <a:cs typeface="Courier New" panose="02070309020205020404" pitchFamily="49" charset="0"/>
              </a:rPr>
              <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&lt;number&gt;CSE 5234&lt;/</a:t>
            </a:r>
            <a:r>
              <a:rPr lang="en-US" sz="2000" dirty="0">
                <a:latin typeface="Courier New" panose="02070309020205020404" pitchFamily="49" charset="0"/>
                <a:cs typeface="Courier New" panose="02070309020205020404" pitchFamily="49" charset="0"/>
              </a:rPr>
              <a:t>number</a:t>
            </a:r>
            <a:r>
              <a:rPr lang="en-US" sz="2000" dirty="0" smtClean="0">
                <a:latin typeface="Courier New" panose="02070309020205020404" pitchFamily="49" charset="0"/>
                <a:cs typeface="Courier New" panose="02070309020205020404" pitchFamily="49" charset="0"/>
              </a:rPr>
              <a:t>&gt;</a:t>
            </a:r>
            <a:r>
              <a:rPr lang="en-US" sz="2000" dirty="0">
                <a:latin typeface="Courier New" panose="02070309020205020404" pitchFamily="49" charset="0"/>
                <a:cs typeface="Courier New" panose="02070309020205020404" pitchFamily="49" charset="0"/>
              </a:rPr>
              <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&lt;name&gt;Distributed Enterprise Computing&lt;/</a:t>
            </a:r>
            <a:r>
              <a:rPr lang="en-US" sz="2000" dirty="0">
                <a:latin typeface="Courier New" panose="02070309020205020404" pitchFamily="49" charset="0"/>
                <a:cs typeface="Courier New" panose="02070309020205020404" pitchFamily="49" charset="0"/>
              </a:rPr>
              <a:t>name</a:t>
            </a:r>
            <a:r>
              <a:rPr lang="en-US" sz="2000" dirty="0" smtClean="0">
                <a:latin typeface="Courier New" panose="02070309020205020404" pitchFamily="49" charset="0"/>
                <a:cs typeface="Courier New" panose="02070309020205020404" pitchFamily="49" charset="0"/>
              </a:rPr>
              <a:t>&gt;</a:t>
            </a:r>
            <a:r>
              <a:rPr lang="en-US" sz="2000" dirty="0">
                <a:latin typeface="Courier New" panose="02070309020205020404" pitchFamily="49" charset="0"/>
                <a:cs typeface="Courier New" panose="02070309020205020404" pitchFamily="49" charset="0"/>
              </a:rPr>
              <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&lt;department&gt;CSE&lt;/</a:t>
            </a:r>
            <a:r>
              <a:rPr lang="en-US" sz="2000" dirty="0">
                <a:latin typeface="Courier New" panose="02070309020205020404" pitchFamily="49" charset="0"/>
                <a:cs typeface="Courier New" panose="02070309020205020404" pitchFamily="49" charset="0"/>
              </a:rPr>
              <a:t>department</a:t>
            </a:r>
            <a:r>
              <a:rPr lang="en-US" sz="2000" dirty="0" smtClean="0">
                <a:latin typeface="Courier New" panose="02070309020205020404" pitchFamily="49" charset="0"/>
                <a:cs typeface="Courier New" panose="02070309020205020404" pitchFamily="49" charset="0"/>
              </a:rPr>
              <a:t>&gt;</a:t>
            </a:r>
          </a:p>
          <a:p>
            <a:r>
              <a:rPr lang="en-US" sz="2000" dirty="0" smtClean="0">
                <a:latin typeface="Courier New" panose="02070309020205020404" pitchFamily="49" charset="0"/>
                <a:cs typeface="Courier New" panose="02070309020205020404" pitchFamily="49" charset="0"/>
              </a:rPr>
              <a:t>&lt;/OSU-Class&gt;</a:t>
            </a:r>
            <a:r>
              <a:rPr lang="en-US" altLang="en-US" sz="2000" dirty="0" smtClean="0">
                <a:latin typeface="Courier New" panose="02070309020205020404" pitchFamily="49" charset="0"/>
                <a:cs typeface="Courier New" panose="02070309020205020404" pitchFamily="49" charset="0"/>
              </a:rPr>
              <a:t>  </a:t>
            </a:r>
            <a:endParaRPr lang="en-US" alt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162098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AJAX</a:t>
            </a:r>
            <a:endParaRPr lang="en-US" dirty="0"/>
          </a:p>
        </p:txBody>
      </p:sp>
      <p:sp>
        <p:nvSpPr>
          <p:cNvPr id="3" name="Content Placeholder 2"/>
          <p:cNvSpPr>
            <a:spLocks noGrp="1"/>
          </p:cNvSpPr>
          <p:nvPr>
            <p:ph idx="1"/>
          </p:nvPr>
        </p:nvSpPr>
        <p:spPr>
          <a:xfrm>
            <a:off x="457200" y="1600200"/>
            <a:ext cx="7772400" cy="4525963"/>
          </a:xfrm>
        </p:spPr>
        <p:txBody>
          <a:bodyPr>
            <a:normAutofit/>
          </a:bodyPr>
          <a:lstStyle/>
          <a:p>
            <a:r>
              <a:rPr lang="en-US" b="1" u="sng" dirty="0" smtClean="0">
                <a:solidFill>
                  <a:srgbClr val="FF0000"/>
                </a:solidFill>
              </a:rPr>
              <a:t>A</a:t>
            </a:r>
            <a:r>
              <a:rPr lang="en-US" dirty="0" smtClean="0"/>
              <a:t>synchronous </a:t>
            </a:r>
            <a:r>
              <a:rPr lang="en-US" b="1" u="sng" dirty="0" smtClean="0">
                <a:solidFill>
                  <a:srgbClr val="FF0000"/>
                </a:solidFill>
              </a:rPr>
              <a:t>J</a:t>
            </a:r>
            <a:r>
              <a:rPr lang="en-US" dirty="0" smtClean="0"/>
              <a:t>avaScript </a:t>
            </a:r>
            <a:r>
              <a:rPr lang="en-US" b="1" u="sng" dirty="0" smtClean="0">
                <a:solidFill>
                  <a:srgbClr val="FF0000"/>
                </a:solidFill>
              </a:rPr>
              <a:t>A</a:t>
            </a:r>
            <a:r>
              <a:rPr lang="en-US" dirty="0" smtClean="0"/>
              <a:t>nd </a:t>
            </a:r>
            <a:r>
              <a:rPr lang="en-US" b="1" u="sng" dirty="0" smtClean="0">
                <a:solidFill>
                  <a:srgbClr val="FF0000"/>
                </a:solidFill>
              </a:rPr>
              <a:t>X</a:t>
            </a:r>
            <a:r>
              <a:rPr lang="en-US" dirty="0" smtClean="0"/>
              <a:t>ML </a:t>
            </a:r>
          </a:p>
          <a:p>
            <a:r>
              <a:rPr lang="en-US" dirty="0" smtClean="0"/>
              <a:t>Technique to update parts of a web page by making asynchronous calls to server</a:t>
            </a:r>
          </a:p>
          <a:p>
            <a:r>
              <a:rPr lang="en-US" dirty="0" smtClean="0"/>
              <a:t>Helps in creating fast and dynamic web pages, making it look like rich client</a:t>
            </a:r>
          </a:p>
          <a:p>
            <a:r>
              <a:rPr lang="en-US" dirty="0" smtClean="0"/>
              <a:t>Can request data from server, </a:t>
            </a:r>
            <a:r>
              <a:rPr lang="en-US" b="1" dirty="0" smtClean="0"/>
              <a:t>after</a:t>
            </a:r>
            <a:r>
              <a:rPr lang="en-US" dirty="0" smtClean="0"/>
              <a:t> the page has been loaded</a:t>
            </a:r>
          </a:p>
          <a:p>
            <a:r>
              <a:rPr lang="en-US" dirty="0" smtClean="0"/>
              <a:t>Uses JavaScript &amp; XML</a:t>
            </a:r>
          </a:p>
        </p:txBody>
      </p:sp>
      <p:sp>
        <p:nvSpPr>
          <p:cNvPr id="4" name="Date Placeholder 3"/>
          <p:cNvSpPr>
            <a:spLocks noGrp="1"/>
          </p:cNvSpPr>
          <p:nvPr>
            <p:ph type="dt" sz="half" idx="10"/>
          </p:nvPr>
        </p:nvSpPr>
        <p:spPr/>
        <p:txBody>
          <a:bodyPr/>
          <a:lstStyle/>
          <a:p>
            <a:fld id="{BC92E63A-E436-4BC6-AF1F-CBCEC412EA67}" type="datetime1">
              <a:rPr lang="en-US" smtClean="0"/>
              <a:t>10/14/2015</a:t>
            </a:fld>
            <a:endParaRPr lang="en-US"/>
          </a:p>
        </p:txBody>
      </p:sp>
      <p:sp>
        <p:nvSpPr>
          <p:cNvPr id="6" name="Slide Number Placeholder 5"/>
          <p:cNvSpPr>
            <a:spLocks noGrp="1"/>
          </p:cNvSpPr>
          <p:nvPr>
            <p:ph type="sldNum" sz="quarter" idx="11"/>
          </p:nvPr>
        </p:nvSpPr>
        <p:spPr/>
        <p:txBody>
          <a:bodyPr/>
          <a:lstStyle/>
          <a:p>
            <a:fld id="{1394A405-A56A-447D-AF03-5FB891AC25A7}" type="slidenum">
              <a:rPr lang="en-US" smtClean="0"/>
              <a:pPr/>
              <a:t>28</a:t>
            </a:fld>
            <a:endParaRPr lang="en-US"/>
          </a:p>
        </p:txBody>
      </p:sp>
      <p:sp>
        <p:nvSpPr>
          <p:cNvPr id="5" name="Footer Placeholder 4"/>
          <p:cNvSpPr>
            <a:spLocks noGrp="1"/>
          </p:cNvSpPr>
          <p:nvPr>
            <p:ph type="ftr" sz="quarter" idx="12"/>
          </p:nvPr>
        </p:nvSpPr>
        <p:spPr/>
        <p:txBody>
          <a:bodyPr/>
          <a:lstStyle/>
          <a:p>
            <a:r>
              <a:rPr lang="en-US" smtClean="0"/>
              <a:t>User Interface Tier for Web Apps</a:t>
            </a:r>
            <a:endParaRPr lang="en-US" dirty="0" smtClean="0"/>
          </a:p>
        </p:txBody>
      </p:sp>
    </p:spTree>
    <p:extLst>
      <p:ext uri="{BB962C8B-B14F-4D97-AF65-F5344CB8AC3E}">
        <p14:creationId xmlns:p14="http://schemas.microsoft.com/office/powerpoint/2010/main" val="3180074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Part 1 of 3 – UI tier Overview &amp; HTML</a:t>
            </a:r>
            <a:endParaRPr lang="en-US" dirty="0"/>
          </a:p>
        </p:txBody>
      </p:sp>
      <p:sp>
        <p:nvSpPr>
          <p:cNvPr id="9" name="Text Placeholder 8"/>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72D7A21A-465F-467D-94E6-B9B13990BAE4}" type="datetime1">
              <a:rPr lang="en-US" smtClean="0"/>
              <a:t>10/14/2015</a:t>
            </a:fld>
            <a:endParaRPr lang="en-US"/>
          </a:p>
        </p:txBody>
      </p:sp>
      <p:sp>
        <p:nvSpPr>
          <p:cNvPr id="6" name="Slide Number Placeholder 5"/>
          <p:cNvSpPr>
            <a:spLocks noGrp="1"/>
          </p:cNvSpPr>
          <p:nvPr>
            <p:ph type="sldNum" sz="quarter" idx="11"/>
          </p:nvPr>
        </p:nvSpPr>
        <p:spPr/>
        <p:txBody>
          <a:bodyPr/>
          <a:lstStyle/>
          <a:p>
            <a:fld id="{1394A405-A56A-447D-AF03-5FB891AC25A7}" type="slidenum">
              <a:rPr lang="en-US" smtClean="0"/>
              <a:pPr/>
              <a:t>2</a:t>
            </a:fld>
            <a:endParaRPr lang="en-US"/>
          </a:p>
        </p:txBody>
      </p:sp>
      <p:sp>
        <p:nvSpPr>
          <p:cNvPr id="5" name="Footer Placeholder 4"/>
          <p:cNvSpPr>
            <a:spLocks noGrp="1"/>
          </p:cNvSpPr>
          <p:nvPr>
            <p:ph type="ftr" sz="quarter" idx="12"/>
          </p:nvPr>
        </p:nvSpPr>
        <p:spPr/>
        <p:txBody>
          <a:bodyPr/>
          <a:lstStyle/>
          <a:p>
            <a:r>
              <a:rPr lang="en-US" smtClean="0"/>
              <a:t>User Interface Tier for Web Apps</a:t>
            </a:r>
            <a:endParaRPr lang="en-US"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a:t>
            </a:r>
            <a:endParaRPr lang="en-US"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62000" y="1581852"/>
            <a:ext cx="7659984" cy="4361748"/>
          </a:xfrm>
        </p:spPr>
      </p:pic>
      <p:sp>
        <p:nvSpPr>
          <p:cNvPr id="4" name="Date Placeholder 3"/>
          <p:cNvSpPr>
            <a:spLocks noGrp="1"/>
          </p:cNvSpPr>
          <p:nvPr>
            <p:ph type="dt" sz="half" idx="10"/>
          </p:nvPr>
        </p:nvSpPr>
        <p:spPr/>
        <p:txBody>
          <a:bodyPr/>
          <a:lstStyle/>
          <a:p>
            <a:fld id="{93FA1929-6777-4442-9D8B-F5992C268537}" type="datetime1">
              <a:rPr lang="en-US" smtClean="0"/>
              <a:t>10/14/2015</a:t>
            </a:fld>
            <a:endParaRPr lang="en-US" dirty="0"/>
          </a:p>
        </p:txBody>
      </p:sp>
      <p:sp>
        <p:nvSpPr>
          <p:cNvPr id="5" name="Slide Number Placeholder 4"/>
          <p:cNvSpPr>
            <a:spLocks noGrp="1"/>
          </p:cNvSpPr>
          <p:nvPr>
            <p:ph type="sldNum" sz="quarter" idx="11"/>
          </p:nvPr>
        </p:nvSpPr>
        <p:spPr/>
        <p:txBody>
          <a:bodyPr/>
          <a:lstStyle/>
          <a:p>
            <a:fld id="{1394A405-A56A-447D-AF03-5FB891AC25A7}" type="slidenum">
              <a:rPr lang="en-US" smtClean="0"/>
              <a:pPr/>
              <a:t>29</a:t>
            </a:fld>
            <a:endParaRPr lang="en-US" dirty="0"/>
          </a:p>
        </p:txBody>
      </p:sp>
      <p:sp>
        <p:nvSpPr>
          <p:cNvPr id="6" name="Footer Placeholder 5"/>
          <p:cNvSpPr>
            <a:spLocks noGrp="1"/>
          </p:cNvSpPr>
          <p:nvPr>
            <p:ph type="ftr" sz="quarter" idx="12"/>
          </p:nvPr>
        </p:nvSpPr>
        <p:spPr/>
        <p:txBody>
          <a:bodyPr/>
          <a:lstStyle/>
          <a:p>
            <a:r>
              <a:rPr lang="en-US" smtClean="0"/>
              <a:t>User Interface Tier for Web Apps</a:t>
            </a:r>
            <a:endParaRPr lang="en-US" dirty="0"/>
          </a:p>
        </p:txBody>
      </p:sp>
      <p:sp>
        <p:nvSpPr>
          <p:cNvPr id="8" name="TextBox 7"/>
          <p:cNvSpPr txBox="1"/>
          <p:nvPr/>
        </p:nvSpPr>
        <p:spPr>
          <a:xfrm>
            <a:off x="1143000" y="6096000"/>
            <a:ext cx="6400800" cy="369332"/>
          </a:xfrm>
          <a:prstGeom prst="rect">
            <a:avLst/>
          </a:prstGeom>
          <a:noFill/>
        </p:spPr>
        <p:txBody>
          <a:bodyPr wrap="square" rtlCol="0">
            <a:spAutoFit/>
          </a:bodyPr>
          <a:lstStyle/>
          <a:p>
            <a:r>
              <a:rPr lang="en-US" dirty="0"/>
              <a:t>Source: http://www.w3schools.com/ajax/ajax_intro.asp</a:t>
            </a:r>
          </a:p>
        </p:txBody>
      </p:sp>
    </p:spTree>
    <p:extLst>
      <p:ext uri="{BB962C8B-B14F-4D97-AF65-F5344CB8AC3E}">
        <p14:creationId xmlns:p14="http://schemas.microsoft.com/office/powerpoint/2010/main" val="26933685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 – HTML page</a:t>
            </a:r>
            <a:endParaRPr lang="en-US" dirty="0"/>
          </a:p>
        </p:txBody>
      </p:sp>
      <p:sp>
        <p:nvSpPr>
          <p:cNvPr id="4" name="Date Placeholder 3"/>
          <p:cNvSpPr>
            <a:spLocks noGrp="1"/>
          </p:cNvSpPr>
          <p:nvPr>
            <p:ph type="dt" sz="half" idx="10"/>
          </p:nvPr>
        </p:nvSpPr>
        <p:spPr/>
        <p:txBody>
          <a:bodyPr/>
          <a:lstStyle/>
          <a:p>
            <a:fld id="{93FA1929-6777-4442-9D8B-F5992C268537}" type="datetime1">
              <a:rPr lang="en-US" smtClean="0"/>
              <a:t>10/14/2015</a:t>
            </a:fld>
            <a:endParaRPr lang="en-US" dirty="0"/>
          </a:p>
        </p:txBody>
      </p:sp>
      <p:sp>
        <p:nvSpPr>
          <p:cNvPr id="5" name="Slide Number Placeholder 4"/>
          <p:cNvSpPr>
            <a:spLocks noGrp="1"/>
          </p:cNvSpPr>
          <p:nvPr>
            <p:ph type="sldNum" sz="quarter" idx="11"/>
          </p:nvPr>
        </p:nvSpPr>
        <p:spPr/>
        <p:txBody>
          <a:bodyPr/>
          <a:lstStyle/>
          <a:p>
            <a:fld id="{1394A405-A56A-447D-AF03-5FB891AC25A7}" type="slidenum">
              <a:rPr lang="en-US" smtClean="0"/>
              <a:pPr/>
              <a:t>30</a:t>
            </a:fld>
            <a:endParaRPr lang="en-US" dirty="0"/>
          </a:p>
        </p:txBody>
      </p:sp>
      <p:sp>
        <p:nvSpPr>
          <p:cNvPr id="6" name="Footer Placeholder 5"/>
          <p:cNvSpPr>
            <a:spLocks noGrp="1"/>
          </p:cNvSpPr>
          <p:nvPr>
            <p:ph type="ftr" sz="quarter" idx="12"/>
          </p:nvPr>
        </p:nvSpPr>
        <p:spPr/>
        <p:txBody>
          <a:bodyPr/>
          <a:lstStyle/>
          <a:p>
            <a:r>
              <a:rPr lang="en-US" smtClean="0"/>
              <a:t>User Interface Tier for Web Apps</a:t>
            </a:r>
            <a:endParaRPr lang="en-US" dirty="0"/>
          </a:p>
        </p:txBody>
      </p:sp>
      <p:sp>
        <p:nvSpPr>
          <p:cNvPr id="7" name="Content Placeholder 6"/>
          <p:cNvSpPr>
            <a:spLocks noGrp="1" noChangeArrowheads="1"/>
          </p:cNvSpPr>
          <p:nvPr>
            <p:ph idx="1"/>
          </p:nvPr>
        </p:nvSpPr>
        <p:spPr bwMode="auto">
          <a:prstGeom prst="rect">
            <a:avLst/>
          </a:prstGeom>
          <a:solidFill>
            <a:schemeClr val="accent5">
              <a:lumMod val="40000"/>
              <a:lumOff val="60000"/>
            </a:schemeClr>
          </a:solidFill>
          <a:ln w="9525">
            <a:solidFill>
              <a:schemeClr val="tx1"/>
            </a:solidFill>
            <a:miter lim="800000"/>
            <a:headEnd/>
            <a:tailEnd/>
          </a:ln>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indent="0">
              <a:buNone/>
            </a:pPr>
            <a:r>
              <a:rPr lang="en-US" sz="2000" dirty="0">
                <a:solidFill>
                  <a:srgbClr val="0000FF"/>
                </a:solidFill>
                <a:latin typeface="Courier New" panose="02070309020205020404" pitchFamily="49" charset="0"/>
                <a:cs typeface="Courier New" panose="02070309020205020404" pitchFamily="49" charset="0"/>
              </a:rPr>
              <a:t>&lt;</a:t>
            </a:r>
            <a:r>
              <a:rPr lang="en-US" sz="2000" dirty="0">
                <a:solidFill>
                  <a:srgbClr val="A52A2A"/>
                </a:solidFill>
                <a:latin typeface="Courier New" panose="02070309020205020404" pitchFamily="49" charset="0"/>
                <a:cs typeface="Courier New" panose="02070309020205020404" pitchFamily="49" charset="0"/>
              </a:rPr>
              <a:t>!</a:t>
            </a:r>
            <a:r>
              <a:rPr lang="en-US" sz="2000" dirty="0" err="1">
                <a:solidFill>
                  <a:srgbClr val="A52A2A"/>
                </a:solidFill>
                <a:latin typeface="Courier New" panose="02070309020205020404" pitchFamily="49" charset="0"/>
                <a:cs typeface="Courier New" panose="02070309020205020404" pitchFamily="49" charset="0"/>
              </a:rPr>
              <a:t>DOCTYPE</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FF0000"/>
                </a:solidFill>
                <a:latin typeface="Courier New" panose="02070309020205020404" pitchFamily="49" charset="0"/>
                <a:cs typeface="Courier New" panose="02070309020205020404" pitchFamily="49" charset="0"/>
              </a:rPr>
              <a:t>html</a:t>
            </a:r>
            <a:r>
              <a:rPr lang="en-US" sz="2000" dirty="0">
                <a:solidFill>
                  <a:srgbClr val="0000FF"/>
                </a:solidFill>
                <a:latin typeface="Courier New" panose="02070309020205020404" pitchFamily="49" charset="0"/>
                <a:cs typeface="Courier New" panose="02070309020205020404" pitchFamily="49" charset="0"/>
              </a:rPr>
              <a:t>&gt;</a:t>
            </a:r>
            <a:r>
              <a:rPr lang="en-US" sz="2000" dirty="0">
                <a:latin typeface="Courier New" panose="02070309020205020404" pitchFamily="49" charset="0"/>
                <a:cs typeface="Courier New" panose="02070309020205020404" pitchFamily="49" charset="0"/>
              </a:rPr>
              <a:t/>
            </a:r>
            <a:br>
              <a:rPr lang="en-US" sz="2000" dirty="0">
                <a:latin typeface="Courier New" panose="02070309020205020404" pitchFamily="49" charset="0"/>
                <a:cs typeface="Courier New" panose="02070309020205020404" pitchFamily="49" charset="0"/>
              </a:rPr>
            </a:br>
            <a:r>
              <a:rPr lang="en-US" sz="2000" dirty="0">
                <a:solidFill>
                  <a:srgbClr val="0000FF"/>
                </a:solidFill>
                <a:latin typeface="Courier New" panose="02070309020205020404" pitchFamily="49" charset="0"/>
                <a:cs typeface="Courier New" panose="02070309020205020404" pitchFamily="49" charset="0"/>
              </a:rPr>
              <a:t>&lt;</a:t>
            </a:r>
            <a:r>
              <a:rPr lang="en-US" sz="2000" dirty="0">
                <a:solidFill>
                  <a:srgbClr val="A52A2A"/>
                </a:solidFill>
                <a:latin typeface="Courier New" panose="02070309020205020404" pitchFamily="49" charset="0"/>
                <a:cs typeface="Courier New" panose="02070309020205020404" pitchFamily="49" charset="0"/>
              </a:rPr>
              <a:t>html</a:t>
            </a:r>
            <a:r>
              <a:rPr lang="en-US" sz="2000" dirty="0">
                <a:solidFill>
                  <a:srgbClr val="0000FF"/>
                </a:solidFill>
                <a:latin typeface="Courier New" panose="02070309020205020404" pitchFamily="49" charset="0"/>
                <a:cs typeface="Courier New" panose="02070309020205020404" pitchFamily="49" charset="0"/>
              </a:rPr>
              <a:t>&gt;</a:t>
            </a:r>
            <a:r>
              <a:rPr lang="en-US" sz="2000" dirty="0">
                <a:latin typeface="Courier New" panose="02070309020205020404" pitchFamily="49" charset="0"/>
                <a:cs typeface="Courier New" panose="02070309020205020404" pitchFamily="49" charset="0"/>
              </a:rPr>
              <a:t/>
            </a:r>
            <a:br>
              <a:rPr lang="en-US" sz="2000" dirty="0">
                <a:latin typeface="Courier New" panose="02070309020205020404" pitchFamily="49" charset="0"/>
                <a:cs typeface="Courier New" panose="02070309020205020404" pitchFamily="49" charset="0"/>
              </a:rPr>
            </a:br>
            <a:r>
              <a:rPr lang="en-US" sz="2000" dirty="0">
                <a:solidFill>
                  <a:srgbClr val="0000FF"/>
                </a:solidFill>
                <a:latin typeface="Courier New" panose="02070309020205020404" pitchFamily="49" charset="0"/>
                <a:cs typeface="Courier New" panose="02070309020205020404" pitchFamily="49" charset="0"/>
              </a:rPr>
              <a:t>&lt;</a:t>
            </a:r>
            <a:r>
              <a:rPr lang="en-US" sz="2000" dirty="0">
                <a:solidFill>
                  <a:srgbClr val="A52A2A"/>
                </a:solidFill>
                <a:latin typeface="Courier New" panose="02070309020205020404" pitchFamily="49" charset="0"/>
                <a:cs typeface="Courier New" panose="02070309020205020404" pitchFamily="49" charset="0"/>
              </a:rPr>
              <a:t>body</a:t>
            </a:r>
            <a:r>
              <a:rPr lang="en-US" sz="2000" dirty="0">
                <a:solidFill>
                  <a:srgbClr val="0000FF"/>
                </a:solidFill>
                <a:latin typeface="Courier New" panose="02070309020205020404" pitchFamily="49" charset="0"/>
                <a:cs typeface="Courier New" panose="02070309020205020404" pitchFamily="49" charset="0"/>
              </a:rPr>
              <a:t>&gt;</a:t>
            </a:r>
            <a:r>
              <a:rPr lang="en-US" sz="2000" dirty="0">
                <a:latin typeface="Courier New" panose="02070309020205020404" pitchFamily="49" charset="0"/>
                <a:cs typeface="Courier New" panose="02070309020205020404" pitchFamily="49" charset="0"/>
              </a:rPr>
              <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r>
            <a:br>
              <a:rPr lang="en-US" sz="2000" dirty="0">
                <a:latin typeface="Courier New" panose="02070309020205020404" pitchFamily="49" charset="0"/>
                <a:cs typeface="Courier New" panose="02070309020205020404" pitchFamily="49" charset="0"/>
              </a:rPr>
            </a:br>
            <a:r>
              <a:rPr lang="en-US" sz="2000" dirty="0">
                <a:solidFill>
                  <a:srgbClr val="0000FF"/>
                </a:solidFill>
                <a:latin typeface="Courier New" panose="02070309020205020404" pitchFamily="49" charset="0"/>
                <a:cs typeface="Courier New" panose="02070309020205020404" pitchFamily="49" charset="0"/>
              </a:rPr>
              <a:t>&lt;</a:t>
            </a:r>
            <a:r>
              <a:rPr lang="en-US" sz="2000" dirty="0">
                <a:solidFill>
                  <a:srgbClr val="A52A2A"/>
                </a:solidFill>
                <a:latin typeface="Courier New" panose="02070309020205020404" pitchFamily="49" charset="0"/>
                <a:cs typeface="Courier New" panose="02070309020205020404" pitchFamily="49" charset="0"/>
              </a:rPr>
              <a:t>div</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FF0000"/>
                </a:solidFill>
                <a:latin typeface="Courier New" panose="02070309020205020404" pitchFamily="49" charset="0"/>
                <a:cs typeface="Courier New" panose="02070309020205020404" pitchFamily="49" charset="0"/>
              </a:rPr>
              <a:t>id=</a:t>
            </a:r>
            <a:r>
              <a:rPr lang="en-US" sz="2000" dirty="0">
                <a:solidFill>
                  <a:srgbClr val="0000CD"/>
                </a:solidFill>
                <a:latin typeface="Courier New" panose="02070309020205020404" pitchFamily="49" charset="0"/>
                <a:cs typeface="Courier New" panose="02070309020205020404" pitchFamily="49" charset="0"/>
              </a:rPr>
              <a:t>"demo</a:t>
            </a:r>
            <a:r>
              <a:rPr lang="en-US" sz="2000" dirty="0" smtClean="0">
                <a:solidFill>
                  <a:srgbClr val="0000CD"/>
                </a:solidFill>
                <a:latin typeface="Courier New" panose="02070309020205020404" pitchFamily="49" charset="0"/>
                <a:cs typeface="Courier New" panose="02070309020205020404" pitchFamily="49" charset="0"/>
              </a:rPr>
              <a:t>"</a:t>
            </a:r>
            <a:r>
              <a:rPr lang="en-US" sz="2000" dirty="0" smtClean="0">
                <a:solidFill>
                  <a:srgbClr val="0000FF"/>
                </a:solidFill>
                <a:latin typeface="Courier New" panose="02070309020205020404" pitchFamily="49" charset="0"/>
                <a:cs typeface="Courier New" panose="02070309020205020404" pitchFamily="49" charset="0"/>
              </a:rPr>
              <a:t>&gt;</a:t>
            </a:r>
          </a:p>
          <a:p>
            <a:pPr marL="0" indent="0">
              <a:buNone/>
            </a:pPr>
            <a:r>
              <a:rPr lang="en-US" sz="2000" dirty="0" smtClean="0">
                <a:solidFill>
                  <a:srgbClr val="0000FF"/>
                </a:solidFill>
                <a:latin typeface="Courier New" panose="02070309020205020404" pitchFamily="49" charset="0"/>
                <a:cs typeface="Courier New" panose="02070309020205020404" pitchFamily="49" charset="0"/>
              </a:rPr>
              <a:t>&lt;</a:t>
            </a:r>
            <a:r>
              <a:rPr lang="en-US" sz="2000" dirty="0" err="1">
                <a:solidFill>
                  <a:srgbClr val="A52A2A"/>
                </a:solidFill>
                <a:latin typeface="Courier New" panose="02070309020205020404" pitchFamily="49" charset="0"/>
                <a:cs typeface="Courier New" panose="02070309020205020404" pitchFamily="49" charset="0"/>
              </a:rPr>
              <a:t>h2</a:t>
            </a:r>
            <a:r>
              <a:rPr lang="en-US" sz="2000" dirty="0">
                <a:solidFill>
                  <a:srgbClr val="0000FF"/>
                </a:solidFill>
                <a:latin typeface="Courier New" panose="02070309020205020404" pitchFamily="49" charset="0"/>
                <a:cs typeface="Courier New" panose="02070309020205020404" pitchFamily="49" charset="0"/>
              </a:rPr>
              <a:t>&gt;</a:t>
            </a:r>
            <a:r>
              <a:rPr lang="en-US" sz="2000" dirty="0">
                <a:solidFill>
                  <a:srgbClr val="000000"/>
                </a:solidFill>
                <a:latin typeface="Courier New" panose="02070309020205020404" pitchFamily="49" charset="0"/>
                <a:cs typeface="Courier New" panose="02070309020205020404" pitchFamily="49" charset="0"/>
              </a:rPr>
              <a:t>Let AJAX change this </a:t>
            </a:r>
            <a:r>
              <a:rPr lang="en-US" sz="2000" dirty="0" smtClean="0">
                <a:solidFill>
                  <a:srgbClr val="000000"/>
                </a:solidFill>
                <a:latin typeface="Courier New" panose="02070309020205020404" pitchFamily="49" charset="0"/>
                <a:cs typeface="Courier New" panose="02070309020205020404" pitchFamily="49" charset="0"/>
              </a:rPr>
              <a:t>text </a:t>
            </a:r>
            <a:r>
              <a:rPr lang="en-US" sz="2000" dirty="0" smtClean="0">
                <a:solidFill>
                  <a:srgbClr val="0000FF"/>
                </a:solidFill>
                <a:latin typeface="Courier New" panose="02070309020205020404" pitchFamily="49" charset="0"/>
                <a:cs typeface="Courier New" panose="02070309020205020404" pitchFamily="49" charset="0"/>
              </a:rPr>
              <a:t>&lt;</a:t>
            </a:r>
            <a:r>
              <a:rPr lang="en-US" sz="2000" dirty="0" smtClean="0">
                <a:solidFill>
                  <a:srgbClr val="A52A2A"/>
                </a:solidFill>
                <a:latin typeface="Courier New" panose="02070309020205020404" pitchFamily="49" charset="0"/>
                <a:cs typeface="Courier New" panose="02070309020205020404" pitchFamily="49" charset="0"/>
              </a:rPr>
              <a:t>/</a:t>
            </a:r>
            <a:r>
              <a:rPr lang="en-US" sz="2000" dirty="0" err="1">
                <a:solidFill>
                  <a:srgbClr val="A52A2A"/>
                </a:solidFill>
                <a:latin typeface="Courier New" panose="02070309020205020404" pitchFamily="49" charset="0"/>
                <a:cs typeface="Courier New" panose="02070309020205020404" pitchFamily="49" charset="0"/>
              </a:rPr>
              <a:t>h2</a:t>
            </a:r>
            <a:r>
              <a:rPr lang="en-US" sz="2000" dirty="0" smtClean="0">
                <a:solidFill>
                  <a:srgbClr val="0000FF"/>
                </a:solidFill>
                <a:latin typeface="Courier New" panose="02070309020205020404" pitchFamily="49" charset="0"/>
                <a:cs typeface="Courier New" panose="02070309020205020404" pitchFamily="49" charset="0"/>
              </a:rPr>
              <a:t>&gt;</a:t>
            </a:r>
          </a:p>
          <a:p>
            <a:pPr marL="0" indent="0">
              <a:buNone/>
            </a:pPr>
            <a:r>
              <a:rPr lang="en-US" sz="2000" dirty="0" smtClean="0">
                <a:solidFill>
                  <a:srgbClr val="0000FF"/>
                </a:solidFill>
                <a:latin typeface="Courier New" panose="02070309020205020404" pitchFamily="49" charset="0"/>
                <a:cs typeface="Courier New" panose="02070309020205020404" pitchFamily="49" charset="0"/>
              </a:rPr>
              <a:t>&lt;</a:t>
            </a:r>
            <a:r>
              <a:rPr lang="en-US" sz="2000" dirty="0" smtClean="0">
                <a:solidFill>
                  <a:srgbClr val="A52A2A"/>
                </a:solidFill>
                <a:latin typeface="Courier New" panose="02070309020205020404" pitchFamily="49" charset="0"/>
                <a:cs typeface="Courier New" panose="02070309020205020404" pitchFamily="49" charset="0"/>
              </a:rPr>
              <a:t>/</a:t>
            </a:r>
            <a:r>
              <a:rPr lang="en-US" sz="2000" dirty="0">
                <a:solidFill>
                  <a:srgbClr val="A52A2A"/>
                </a:solidFill>
                <a:latin typeface="Courier New" panose="02070309020205020404" pitchFamily="49" charset="0"/>
                <a:cs typeface="Courier New" panose="02070309020205020404" pitchFamily="49" charset="0"/>
              </a:rPr>
              <a:t>div</a:t>
            </a:r>
            <a:r>
              <a:rPr lang="en-US" sz="2000" dirty="0">
                <a:solidFill>
                  <a:srgbClr val="0000FF"/>
                </a:solidFill>
                <a:latin typeface="Courier New" panose="02070309020205020404" pitchFamily="49" charset="0"/>
                <a:cs typeface="Courier New" panose="02070309020205020404" pitchFamily="49" charset="0"/>
              </a:rPr>
              <a:t>&gt;</a:t>
            </a:r>
            <a:r>
              <a:rPr lang="en-US" sz="2000" dirty="0">
                <a:latin typeface="Courier New" panose="02070309020205020404" pitchFamily="49" charset="0"/>
                <a:cs typeface="Courier New" panose="02070309020205020404" pitchFamily="49" charset="0"/>
              </a:rPr>
              <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r>
            <a:br>
              <a:rPr lang="en-US" sz="2000" dirty="0">
                <a:latin typeface="Courier New" panose="02070309020205020404" pitchFamily="49" charset="0"/>
                <a:cs typeface="Courier New" panose="02070309020205020404" pitchFamily="49" charset="0"/>
              </a:rPr>
            </a:br>
            <a:r>
              <a:rPr lang="en-US" sz="2000" dirty="0">
                <a:solidFill>
                  <a:srgbClr val="0000FF"/>
                </a:solidFill>
                <a:latin typeface="Courier New" panose="02070309020205020404" pitchFamily="49" charset="0"/>
                <a:cs typeface="Courier New" panose="02070309020205020404" pitchFamily="49" charset="0"/>
              </a:rPr>
              <a:t>&lt;</a:t>
            </a:r>
            <a:r>
              <a:rPr lang="en-US" sz="2000" dirty="0">
                <a:solidFill>
                  <a:srgbClr val="A52A2A"/>
                </a:solidFill>
                <a:latin typeface="Courier New" panose="02070309020205020404" pitchFamily="49" charset="0"/>
                <a:cs typeface="Courier New" panose="02070309020205020404" pitchFamily="49" charset="0"/>
              </a:rPr>
              <a:t>button</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FF0000"/>
                </a:solidFill>
                <a:latin typeface="Courier New" panose="02070309020205020404" pitchFamily="49" charset="0"/>
                <a:cs typeface="Courier New" panose="02070309020205020404" pitchFamily="49" charset="0"/>
              </a:rPr>
              <a:t>type=</a:t>
            </a:r>
            <a:r>
              <a:rPr lang="en-US" sz="2000" dirty="0">
                <a:solidFill>
                  <a:srgbClr val="0000CD"/>
                </a:solidFill>
                <a:latin typeface="Courier New" panose="02070309020205020404" pitchFamily="49" charset="0"/>
                <a:cs typeface="Courier New" panose="02070309020205020404" pitchFamily="49" charset="0"/>
              </a:rPr>
              <a:t>"button"</a:t>
            </a: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FF0000"/>
                </a:solidFill>
                <a:latin typeface="Courier New" panose="02070309020205020404" pitchFamily="49" charset="0"/>
                <a:cs typeface="Courier New" panose="02070309020205020404" pitchFamily="49" charset="0"/>
              </a:rPr>
              <a:t>onclick</a:t>
            </a:r>
            <a:r>
              <a:rPr lang="en-US" sz="2000" dirty="0">
                <a:solidFill>
                  <a:srgbClr val="FF0000"/>
                </a:solidFill>
                <a:latin typeface="Courier New" panose="02070309020205020404" pitchFamily="49" charset="0"/>
                <a:cs typeface="Courier New" panose="02070309020205020404" pitchFamily="49" charset="0"/>
              </a:rPr>
              <a:t>=</a:t>
            </a:r>
            <a:r>
              <a:rPr lang="en-US" sz="2000" dirty="0">
                <a:solidFill>
                  <a:srgbClr val="0000CD"/>
                </a:solidFill>
                <a:latin typeface="Courier New" panose="02070309020205020404" pitchFamily="49" charset="0"/>
                <a:cs typeface="Courier New" panose="02070309020205020404" pitchFamily="49" charset="0"/>
              </a:rPr>
              <a:t>"</a:t>
            </a:r>
            <a:r>
              <a:rPr lang="en-US" sz="2000" dirty="0" err="1">
                <a:solidFill>
                  <a:srgbClr val="0000CD"/>
                </a:solidFill>
                <a:latin typeface="Courier New" panose="02070309020205020404" pitchFamily="49" charset="0"/>
                <a:cs typeface="Courier New" panose="02070309020205020404" pitchFamily="49" charset="0"/>
              </a:rPr>
              <a:t>loadDoc</a:t>
            </a:r>
            <a:r>
              <a:rPr lang="en-US" sz="2000" dirty="0">
                <a:solidFill>
                  <a:srgbClr val="0000CD"/>
                </a:solidFill>
                <a:latin typeface="Courier New" panose="02070309020205020404" pitchFamily="49" charset="0"/>
                <a:cs typeface="Courier New" panose="02070309020205020404" pitchFamily="49" charset="0"/>
              </a:rPr>
              <a:t>()"</a:t>
            </a:r>
            <a:r>
              <a:rPr lang="en-US" sz="2000" dirty="0">
                <a:solidFill>
                  <a:srgbClr val="0000FF"/>
                </a:solidFill>
                <a:latin typeface="Courier New" panose="02070309020205020404" pitchFamily="49" charset="0"/>
                <a:cs typeface="Courier New" panose="02070309020205020404" pitchFamily="49" charset="0"/>
              </a:rPr>
              <a:t>&gt;</a:t>
            </a:r>
            <a:r>
              <a:rPr lang="en-US" sz="2000" dirty="0">
                <a:solidFill>
                  <a:srgbClr val="000000"/>
                </a:solidFill>
                <a:latin typeface="Courier New" panose="02070309020205020404" pitchFamily="49" charset="0"/>
                <a:cs typeface="Courier New" panose="02070309020205020404" pitchFamily="49" charset="0"/>
              </a:rPr>
              <a:t>Change Content</a:t>
            </a:r>
            <a:r>
              <a:rPr lang="en-US" sz="2000" dirty="0">
                <a:solidFill>
                  <a:srgbClr val="0000FF"/>
                </a:solidFill>
                <a:latin typeface="Courier New" panose="02070309020205020404" pitchFamily="49" charset="0"/>
                <a:cs typeface="Courier New" panose="02070309020205020404" pitchFamily="49" charset="0"/>
              </a:rPr>
              <a:t>&lt;</a:t>
            </a:r>
            <a:r>
              <a:rPr lang="en-US" sz="2000" dirty="0">
                <a:solidFill>
                  <a:srgbClr val="A52A2A"/>
                </a:solidFill>
                <a:latin typeface="Courier New" panose="02070309020205020404" pitchFamily="49" charset="0"/>
                <a:cs typeface="Courier New" panose="02070309020205020404" pitchFamily="49" charset="0"/>
              </a:rPr>
              <a:t>/button</a:t>
            </a:r>
            <a:r>
              <a:rPr lang="en-US" sz="2000" dirty="0">
                <a:solidFill>
                  <a:srgbClr val="0000FF"/>
                </a:solidFill>
                <a:latin typeface="Courier New" panose="02070309020205020404" pitchFamily="49" charset="0"/>
                <a:cs typeface="Courier New" panose="02070309020205020404" pitchFamily="49" charset="0"/>
              </a:rPr>
              <a:t>&gt;</a:t>
            </a:r>
            <a:r>
              <a:rPr lang="en-US" sz="2000" dirty="0">
                <a:latin typeface="Courier New" panose="02070309020205020404" pitchFamily="49" charset="0"/>
                <a:cs typeface="Courier New" panose="02070309020205020404" pitchFamily="49" charset="0"/>
              </a:rPr>
              <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r>
            <a:br>
              <a:rPr lang="en-US" sz="2000" dirty="0">
                <a:latin typeface="Courier New" panose="02070309020205020404" pitchFamily="49" charset="0"/>
                <a:cs typeface="Courier New" panose="02070309020205020404" pitchFamily="49" charset="0"/>
              </a:rPr>
            </a:br>
            <a:r>
              <a:rPr lang="en-US" sz="2000" dirty="0">
                <a:solidFill>
                  <a:srgbClr val="0000FF"/>
                </a:solidFill>
                <a:latin typeface="Courier New" panose="02070309020205020404" pitchFamily="49" charset="0"/>
                <a:cs typeface="Courier New" panose="02070309020205020404" pitchFamily="49" charset="0"/>
              </a:rPr>
              <a:t>&lt;</a:t>
            </a:r>
            <a:r>
              <a:rPr lang="en-US" sz="2000" dirty="0">
                <a:solidFill>
                  <a:srgbClr val="A52A2A"/>
                </a:solidFill>
                <a:latin typeface="Courier New" panose="02070309020205020404" pitchFamily="49" charset="0"/>
                <a:cs typeface="Courier New" panose="02070309020205020404" pitchFamily="49" charset="0"/>
              </a:rPr>
              <a:t>/body</a:t>
            </a:r>
            <a:r>
              <a:rPr lang="en-US" sz="2000" dirty="0">
                <a:solidFill>
                  <a:srgbClr val="0000FF"/>
                </a:solidFill>
                <a:latin typeface="Courier New" panose="02070309020205020404" pitchFamily="49" charset="0"/>
                <a:cs typeface="Courier New" panose="02070309020205020404" pitchFamily="49" charset="0"/>
              </a:rPr>
              <a:t>&gt;</a:t>
            </a:r>
            <a:r>
              <a:rPr lang="en-US" sz="2000" dirty="0">
                <a:latin typeface="Courier New" panose="02070309020205020404" pitchFamily="49" charset="0"/>
                <a:cs typeface="Courier New" panose="02070309020205020404" pitchFamily="49" charset="0"/>
              </a:rPr>
              <a:t/>
            </a:r>
            <a:br>
              <a:rPr lang="en-US" sz="2000" dirty="0">
                <a:latin typeface="Courier New" panose="02070309020205020404" pitchFamily="49" charset="0"/>
                <a:cs typeface="Courier New" panose="02070309020205020404" pitchFamily="49" charset="0"/>
              </a:rPr>
            </a:br>
            <a:r>
              <a:rPr lang="en-US" sz="2000" dirty="0">
                <a:solidFill>
                  <a:srgbClr val="0000FF"/>
                </a:solidFill>
                <a:latin typeface="Courier New" panose="02070309020205020404" pitchFamily="49" charset="0"/>
                <a:cs typeface="Courier New" panose="02070309020205020404" pitchFamily="49" charset="0"/>
              </a:rPr>
              <a:t>&lt;</a:t>
            </a:r>
            <a:r>
              <a:rPr lang="en-US" sz="2000" dirty="0">
                <a:solidFill>
                  <a:srgbClr val="A52A2A"/>
                </a:solidFill>
                <a:latin typeface="Courier New" panose="02070309020205020404" pitchFamily="49" charset="0"/>
                <a:cs typeface="Courier New" panose="02070309020205020404" pitchFamily="49" charset="0"/>
              </a:rPr>
              <a:t>/html</a:t>
            </a:r>
            <a:r>
              <a:rPr lang="en-US" sz="2000" dirty="0">
                <a:solidFill>
                  <a:srgbClr val="0000FF"/>
                </a:solidFill>
                <a:latin typeface="Courier New" panose="02070309020205020404" pitchFamily="49" charset="0"/>
                <a:cs typeface="Courier New" panose="02070309020205020404" pitchFamily="49" charset="0"/>
              </a:rPr>
              <a:t>&gt;</a:t>
            </a:r>
            <a:endParaRPr lang="en-US" alt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442916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 – JavaScript Code</a:t>
            </a:r>
            <a:endParaRPr lang="en-US" dirty="0"/>
          </a:p>
        </p:txBody>
      </p:sp>
      <p:sp>
        <p:nvSpPr>
          <p:cNvPr id="4" name="Date Placeholder 3"/>
          <p:cNvSpPr>
            <a:spLocks noGrp="1"/>
          </p:cNvSpPr>
          <p:nvPr>
            <p:ph type="dt" sz="half" idx="10"/>
          </p:nvPr>
        </p:nvSpPr>
        <p:spPr/>
        <p:txBody>
          <a:bodyPr/>
          <a:lstStyle/>
          <a:p>
            <a:fld id="{93FA1929-6777-4442-9D8B-F5992C268537}" type="datetime1">
              <a:rPr lang="en-US" smtClean="0"/>
              <a:t>10/14/2015</a:t>
            </a:fld>
            <a:endParaRPr lang="en-US" dirty="0"/>
          </a:p>
        </p:txBody>
      </p:sp>
      <p:sp>
        <p:nvSpPr>
          <p:cNvPr id="5" name="Slide Number Placeholder 4"/>
          <p:cNvSpPr>
            <a:spLocks noGrp="1"/>
          </p:cNvSpPr>
          <p:nvPr>
            <p:ph type="sldNum" sz="quarter" idx="11"/>
          </p:nvPr>
        </p:nvSpPr>
        <p:spPr/>
        <p:txBody>
          <a:bodyPr/>
          <a:lstStyle/>
          <a:p>
            <a:fld id="{1394A405-A56A-447D-AF03-5FB891AC25A7}" type="slidenum">
              <a:rPr lang="en-US" smtClean="0"/>
              <a:pPr/>
              <a:t>31</a:t>
            </a:fld>
            <a:endParaRPr lang="en-US" dirty="0"/>
          </a:p>
        </p:txBody>
      </p:sp>
      <p:sp>
        <p:nvSpPr>
          <p:cNvPr id="6" name="Footer Placeholder 5"/>
          <p:cNvSpPr>
            <a:spLocks noGrp="1"/>
          </p:cNvSpPr>
          <p:nvPr>
            <p:ph type="ftr" sz="quarter" idx="12"/>
          </p:nvPr>
        </p:nvSpPr>
        <p:spPr/>
        <p:txBody>
          <a:bodyPr/>
          <a:lstStyle/>
          <a:p>
            <a:r>
              <a:rPr lang="en-US" smtClean="0"/>
              <a:t>User Interface Tier for Web Apps</a:t>
            </a:r>
            <a:endParaRPr lang="en-US" dirty="0"/>
          </a:p>
        </p:txBody>
      </p:sp>
      <p:sp>
        <p:nvSpPr>
          <p:cNvPr id="7" name="Content Placeholder 6"/>
          <p:cNvSpPr>
            <a:spLocks noGrp="1" noChangeArrowheads="1"/>
          </p:cNvSpPr>
          <p:nvPr>
            <p:ph idx="1"/>
          </p:nvPr>
        </p:nvSpPr>
        <p:spPr bwMode="auto">
          <a:xfrm>
            <a:off x="457200" y="1600201"/>
            <a:ext cx="8229600" cy="3733800"/>
          </a:xfrm>
          <a:prstGeom prst="rect">
            <a:avLst/>
          </a:prstGeom>
          <a:solidFill>
            <a:schemeClr val="accent5">
              <a:lumMod val="40000"/>
              <a:lumOff val="60000"/>
            </a:schemeClr>
          </a:solidFill>
          <a:ln w="9525">
            <a:solidFill>
              <a:schemeClr val="tx1"/>
            </a:solidFill>
            <a:miter lim="800000"/>
            <a:headEnd/>
            <a:tailEnd/>
          </a:ln>
        </p:spPr>
        <p:txBody>
          <a:bodyPr>
            <a:norm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indent="0">
              <a:buNone/>
            </a:pPr>
            <a:r>
              <a:rPr lang="en-US" sz="1800" dirty="0">
                <a:solidFill>
                  <a:srgbClr val="A52A2A"/>
                </a:solidFill>
                <a:latin typeface="Courier New" panose="02070309020205020404" pitchFamily="49" charset="0"/>
                <a:cs typeface="Courier New" panose="02070309020205020404" pitchFamily="49" charset="0"/>
              </a:rPr>
              <a:t>function</a:t>
            </a:r>
            <a:r>
              <a:rPr lang="en-US" sz="1800" dirty="0">
                <a:solidFill>
                  <a:srgbClr val="000000"/>
                </a:solidFill>
                <a:latin typeface="Courier New" panose="02070309020205020404" pitchFamily="49" charset="0"/>
                <a:cs typeface="Courier New" panose="02070309020205020404" pitchFamily="49" charset="0"/>
              </a:rPr>
              <a:t> </a:t>
            </a:r>
            <a:r>
              <a:rPr lang="en-US" sz="1800" dirty="0" err="1">
                <a:solidFill>
                  <a:srgbClr val="000000"/>
                </a:solidFill>
                <a:latin typeface="Courier New" panose="02070309020205020404" pitchFamily="49" charset="0"/>
                <a:cs typeface="Courier New" panose="02070309020205020404" pitchFamily="49" charset="0"/>
              </a:rPr>
              <a:t>loadDoc</a:t>
            </a:r>
            <a:r>
              <a:rPr lang="en-US" sz="1800" dirty="0">
                <a:solidFill>
                  <a:srgbClr val="000000"/>
                </a:solidFill>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
            </a:r>
            <a:br>
              <a:rPr lang="en-US" sz="1800" dirty="0">
                <a:latin typeface="Courier New" panose="02070309020205020404" pitchFamily="49" charset="0"/>
                <a:cs typeface="Courier New" panose="02070309020205020404" pitchFamily="49" charset="0"/>
              </a:rPr>
            </a:br>
            <a:r>
              <a:rPr lang="en-US" sz="1800" dirty="0">
                <a:solidFill>
                  <a:srgbClr val="000000"/>
                </a:solidFill>
                <a:latin typeface="Courier New" panose="02070309020205020404" pitchFamily="49" charset="0"/>
                <a:cs typeface="Courier New" panose="02070309020205020404" pitchFamily="49" charset="0"/>
              </a:rPr>
              <a:t>  </a:t>
            </a:r>
            <a:r>
              <a:rPr lang="en-US" sz="1800" dirty="0">
                <a:solidFill>
                  <a:srgbClr val="A52A2A"/>
                </a:solidFill>
                <a:latin typeface="Courier New" panose="02070309020205020404" pitchFamily="49" charset="0"/>
                <a:cs typeface="Courier New" panose="02070309020205020404" pitchFamily="49" charset="0"/>
              </a:rPr>
              <a:t>var</a:t>
            </a:r>
            <a:r>
              <a:rPr lang="en-US" sz="1800" dirty="0">
                <a:solidFill>
                  <a:srgbClr val="000000"/>
                </a:solidFill>
                <a:latin typeface="Courier New" panose="02070309020205020404" pitchFamily="49" charset="0"/>
                <a:cs typeface="Courier New" panose="02070309020205020404" pitchFamily="49" charset="0"/>
              </a:rPr>
              <a:t> </a:t>
            </a:r>
            <a:r>
              <a:rPr lang="en-US" sz="1800" dirty="0" err="1">
                <a:solidFill>
                  <a:srgbClr val="000000"/>
                </a:solidFill>
                <a:latin typeface="Courier New" panose="02070309020205020404" pitchFamily="49" charset="0"/>
                <a:cs typeface="Courier New" panose="02070309020205020404" pitchFamily="49" charset="0"/>
              </a:rPr>
              <a:t>xhttp</a:t>
            </a:r>
            <a:r>
              <a:rPr lang="en-US" sz="1800" dirty="0">
                <a:solidFill>
                  <a:srgbClr val="000000"/>
                </a:solidFill>
                <a:latin typeface="Courier New" panose="02070309020205020404" pitchFamily="49" charset="0"/>
                <a:cs typeface="Courier New" panose="02070309020205020404" pitchFamily="49" charset="0"/>
              </a:rPr>
              <a:t> = </a:t>
            </a:r>
            <a:r>
              <a:rPr lang="en-US" sz="1800" dirty="0">
                <a:solidFill>
                  <a:srgbClr val="A52A2A"/>
                </a:solidFill>
                <a:latin typeface="Courier New" panose="02070309020205020404" pitchFamily="49" charset="0"/>
                <a:cs typeface="Courier New" panose="02070309020205020404" pitchFamily="49" charset="0"/>
              </a:rPr>
              <a:t>new</a:t>
            </a:r>
            <a:r>
              <a:rPr lang="en-US" sz="1800" dirty="0">
                <a:solidFill>
                  <a:srgbClr val="000000"/>
                </a:solidFill>
                <a:latin typeface="Courier New" panose="02070309020205020404" pitchFamily="49" charset="0"/>
                <a:cs typeface="Courier New" panose="02070309020205020404" pitchFamily="49" charset="0"/>
              </a:rPr>
              <a:t> </a:t>
            </a:r>
            <a:r>
              <a:rPr lang="en-US" sz="1800" dirty="0" err="1">
                <a:solidFill>
                  <a:srgbClr val="000000"/>
                </a:solidFill>
                <a:latin typeface="Courier New" panose="02070309020205020404" pitchFamily="49" charset="0"/>
                <a:cs typeface="Courier New" panose="02070309020205020404" pitchFamily="49" charset="0"/>
              </a:rPr>
              <a:t>XMLHttpRequest</a:t>
            </a:r>
            <a:r>
              <a:rPr lang="en-US" sz="1800" dirty="0">
                <a:solidFill>
                  <a:srgbClr val="000000"/>
                </a:solidFill>
                <a:latin typeface="Courier New" panose="02070309020205020404" pitchFamily="49" charset="0"/>
                <a:cs typeface="Courier New" panose="02070309020205020404" pitchFamily="49" charset="0"/>
              </a:rPr>
              <a:t>();</a:t>
            </a:r>
            <a:r>
              <a:rPr lang="en-US" sz="1800" dirty="0">
                <a:latin typeface="Courier New" panose="02070309020205020404" pitchFamily="49" charset="0"/>
                <a:cs typeface="Courier New" panose="02070309020205020404" pitchFamily="49" charset="0"/>
              </a:rPr>
              <a:t/>
            </a:r>
            <a:br>
              <a:rPr lang="en-US" sz="1800" dirty="0">
                <a:latin typeface="Courier New" panose="02070309020205020404" pitchFamily="49" charset="0"/>
                <a:cs typeface="Courier New" panose="02070309020205020404" pitchFamily="49" charset="0"/>
              </a:rPr>
            </a:br>
            <a:r>
              <a:rPr lang="en-US" sz="1800" dirty="0">
                <a:solidFill>
                  <a:srgbClr val="000000"/>
                </a:solidFill>
                <a:latin typeface="Courier New" panose="02070309020205020404" pitchFamily="49" charset="0"/>
                <a:cs typeface="Courier New" panose="02070309020205020404" pitchFamily="49" charset="0"/>
              </a:rPr>
              <a:t>  </a:t>
            </a:r>
            <a:r>
              <a:rPr lang="en-US" sz="1800" dirty="0" err="1">
                <a:solidFill>
                  <a:srgbClr val="000000"/>
                </a:solidFill>
                <a:latin typeface="Courier New" panose="02070309020205020404" pitchFamily="49" charset="0"/>
                <a:cs typeface="Courier New" panose="02070309020205020404" pitchFamily="49" charset="0"/>
              </a:rPr>
              <a:t>xhttp.onreadystatechange</a:t>
            </a:r>
            <a:r>
              <a:rPr lang="en-US" sz="1800" dirty="0">
                <a:solidFill>
                  <a:srgbClr val="000000"/>
                </a:solidFill>
                <a:latin typeface="Courier New" panose="02070309020205020404" pitchFamily="49" charset="0"/>
                <a:cs typeface="Courier New" panose="02070309020205020404" pitchFamily="49" charset="0"/>
              </a:rPr>
              <a:t> = </a:t>
            </a:r>
            <a:r>
              <a:rPr lang="en-US" sz="1800" dirty="0">
                <a:solidFill>
                  <a:srgbClr val="A52A2A"/>
                </a:solidFill>
                <a:latin typeface="Courier New" panose="02070309020205020404" pitchFamily="49" charset="0"/>
                <a:cs typeface="Courier New" panose="02070309020205020404" pitchFamily="49" charset="0"/>
              </a:rPr>
              <a:t>function</a:t>
            </a:r>
            <a:r>
              <a:rPr lang="en-US" sz="1800" dirty="0">
                <a:solidFill>
                  <a:srgbClr val="000000"/>
                </a:solidFill>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
            </a:r>
            <a:br>
              <a:rPr lang="en-US" sz="1800" dirty="0">
                <a:latin typeface="Courier New" panose="02070309020205020404" pitchFamily="49" charset="0"/>
                <a:cs typeface="Courier New" panose="02070309020205020404" pitchFamily="49" charset="0"/>
              </a:rPr>
            </a:br>
            <a:r>
              <a:rPr lang="en-US" sz="1800" dirty="0">
                <a:solidFill>
                  <a:srgbClr val="000000"/>
                </a:solidFill>
                <a:latin typeface="Courier New" panose="02070309020205020404" pitchFamily="49" charset="0"/>
                <a:cs typeface="Courier New" panose="02070309020205020404" pitchFamily="49" charset="0"/>
              </a:rPr>
              <a:t>    </a:t>
            </a:r>
            <a:r>
              <a:rPr lang="en-US" sz="1800" dirty="0">
                <a:solidFill>
                  <a:srgbClr val="A52A2A"/>
                </a:solidFill>
                <a:latin typeface="Courier New" panose="02070309020205020404" pitchFamily="49" charset="0"/>
                <a:cs typeface="Courier New" panose="02070309020205020404" pitchFamily="49" charset="0"/>
              </a:rPr>
              <a:t>if</a:t>
            </a:r>
            <a:r>
              <a:rPr lang="en-US" sz="1800" dirty="0">
                <a:solidFill>
                  <a:srgbClr val="000000"/>
                </a:solidFill>
                <a:latin typeface="Courier New" panose="02070309020205020404" pitchFamily="49" charset="0"/>
                <a:cs typeface="Courier New" panose="02070309020205020404" pitchFamily="49" charset="0"/>
              </a:rPr>
              <a:t> (</a:t>
            </a:r>
            <a:r>
              <a:rPr lang="en-US" sz="1800" dirty="0" err="1">
                <a:solidFill>
                  <a:srgbClr val="000000"/>
                </a:solidFill>
                <a:latin typeface="Courier New" panose="02070309020205020404" pitchFamily="49" charset="0"/>
                <a:cs typeface="Courier New" panose="02070309020205020404" pitchFamily="49" charset="0"/>
              </a:rPr>
              <a:t>xhttp.readyState</a:t>
            </a:r>
            <a:r>
              <a:rPr lang="en-US" sz="1800" dirty="0">
                <a:solidFill>
                  <a:srgbClr val="000000"/>
                </a:solidFill>
                <a:latin typeface="Courier New" panose="02070309020205020404" pitchFamily="49" charset="0"/>
                <a:cs typeface="Courier New" panose="02070309020205020404" pitchFamily="49" charset="0"/>
              </a:rPr>
              <a:t> == </a:t>
            </a:r>
            <a:r>
              <a:rPr lang="en-US" sz="1800" dirty="0">
                <a:solidFill>
                  <a:srgbClr val="0000CD"/>
                </a:solidFill>
                <a:latin typeface="Courier New" panose="02070309020205020404" pitchFamily="49" charset="0"/>
                <a:cs typeface="Courier New" panose="02070309020205020404" pitchFamily="49" charset="0"/>
              </a:rPr>
              <a:t>4</a:t>
            </a:r>
            <a:r>
              <a:rPr lang="en-US" sz="1800" dirty="0">
                <a:solidFill>
                  <a:srgbClr val="000000"/>
                </a:solidFill>
                <a:latin typeface="Courier New" panose="02070309020205020404" pitchFamily="49" charset="0"/>
                <a:cs typeface="Courier New" panose="02070309020205020404" pitchFamily="49" charset="0"/>
              </a:rPr>
              <a:t> &amp;&amp; </a:t>
            </a:r>
            <a:r>
              <a:rPr lang="en-US" sz="1800" dirty="0" err="1">
                <a:solidFill>
                  <a:srgbClr val="000000"/>
                </a:solidFill>
                <a:latin typeface="Courier New" panose="02070309020205020404" pitchFamily="49" charset="0"/>
                <a:cs typeface="Courier New" panose="02070309020205020404" pitchFamily="49" charset="0"/>
              </a:rPr>
              <a:t>xhttp.status</a:t>
            </a:r>
            <a:r>
              <a:rPr lang="en-US" sz="1800" dirty="0">
                <a:solidFill>
                  <a:srgbClr val="000000"/>
                </a:solidFill>
                <a:latin typeface="Courier New" panose="02070309020205020404" pitchFamily="49" charset="0"/>
                <a:cs typeface="Courier New" panose="02070309020205020404" pitchFamily="49" charset="0"/>
              </a:rPr>
              <a:t> == </a:t>
            </a:r>
            <a:r>
              <a:rPr lang="en-US" sz="1800" dirty="0">
                <a:solidFill>
                  <a:srgbClr val="0000CD"/>
                </a:solidFill>
                <a:latin typeface="Courier New" panose="02070309020205020404" pitchFamily="49" charset="0"/>
                <a:cs typeface="Courier New" panose="02070309020205020404" pitchFamily="49" charset="0"/>
              </a:rPr>
              <a:t>200</a:t>
            </a:r>
            <a:r>
              <a:rPr lang="en-US" sz="1800" dirty="0">
                <a:solidFill>
                  <a:srgbClr val="000000"/>
                </a:solidFill>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
            </a:r>
            <a:br>
              <a:rPr lang="en-US" sz="1800" dirty="0">
                <a:latin typeface="Courier New" panose="02070309020205020404" pitchFamily="49" charset="0"/>
                <a:cs typeface="Courier New" panose="02070309020205020404" pitchFamily="49" charset="0"/>
              </a:rPr>
            </a:br>
            <a:r>
              <a:rPr lang="en-US" sz="1800" dirty="0">
                <a:solidFill>
                  <a:srgbClr val="000000"/>
                </a:solidFill>
                <a:latin typeface="Courier New" panose="02070309020205020404" pitchFamily="49" charset="0"/>
                <a:cs typeface="Courier New" panose="02070309020205020404" pitchFamily="49" charset="0"/>
              </a:rPr>
              <a:t>     </a:t>
            </a:r>
            <a:r>
              <a:rPr lang="en-US" sz="1800" dirty="0" err="1">
                <a:solidFill>
                  <a:srgbClr val="000000"/>
                </a:solidFill>
                <a:latin typeface="Courier New" panose="02070309020205020404" pitchFamily="49" charset="0"/>
                <a:cs typeface="Courier New" panose="02070309020205020404" pitchFamily="49" charset="0"/>
              </a:rPr>
              <a:t>document.getElementById</a:t>
            </a:r>
            <a:r>
              <a:rPr lang="en-US" sz="1800" dirty="0">
                <a:solidFill>
                  <a:srgbClr val="000000"/>
                </a:solidFill>
                <a:latin typeface="Courier New" panose="02070309020205020404" pitchFamily="49" charset="0"/>
                <a:cs typeface="Courier New" panose="02070309020205020404" pitchFamily="49" charset="0"/>
              </a:rPr>
              <a:t>(</a:t>
            </a:r>
            <a:r>
              <a:rPr lang="en-US" sz="1800" dirty="0">
                <a:solidFill>
                  <a:srgbClr val="0000CD"/>
                </a:solidFill>
                <a:latin typeface="Courier New" panose="02070309020205020404" pitchFamily="49" charset="0"/>
                <a:cs typeface="Courier New" panose="02070309020205020404" pitchFamily="49" charset="0"/>
              </a:rPr>
              <a:t>"demo"</a:t>
            </a:r>
            <a:r>
              <a:rPr lang="en-US" sz="1800" dirty="0">
                <a:solidFill>
                  <a:srgbClr val="000000"/>
                </a:solidFill>
                <a:latin typeface="Courier New" panose="02070309020205020404" pitchFamily="49" charset="0"/>
                <a:cs typeface="Courier New" panose="02070309020205020404" pitchFamily="49" charset="0"/>
              </a:rPr>
              <a:t>).</a:t>
            </a:r>
            <a:r>
              <a:rPr lang="en-US" sz="1800" dirty="0" err="1">
                <a:solidFill>
                  <a:srgbClr val="000000"/>
                </a:solidFill>
                <a:latin typeface="Courier New" panose="02070309020205020404" pitchFamily="49" charset="0"/>
                <a:cs typeface="Courier New" panose="02070309020205020404" pitchFamily="49" charset="0"/>
              </a:rPr>
              <a:t>innerHTML</a:t>
            </a:r>
            <a:r>
              <a:rPr lang="en-US" sz="1800" dirty="0">
                <a:solidFill>
                  <a:srgbClr val="000000"/>
                </a:solidFill>
                <a:latin typeface="Courier New" panose="02070309020205020404" pitchFamily="49" charset="0"/>
                <a:cs typeface="Courier New" panose="02070309020205020404" pitchFamily="49" charset="0"/>
              </a:rPr>
              <a:t> </a:t>
            </a:r>
            <a:r>
              <a:rPr lang="en-US" sz="1800" dirty="0" smtClean="0">
                <a:solidFill>
                  <a:srgbClr val="000000"/>
                </a:solidFill>
                <a:latin typeface="Courier New" panose="02070309020205020404" pitchFamily="49" charset="0"/>
                <a:cs typeface="Courier New" panose="02070309020205020404" pitchFamily="49" charset="0"/>
              </a:rPr>
              <a:t>=</a:t>
            </a:r>
          </a:p>
          <a:p>
            <a:pPr marL="0" indent="0">
              <a:buNone/>
            </a:pPr>
            <a:r>
              <a:rPr lang="en-US" sz="1800" dirty="0">
                <a:solidFill>
                  <a:srgbClr val="000000"/>
                </a:solidFill>
                <a:latin typeface="Courier New" panose="02070309020205020404" pitchFamily="49" charset="0"/>
                <a:cs typeface="Courier New" panose="02070309020205020404" pitchFamily="49" charset="0"/>
              </a:rPr>
              <a:t> </a:t>
            </a:r>
            <a:r>
              <a:rPr lang="en-US" sz="1800" dirty="0" smtClean="0">
                <a:solidFill>
                  <a:srgbClr val="000000"/>
                </a:solidFill>
                <a:latin typeface="Courier New" panose="02070309020205020404" pitchFamily="49" charset="0"/>
                <a:cs typeface="Courier New" panose="02070309020205020404" pitchFamily="49" charset="0"/>
              </a:rPr>
              <a:t>           </a:t>
            </a:r>
            <a:r>
              <a:rPr lang="en-US" sz="1800" dirty="0" err="1">
                <a:solidFill>
                  <a:srgbClr val="000000"/>
                </a:solidFill>
                <a:latin typeface="Courier New" panose="02070309020205020404" pitchFamily="49" charset="0"/>
                <a:cs typeface="Courier New" panose="02070309020205020404" pitchFamily="49" charset="0"/>
              </a:rPr>
              <a:t>xhttp.responseText</a:t>
            </a:r>
            <a:r>
              <a:rPr lang="en-US" sz="1800" dirty="0">
                <a:solidFill>
                  <a:srgbClr val="000000"/>
                </a:solidFill>
                <a:latin typeface="Courier New" panose="02070309020205020404" pitchFamily="49" charset="0"/>
                <a:cs typeface="Courier New" panose="02070309020205020404" pitchFamily="49" charset="0"/>
              </a:rPr>
              <a:t>;</a:t>
            </a:r>
            <a:r>
              <a:rPr lang="en-US" sz="1800" dirty="0">
                <a:latin typeface="Courier New" panose="02070309020205020404" pitchFamily="49" charset="0"/>
                <a:cs typeface="Courier New" panose="02070309020205020404" pitchFamily="49" charset="0"/>
              </a:rPr>
              <a:t/>
            </a:r>
            <a:br>
              <a:rPr lang="en-US" sz="1800" dirty="0">
                <a:latin typeface="Courier New" panose="02070309020205020404" pitchFamily="49" charset="0"/>
                <a:cs typeface="Courier New" panose="02070309020205020404" pitchFamily="49" charset="0"/>
              </a:rPr>
            </a:br>
            <a:r>
              <a:rPr lang="en-US" sz="1800" dirty="0">
                <a:solidFill>
                  <a:srgbClr val="000000"/>
                </a:solidFill>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
            </a:r>
            <a:br>
              <a:rPr lang="en-US" sz="1800" dirty="0">
                <a:latin typeface="Courier New" panose="02070309020205020404" pitchFamily="49" charset="0"/>
                <a:cs typeface="Courier New" panose="02070309020205020404" pitchFamily="49" charset="0"/>
              </a:rPr>
            </a:br>
            <a:r>
              <a:rPr lang="en-US" sz="1800" dirty="0">
                <a:solidFill>
                  <a:srgbClr val="000000"/>
                </a:solidFill>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
            </a:r>
            <a:br>
              <a:rPr lang="en-US" sz="1800" dirty="0">
                <a:latin typeface="Courier New" panose="02070309020205020404" pitchFamily="49" charset="0"/>
                <a:cs typeface="Courier New" panose="02070309020205020404" pitchFamily="49" charset="0"/>
              </a:rPr>
            </a:br>
            <a:r>
              <a:rPr lang="en-US" sz="1800" dirty="0">
                <a:solidFill>
                  <a:srgbClr val="000000"/>
                </a:solidFill>
                <a:latin typeface="Courier New" panose="02070309020205020404" pitchFamily="49" charset="0"/>
                <a:cs typeface="Courier New" panose="02070309020205020404" pitchFamily="49" charset="0"/>
              </a:rPr>
              <a:t>  xhttp.open(</a:t>
            </a:r>
            <a:r>
              <a:rPr lang="en-US" sz="1800" dirty="0">
                <a:solidFill>
                  <a:srgbClr val="0000CD"/>
                </a:solidFill>
                <a:latin typeface="Courier New" panose="02070309020205020404" pitchFamily="49" charset="0"/>
                <a:cs typeface="Courier New" panose="02070309020205020404" pitchFamily="49" charset="0"/>
              </a:rPr>
              <a:t>"GET"</a:t>
            </a:r>
            <a:r>
              <a:rPr lang="en-US" sz="1800" dirty="0">
                <a:solidFill>
                  <a:srgbClr val="000000"/>
                </a:solidFill>
                <a:latin typeface="Courier New" panose="02070309020205020404" pitchFamily="49" charset="0"/>
                <a:cs typeface="Courier New" panose="02070309020205020404" pitchFamily="49" charset="0"/>
              </a:rPr>
              <a:t>, </a:t>
            </a:r>
            <a:r>
              <a:rPr lang="en-US" sz="1800" dirty="0" smtClean="0">
                <a:solidFill>
                  <a:srgbClr val="0000CD"/>
                </a:solidFill>
                <a:latin typeface="Courier New" panose="02070309020205020404" pitchFamily="49" charset="0"/>
                <a:cs typeface="Courier New" panose="02070309020205020404" pitchFamily="49" charset="0"/>
              </a:rPr>
              <a:t>“/UpdateDemo"</a:t>
            </a:r>
            <a:r>
              <a:rPr lang="en-US" sz="1800" dirty="0" smtClean="0">
                <a:solidFill>
                  <a:srgbClr val="000000"/>
                </a:solidFill>
                <a:latin typeface="Courier New" panose="02070309020205020404" pitchFamily="49" charset="0"/>
                <a:cs typeface="Courier New" panose="02070309020205020404" pitchFamily="49" charset="0"/>
              </a:rPr>
              <a:t>,</a:t>
            </a:r>
            <a:r>
              <a:rPr lang="en-US" sz="1800" dirty="0">
                <a:solidFill>
                  <a:srgbClr val="000000"/>
                </a:solidFill>
                <a:latin typeface="Courier New" panose="02070309020205020404" pitchFamily="49" charset="0"/>
                <a:cs typeface="Courier New" panose="02070309020205020404" pitchFamily="49" charset="0"/>
              </a:rPr>
              <a:t> </a:t>
            </a:r>
            <a:r>
              <a:rPr lang="en-US" sz="1800" dirty="0">
                <a:solidFill>
                  <a:srgbClr val="0000CD"/>
                </a:solidFill>
                <a:latin typeface="Courier New" panose="02070309020205020404" pitchFamily="49" charset="0"/>
                <a:cs typeface="Courier New" panose="02070309020205020404" pitchFamily="49" charset="0"/>
              </a:rPr>
              <a:t>true</a:t>
            </a:r>
            <a:r>
              <a:rPr lang="en-US" sz="1800" dirty="0" smtClean="0">
                <a:solidFill>
                  <a:srgbClr val="000000"/>
                </a:solidFill>
                <a:latin typeface="Courier New" panose="02070309020205020404" pitchFamily="49" charset="0"/>
                <a:cs typeface="Courier New" panose="02070309020205020404" pitchFamily="49" charset="0"/>
              </a:rPr>
              <a:t>); </a:t>
            </a:r>
          </a:p>
          <a:p>
            <a:pPr marL="0" indent="0">
              <a:buNone/>
            </a:pPr>
            <a:r>
              <a:rPr lang="en-US" sz="1800" dirty="0">
                <a:solidFill>
                  <a:srgbClr val="000000"/>
                </a:solidFill>
                <a:latin typeface="Courier New" panose="02070309020205020404" pitchFamily="49" charset="0"/>
                <a:cs typeface="Courier New" panose="02070309020205020404" pitchFamily="49" charset="0"/>
              </a:rPr>
              <a:t>	</a:t>
            </a:r>
            <a:r>
              <a:rPr lang="en-US" sz="1800" b="1" dirty="0" smtClean="0">
                <a:solidFill>
                  <a:srgbClr val="FF0000"/>
                </a:solidFill>
                <a:latin typeface="Courier New" panose="02070309020205020404" pitchFamily="49" charset="0"/>
                <a:cs typeface="Courier New" panose="02070309020205020404" pitchFamily="49" charset="0"/>
              </a:rPr>
              <a:t>// true means asynchronous!</a:t>
            </a:r>
          </a:p>
          <a:p>
            <a:pPr marL="0"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xttp.onreadystatechange </a:t>
            </a:r>
            <a:r>
              <a:rPr lang="en-US" sz="1800" dirty="0">
                <a:latin typeface="Courier New" panose="02070309020205020404" pitchFamily="49" charset="0"/>
                <a:cs typeface="Courier New" panose="02070309020205020404" pitchFamily="49" charset="0"/>
              </a:rPr>
              <a:t>= callback; </a:t>
            </a:r>
            <a:br>
              <a:rPr lang="en-US" sz="1800" dirty="0">
                <a:latin typeface="Courier New" panose="02070309020205020404" pitchFamily="49" charset="0"/>
                <a:cs typeface="Courier New" panose="02070309020205020404" pitchFamily="49" charset="0"/>
              </a:rPr>
            </a:br>
            <a:r>
              <a:rPr lang="en-US" sz="1800" dirty="0">
                <a:solidFill>
                  <a:srgbClr val="000000"/>
                </a:solidFill>
                <a:latin typeface="Courier New" panose="02070309020205020404" pitchFamily="49" charset="0"/>
                <a:cs typeface="Courier New" panose="02070309020205020404" pitchFamily="49" charset="0"/>
              </a:rPr>
              <a:t>  xhttp.send();</a:t>
            </a:r>
            <a:r>
              <a:rPr lang="en-US" sz="1800" dirty="0">
                <a:latin typeface="Courier New" panose="02070309020205020404" pitchFamily="49" charset="0"/>
                <a:cs typeface="Courier New" panose="02070309020205020404" pitchFamily="49" charset="0"/>
              </a:rPr>
              <a:t/>
            </a:r>
            <a:br>
              <a:rPr lang="en-US" sz="1800" dirty="0">
                <a:latin typeface="Courier New" panose="02070309020205020404" pitchFamily="49" charset="0"/>
                <a:cs typeface="Courier New" panose="02070309020205020404" pitchFamily="49" charset="0"/>
              </a:rPr>
            </a:br>
            <a:r>
              <a:rPr lang="en-US" sz="1800" dirty="0">
                <a:solidFill>
                  <a:srgbClr val="000000"/>
                </a:solidFill>
                <a:latin typeface="Courier New" panose="02070309020205020404" pitchFamily="49" charset="0"/>
                <a:cs typeface="Courier New" panose="02070309020205020404" pitchFamily="49" charset="0"/>
              </a:rPr>
              <a:t>}</a:t>
            </a:r>
            <a:endParaRPr lang="en-US" alt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458136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 – JavaScript Code</a:t>
            </a:r>
            <a:endParaRPr lang="en-US" dirty="0"/>
          </a:p>
        </p:txBody>
      </p:sp>
      <p:sp>
        <p:nvSpPr>
          <p:cNvPr id="4" name="Date Placeholder 3"/>
          <p:cNvSpPr>
            <a:spLocks noGrp="1"/>
          </p:cNvSpPr>
          <p:nvPr>
            <p:ph type="dt" sz="half" idx="10"/>
          </p:nvPr>
        </p:nvSpPr>
        <p:spPr/>
        <p:txBody>
          <a:bodyPr/>
          <a:lstStyle/>
          <a:p>
            <a:fld id="{93FA1929-6777-4442-9D8B-F5992C268537}" type="datetime1">
              <a:rPr lang="en-US" smtClean="0"/>
              <a:t>10/14/2015</a:t>
            </a:fld>
            <a:endParaRPr lang="en-US" dirty="0"/>
          </a:p>
        </p:txBody>
      </p:sp>
      <p:sp>
        <p:nvSpPr>
          <p:cNvPr id="5" name="Slide Number Placeholder 4"/>
          <p:cNvSpPr>
            <a:spLocks noGrp="1"/>
          </p:cNvSpPr>
          <p:nvPr>
            <p:ph type="sldNum" sz="quarter" idx="11"/>
          </p:nvPr>
        </p:nvSpPr>
        <p:spPr/>
        <p:txBody>
          <a:bodyPr/>
          <a:lstStyle/>
          <a:p>
            <a:fld id="{1394A405-A56A-447D-AF03-5FB891AC25A7}" type="slidenum">
              <a:rPr lang="en-US" smtClean="0"/>
              <a:pPr/>
              <a:t>32</a:t>
            </a:fld>
            <a:endParaRPr lang="en-US" dirty="0"/>
          </a:p>
        </p:txBody>
      </p:sp>
      <p:sp>
        <p:nvSpPr>
          <p:cNvPr id="6" name="Footer Placeholder 5"/>
          <p:cNvSpPr>
            <a:spLocks noGrp="1"/>
          </p:cNvSpPr>
          <p:nvPr>
            <p:ph type="ftr" sz="quarter" idx="12"/>
          </p:nvPr>
        </p:nvSpPr>
        <p:spPr/>
        <p:txBody>
          <a:bodyPr/>
          <a:lstStyle/>
          <a:p>
            <a:r>
              <a:rPr lang="en-US" smtClean="0"/>
              <a:t>User Interface Tier for Web Apps</a:t>
            </a:r>
            <a:endParaRPr lang="en-US" dirty="0"/>
          </a:p>
        </p:txBody>
      </p:sp>
      <p:sp>
        <p:nvSpPr>
          <p:cNvPr id="7" name="Content Placeholder 6"/>
          <p:cNvSpPr>
            <a:spLocks noGrp="1" noChangeArrowheads="1"/>
          </p:cNvSpPr>
          <p:nvPr>
            <p:ph idx="1"/>
          </p:nvPr>
        </p:nvSpPr>
        <p:spPr bwMode="auto">
          <a:xfrm>
            <a:off x="457200" y="1600201"/>
            <a:ext cx="8229600" cy="2362200"/>
          </a:xfrm>
          <a:prstGeom prst="rect">
            <a:avLst/>
          </a:prstGeom>
          <a:solidFill>
            <a:schemeClr val="accent5">
              <a:lumMod val="40000"/>
              <a:lumOff val="60000"/>
            </a:schemeClr>
          </a:solidFill>
          <a:ln w="9525">
            <a:solidFill>
              <a:schemeClr val="tx1"/>
            </a:solidFill>
            <a:miter lim="800000"/>
            <a:headEnd/>
            <a:tailEnd/>
          </a:ln>
        </p:spPr>
        <p:txBody>
          <a:bodyPr>
            <a:norm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nSpc>
                <a:spcPct val="90000"/>
              </a:lnSpc>
              <a:buFont typeface="Monotype Sorts" charset="0"/>
              <a:buNone/>
              <a:defRPr/>
            </a:pPr>
            <a:r>
              <a:rPr lang="en-US" sz="1800" dirty="0">
                <a:solidFill>
                  <a:srgbClr val="A52A2A"/>
                </a:solidFill>
                <a:latin typeface="Courier New" panose="02070309020205020404" pitchFamily="49" charset="0"/>
                <a:cs typeface="Courier New" panose="02070309020205020404" pitchFamily="49" charset="0"/>
              </a:rPr>
              <a:t>function</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callback( ) {</a:t>
            </a:r>
          </a:p>
          <a:p>
            <a:pPr>
              <a:lnSpc>
                <a:spcPct val="90000"/>
              </a:lnSpc>
              <a:buFont typeface="Monotype Sorts" charset="0"/>
              <a:buNone/>
              <a:defRPr/>
            </a:pPr>
            <a:r>
              <a:rPr lang="en-US" sz="1800" dirty="0">
                <a:latin typeface="Courier New" panose="02070309020205020404" pitchFamily="49" charset="0"/>
                <a:cs typeface="Courier New" panose="02070309020205020404" pitchFamily="49" charset="0"/>
              </a:rPr>
              <a:t>    if </a:t>
            </a:r>
            <a:r>
              <a:rPr lang="en-US" sz="1800" dirty="0" smtClean="0">
                <a:latin typeface="Courier New" panose="02070309020205020404" pitchFamily="49" charset="0"/>
                <a:cs typeface="Courier New" panose="02070309020205020404" pitchFamily="49" charset="0"/>
              </a:rPr>
              <a:t>(</a:t>
            </a:r>
            <a:r>
              <a:rPr lang="en-US" sz="1800" dirty="0" err="1">
                <a:solidFill>
                  <a:srgbClr val="000000"/>
                </a:solidFill>
                <a:latin typeface="Courier New" panose="02070309020205020404" pitchFamily="49" charset="0"/>
                <a:cs typeface="Courier New" panose="02070309020205020404" pitchFamily="49" charset="0"/>
              </a:rPr>
              <a:t>xhttp</a:t>
            </a:r>
            <a:r>
              <a:rPr lang="en-US" sz="1800" dirty="0" err="1" smtClean="0">
                <a:latin typeface="Courier New" panose="02070309020205020404" pitchFamily="49" charset="0"/>
                <a:cs typeface="Courier New" panose="02070309020205020404" pitchFamily="49" charset="0"/>
              </a:rPr>
              <a:t>.readyState</a:t>
            </a:r>
            <a:r>
              <a:rPr lang="en-US" sz="1800" dirty="0">
                <a:latin typeface="Courier New" panose="02070309020205020404" pitchFamily="49" charset="0"/>
                <a:cs typeface="Courier New" panose="02070309020205020404" pitchFamily="49" charset="0"/>
              </a:rPr>
              <a:t>==4) { </a:t>
            </a:r>
            <a:r>
              <a:rPr lang="en-US" sz="1800" dirty="0">
                <a:solidFill>
                  <a:srgbClr val="FF3300"/>
                </a:solidFill>
                <a:latin typeface="Courier New" panose="02070309020205020404" pitchFamily="49" charset="0"/>
                <a:cs typeface="Courier New" panose="02070309020205020404" pitchFamily="49" charset="0"/>
              </a:rPr>
              <a:t>// </a:t>
            </a:r>
            <a:r>
              <a:rPr lang="en-US" sz="1800" dirty="0" smtClean="0">
                <a:solidFill>
                  <a:srgbClr val="FF3300"/>
                </a:solidFill>
                <a:latin typeface="Courier New" panose="02070309020205020404" pitchFamily="49" charset="0"/>
                <a:cs typeface="Courier New" panose="02070309020205020404" pitchFamily="49" charset="0"/>
              </a:rPr>
              <a:t>called </a:t>
            </a:r>
            <a:r>
              <a:rPr lang="en-US" sz="1800" dirty="0">
                <a:solidFill>
                  <a:srgbClr val="FF3300"/>
                </a:solidFill>
                <a:latin typeface="Courier New" panose="02070309020205020404" pitchFamily="49" charset="0"/>
                <a:cs typeface="Courier New" panose="02070309020205020404" pitchFamily="49" charset="0"/>
              </a:rPr>
              <a:t>multiple times</a:t>
            </a:r>
          </a:p>
          <a:p>
            <a:pPr>
              <a:lnSpc>
                <a:spcPct val="90000"/>
              </a:lnSpc>
              <a:buFont typeface="Monotype Sorts" charset="0"/>
              <a:buNone/>
              <a:defRPr/>
            </a:pPr>
            <a:r>
              <a:rPr lang="en-US" sz="1800" dirty="0">
                <a:latin typeface="Courier New" panose="02070309020205020404" pitchFamily="49" charset="0"/>
                <a:cs typeface="Courier New" panose="02070309020205020404" pitchFamily="49" charset="0"/>
              </a:rPr>
              <a:t>        if </a:t>
            </a:r>
            <a:r>
              <a:rPr lang="en-US" sz="1800" dirty="0" smtClean="0">
                <a:latin typeface="Courier New" panose="02070309020205020404" pitchFamily="49" charset="0"/>
                <a:cs typeface="Courier New" panose="02070309020205020404" pitchFamily="49" charset="0"/>
              </a:rPr>
              <a:t>(</a:t>
            </a:r>
            <a:r>
              <a:rPr lang="en-US" sz="1800" dirty="0" err="1">
                <a:solidFill>
                  <a:srgbClr val="000000"/>
                </a:solidFill>
                <a:latin typeface="Courier New" panose="02070309020205020404" pitchFamily="49" charset="0"/>
                <a:cs typeface="Courier New" panose="02070309020205020404" pitchFamily="49" charset="0"/>
              </a:rPr>
              <a:t>xhttp</a:t>
            </a:r>
            <a:r>
              <a:rPr lang="en-US" sz="1800" dirty="0" err="1" smtClean="0">
                <a:latin typeface="Courier New" panose="02070309020205020404" pitchFamily="49" charset="0"/>
                <a:cs typeface="Courier New" panose="02070309020205020404" pitchFamily="49" charset="0"/>
              </a:rPr>
              <a:t>.status</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 200) {</a:t>
            </a:r>
          </a:p>
          <a:p>
            <a:pPr>
              <a:lnSpc>
                <a:spcPct val="90000"/>
              </a:lnSpc>
              <a:buFont typeface="Monotype Sorts" charset="0"/>
              <a:buNone/>
              <a:defRPr/>
            </a:pPr>
            <a:r>
              <a:rPr lang="en-US" sz="1800" dirty="0">
                <a:latin typeface="Courier New" panose="02070309020205020404" pitchFamily="49" charset="0"/>
                <a:cs typeface="Courier New" panose="02070309020205020404" pitchFamily="49" charset="0"/>
              </a:rPr>
              <a:t>            var </a:t>
            </a:r>
            <a:r>
              <a:rPr lang="en-US" sz="1800" dirty="0" err="1" smtClean="0">
                <a:latin typeface="Courier New" panose="02070309020205020404" pitchFamily="49" charset="0"/>
                <a:cs typeface="Courier New" panose="02070309020205020404" pitchFamily="49" charset="0"/>
              </a:rPr>
              <a:t>newTest</a:t>
            </a:r>
            <a:r>
              <a:rPr lang="en-US" sz="1800" dirty="0" smtClean="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document.getElementById</a:t>
            </a:r>
            <a:r>
              <a:rPr lang="en-US" sz="1800" dirty="0" smtClean="0">
                <a:latin typeface="Courier New" panose="02070309020205020404" pitchFamily="49" charset="0"/>
                <a:cs typeface="Courier New" panose="02070309020205020404" pitchFamily="49" charset="0"/>
              </a:rPr>
              <a:t>(“demo”);</a:t>
            </a:r>
            <a:endParaRPr lang="en-US" sz="1800" dirty="0">
              <a:latin typeface="Courier New" panose="02070309020205020404" pitchFamily="49" charset="0"/>
              <a:cs typeface="Courier New" panose="02070309020205020404" pitchFamily="49" charset="0"/>
            </a:endParaRPr>
          </a:p>
          <a:p>
            <a:pPr>
              <a:lnSpc>
                <a:spcPct val="90000"/>
              </a:lnSpc>
              <a:buFont typeface="Monotype Sorts" charset="0"/>
              <a:buNone/>
              <a:defRPr/>
            </a:pPr>
            <a:r>
              <a:rPr lang="en-US" sz="1800" dirty="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newTest.value</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xhttp.responseText</a:t>
            </a:r>
            <a:r>
              <a:rPr lang="en-US" sz="1800" dirty="0">
                <a:latin typeface="Courier New" panose="02070309020205020404" pitchFamily="49" charset="0"/>
                <a:cs typeface="Courier New" panose="02070309020205020404" pitchFamily="49" charset="0"/>
              </a:rPr>
              <a:t>;</a:t>
            </a:r>
          </a:p>
          <a:p>
            <a:pPr>
              <a:lnSpc>
                <a:spcPct val="90000"/>
              </a:lnSpc>
              <a:buFont typeface="Monotype Sorts" charset="0"/>
              <a:buNone/>
              <a:defRPr/>
            </a:pPr>
            <a:r>
              <a:rPr lang="en-US" sz="1800" dirty="0">
                <a:latin typeface="Courier New" panose="02070309020205020404" pitchFamily="49" charset="0"/>
                <a:cs typeface="Courier New" panose="02070309020205020404" pitchFamily="49" charset="0"/>
              </a:rPr>
              <a:t>        }</a:t>
            </a:r>
          </a:p>
          <a:p>
            <a:pPr>
              <a:lnSpc>
                <a:spcPct val="90000"/>
              </a:lnSpc>
              <a:buFont typeface="Monotype Sorts" charset="0"/>
              <a:buNone/>
              <a:defRPr/>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a:t>
            </a:r>
          </a:p>
          <a:p>
            <a:pPr>
              <a:lnSpc>
                <a:spcPct val="90000"/>
              </a:lnSpc>
              <a:buFont typeface="Monotype Sorts" charset="0"/>
              <a:buNone/>
              <a:defRPr/>
            </a:pPr>
            <a:r>
              <a:rPr lang="en-US" sz="1800" dirty="0" smtClean="0">
                <a:latin typeface="Courier New" panose="02070309020205020404" pitchFamily="49" charset="0"/>
                <a:cs typeface="Courier New" panose="02070309020205020404" pitchFamily="49" charset="0"/>
              </a:rPr>
              <a:t>} </a:t>
            </a: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534705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Page Web Applications</a:t>
            </a:r>
            <a:endParaRPr lang="en-US" dirty="0"/>
          </a:p>
        </p:txBody>
      </p:sp>
      <p:sp>
        <p:nvSpPr>
          <p:cNvPr id="3" name="Content Placeholder 2"/>
          <p:cNvSpPr>
            <a:spLocks noGrp="1"/>
          </p:cNvSpPr>
          <p:nvPr>
            <p:ph idx="1"/>
          </p:nvPr>
        </p:nvSpPr>
        <p:spPr/>
        <p:txBody>
          <a:bodyPr>
            <a:normAutofit lnSpcReduction="10000"/>
          </a:bodyPr>
          <a:lstStyle/>
          <a:p>
            <a:r>
              <a:rPr lang="en-US" dirty="0" smtClean="0"/>
              <a:t>Web site that fits on a single web page, providing fluid desktop app like look &amp; feel</a:t>
            </a:r>
          </a:p>
          <a:p>
            <a:r>
              <a:rPr lang="en-US" dirty="0" smtClean="0"/>
              <a:t>Basic HTML, JavaScript, and CSS loaded in first go, then parts of the page &amp; related styles/scripts are updated as necessary</a:t>
            </a:r>
          </a:p>
          <a:p>
            <a:r>
              <a:rPr lang="en-US" dirty="0" smtClean="0"/>
              <a:t>Heavy use of AJAX, event based model</a:t>
            </a:r>
          </a:p>
          <a:p>
            <a:r>
              <a:rPr lang="en-US" dirty="0" smtClean="0"/>
              <a:t>Angular JS framework</a:t>
            </a:r>
          </a:p>
          <a:p>
            <a:r>
              <a:rPr lang="en-US" dirty="0" smtClean="0"/>
              <a:t>MVC – view rendering, controller &amp; parts of model on the client side!</a:t>
            </a:r>
            <a:endParaRPr lang="en-US" dirty="0"/>
          </a:p>
        </p:txBody>
      </p:sp>
      <p:sp>
        <p:nvSpPr>
          <p:cNvPr id="4" name="Date Placeholder 3"/>
          <p:cNvSpPr>
            <a:spLocks noGrp="1"/>
          </p:cNvSpPr>
          <p:nvPr>
            <p:ph type="dt" sz="half" idx="10"/>
          </p:nvPr>
        </p:nvSpPr>
        <p:spPr/>
        <p:txBody>
          <a:bodyPr/>
          <a:lstStyle/>
          <a:p>
            <a:fld id="{93FA1929-6777-4442-9D8B-F5992C268537}" type="datetime1">
              <a:rPr lang="en-US" smtClean="0"/>
              <a:t>10/14/2015</a:t>
            </a:fld>
            <a:endParaRPr lang="en-US" dirty="0"/>
          </a:p>
        </p:txBody>
      </p:sp>
      <p:sp>
        <p:nvSpPr>
          <p:cNvPr id="5" name="Slide Number Placeholder 4"/>
          <p:cNvSpPr>
            <a:spLocks noGrp="1"/>
          </p:cNvSpPr>
          <p:nvPr>
            <p:ph type="sldNum" sz="quarter" idx="11"/>
          </p:nvPr>
        </p:nvSpPr>
        <p:spPr/>
        <p:txBody>
          <a:bodyPr/>
          <a:lstStyle/>
          <a:p>
            <a:fld id="{1394A405-A56A-447D-AF03-5FB891AC25A7}" type="slidenum">
              <a:rPr lang="en-US" smtClean="0"/>
              <a:pPr/>
              <a:t>33</a:t>
            </a:fld>
            <a:endParaRPr lang="en-US" dirty="0"/>
          </a:p>
        </p:txBody>
      </p:sp>
      <p:sp>
        <p:nvSpPr>
          <p:cNvPr id="6" name="Footer Placeholder 5"/>
          <p:cNvSpPr>
            <a:spLocks noGrp="1"/>
          </p:cNvSpPr>
          <p:nvPr>
            <p:ph type="ftr" sz="quarter" idx="12"/>
          </p:nvPr>
        </p:nvSpPr>
        <p:spPr/>
        <p:txBody>
          <a:bodyPr/>
          <a:lstStyle/>
          <a:p>
            <a:r>
              <a:rPr lang="en-US" smtClean="0"/>
              <a:t>User Interface Tier for Web Apps</a:t>
            </a:r>
            <a:endParaRPr lang="en-US" dirty="0"/>
          </a:p>
        </p:txBody>
      </p:sp>
    </p:spTree>
    <p:extLst>
      <p:ext uri="{BB962C8B-B14F-4D97-AF65-F5344CB8AC3E}">
        <p14:creationId xmlns:p14="http://schemas.microsoft.com/office/powerpoint/2010/main" val="28811660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have we learned?</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084109302"/>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e Placeholder 3"/>
          <p:cNvSpPr>
            <a:spLocks noGrp="1"/>
          </p:cNvSpPr>
          <p:nvPr>
            <p:ph type="dt" sz="half" idx="10"/>
          </p:nvPr>
        </p:nvSpPr>
        <p:spPr/>
        <p:txBody>
          <a:bodyPr/>
          <a:lstStyle/>
          <a:p>
            <a:fld id="{F91AC7F4-C6E1-40CC-84A5-8455F6BD2B1C}" type="datetime1">
              <a:rPr lang="en-US" smtClean="0"/>
              <a:t>10/14/2015</a:t>
            </a:fld>
            <a:endParaRPr lang="en-US"/>
          </a:p>
        </p:txBody>
      </p:sp>
      <p:sp>
        <p:nvSpPr>
          <p:cNvPr id="6" name="Slide Number Placeholder 5"/>
          <p:cNvSpPr>
            <a:spLocks noGrp="1"/>
          </p:cNvSpPr>
          <p:nvPr>
            <p:ph type="sldNum" sz="quarter" idx="11"/>
          </p:nvPr>
        </p:nvSpPr>
        <p:spPr/>
        <p:txBody>
          <a:bodyPr/>
          <a:lstStyle/>
          <a:p>
            <a:fld id="{1394A405-A56A-447D-AF03-5FB891AC25A7}" type="slidenum">
              <a:rPr lang="en-US" smtClean="0"/>
              <a:pPr/>
              <a:t>34</a:t>
            </a:fld>
            <a:endParaRPr lang="en-US"/>
          </a:p>
        </p:txBody>
      </p:sp>
      <p:sp>
        <p:nvSpPr>
          <p:cNvPr id="5" name="Footer Placeholder 4"/>
          <p:cNvSpPr>
            <a:spLocks noGrp="1"/>
          </p:cNvSpPr>
          <p:nvPr>
            <p:ph type="ftr" sz="quarter" idx="12"/>
          </p:nvPr>
        </p:nvSpPr>
        <p:spPr/>
        <p:txBody>
          <a:bodyPr/>
          <a:lstStyle/>
          <a:p>
            <a:r>
              <a:rPr lang="en-US" smtClean="0"/>
              <a:t>User Interface Tier for Web Apps</a:t>
            </a:r>
            <a:endParaRPr lang="en-US" dirty="0"/>
          </a:p>
        </p:txBody>
      </p:sp>
    </p:spTree>
    <p:extLst>
      <p:ext uri="{BB962C8B-B14F-4D97-AF65-F5344CB8AC3E}">
        <p14:creationId xmlns:p14="http://schemas.microsoft.com/office/powerpoint/2010/main" val="7136728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2000" dirty="0" smtClean="0"/>
              <a:t>HTML. </a:t>
            </a:r>
            <a:r>
              <a:rPr lang="en-US" sz="2000" dirty="0"/>
              <a:t>In </a:t>
            </a:r>
            <a:r>
              <a:rPr lang="en-US" sz="2000" i="1" dirty="0"/>
              <a:t>Wikipedia, The Free Encyclopedia</a:t>
            </a:r>
            <a:r>
              <a:rPr lang="en-US" sz="2000" dirty="0"/>
              <a:t>. Retrieved June 2015, from </a:t>
            </a:r>
            <a:r>
              <a:rPr lang="en-US" sz="2000" dirty="0">
                <a:hlinkClick r:id="rId3"/>
              </a:rPr>
              <a:t>https://</a:t>
            </a:r>
            <a:r>
              <a:rPr lang="en-US" sz="2000" dirty="0" smtClean="0">
                <a:hlinkClick r:id="rId3"/>
              </a:rPr>
              <a:t>en.wikipedia.org/wiki/HTML</a:t>
            </a:r>
            <a:r>
              <a:rPr lang="en-US" sz="2000" dirty="0" smtClean="0"/>
              <a:t>  </a:t>
            </a:r>
            <a:endParaRPr lang="en-US" sz="2000" dirty="0"/>
          </a:p>
          <a:p>
            <a:r>
              <a:rPr lang="en-US" sz="2000" dirty="0" smtClean="0"/>
              <a:t>HTML(5) Tutorial. </a:t>
            </a:r>
            <a:r>
              <a:rPr lang="en-US" sz="2000" i="1" dirty="0" smtClean="0"/>
              <a:t>W3Schools.com</a:t>
            </a:r>
            <a:r>
              <a:rPr lang="en-US" sz="2000" dirty="0" smtClean="0"/>
              <a:t>. Extracted August 2015, from: </a:t>
            </a:r>
            <a:r>
              <a:rPr lang="en-US" sz="2000" dirty="0">
                <a:hlinkClick r:id="rId4"/>
              </a:rPr>
              <a:t>http://</a:t>
            </a:r>
            <a:r>
              <a:rPr lang="en-US" sz="2000" dirty="0" smtClean="0">
                <a:hlinkClick r:id="rId4"/>
              </a:rPr>
              <a:t>www.w3schools.com/html/default.asp</a:t>
            </a:r>
            <a:r>
              <a:rPr lang="en-US" sz="2000" dirty="0" smtClean="0"/>
              <a:t>  </a:t>
            </a:r>
          </a:p>
          <a:p>
            <a:r>
              <a:rPr lang="en-US" sz="2000" dirty="0" smtClean="0"/>
              <a:t>CSS </a:t>
            </a:r>
            <a:r>
              <a:rPr lang="en-US" sz="2000" dirty="0"/>
              <a:t>Tutorial. </a:t>
            </a:r>
            <a:r>
              <a:rPr lang="en-US" sz="2000" i="1" dirty="0"/>
              <a:t>W3Schools.com</a:t>
            </a:r>
            <a:r>
              <a:rPr lang="en-US" sz="2000" dirty="0"/>
              <a:t>. Extracted August 2015, </a:t>
            </a:r>
            <a:r>
              <a:rPr lang="en-US" sz="2000" dirty="0" smtClean="0"/>
              <a:t>from</a:t>
            </a:r>
            <a:r>
              <a:rPr lang="en-US" sz="2000" dirty="0"/>
              <a:t>: </a:t>
            </a:r>
            <a:r>
              <a:rPr lang="en-US" sz="2000" dirty="0">
                <a:hlinkClick r:id="rId4"/>
              </a:rPr>
              <a:t>http://</a:t>
            </a:r>
            <a:r>
              <a:rPr lang="en-US" sz="2000" dirty="0" smtClean="0">
                <a:hlinkClick r:id="rId4"/>
              </a:rPr>
              <a:t>www.w3schools.com/css/default.asp</a:t>
            </a:r>
            <a:r>
              <a:rPr lang="en-US" sz="2000" dirty="0" smtClean="0"/>
              <a:t>  </a:t>
            </a:r>
            <a:endParaRPr lang="en-US" sz="2000" dirty="0"/>
          </a:p>
          <a:p>
            <a:r>
              <a:rPr lang="en-US" sz="2000" dirty="0" smtClean="0"/>
              <a:t>JavaScript Tutorial</a:t>
            </a:r>
            <a:r>
              <a:rPr lang="en-US" sz="2000" dirty="0"/>
              <a:t>. </a:t>
            </a:r>
            <a:r>
              <a:rPr lang="en-US" sz="2000" i="1" dirty="0"/>
              <a:t>W3Schools.com</a:t>
            </a:r>
            <a:r>
              <a:rPr lang="en-US" sz="2000" dirty="0"/>
              <a:t>. Extracted August 2015, </a:t>
            </a:r>
            <a:r>
              <a:rPr lang="en-US" sz="2000" dirty="0" smtClean="0"/>
              <a:t>from</a:t>
            </a:r>
            <a:r>
              <a:rPr lang="en-US" sz="2000" dirty="0"/>
              <a:t>: </a:t>
            </a:r>
            <a:r>
              <a:rPr lang="en-US" sz="2000" dirty="0">
                <a:hlinkClick r:id="rId4"/>
              </a:rPr>
              <a:t>http://</a:t>
            </a:r>
            <a:r>
              <a:rPr lang="en-US" sz="2000" dirty="0" smtClean="0">
                <a:hlinkClick r:id="rId4"/>
              </a:rPr>
              <a:t>www.w3schools.com/js/default.asp</a:t>
            </a:r>
            <a:r>
              <a:rPr lang="en-US" sz="2000" dirty="0" smtClean="0"/>
              <a:t>  </a:t>
            </a:r>
            <a:endParaRPr lang="en-US" sz="2000" dirty="0"/>
          </a:p>
          <a:p>
            <a:r>
              <a:rPr lang="en-US" sz="2000" dirty="0" smtClean="0"/>
              <a:t>AJAX </a:t>
            </a:r>
            <a:r>
              <a:rPr lang="en-US" sz="2000" dirty="0"/>
              <a:t>Tutorial. </a:t>
            </a:r>
            <a:r>
              <a:rPr lang="en-US" sz="2000" i="1" dirty="0"/>
              <a:t>W3Schools.com</a:t>
            </a:r>
            <a:r>
              <a:rPr lang="en-US" sz="2000" dirty="0"/>
              <a:t>. Extracted August 2015, from: </a:t>
            </a:r>
            <a:r>
              <a:rPr lang="en-US" sz="2000" dirty="0">
                <a:hlinkClick r:id="rId5"/>
              </a:rPr>
              <a:t>http://www.w3schools.com/ajax</a:t>
            </a:r>
            <a:r>
              <a:rPr lang="en-US" sz="2000" dirty="0" smtClean="0">
                <a:hlinkClick r:id="rId5"/>
              </a:rPr>
              <a:t>/</a:t>
            </a:r>
            <a:r>
              <a:rPr lang="en-US" sz="2000" dirty="0" smtClean="0"/>
              <a:t>   </a:t>
            </a:r>
            <a:endParaRPr lang="en-US" sz="2000" dirty="0"/>
          </a:p>
          <a:p>
            <a:endParaRPr lang="en-US" sz="2000" dirty="0" smtClean="0"/>
          </a:p>
        </p:txBody>
      </p:sp>
      <p:sp>
        <p:nvSpPr>
          <p:cNvPr id="4" name="Date Placeholder 3"/>
          <p:cNvSpPr>
            <a:spLocks noGrp="1"/>
          </p:cNvSpPr>
          <p:nvPr>
            <p:ph type="dt" sz="half" idx="10"/>
          </p:nvPr>
        </p:nvSpPr>
        <p:spPr/>
        <p:txBody>
          <a:bodyPr/>
          <a:lstStyle/>
          <a:p>
            <a:fld id="{B1825424-4D78-48B1-A19F-3B106FBB0557}" type="datetime1">
              <a:rPr lang="en-US" smtClean="0"/>
              <a:t>10/14/2015</a:t>
            </a:fld>
            <a:endParaRPr lang="en-US" dirty="0"/>
          </a:p>
        </p:txBody>
      </p:sp>
      <p:sp>
        <p:nvSpPr>
          <p:cNvPr id="5" name="Slide Number Placeholder 4"/>
          <p:cNvSpPr>
            <a:spLocks noGrp="1"/>
          </p:cNvSpPr>
          <p:nvPr>
            <p:ph type="sldNum" sz="quarter" idx="11"/>
          </p:nvPr>
        </p:nvSpPr>
        <p:spPr/>
        <p:txBody>
          <a:bodyPr/>
          <a:lstStyle/>
          <a:p>
            <a:fld id="{1394A405-A56A-447D-AF03-5FB891AC25A7}" type="slidenum">
              <a:rPr lang="en-US" smtClean="0"/>
              <a:pPr/>
              <a:t>35</a:t>
            </a:fld>
            <a:endParaRPr lang="en-US" dirty="0"/>
          </a:p>
        </p:txBody>
      </p:sp>
      <p:sp>
        <p:nvSpPr>
          <p:cNvPr id="6" name="Footer Placeholder 5"/>
          <p:cNvSpPr>
            <a:spLocks noGrp="1"/>
          </p:cNvSpPr>
          <p:nvPr>
            <p:ph type="ftr" sz="quarter" idx="12"/>
          </p:nvPr>
        </p:nvSpPr>
        <p:spPr/>
        <p:txBody>
          <a:bodyPr/>
          <a:lstStyle/>
          <a:p>
            <a:r>
              <a:rPr lang="en-US" smtClean="0"/>
              <a:t>Web Apps with Spring MVC</a:t>
            </a:r>
            <a:endParaRPr lang="en-US" dirty="0"/>
          </a:p>
        </p:txBody>
      </p:sp>
    </p:spTree>
    <p:extLst>
      <p:ext uri="{BB962C8B-B14F-4D97-AF65-F5344CB8AC3E}">
        <p14:creationId xmlns:p14="http://schemas.microsoft.com/office/powerpoint/2010/main" val="4180082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Web UI Tier Overview</a:t>
            </a:r>
            <a:endParaRPr lang="en-US" dirty="0"/>
          </a:p>
        </p:txBody>
      </p:sp>
      <p:sp>
        <p:nvSpPr>
          <p:cNvPr id="3" name="Content Placeholder 2"/>
          <p:cNvSpPr>
            <a:spLocks noGrp="1"/>
          </p:cNvSpPr>
          <p:nvPr>
            <p:ph idx="1"/>
          </p:nvPr>
        </p:nvSpPr>
        <p:spPr>
          <a:xfrm>
            <a:off x="457200" y="1600200"/>
            <a:ext cx="5943600" cy="4525963"/>
          </a:xfrm>
        </p:spPr>
        <p:txBody>
          <a:bodyPr>
            <a:normAutofit fontScale="92500" lnSpcReduction="10000"/>
          </a:bodyPr>
          <a:lstStyle/>
          <a:p>
            <a:pPr marL="0" indent="0">
              <a:buNone/>
            </a:pPr>
            <a:r>
              <a:rPr lang="en-US" dirty="0" smtClean="0"/>
              <a:t>Web Pages consist of three things:</a:t>
            </a:r>
          </a:p>
          <a:p>
            <a:pPr marL="514350" indent="-514350">
              <a:buFont typeface="+mj-lt"/>
              <a:buAutoNum type="arabicPeriod"/>
            </a:pPr>
            <a:r>
              <a:rPr lang="en-US" dirty="0" smtClean="0"/>
              <a:t>Content</a:t>
            </a:r>
          </a:p>
          <a:p>
            <a:pPr lvl="1"/>
            <a:r>
              <a:rPr lang="en-US" dirty="0" smtClean="0"/>
              <a:t>paragraphs, lists, images, videos, hyperlinks, forms, table, etc.</a:t>
            </a:r>
          </a:p>
          <a:p>
            <a:pPr marL="514350" indent="-514350">
              <a:buFont typeface="+mj-lt"/>
              <a:buAutoNum type="arabicPeriod"/>
            </a:pPr>
            <a:r>
              <a:rPr lang="en-US" dirty="0" smtClean="0"/>
              <a:t>Presentation</a:t>
            </a:r>
          </a:p>
          <a:p>
            <a:pPr lvl="1"/>
            <a:r>
              <a:rPr lang="en-US" dirty="0"/>
              <a:t>c</a:t>
            </a:r>
            <a:r>
              <a:rPr lang="en-US" dirty="0" smtClean="0"/>
              <a:t>olor, font, positioning of content, margins, and other layout details</a:t>
            </a:r>
          </a:p>
          <a:p>
            <a:pPr marL="514350" indent="-514350">
              <a:buFont typeface="+mj-lt"/>
              <a:buAutoNum type="arabicPeriod"/>
            </a:pPr>
            <a:r>
              <a:rPr lang="en-US" dirty="0" smtClean="0"/>
              <a:t>Behavior</a:t>
            </a:r>
          </a:p>
          <a:p>
            <a:pPr lvl="1"/>
            <a:r>
              <a:rPr lang="en-US" dirty="0" smtClean="0"/>
              <a:t>manipulation of page data, error checking, special effects, etc</a:t>
            </a:r>
            <a:r>
              <a:rPr lang="en-US" dirty="0"/>
              <a:t>.</a:t>
            </a:r>
            <a:r>
              <a:rPr lang="en-US" dirty="0" smtClean="0"/>
              <a:t> </a:t>
            </a:r>
          </a:p>
          <a:p>
            <a:endParaRPr lang="en-US" dirty="0" smtClean="0"/>
          </a:p>
        </p:txBody>
      </p:sp>
      <p:sp>
        <p:nvSpPr>
          <p:cNvPr id="4" name="Date Placeholder 3"/>
          <p:cNvSpPr>
            <a:spLocks noGrp="1"/>
          </p:cNvSpPr>
          <p:nvPr>
            <p:ph type="dt" sz="half" idx="10"/>
          </p:nvPr>
        </p:nvSpPr>
        <p:spPr/>
        <p:txBody>
          <a:bodyPr/>
          <a:lstStyle/>
          <a:p>
            <a:fld id="{BC92E63A-E436-4BC6-AF1F-CBCEC412EA67}" type="datetime1">
              <a:rPr lang="en-US" smtClean="0"/>
              <a:t>10/14/2015</a:t>
            </a:fld>
            <a:endParaRPr lang="en-US"/>
          </a:p>
        </p:txBody>
      </p:sp>
      <p:sp>
        <p:nvSpPr>
          <p:cNvPr id="6" name="Slide Number Placeholder 5"/>
          <p:cNvSpPr>
            <a:spLocks noGrp="1"/>
          </p:cNvSpPr>
          <p:nvPr>
            <p:ph type="sldNum" sz="quarter" idx="11"/>
          </p:nvPr>
        </p:nvSpPr>
        <p:spPr/>
        <p:txBody>
          <a:bodyPr/>
          <a:lstStyle/>
          <a:p>
            <a:fld id="{1394A405-A56A-447D-AF03-5FB891AC25A7}" type="slidenum">
              <a:rPr lang="en-US" smtClean="0"/>
              <a:pPr/>
              <a:t>3</a:t>
            </a:fld>
            <a:endParaRPr lang="en-US"/>
          </a:p>
        </p:txBody>
      </p:sp>
      <p:sp>
        <p:nvSpPr>
          <p:cNvPr id="5" name="Footer Placeholder 4"/>
          <p:cNvSpPr>
            <a:spLocks noGrp="1"/>
          </p:cNvSpPr>
          <p:nvPr>
            <p:ph type="ftr" sz="quarter" idx="12"/>
          </p:nvPr>
        </p:nvSpPr>
        <p:spPr/>
        <p:txBody>
          <a:bodyPr/>
          <a:lstStyle/>
          <a:p>
            <a:r>
              <a:rPr lang="en-US" smtClean="0"/>
              <a:t>User Interface Tier for Web Apps</a:t>
            </a:r>
            <a:endParaRPr lang="en-US" dirty="0" smtClean="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74667" y="3444081"/>
            <a:ext cx="771525" cy="108585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5599" y="2070100"/>
            <a:ext cx="1109662" cy="1109662"/>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67500" y="4743450"/>
            <a:ext cx="1271587" cy="127158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a:t>
            </a:r>
            <a:endParaRPr lang="en-US" dirty="0"/>
          </a:p>
        </p:txBody>
      </p:sp>
      <p:sp>
        <p:nvSpPr>
          <p:cNvPr id="3" name="Content Placeholder 2"/>
          <p:cNvSpPr>
            <a:spLocks noGrp="1"/>
          </p:cNvSpPr>
          <p:nvPr>
            <p:ph idx="1"/>
          </p:nvPr>
        </p:nvSpPr>
        <p:spPr/>
        <p:txBody>
          <a:bodyPr>
            <a:normAutofit/>
          </a:bodyPr>
          <a:lstStyle/>
          <a:p>
            <a:r>
              <a:rPr lang="en-US" dirty="0" smtClean="0"/>
              <a:t>Hyper Text Markup Language (HTML), is standard language for creating web pages</a:t>
            </a:r>
          </a:p>
          <a:p>
            <a:r>
              <a:rPr lang="en-US" dirty="0" smtClean="0"/>
              <a:t>HTML pages are read &amp; rendered by web browsers (Chrome, IE, Firefox, Safari, etc.)</a:t>
            </a:r>
          </a:p>
          <a:p>
            <a:r>
              <a:rPr lang="en-US" dirty="0" smtClean="0"/>
              <a:t>HTML describes semantic structure </a:t>
            </a:r>
          </a:p>
          <a:p>
            <a:r>
              <a:rPr lang="en-US" dirty="0" smtClean="0"/>
              <a:t>World </a:t>
            </a:r>
            <a:r>
              <a:rPr lang="en-US" dirty="0"/>
              <a:t>Wide Web Consortium (W3C) defines the language specification </a:t>
            </a:r>
          </a:p>
          <a:p>
            <a:r>
              <a:rPr lang="en-US" dirty="0"/>
              <a:t>Current version </a:t>
            </a:r>
            <a:r>
              <a:rPr lang="en-US" b="1" dirty="0"/>
              <a:t>5</a:t>
            </a:r>
            <a:r>
              <a:rPr lang="en-US" dirty="0"/>
              <a:t> was released in 2012</a:t>
            </a:r>
          </a:p>
          <a:p>
            <a:endParaRPr lang="en-US" dirty="0" smtClean="0"/>
          </a:p>
        </p:txBody>
      </p:sp>
      <p:sp>
        <p:nvSpPr>
          <p:cNvPr id="4" name="Date Placeholder 3"/>
          <p:cNvSpPr>
            <a:spLocks noGrp="1"/>
          </p:cNvSpPr>
          <p:nvPr>
            <p:ph type="dt" sz="half" idx="10"/>
          </p:nvPr>
        </p:nvSpPr>
        <p:spPr/>
        <p:txBody>
          <a:bodyPr/>
          <a:lstStyle/>
          <a:p>
            <a:fld id="{E1D59BFB-A851-4E8A-A40A-FDE45C06FF11}" type="datetime1">
              <a:rPr lang="en-US" smtClean="0"/>
              <a:t>10/14/2015</a:t>
            </a:fld>
            <a:endParaRPr lang="en-US" dirty="0"/>
          </a:p>
        </p:txBody>
      </p:sp>
      <p:sp>
        <p:nvSpPr>
          <p:cNvPr id="5" name="Slide Number Placeholder 4"/>
          <p:cNvSpPr>
            <a:spLocks noGrp="1"/>
          </p:cNvSpPr>
          <p:nvPr>
            <p:ph type="sldNum" sz="quarter" idx="11"/>
          </p:nvPr>
        </p:nvSpPr>
        <p:spPr/>
        <p:txBody>
          <a:bodyPr/>
          <a:lstStyle/>
          <a:p>
            <a:fld id="{1394A405-A56A-447D-AF03-5FB891AC25A7}" type="slidenum">
              <a:rPr lang="en-US" smtClean="0"/>
              <a:pPr/>
              <a:t>4</a:t>
            </a:fld>
            <a:endParaRPr lang="en-US" dirty="0"/>
          </a:p>
        </p:txBody>
      </p:sp>
      <p:sp>
        <p:nvSpPr>
          <p:cNvPr id="6" name="Footer Placeholder 5"/>
          <p:cNvSpPr>
            <a:spLocks noGrp="1"/>
          </p:cNvSpPr>
          <p:nvPr>
            <p:ph type="ftr" sz="quarter" idx="12"/>
          </p:nvPr>
        </p:nvSpPr>
        <p:spPr/>
        <p:txBody>
          <a:bodyPr/>
          <a:lstStyle/>
          <a:p>
            <a:r>
              <a:rPr lang="en-US" smtClean="0"/>
              <a:t>User Interface Tier for Web Apps</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9000" y="457200"/>
            <a:ext cx="1109662" cy="1109662"/>
          </a:xfrm>
          <a:prstGeom prst="rect">
            <a:avLst/>
          </a:prstGeom>
        </p:spPr>
      </p:pic>
    </p:spTree>
    <p:extLst>
      <p:ext uri="{BB962C8B-B14F-4D97-AF65-F5344CB8AC3E}">
        <p14:creationId xmlns:p14="http://schemas.microsoft.com/office/powerpoint/2010/main" val="24640011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HTML page</a:t>
            </a:r>
            <a:endParaRPr lang="en-US" dirty="0"/>
          </a:p>
        </p:txBody>
      </p:sp>
      <p:sp>
        <p:nvSpPr>
          <p:cNvPr id="3" name="Content Placeholder 2"/>
          <p:cNvSpPr>
            <a:spLocks noGrp="1"/>
          </p:cNvSpPr>
          <p:nvPr>
            <p:ph idx="1"/>
          </p:nvPr>
        </p:nvSpPr>
        <p:spPr/>
        <p:txBody>
          <a:bodyPr/>
          <a:lstStyle/>
          <a:p>
            <a:pPr marL="0" indent="0">
              <a:buNone/>
            </a:pPr>
            <a:r>
              <a:rPr lang="en-US" dirty="0" smtClean="0"/>
              <a:t>An example HTML file </a:t>
            </a:r>
            <a:r>
              <a:rPr lang="en-US" dirty="0" smtClean="0">
                <a:latin typeface="Courier New" panose="02070309020205020404" pitchFamily="49" charset="0"/>
                <a:cs typeface="Courier New" panose="02070309020205020404" pitchFamily="49" charset="0"/>
              </a:rPr>
              <a:t>(example.html) </a:t>
            </a:r>
            <a:r>
              <a:rPr lang="en-US" dirty="0" smtClean="0"/>
              <a:t>which the browser can read and render</a:t>
            </a:r>
            <a:endParaRPr lang="en-US" dirty="0"/>
          </a:p>
        </p:txBody>
      </p:sp>
      <p:sp>
        <p:nvSpPr>
          <p:cNvPr id="4" name="Date Placeholder 3"/>
          <p:cNvSpPr>
            <a:spLocks noGrp="1"/>
          </p:cNvSpPr>
          <p:nvPr>
            <p:ph type="dt" sz="half" idx="10"/>
          </p:nvPr>
        </p:nvSpPr>
        <p:spPr/>
        <p:txBody>
          <a:bodyPr/>
          <a:lstStyle/>
          <a:p>
            <a:fld id="{D284E2E1-D005-4640-9255-C54AB478AD75}" type="datetime1">
              <a:rPr lang="en-US" smtClean="0"/>
              <a:t>10/14/2015</a:t>
            </a:fld>
            <a:endParaRPr lang="en-US" dirty="0"/>
          </a:p>
        </p:txBody>
      </p:sp>
      <p:sp>
        <p:nvSpPr>
          <p:cNvPr id="5" name="Slide Number Placeholder 4"/>
          <p:cNvSpPr>
            <a:spLocks noGrp="1"/>
          </p:cNvSpPr>
          <p:nvPr>
            <p:ph type="sldNum" sz="quarter" idx="11"/>
          </p:nvPr>
        </p:nvSpPr>
        <p:spPr/>
        <p:txBody>
          <a:bodyPr/>
          <a:lstStyle/>
          <a:p>
            <a:fld id="{1394A405-A56A-447D-AF03-5FB891AC25A7}" type="slidenum">
              <a:rPr lang="en-US" smtClean="0"/>
              <a:pPr/>
              <a:t>5</a:t>
            </a:fld>
            <a:endParaRPr lang="en-US" dirty="0"/>
          </a:p>
        </p:txBody>
      </p:sp>
      <p:sp>
        <p:nvSpPr>
          <p:cNvPr id="6" name="Footer Placeholder 5"/>
          <p:cNvSpPr>
            <a:spLocks noGrp="1"/>
          </p:cNvSpPr>
          <p:nvPr>
            <p:ph type="ftr" sz="quarter" idx="12"/>
          </p:nvPr>
        </p:nvSpPr>
        <p:spPr/>
        <p:txBody>
          <a:bodyPr/>
          <a:lstStyle/>
          <a:p>
            <a:r>
              <a:rPr lang="en-US" smtClean="0"/>
              <a:t>User Interface Tier for Web Apps</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9000" y="457200"/>
            <a:ext cx="1109662" cy="1109662"/>
          </a:xfrm>
          <a:prstGeom prst="rect">
            <a:avLst/>
          </a:prstGeom>
        </p:spPr>
      </p:pic>
      <p:sp>
        <p:nvSpPr>
          <p:cNvPr id="8" name="Rectangle 7"/>
          <p:cNvSpPr>
            <a:spLocks noChangeArrowheads="1"/>
          </p:cNvSpPr>
          <p:nvPr/>
        </p:nvSpPr>
        <p:spPr bwMode="auto">
          <a:xfrm>
            <a:off x="533400" y="2895600"/>
            <a:ext cx="8077200" cy="3276600"/>
          </a:xfrm>
          <a:prstGeom prst="rect">
            <a:avLst/>
          </a:prstGeom>
          <a:solidFill>
            <a:srgbClr val="FFFF00"/>
          </a:solidFill>
          <a:ln w="9525">
            <a:solidFill>
              <a:schemeClr val="tx1"/>
            </a:solidFill>
            <a:miter lim="800000"/>
            <a:headEnd/>
            <a:tailEnd/>
          </a:ln>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spcBef>
                <a:spcPct val="0"/>
              </a:spcBef>
              <a:buClrTx/>
              <a:buSzTx/>
              <a:buFontTx/>
              <a:buNone/>
            </a:pPr>
            <a:r>
              <a:rPr lang="en-US" altLang="en-US" sz="1600" b="1" dirty="0">
                <a:latin typeface="Courier New" panose="02070309020205020404" pitchFamily="49" charset="0"/>
              </a:rPr>
              <a:t>&lt;!DOCTYPE html&gt;</a:t>
            </a:r>
          </a:p>
          <a:p>
            <a:pPr eaLnBrk="1" hangingPunct="1">
              <a:buFont typeface="Wingdings" panose="05000000000000000000" pitchFamily="2" charset="2"/>
              <a:buNone/>
            </a:pPr>
            <a:r>
              <a:rPr lang="en-US" altLang="en-US" sz="1600" b="1" dirty="0">
                <a:latin typeface="Courier New" panose="02070309020205020404" pitchFamily="49" charset="0"/>
              </a:rPr>
              <a:t>&lt;html lang="</a:t>
            </a:r>
            <a:r>
              <a:rPr lang="en-US" altLang="en-US" sz="1600" b="1" dirty="0" err="1">
                <a:latin typeface="Courier New" panose="02070309020205020404" pitchFamily="49" charset="0"/>
              </a:rPr>
              <a:t>en</a:t>
            </a:r>
            <a:r>
              <a:rPr lang="en-US" altLang="en-US" sz="1600" b="1" dirty="0">
                <a:latin typeface="Courier New" panose="02070309020205020404" pitchFamily="49" charset="0"/>
              </a:rPr>
              <a:t>"&gt;</a:t>
            </a:r>
          </a:p>
          <a:p>
            <a:pPr>
              <a:spcBef>
                <a:spcPct val="0"/>
              </a:spcBef>
              <a:buClrTx/>
              <a:buSzTx/>
              <a:buFontTx/>
              <a:buNone/>
            </a:pPr>
            <a:r>
              <a:rPr lang="en-US" altLang="en-US" sz="1600" b="1" dirty="0">
                <a:latin typeface="Courier New" panose="02070309020205020404" pitchFamily="49" charset="0"/>
              </a:rPr>
              <a:t>&lt;</a:t>
            </a:r>
            <a:r>
              <a:rPr lang="en-US" altLang="en-US" sz="1600" b="1" dirty="0" smtClean="0">
                <a:latin typeface="Courier New" panose="02070309020205020404" pitchFamily="49" charset="0"/>
              </a:rPr>
              <a:t>header&gt;</a:t>
            </a:r>
            <a:endParaRPr lang="en-US" altLang="en-US" sz="1600" b="1" dirty="0">
              <a:latin typeface="Courier New" panose="02070309020205020404" pitchFamily="49" charset="0"/>
            </a:endParaRPr>
          </a:p>
          <a:p>
            <a:pPr>
              <a:buFont typeface="Wingdings" panose="05000000000000000000" pitchFamily="2" charset="2"/>
              <a:buNone/>
            </a:pPr>
            <a:r>
              <a:rPr lang="en-US" altLang="en-US" sz="1600" b="1" dirty="0">
                <a:latin typeface="Courier New" panose="02070309020205020404" pitchFamily="49" charset="0"/>
              </a:rPr>
              <a:t>  &lt;meta charset="</a:t>
            </a:r>
            <a:r>
              <a:rPr lang="en-US" altLang="en-US" sz="1600" b="1" dirty="0" err="1">
                <a:latin typeface="Courier New" panose="02070309020205020404" pitchFamily="49" charset="0"/>
              </a:rPr>
              <a:t>utf</a:t>
            </a:r>
            <a:r>
              <a:rPr lang="en-US" altLang="en-US" sz="1600" b="1" dirty="0">
                <a:latin typeface="Courier New" panose="02070309020205020404" pitchFamily="49" charset="0"/>
              </a:rPr>
              <a:t>-8"&gt;</a:t>
            </a:r>
          </a:p>
          <a:p>
            <a:pPr>
              <a:buFont typeface="Wingdings" panose="05000000000000000000" pitchFamily="2" charset="2"/>
              <a:buNone/>
            </a:pPr>
            <a:r>
              <a:rPr lang="en-US" altLang="en-US" sz="1600" b="1" dirty="0">
                <a:latin typeface="Courier New" panose="02070309020205020404" pitchFamily="49" charset="0"/>
              </a:rPr>
              <a:t>  &lt;title&gt;My First HTML5 Page&lt;/title&gt;</a:t>
            </a:r>
          </a:p>
          <a:p>
            <a:pPr>
              <a:buFont typeface="Wingdings" panose="05000000000000000000" pitchFamily="2" charset="2"/>
              <a:buNone/>
            </a:pPr>
            <a:r>
              <a:rPr lang="en-US" altLang="en-US" sz="1600" b="1" dirty="0">
                <a:latin typeface="Courier New" panose="02070309020205020404" pitchFamily="49" charset="0"/>
              </a:rPr>
              <a:t>  &lt;link rel="stylesheet" href="style.css"&gt;</a:t>
            </a:r>
          </a:p>
          <a:p>
            <a:pPr>
              <a:buFont typeface="Wingdings" panose="05000000000000000000" pitchFamily="2" charset="2"/>
              <a:buNone/>
            </a:pPr>
            <a:r>
              <a:rPr lang="en-US" altLang="en-US" sz="1600" b="1" dirty="0">
                <a:latin typeface="Courier New" panose="02070309020205020404" pitchFamily="49" charset="0"/>
              </a:rPr>
              <a:t>&lt;/</a:t>
            </a:r>
            <a:r>
              <a:rPr lang="en-US" altLang="en-US" sz="1600" b="1" dirty="0" smtClean="0">
                <a:latin typeface="Courier New" panose="02070309020205020404" pitchFamily="49" charset="0"/>
              </a:rPr>
              <a:t>header&gt;</a:t>
            </a:r>
            <a:endParaRPr lang="en-US" altLang="en-US" sz="1600" b="1" dirty="0">
              <a:latin typeface="Courier New" panose="02070309020205020404" pitchFamily="49" charset="0"/>
            </a:endParaRPr>
          </a:p>
          <a:p>
            <a:pPr>
              <a:buFont typeface="Wingdings" panose="05000000000000000000" pitchFamily="2" charset="2"/>
              <a:buNone/>
            </a:pPr>
            <a:r>
              <a:rPr lang="en-US" altLang="en-US" sz="1600" b="1" dirty="0" smtClean="0">
                <a:latin typeface="Courier New" panose="02070309020205020404" pitchFamily="49" charset="0"/>
              </a:rPr>
              <a:t>&lt;section&gt;</a:t>
            </a:r>
            <a:endParaRPr lang="en-US" altLang="en-US" sz="1600" b="1" dirty="0">
              <a:latin typeface="Courier New" panose="02070309020205020404" pitchFamily="49" charset="0"/>
            </a:endParaRPr>
          </a:p>
          <a:p>
            <a:pPr>
              <a:buFont typeface="Wingdings" panose="05000000000000000000" pitchFamily="2" charset="2"/>
              <a:buNone/>
            </a:pPr>
            <a:r>
              <a:rPr lang="en-US" altLang="en-US" sz="1600" b="1" dirty="0">
                <a:latin typeface="Courier New" panose="02070309020205020404" pitchFamily="49" charset="0"/>
              </a:rPr>
              <a:t>  &lt;</a:t>
            </a:r>
            <a:r>
              <a:rPr lang="en-US" altLang="en-US" sz="1600" b="1" dirty="0" smtClean="0">
                <a:latin typeface="Courier New" panose="02070309020205020404" pitchFamily="49" charset="0"/>
              </a:rPr>
              <a:t>p&gt;HTML 5 </a:t>
            </a:r>
            <a:r>
              <a:rPr lang="en-US" altLang="en-US" sz="1600" b="1" dirty="0">
                <a:latin typeface="Courier New" panose="02070309020205020404" pitchFamily="49" charset="0"/>
              </a:rPr>
              <a:t>is fun!&lt;/p&gt;</a:t>
            </a:r>
          </a:p>
          <a:p>
            <a:pPr>
              <a:buFont typeface="Wingdings" panose="05000000000000000000" pitchFamily="2" charset="2"/>
              <a:buNone/>
            </a:pPr>
            <a:r>
              <a:rPr lang="en-US" altLang="en-US" sz="1600" b="1" dirty="0" smtClean="0">
                <a:latin typeface="Courier New" panose="02070309020205020404" pitchFamily="49" charset="0"/>
              </a:rPr>
              <a:t>&lt;/section&gt;</a:t>
            </a:r>
            <a:endParaRPr lang="en-US" altLang="en-US" sz="1600" b="1" dirty="0">
              <a:latin typeface="Courier New" panose="02070309020205020404" pitchFamily="49" charset="0"/>
            </a:endParaRPr>
          </a:p>
          <a:p>
            <a:pPr>
              <a:buFont typeface="Wingdings" panose="05000000000000000000" pitchFamily="2" charset="2"/>
              <a:buNone/>
            </a:pPr>
            <a:r>
              <a:rPr lang="en-US" altLang="en-US" sz="1600" b="1" dirty="0">
                <a:latin typeface="Courier New" panose="02070309020205020404" pitchFamily="49" charset="0"/>
              </a:rPr>
              <a:t>&lt;/html&gt;</a:t>
            </a:r>
          </a:p>
        </p:txBody>
      </p:sp>
    </p:spTree>
    <p:extLst>
      <p:ext uri="{BB962C8B-B14F-4D97-AF65-F5344CB8AC3E}">
        <p14:creationId xmlns:p14="http://schemas.microsoft.com/office/powerpoint/2010/main" val="38604472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Elements</a:t>
            </a:r>
            <a:endParaRPr lang="en-US" dirty="0"/>
          </a:p>
        </p:txBody>
      </p:sp>
      <p:sp>
        <p:nvSpPr>
          <p:cNvPr id="3" name="Content Placeholder 2"/>
          <p:cNvSpPr>
            <a:spLocks noGrp="1"/>
          </p:cNvSpPr>
          <p:nvPr>
            <p:ph idx="1"/>
          </p:nvPr>
        </p:nvSpPr>
        <p:spPr/>
        <p:txBody>
          <a:bodyPr/>
          <a:lstStyle/>
          <a:p>
            <a:r>
              <a:rPr lang="en-US" dirty="0" smtClean="0"/>
              <a:t>Elements consist of  a pair of tags with angle brackets. Opening tag can have attributes.</a:t>
            </a:r>
          </a:p>
          <a:p>
            <a:r>
              <a:rPr lang="en-US" dirty="0" smtClean="0"/>
              <a:t>Elements can be nested</a:t>
            </a:r>
          </a:p>
          <a:p>
            <a:r>
              <a:rPr lang="en-US" dirty="0"/>
              <a:t>HTML elements form the building blocks</a:t>
            </a:r>
          </a:p>
          <a:p>
            <a:endParaRPr lang="en-US" dirty="0"/>
          </a:p>
        </p:txBody>
      </p:sp>
      <p:sp>
        <p:nvSpPr>
          <p:cNvPr id="4" name="Date Placeholder 3"/>
          <p:cNvSpPr>
            <a:spLocks noGrp="1"/>
          </p:cNvSpPr>
          <p:nvPr>
            <p:ph type="dt" sz="half" idx="10"/>
          </p:nvPr>
        </p:nvSpPr>
        <p:spPr/>
        <p:txBody>
          <a:bodyPr/>
          <a:lstStyle/>
          <a:p>
            <a:fld id="{2FA7D682-09D1-4631-A469-E2A36DD8E136}" type="datetime1">
              <a:rPr lang="en-US" smtClean="0"/>
              <a:t>10/14/2015</a:t>
            </a:fld>
            <a:endParaRPr lang="en-US" dirty="0"/>
          </a:p>
        </p:txBody>
      </p:sp>
      <p:sp>
        <p:nvSpPr>
          <p:cNvPr id="5" name="Slide Number Placeholder 4"/>
          <p:cNvSpPr>
            <a:spLocks noGrp="1"/>
          </p:cNvSpPr>
          <p:nvPr>
            <p:ph type="sldNum" sz="quarter" idx="11"/>
          </p:nvPr>
        </p:nvSpPr>
        <p:spPr/>
        <p:txBody>
          <a:bodyPr/>
          <a:lstStyle/>
          <a:p>
            <a:fld id="{1394A405-A56A-447D-AF03-5FB891AC25A7}" type="slidenum">
              <a:rPr lang="en-US" smtClean="0"/>
              <a:pPr/>
              <a:t>6</a:t>
            </a:fld>
            <a:endParaRPr lang="en-US" dirty="0"/>
          </a:p>
        </p:txBody>
      </p:sp>
      <p:sp>
        <p:nvSpPr>
          <p:cNvPr id="6" name="Footer Placeholder 5"/>
          <p:cNvSpPr>
            <a:spLocks noGrp="1"/>
          </p:cNvSpPr>
          <p:nvPr>
            <p:ph type="ftr" sz="quarter" idx="12"/>
          </p:nvPr>
        </p:nvSpPr>
        <p:spPr/>
        <p:txBody>
          <a:bodyPr/>
          <a:lstStyle/>
          <a:p>
            <a:r>
              <a:rPr lang="en-US" smtClean="0"/>
              <a:t>User Interface Tier for Web Apps</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9000" y="457200"/>
            <a:ext cx="1109662" cy="1109662"/>
          </a:xfrm>
          <a:prstGeom prst="rect">
            <a:avLst/>
          </a:prstGeom>
        </p:spPr>
      </p:pic>
      <p:sp>
        <p:nvSpPr>
          <p:cNvPr id="8" name="Rectangle 7"/>
          <p:cNvSpPr>
            <a:spLocks noChangeArrowheads="1"/>
          </p:cNvSpPr>
          <p:nvPr/>
        </p:nvSpPr>
        <p:spPr bwMode="auto">
          <a:xfrm>
            <a:off x="457200" y="4495800"/>
            <a:ext cx="8229600" cy="457200"/>
          </a:xfrm>
          <a:prstGeom prst="rect">
            <a:avLst/>
          </a:prstGeom>
          <a:solidFill>
            <a:srgbClr val="FFFF00"/>
          </a:solidFill>
          <a:ln w="9525">
            <a:solidFill>
              <a:schemeClr val="tx1"/>
            </a:solidFill>
            <a:miter lim="800000"/>
            <a:headEnd/>
            <a:tailEnd/>
          </a:ln>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spcBef>
                <a:spcPct val="0"/>
              </a:spcBef>
              <a:buClrTx/>
              <a:buSzTx/>
              <a:buFontTx/>
              <a:buNone/>
            </a:pPr>
            <a:r>
              <a:rPr lang="en-US" altLang="en-US" sz="1600" b="1" dirty="0" smtClean="0">
                <a:latin typeface="Courier New" panose="02070309020205020404" pitchFamily="49" charset="0"/>
              </a:rPr>
              <a:t>&lt;p align=“left”&gt; CSE 5234 – Distributed Enterprise Computing &lt;/p&gt;</a:t>
            </a:r>
            <a:endParaRPr lang="en-US" altLang="en-US" sz="1600" b="1" dirty="0">
              <a:latin typeface="Courier New" panose="02070309020205020404" pitchFamily="49" charset="0"/>
            </a:endParaRPr>
          </a:p>
          <a:p>
            <a:pPr>
              <a:buFont typeface="Wingdings" panose="05000000000000000000" pitchFamily="2" charset="2"/>
              <a:buNone/>
            </a:pPr>
            <a:r>
              <a:rPr lang="en-US" altLang="en-US" sz="1600" b="1" dirty="0" smtClean="0">
                <a:latin typeface="Courier New" panose="02070309020205020404" pitchFamily="49" charset="0"/>
              </a:rPr>
              <a:t>  </a:t>
            </a:r>
            <a:endParaRPr lang="en-US" altLang="en-US" sz="1600" b="1" dirty="0">
              <a:latin typeface="Courier New" panose="02070309020205020404" pitchFamily="49" charset="0"/>
            </a:endParaRPr>
          </a:p>
        </p:txBody>
      </p:sp>
      <p:sp>
        <p:nvSpPr>
          <p:cNvPr id="11" name="Right Brace 10"/>
          <p:cNvSpPr/>
          <p:nvPr/>
        </p:nvSpPr>
        <p:spPr>
          <a:xfrm rot="5400000">
            <a:off x="1346199" y="4165600"/>
            <a:ext cx="376237" cy="1808163"/>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ight Brace 11"/>
          <p:cNvSpPr/>
          <p:nvPr/>
        </p:nvSpPr>
        <p:spPr>
          <a:xfrm rot="5400000">
            <a:off x="5041898" y="2451098"/>
            <a:ext cx="376237" cy="523716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p:cNvSpPr/>
          <p:nvPr/>
        </p:nvSpPr>
        <p:spPr>
          <a:xfrm rot="5400000">
            <a:off x="8092280" y="4815682"/>
            <a:ext cx="376237" cy="508001"/>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381000" y="5327749"/>
            <a:ext cx="2819400" cy="1015663"/>
          </a:xfrm>
          <a:prstGeom prst="rect">
            <a:avLst/>
          </a:prstGeom>
          <a:noFill/>
        </p:spPr>
        <p:txBody>
          <a:bodyPr wrap="square" rtlCol="0">
            <a:spAutoFit/>
          </a:bodyPr>
          <a:lstStyle/>
          <a:p>
            <a:r>
              <a:rPr lang="en-US" sz="2000" dirty="0" smtClean="0">
                <a:latin typeface="Corbel" panose="020B0503020204020204" pitchFamily="34" charset="0"/>
              </a:rPr>
              <a:t>Paragraph element with alignment attribute</a:t>
            </a:r>
          </a:p>
          <a:p>
            <a:r>
              <a:rPr lang="en-US" sz="2000" dirty="0" smtClean="0">
                <a:latin typeface="Corbel" panose="020B0503020204020204" pitchFamily="34" charset="0"/>
              </a:rPr>
              <a:t>(opening tag)</a:t>
            </a:r>
            <a:endParaRPr lang="en-US" sz="2000" dirty="0">
              <a:latin typeface="Corbel" panose="020B0503020204020204" pitchFamily="34" charset="0"/>
            </a:endParaRPr>
          </a:p>
        </p:txBody>
      </p:sp>
      <p:sp>
        <p:nvSpPr>
          <p:cNvPr id="16" name="TextBox 15"/>
          <p:cNvSpPr txBox="1"/>
          <p:nvPr/>
        </p:nvSpPr>
        <p:spPr>
          <a:xfrm>
            <a:off x="4191000" y="5319712"/>
            <a:ext cx="2209800" cy="400110"/>
          </a:xfrm>
          <a:prstGeom prst="rect">
            <a:avLst/>
          </a:prstGeom>
          <a:noFill/>
        </p:spPr>
        <p:txBody>
          <a:bodyPr wrap="square" rtlCol="0">
            <a:spAutoFit/>
          </a:bodyPr>
          <a:lstStyle/>
          <a:p>
            <a:r>
              <a:rPr lang="en-US" sz="2000" dirty="0" smtClean="0">
                <a:latin typeface="Corbel" panose="020B0503020204020204" pitchFamily="34" charset="0"/>
              </a:rPr>
              <a:t>Textual Content</a:t>
            </a:r>
            <a:endParaRPr lang="en-US" sz="2000" dirty="0">
              <a:latin typeface="Corbel" panose="020B0503020204020204" pitchFamily="34" charset="0"/>
            </a:endParaRPr>
          </a:p>
        </p:txBody>
      </p:sp>
      <p:sp>
        <p:nvSpPr>
          <p:cNvPr id="17" name="TextBox 16"/>
          <p:cNvSpPr txBox="1"/>
          <p:nvPr/>
        </p:nvSpPr>
        <p:spPr>
          <a:xfrm>
            <a:off x="7485853" y="5319712"/>
            <a:ext cx="1505747" cy="400110"/>
          </a:xfrm>
          <a:prstGeom prst="rect">
            <a:avLst/>
          </a:prstGeom>
          <a:noFill/>
        </p:spPr>
        <p:txBody>
          <a:bodyPr wrap="square" rtlCol="0">
            <a:spAutoFit/>
          </a:bodyPr>
          <a:lstStyle/>
          <a:p>
            <a:r>
              <a:rPr lang="en-US" sz="2000" dirty="0" smtClean="0">
                <a:latin typeface="Corbel" panose="020B0503020204020204" pitchFamily="34" charset="0"/>
              </a:rPr>
              <a:t>Closing Tag</a:t>
            </a:r>
            <a:endParaRPr lang="en-US" sz="2000" dirty="0">
              <a:latin typeface="Corbel" panose="020B0503020204020204" pitchFamily="34" charset="0"/>
            </a:endParaRPr>
          </a:p>
        </p:txBody>
      </p:sp>
    </p:spTree>
    <p:extLst>
      <p:ext uri="{BB962C8B-B14F-4D97-AF65-F5344CB8AC3E}">
        <p14:creationId xmlns:p14="http://schemas.microsoft.com/office/powerpoint/2010/main" val="108395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Structural elements</a:t>
            </a:r>
            <a:endParaRPr lang="en-US" dirty="0"/>
          </a:p>
        </p:txBody>
      </p:sp>
      <p:sp>
        <p:nvSpPr>
          <p:cNvPr id="4" name="Date Placeholder 3"/>
          <p:cNvSpPr>
            <a:spLocks noGrp="1"/>
          </p:cNvSpPr>
          <p:nvPr>
            <p:ph type="dt" sz="half" idx="10"/>
          </p:nvPr>
        </p:nvSpPr>
        <p:spPr/>
        <p:txBody>
          <a:bodyPr/>
          <a:lstStyle/>
          <a:p>
            <a:fld id="{952A86B0-C7A3-4FDC-813D-9A3BF39E8D30}" type="datetime1">
              <a:rPr lang="en-US" smtClean="0"/>
              <a:t>10/14/2015</a:t>
            </a:fld>
            <a:endParaRPr lang="en-US" dirty="0"/>
          </a:p>
        </p:txBody>
      </p:sp>
      <p:sp>
        <p:nvSpPr>
          <p:cNvPr id="5" name="Slide Number Placeholder 4"/>
          <p:cNvSpPr>
            <a:spLocks noGrp="1"/>
          </p:cNvSpPr>
          <p:nvPr>
            <p:ph type="sldNum" sz="quarter" idx="11"/>
          </p:nvPr>
        </p:nvSpPr>
        <p:spPr/>
        <p:txBody>
          <a:bodyPr/>
          <a:lstStyle/>
          <a:p>
            <a:fld id="{1394A405-A56A-447D-AF03-5FB891AC25A7}" type="slidenum">
              <a:rPr lang="en-US" smtClean="0"/>
              <a:pPr/>
              <a:t>7</a:t>
            </a:fld>
            <a:endParaRPr lang="en-US" dirty="0"/>
          </a:p>
        </p:txBody>
      </p:sp>
      <p:sp>
        <p:nvSpPr>
          <p:cNvPr id="6" name="Footer Placeholder 5"/>
          <p:cNvSpPr>
            <a:spLocks noGrp="1"/>
          </p:cNvSpPr>
          <p:nvPr>
            <p:ph type="ftr" sz="quarter" idx="12"/>
          </p:nvPr>
        </p:nvSpPr>
        <p:spPr/>
        <p:txBody>
          <a:bodyPr/>
          <a:lstStyle/>
          <a:p>
            <a:r>
              <a:rPr lang="en-US" smtClean="0"/>
              <a:t>User Interface Tier for Web Apps</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9000" y="457200"/>
            <a:ext cx="1109662" cy="1109662"/>
          </a:xfrm>
          <a:prstGeom prst="rect">
            <a:avLst/>
          </a:prstGeom>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738" y="1905000"/>
            <a:ext cx="7967662" cy="3797322"/>
          </a:xfrm>
          <a:prstGeom prst="rect">
            <a:avLst/>
          </a:prstGeom>
        </p:spPr>
      </p:pic>
    </p:spTree>
    <p:extLst>
      <p:ext uri="{BB962C8B-B14F-4D97-AF65-F5344CB8AC3E}">
        <p14:creationId xmlns:p14="http://schemas.microsoft.com/office/powerpoint/2010/main" val="42358422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Elements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Hypertext with anchor tag</a:t>
            </a:r>
          </a:p>
          <a:p>
            <a:endParaRPr lang="en-US" dirty="0" smtClean="0"/>
          </a:p>
          <a:p>
            <a:r>
              <a:rPr lang="en-US" dirty="0" smtClean="0"/>
              <a:t>Insert images with image tag</a:t>
            </a:r>
          </a:p>
          <a:p>
            <a:endParaRPr lang="en-US" dirty="0" smtClean="0"/>
          </a:p>
          <a:p>
            <a:r>
              <a:rPr lang="en-US" dirty="0" smtClean="0"/>
              <a:t>Numbered and unnumbered lists</a:t>
            </a:r>
          </a:p>
          <a:p>
            <a:pPr lvl="1"/>
            <a:r>
              <a:rPr lang="en-US" dirty="0" smtClean="0"/>
              <a:t>&lt;</a:t>
            </a:r>
            <a:r>
              <a:rPr lang="en-US" dirty="0" err="1" smtClean="0"/>
              <a:t>ul</a:t>
            </a:r>
            <a:r>
              <a:rPr lang="en-US" dirty="0" smtClean="0"/>
              <a:t>&gt;, &lt;</a:t>
            </a:r>
            <a:r>
              <a:rPr lang="en-US" dirty="0" err="1" smtClean="0"/>
              <a:t>ol</a:t>
            </a:r>
            <a:r>
              <a:rPr lang="en-US" dirty="0" smtClean="0"/>
              <a:t>&gt;, &lt;li&gt; tags</a:t>
            </a:r>
          </a:p>
          <a:p>
            <a:r>
              <a:rPr lang="en-US" dirty="0" smtClean="0"/>
              <a:t>Table structure for tabular data</a:t>
            </a:r>
          </a:p>
          <a:p>
            <a:pPr lvl="1"/>
            <a:r>
              <a:rPr lang="en-US" dirty="0" smtClean="0"/>
              <a:t>&lt;table&gt;, &lt;</a:t>
            </a:r>
            <a:r>
              <a:rPr lang="en-US" dirty="0" err="1" smtClean="0"/>
              <a:t>th</a:t>
            </a:r>
            <a:r>
              <a:rPr lang="en-US" dirty="0" smtClean="0"/>
              <a:t>&gt;, &lt;</a:t>
            </a:r>
            <a:r>
              <a:rPr lang="en-US" dirty="0" err="1" smtClean="0"/>
              <a:t>tr</a:t>
            </a:r>
            <a:r>
              <a:rPr lang="en-US" dirty="0" smtClean="0"/>
              <a:t>&gt;, &lt;td&gt; tags</a:t>
            </a:r>
          </a:p>
          <a:p>
            <a:r>
              <a:rPr lang="en-US" dirty="0" smtClean="0"/>
              <a:t>HTML Forms for accepting user input</a:t>
            </a:r>
            <a:endParaRPr lang="en-US" dirty="0"/>
          </a:p>
        </p:txBody>
      </p:sp>
      <p:sp>
        <p:nvSpPr>
          <p:cNvPr id="4" name="Date Placeholder 3"/>
          <p:cNvSpPr>
            <a:spLocks noGrp="1"/>
          </p:cNvSpPr>
          <p:nvPr>
            <p:ph type="dt" sz="half" idx="10"/>
          </p:nvPr>
        </p:nvSpPr>
        <p:spPr/>
        <p:txBody>
          <a:bodyPr/>
          <a:lstStyle/>
          <a:p>
            <a:fld id="{5BFA5EF2-EFF8-485B-B4D4-3D29133CF268}" type="datetime1">
              <a:rPr lang="en-US" smtClean="0"/>
              <a:t>10/14/2015</a:t>
            </a:fld>
            <a:endParaRPr lang="en-US" dirty="0"/>
          </a:p>
        </p:txBody>
      </p:sp>
      <p:sp>
        <p:nvSpPr>
          <p:cNvPr id="5" name="Slide Number Placeholder 4"/>
          <p:cNvSpPr>
            <a:spLocks noGrp="1"/>
          </p:cNvSpPr>
          <p:nvPr>
            <p:ph type="sldNum" sz="quarter" idx="11"/>
          </p:nvPr>
        </p:nvSpPr>
        <p:spPr/>
        <p:txBody>
          <a:bodyPr/>
          <a:lstStyle/>
          <a:p>
            <a:fld id="{1394A405-A56A-447D-AF03-5FB891AC25A7}" type="slidenum">
              <a:rPr lang="en-US" smtClean="0"/>
              <a:pPr/>
              <a:t>8</a:t>
            </a:fld>
            <a:endParaRPr lang="en-US" dirty="0"/>
          </a:p>
        </p:txBody>
      </p:sp>
      <p:sp>
        <p:nvSpPr>
          <p:cNvPr id="6" name="Footer Placeholder 5"/>
          <p:cNvSpPr>
            <a:spLocks noGrp="1"/>
          </p:cNvSpPr>
          <p:nvPr>
            <p:ph type="ftr" sz="quarter" idx="12"/>
          </p:nvPr>
        </p:nvSpPr>
        <p:spPr/>
        <p:txBody>
          <a:bodyPr/>
          <a:lstStyle/>
          <a:p>
            <a:r>
              <a:rPr lang="en-US" smtClean="0"/>
              <a:t>User Interface Tier for Web Apps</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9000" y="457200"/>
            <a:ext cx="1109662" cy="1109662"/>
          </a:xfrm>
          <a:prstGeom prst="rect">
            <a:avLst/>
          </a:prstGeom>
        </p:spPr>
      </p:pic>
      <p:sp>
        <p:nvSpPr>
          <p:cNvPr id="15" name="Rectangle 14"/>
          <p:cNvSpPr>
            <a:spLocks noChangeArrowheads="1"/>
          </p:cNvSpPr>
          <p:nvPr/>
        </p:nvSpPr>
        <p:spPr bwMode="auto">
          <a:xfrm>
            <a:off x="457200" y="2133600"/>
            <a:ext cx="8229600" cy="457200"/>
          </a:xfrm>
          <a:prstGeom prst="rect">
            <a:avLst/>
          </a:prstGeom>
          <a:solidFill>
            <a:srgbClr val="FFFF00"/>
          </a:solidFill>
          <a:ln w="9525">
            <a:solidFill>
              <a:schemeClr val="tx1"/>
            </a:solidFill>
            <a:miter lim="800000"/>
            <a:headEnd/>
            <a:tailEnd/>
          </a:ln>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en-US" sz="1600" b="1" dirty="0" smtClean="0">
                <a:latin typeface="Courier New" panose="02070309020205020404" pitchFamily="49" charset="0"/>
              </a:rPr>
              <a:t>&lt;a href</a:t>
            </a:r>
            <a:r>
              <a:rPr lang="en-US" altLang="en-US" sz="1600" b="1" dirty="0">
                <a:latin typeface="Courier New" panose="02070309020205020404" pitchFamily="49" charset="0"/>
              </a:rPr>
              <a:t>=“http://http://www.w3schools.com/”&gt; </a:t>
            </a:r>
            <a:r>
              <a:rPr lang="en-US" altLang="en-US" sz="1600" b="1" dirty="0" smtClean="0">
                <a:latin typeface="Courier New" panose="02070309020205020404" pitchFamily="49" charset="0"/>
              </a:rPr>
              <a:t>Learn HTML here &lt;/a&gt;</a:t>
            </a:r>
            <a:endParaRPr lang="en-US" altLang="en-US" sz="1600" b="1" dirty="0">
              <a:latin typeface="Courier New" panose="02070309020205020404" pitchFamily="49" charset="0"/>
            </a:endParaRPr>
          </a:p>
          <a:p>
            <a:pPr>
              <a:buFont typeface="Wingdings" panose="05000000000000000000" pitchFamily="2" charset="2"/>
              <a:buNone/>
            </a:pPr>
            <a:r>
              <a:rPr lang="en-US" altLang="en-US" sz="1600" b="1" dirty="0" smtClean="0">
                <a:latin typeface="Courier New" panose="02070309020205020404" pitchFamily="49" charset="0"/>
              </a:rPr>
              <a:t>  </a:t>
            </a:r>
            <a:endParaRPr lang="en-US" altLang="en-US" sz="1600" b="1" dirty="0">
              <a:latin typeface="Courier New" panose="02070309020205020404" pitchFamily="49" charset="0"/>
            </a:endParaRPr>
          </a:p>
        </p:txBody>
      </p:sp>
      <p:sp>
        <p:nvSpPr>
          <p:cNvPr id="18" name="Rectangle 17"/>
          <p:cNvSpPr>
            <a:spLocks noChangeArrowheads="1"/>
          </p:cNvSpPr>
          <p:nvPr/>
        </p:nvSpPr>
        <p:spPr bwMode="auto">
          <a:xfrm>
            <a:off x="457200" y="3124200"/>
            <a:ext cx="8229600" cy="457200"/>
          </a:xfrm>
          <a:prstGeom prst="rect">
            <a:avLst/>
          </a:prstGeom>
          <a:solidFill>
            <a:srgbClr val="FFFF00"/>
          </a:solidFill>
          <a:ln w="9525">
            <a:solidFill>
              <a:schemeClr val="tx1"/>
            </a:solidFill>
            <a:miter lim="800000"/>
            <a:headEnd/>
            <a:tailEnd/>
          </a:ln>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en-US" sz="1600" b="1" dirty="0" smtClean="0">
                <a:latin typeface="Courier New" panose="02070309020205020404" pitchFamily="49" charset="0"/>
              </a:rPr>
              <a:t>&lt;</a:t>
            </a:r>
            <a:r>
              <a:rPr lang="en-US" altLang="en-US" sz="1600" b="1" dirty="0" err="1" smtClean="0">
                <a:latin typeface="Courier New" panose="02070309020205020404" pitchFamily="49" charset="0"/>
              </a:rPr>
              <a:t>img</a:t>
            </a:r>
            <a:r>
              <a:rPr lang="en-US" altLang="en-US" sz="1600" b="1" dirty="0" smtClean="0">
                <a:latin typeface="Courier New" panose="02070309020205020404" pitchFamily="49" charset="0"/>
              </a:rPr>
              <a:t> src=“myimage.jpg” alt=“descriptive text”&gt; </a:t>
            </a:r>
            <a:endParaRPr lang="en-US" altLang="en-US" sz="1600" b="1" dirty="0">
              <a:latin typeface="Courier New" panose="02070309020205020404" pitchFamily="49" charset="0"/>
            </a:endParaRPr>
          </a:p>
          <a:p>
            <a:pPr>
              <a:buFont typeface="Wingdings" panose="05000000000000000000" pitchFamily="2" charset="2"/>
              <a:buNone/>
            </a:pPr>
            <a:r>
              <a:rPr lang="en-US" altLang="en-US" sz="1600" b="1" dirty="0" smtClean="0">
                <a:latin typeface="Courier New" panose="02070309020205020404" pitchFamily="49" charset="0"/>
              </a:rPr>
              <a:t>  </a:t>
            </a:r>
            <a:endParaRPr lang="en-US" altLang="en-US" sz="1600" b="1" dirty="0">
              <a:latin typeface="Courier New" panose="02070309020205020404" pitchFamily="49" charset="0"/>
            </a:endParaRPr>
          </a:p>
        </p:txBody>
      </p:sp>
    </p:spTree>
    <p:extLst>
      <p:ext uri="{BB962C8B-B14F-4D97-AF65-F5344CB8AC3E}">
        <p14:creationId xmlns:p14="http://schemas.microsoft.com/office/powerpoint/2010/main" val="11358952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7691</TotalTime>
  <Words>4623</Words>
  <Application>Microsoft Office PowerPoint</Application>
  <PresentationFormat>On-screen Show (4:3)</PresentationFormat>
  <Paragraphs>603</Paragraphs>
  <Slides>36</Slides>
  <Notes>36</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4" baseType="lpstr">
      <vt:lpstr>Arial</vt:lpstr>
      <vt:lpstr>Calibri</vt:lpstr>
      <vt:lpstr>Corbel</vt:lpstr>
      <vt:lpstr>Courier New</vt:lpstr>
      <vt:lpstr>Monotype Sorts</vt:lpstr>
      <vt:lpstr>Wingdings</vt:lpstr>
      <vt:lpstr>Office Theme</vt:lpstr>
      <vt:lpstr>Visio</vt:lpstr>
      <vt:lpstr>User Interface Tier for Web Applications</vt:lpstr>
      <vt:lpstr>Agenda</vt:lpstr>
      <vt:lpstr>Part 1 of 3 – UI tier Overview &amp; HTML</vt:lpstr>
      <vt:lpstr>Web UI Tier Overview</vt:lpstr>
      <vt:lpstr>HTML</vt:lpstr>
      <vt:lpstr>Example HTML page</vt:lpstr>
      <vt:lpstr>HTML Elements</vt:lpstr>
      <vt:lpstr>Structural elements</vt:lpstr>
      <vt:lpstr>Basic Elements</vt:lpstr>
      <vt:lpstr>Advanced HTML</vt:lpstr>
      <vt:lpstr>Part 2 of 3 – Cascading Stylesheet (CSS)</vt:lpstr>
      <vt:lpstr>Topics</vt:lpstr>
      <vt:lpstr>CSS Introduction</vt:lpstr>
      <vt:lpstr>CSS Demo</vt:lpstr>
      <vt:lpstr>CSS Syntax</vt:lpstr>
      <vt:lpstr>CSS Selector</vt:lpstr>
      <vt:lpstr>CSS Selector (contd.)</vt:lpstr>
      <vt:lpstr>CSS Usage</vt:lpstr>
      <vt:lpstr>Responsive Web Design</vt:lpstr>
      <vt:lpstr>RWD Demo</vt:lpstr>
      <vt:lpstr>Part 3 of 3 – JavaScript, XML, and AJAX</vt:lpstr>
      <vt:lpstr>JavaScript</vt:lpstr>
      <vt:lpstr>JavaScript - Example</vt:lpstr>
      <vt:lpstr>JavaScript Usage</vt:lpstr>
      <vt:lpstr>JavaScript Syntax</vt:lpstr>
      <vt:lpstr>JavaScript – Sample Code</vt:lpstr>
      <vt:lpstr>JavaScript Libraries</vt:lpstr>
      <vt:lpstr>XML</vt:lpstr>
      <vt:lpstr>AJAX</vt:lpstr>
      <vt:lpstr>AJAX</vt:lpstr>
      <vt:lpstr>AJAX – HTML page</vt:lpstr>
      <vt:lpstr>AJAX – JavaScript Code</vt:lpstr>
      <vt:lpstr>AJAX – JavaScript Code</vt:lpstr>
      <vt:lpstr>Single Page Web Applications</vt:lpstr>
      <vt:lpstr>What have we learned?</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 J. Herold</dc:creator>
  <cp:lastModifiedBy>Kumar Praveen</cp:lastModifiedBy>
  <cp:revision>405</cp:revision>
  <dcterms:created xsi:type="dcterms:W3CDTF">2011-08-04T21:09:46Z</dcterms:created>
  <dcterms:modified xsi:type="dcterms:W3CDTF">2015-10-14T14:58:31Z</dcterms:modified>
</cp:coreProperties>
</file>