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9"/>
  </p:notesMasterIdLst>
  <p:handoutMasterIdLst>
    <p:handoutMasterId r:id="rId40"/>
  </p:handoutMasterIdLst>
  <p:sldIdLst>
    <p:sldId id="256" r:id="rId2"/>
    <p:sldId id="278" r:id="rId3"/>
    <p:sldId id="335" r:id="rId4"/>
    <p:sldId id="322" r:id="rId5"/>
    <p:sldId id="323" r:id="rId6"/>
    <p:sldId id="324" r:id="rId7"/>
    <p:sldId id="351" r:id="rId8"/>
    <p:sldId id="340" r:id="rId9"/>
    <p:sldId id="339" r:id="rId10"/>
    <p:sldId id="344" r:id="rId11"/>
    <p:sldId id="341" r:id="rId12"/>
    <p:sldId id="343" r:id="rId13"/>
    <p:sldId id="352" r:id="rId14"/>
    <p:sldId id="342" r:id="rId15"/>
    <p:sldId id="345" r:id="rId16"/>
    <p:sldId id="353" r:id="rId17"/>
    <p:sldId id="349" r:id="rId18"/>
    <p:sldId id="346" r:id="rId19"/>
    <p:sldId id="354" r:id="rId20"/>
    <p:sldId id="350" r:id="rId21"/>
    <p:sldId id="355" r:id="rId22"/>
    <p:sldId id="356" r:id="rId23"/>
    <p:sldId id="360" r:id="rId24"/>
    <p:sldId id="362" r:id="rId25"/>
    <p:sldId id="364" r:id="rId26"/>
    <p:sldId id="363" r:id="rId27"/>
    <p:sldId id="366" r:id="rId28"/>
    <p:sldId id="365" r:id="rId29"/>
    <p:sldId id="367" r:id="rId30"/>
    <p:sldId id="357" r:id="rId31"/>
    <p:sldId id="361" r:id="rId32"/>
    <p:sldId id="359" r:id="rId33"/>
    <p:sldId id="279" r:id="rId34"/>
    <p:sldId id="321" r:id="rId35"/>
    <p:sldId id="358" r:id="rId36"/>
    <p:sldId id="348" r:id="rId37"/>
    <p:sldId id="34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02240"/>
    <a:srgbClr val="D7D700"/>
    <a:srgbClr val="EBEBEB"/>
    <a:srgbClr val="E7E7E7"/>
    <a:srgbClr val="F5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66" autoAdjust="0"/>
    <p:restoredTop sz="90313" autoAdjust="0"/>
  </p:normalViewPr>
  <p:slideViewPr>
    <p:cSldViewPr>
      <p:cViewPr>
        <p:scale>
          <a:sx n="71" d="100"/>
          <a:sy n="71" d="100"/>
        </p:scale>
        <p:origin x="768" y="21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8">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F4B325-F6CA-7041-AA60-3F2712647134}" type="doc">
      <dgm:prSet loTypeId="urn:microsoft.com/office/officeart/2005/8/layout/chevron2" loCatId="" qsTypeId="urn:microsoft.com/office/officeart/2005/8/quickstyle/simple4" qsCatId="simple" csTypeId="urn:microsoft.com/office/officeart/2005/8/colors/colorful1#1" csCatId="colorful" phldr="1"/>
      <dgm:spPr/>
      <dgm:t>
        <a:bodyPr/>
        <a:lstStyle/>
        <a:p>
          <a:endParaRPr lang="en-US"/>
        </a:p>
      </dgm:t>
    </dgm:pt>
    <dgm:pt modelId="{D8C8779A-0125-114A-924F-A409D8D278E8}">
      <dgm:prSet phldrT="[Text]"/>
      <dgm:spPr/>
      <dgm:t>
        <a:bodyPr/>
        <a:lstStyle/>
        <a:p>
          <a:r>
            <a:rPr lang="en-US" dirty="0"/>
            <a:t> </a:t>
          </a:r>
        </a:p>
      </dgm:t>
    </dgm:pt>
    <dgm:pt modelId="{5201F48E-959C-5540-96BF-9B1F539C803A}" type="parTrans" cxnId="{62CE9E9B-B9C0-B243-A66B-342D3E25A82A}">
      <dgm:prSet/>
      <dgm:spPr/>
      <dgm:t>
        <a:bodyPr/>
        <a:lstStyle/>
        <a:p>
          <a:endParaRPr lang="en-US"/>
        </a:p>
      </dgm:t>
    </dgm:pt>
    <dgm:pt modelId="{FC00BB56-33BB-3049-827C-452585400CD5}" type="sibTrans" cxnId="{62CE9E9B-B9C0-B243-A66B-342D3E25A82A}">
      <dgm:prSet/>
      <dgm:spPr/>
      <dgm:t>
        <a:bodyPr/>
        <a:lstStyle/>
        <a:p>
          <a:endParaRPr lang="en-US"/>
        </a:p>
      </dgm:t>
    </dgm:pt>
    <dgm:pt modelId="{739F6D25-6114-904F-A31D-82B47D3B757B}">
      <dgm:prSet phldrT="[Text]"/>
      <dgm:spPr/>
      <dgm:t>
        <a:bodyPr/>
        <a:lstStyle/>
        <a:p>
          <a:r>
            <a:rPr lang="en-US" dirty="0"/>
            <a:t>  </a:t>
          </a:r>
        </a:p>
      </dgm:t>
    </dgm:pt>
    <dgm:pt modelId="{50E3EFB5-B395-194A-B861-219DC1D76A97}" type="parTrans" cxnId="{A11AC53B-88EC-8842-9803-88AB1089063C}">
      <dgm:prSet/>
      <dgm:spPr/>
      <dgm:t>
        <a:bodyPr/>
        <a:lstStyle/>
        <a:p>
          <a:endParaRPr lang="en-US"/>
        </a:p>
      </dgm:t>
    </dgm:pt>
    <dgm:pt modelId="{8811E247-9885-8241-AFE4-9D2D11E40144}" type="sibTrans" cxnId="{A11AC53B-88EC-8842-9803-88AB1089063C}">
      <dgm:prSet/>
      <dgm:spPr/>
      <dgm:t>
        <a:bodyPr/>
        <a:lstStyle/>
        <a:p>
          <a:endParaRPr lang="en-US"/>
        </a:p>
      </dgm:t>
    </dgm:pt>
    <dgm:pt modelId="{067BEE47-4E9E-4240-978F-74C5A3BFF6BA}">
      <dgm:prSet phldrT="[Text]"/>
      <dgm:spPr/>
      <dgm:t>
        <a:bodyPr/>
        <a:lstStyle/>
        <a:p>
          <a:r>
            <a:rPr lang="en-US" dirty="0"/>
            <a:t>Introduction to APIs</a:t>
          </a:r>
        </a:p>
      </dgm:t>
    </dgm:pt>
    <dgm:pt modelId="{901D79C4-0F80-E347-B313-33DC196A3187}" type="parTrans" cxnId="{4DFABE6B-D82B-294A-B012-A671CD283985}">
      <dgm:prSet/>
      <dgm:spPr/>
      <dgm:t>
        <a:bodyPr/>
        <a:lstStyle/>
        <a:p>
          <a:endParaRPr lang="en-US"/>
        </a:p>
      </dgm:t>
    </dgm:pt>
    <dgm:pt modelId="{63E0BB50-4946-5544-B26E-C46625BD2591}" type="sibTrans" cxnId="{4DFABE6B-D82B-294A-B012-A671CD283985}">
      <dgm:prSet/>
      <dgm:spPr/>
      <dgm:t>
        <a:bodyPr/>
        <a:lstStyle/>
        <a:p>
          <a:endParaRPr lang="en-US"/>
        </a:p>
      </dgm:t>
    </dgm:pt>
    <dgm:pt modelId="{87D763A8-63FD-3D4F-B2B3-DFB983A7CF57}">
      <dgm:prSet phldrT="[Text]"/>
      <dgm:spPr/>
      <dgm:t>
        <a:bodyPr/>
        <a:lstStyle/>
        <a:p>
          <a:r>
            <a:rPr lang="en-US" dirty="0"/>
            <a:t> </a:t>
          </a:r>
        </a:p>
      </dgm:t>
    </dgm:pt>
    <dgm:pt modelId="{DE4E1483-CFC8-D046-A182-16F0C686EA90}" type="parTrans" cxnId="{14874F3B-9BD8-344D-A682-0EDE2D37F7AC}">
      <dgm:prSet/>
      <dgm:spPr/>
      <dgm:t>
        <a:bodyPr/>
        <a:lstStyle/>
        <a:p>
          <a:endParaRPr lang="en-US"/>
        </a:p>
      </dgm:t>
    </dgm:pt>
    <dgm:pt modelId="{DC9A28CE-3383-C349-92CB-AF53937EA126}" type="sibTrans" cxnId="{14874F3B-9BD8-344D-A682-0EDE2D37F7AC}">
      <dgm:prSet/>
      <dgm:spPr/>
      <dgm:t>
        <a:bodyPr/>
        <a:lstStyle/>
        <a:p>
          <a:endParaRPr lang="en-US"/>
        </a:p>
      </dgm:t>
    </dgm:pt>
    <dgm:pt modelId="{F742C9CB-3139-9041-ABF4-4AE23BDFAB56}">
      <dgm:prSet phldrT="[Text]"/>
      <dgm:spPr/>
      <dgm:t>
        <a:bodyPr/>
        <a:lstStyle/>
        <a:p>
          <a:r>
            <a:rPr lang="en-US" dirty="0"/>
            <a:t>Business tier overview</a:t>
          </a:r>
        </a:p>
      </dgm:t>
    </dgm:pt>
    <dgm:pt modelId="{4181FC93-CC92-AB4E-A228-A2383BD5E770}" type="parTrans" cxnId="{EECB7E4E-00A9-D740-9903-3E3B70CAB18A}">
      <dgm:prSet/>
      <dgm:spPr/>
      <dgm:t>
        <a:bodyPr/>
        <a:lstStyle/>
        <a:p>
          <a:endParaRPr lang="en-US"/>
        </a:p>
      </dgm:t>
    </dgm:pt>
    <dgm:pt modelId="{BE1401B5-C246-E64E-9800-26A57E90C849}" type="sibTrans" cxnId="{EECB7E4E-00A9-D740-9903-3E3B70CAB18A}">
      <dgm:prSet/>
      <dgm:spPr/>
      <dgm:t>
        <a:bodyPr/>
        <a:lstStyle/>
        <a:p>
          <a:endParaRPr lang="en-US"/>
        </a:p>
      </dgm:t>
    </dgm:pt>
    <dgm:pt modelId="{1D5F8B2F-EC0D-1142-9317-F78E11F5E90B}">
      <dgm:prSet phldrT="[Text]"/>
      <dgm:spPr/>
      <dgm:t>
        <a:bodyPr/>
        <a:lstStyle/>
        <a:p>
          <a:r>
            <a:rPr lang="en-US" dirty="0"/>
            <a:t> </a:t>
          </a:r>
        </a:p>
      </dgm:t>
    </dgm:pt>
    <dgm:pt modelId="{84778363-ACC8-3541-9508-46F4C721D579}" type="parTrans" cxnId="{68207CE6-12FD-D14A-9100-697476D8741E}">
      <dgm:prSet/>
      <dgm:spPr/>
      <dgm:t>
        <a:bodyPr/>
        <a:lstStyle/>
        <a:p>
          <a:endParaRPr lang="en-US"/>
        </a:p>
      </dgm:t>
    </dgm:pt>
    <dgm:pt modelId="{34C28D56-F18A-4948-A98C-97ECAC593DF1}" type="sibTrans" cxnId="{68207CE6-12FD-D14A-9100-697476D8741E}">
      <dgm:prSet/>
      <dgm:spPr/>
      <dgm:t>
        <a:bodyPr/>
        <a:lstStyle/>
        <a:p>
          <a:endParaRPr lang="en-US"/>
        </a:p>
      </dgm:t>
    </dgm:pt>
    <dgm:pt modelId="{7064FC3C-52A9-E643-9BF3-AA733DF705A0}">
      <dgm:prSet phldrT="[Text]"/>
      <dgm:spPr/>
      <dgm:t>
        <a:bodyPr/>
        <a:lstStyle/>
        <a:p>
          <a:r>
            <a:rPr lang="en-US" dirty="0"/>
            <a:t>Miscellaneous concepts</a:t>
          </a:r>
        </a:p>
      </dgm:t>
    </dgm:pt>
    <dgm:pt modelId="{0944767D-ABB7-B049-96B7-92BA302C2215}" type="parTrans" cxnId="{3C77617B-41BC-4648-9A33-0CF3F93D025C}">
      <dgm:prSet/>
      <dgm:spPr/>
      <dgm:t>
        <a:bodyPr/>
        <a:lstStyle/>
        <a:p>
          <a:endParaRPr lang="en-US"/>
        </a:p>
      </dgm:t>
    </dgm:pt>
    <dgm:pt modelId="{F74A0CB9-684B-F94D-8910-2050CE57E9B1}" type="sibTrans" cxnId="{3C77617B-41BC-4648-9A33-0CF3F93D025C}">
      <dgm:prSet/>
      <dgm:spPr/>
      <dgm:t>
        <a:bodyPr/>
        <a:lstStyle/>
        <a:p>
          <a:endParaRPr lang="en-US"/>
        </a:p>
      </dgm:t>
    </dgm:pt>
    <dgm:pt modelId="{8CD96023-48E1-5E47-AC32-FF57D089D524}">
      <dgm:prSet phldrT="[Text]"/>
      <dgm:spPr/>
      <dgm:t>
        <a:bodyPr/>
        <a:lstStyle/>
        <a:p>
          <a:r>
            <a:rPr lang="en-US" dirty="0"/>
            <a:t> </a:t>
          </a:r>
        </a:p>
      </dgm:t>
    </dgm:pt>
    <dgm:pt modelId="{28E8140A-08E6-3642-9574-D4CF7D535FDE}" type="parTrans" cxnId="{76F36F4F-D8C7-0841-9CAA-1039FCB38A22}">
      <dgm:prSet/>
      <dgm:spPr/>
      <dgm:t>
        <a:bodyPr/>
        <a:lstStyle/>
        <a:p>
          <a:endParaRPr lang="en-US"/>
        </a:p>
      </dgm:t>
    </dgm:pt>
    <dgm:pt modelId="{85BF0575-656E-DA47-BF0B-81EF78895CF7}" type="sibTrans" cxnId="{76F36F4F-D8C7-0841-9CAA-1039FCB38A22}">
      <dgm:prSet/>
      <dgm:spPr/>
      <dgm:t>
        <a:bodyPr/>
        <a:lstStyle/>
        <a:p>
          <a:endParaRPr lang="en-US"/>
        </a:p>
      </dgm:t>
    </dgm:pt>
    <dgm:pt modelId="{9F3BC30C-49D6-C14D-ADA4-2446F7137468}">
      <dgm:prSet phldrT="[Text]"/>
      <dgm:spPr/>
      <dgm:t>
        <a:bodyPr/>
        <a:lstStyle/>
        <a:p>
          <a:r>
            <a:rPr lang="en-US" dirty="0"/>
            <a:t>Summary </a:t>
          </a:r>
        </a:p>
      </dgm:t>
    </dgm:pt>
    <dgm:pt modelId="{9BDE77F3-98F5-3E41-A1E0-402B685E8804}" type="parTrans" cxnId="{56AB58A6-835C-314C-83FE-B20CC44B94C5}">
      <dgm:prSet/>
      <dgm:spPr/>
      <dgm:t>
        <a:bodyPr/>
        <a:lstStyle/>
        <a:p>
          <a:endParaRPr lang="en-US"/>
        </a:p>
      </dgm:t>
    </dgm:pt>
    <dgm:pt modelId="{4D8FA2FA-8DC4-614E-8A7E-30A4D18A905A}" type="sibTrans" cxnId="{56AB58A6-835C-314C-83FE-B20CC44B94C5}">
      <dgm:prSet/>
      <dgm:spPr/>
      <dgm:t>
        <a:bodyPr/>
        <a:lstStyle/>
        <a:p>
          <a:endParaRPr lang="en-US"/>
        </a:p>
      </dgm:t>
    </dgm:pt>
    <dgm:pt modelId="{FA218E51-2414-44D8-BE75-4885A0C45910}">
      <dgm:prSet phldrT="[Text]"/>
      <dgm:spPr/>
      <dgm:t>
        <a:bodyPr/>
        <a:lstStyle/>
        <a:p>
          <a:endParaRPr lang="en-US" dirty="0"/>
        </a:p>
      </dgm:t>
    </dgm:pt>
    <dgm:pt modelId="{16E5E0A4-9218-45AD-B36D-0FF111A01830}" type="parTrans" cxnId="{988E3D2A-BFAC-4AF0-9587-DBD3DF8D1C1C}">
      <dgm:prSet/>
      <dgm:spPr/>
      <dgm:t>
        <a:bodyPr/>
        <a:lstStyle/>
        <a:p>
          <a:endParaRPr lang="en-US"/>
        </a:p>
      </dgm:t>
    </dgm:pt>
    <dgm:pt modelId="{0870D575-C3ED-40DF-98BB-DCE4D07385E6}" type="sibTrans" cxnId="{988E3D2A-BFAC-4AF0-9587-DBD3DF8D1C1C}">
      <dgm:prSet/>
      <dgm:spPr/>
      <dgm:t>
        <a:bodyPr/>
        <a:lstStyle/>
        <a:p>
          <a:endParaRPr lang="en-US"/>
        </a:p>
      </dgm:t>
    </dgm:pt>
    <dgm:pt modelId="{FE737A6A-58AF-457F-BDDB-A9636B067C05}">
      <dgm:prSet phldrT="[Text]"/>
      <dgm:spPr/>
      <dgm:t>
        <a:bodyPr/>
        <a:lstStyle/>
        <a:p>
          <a:r>
            <a:rPr lang="en-US" dirty="0"/>
            <a:t>Introduction to microservices</a:t>
          </a:r>
        </a:p>
      </dgm:t>
    </dgm:pt>
    <dgm:pt modelId="{3C333B0F-CA9C-48C0-98DE-4863F37D56AA}" type="parTrans" cxnId="{EEAC5BE8-62B1-4616-9F53-9A4E6DD03307}">
      <dgm:prSet/>
      <dgm:spPr/>
      <dgm:t>
        <a:bodyPr/>
        <a:lstStyle/>
        <a:p>
          <a:endParaRPr lang="en-US"/>
        </a:p>
      </dgm:t>
    </dgm:pt>
    <dgm:pt modelId="{59A043E0-16FD-40B4-B27F-88383BB4940C}" type="sibTrans" cxnId="{EEAC5BE8-62B1-4616-9F53-9A4E6DD03307}">
      <dgm:prSet/>
      <dgm:spPr/>
      <dgm:t>
        <a:bodyPr/>
        <a:lstStyle/>
        <a:p>
          <a:endParaRPr lang="en-US"/>
        </a:p>
      </dgm:t>
    </dgm:pt>
    <dgm:pt modelId="{BC5361B5-B227-41E5-9349-D022C37678D6}">
      <dgm:prSet phldrT="[Text]"/>
      <dgm:spPr/>
      <dgm:t>
        <a:bodyPr/>
        <a:lstStyle/>
        <a:p>
          <a:r>
            <a:rPr lang="en-US" dirty="0"/>
            <a:t>Building microservices with RESTful APIs</a:t>
          </a:r>
        </a:p>
      </dgm:t>
    </dgm:pt>
    <dgm:pt modelId="{33201354-657A-4753-B0D9-5584F7C6C1C0}" type="parTrans" cxnId="{D513A82F-B59C-479F-8E9B-82F6FDFDD94B}">
      <dgm:prSet/>
      <dgm:spPr/>
      <dgm:t>
        <a:bodyPr/>
        <a:lstStyle/>
        <a:p>
          <a:endParaRPr lang="en-US"/>
        </a:p>
      </dgm:t>
    </dgm:pt>
    <dgm:pt modelId="{F7C23566-D0D0-403F-BB24-AC28D5EC6AE4}" type="sibTrans" cxnId="{D513A82F-B59C-479F-8E9B-82F6FDFDD94B}">
      <dgm:prSet/>
      <dgm:spPr/>
      <dgm:t>
        <a:bodyPr/>
        <a:lstStyle/>
        <a:p>
          <a:endParaRPr lang="en-US"/>
        </a:p>
      </dgm:t>
    </dgm:pt>
    <dgm:pt modelId="{DF1DA408-B286-4C45-A06A-BD1525B9497F}" type="pres">
      <dgm:prSet presAssocID="{DAF4B325-F6CA-7041-AA60-3F2712647134}" presName="linearFlow" presStyleCnt="0">
        <dgm:presLayoutVars>
          <dgm:dir/>
          <dgm:animLvl val="lvl"/>
          <dgm:resizeHandles val="exact"/>
        </dgm:presLayoutVars>
      </dgm:prSet>
      <dgm:spPr/>
    </dgm:pt>
    <dgm:pt modelId="{1C2F3AEE-DA78-354A-9831-7E860C18AEE7}" type="pres">
      <dgm:prSet presAssocID="{D8C8779A-0125-114A-924F-A409D8D278E8}" presName="composite" presStyleCnt="0"/>
      <dgm:spPr/>
    </dgm:pt>
    <dgm:pt modelId="{9F5272A8-B37F-EB4C-8908-FC9A16CF0405}" type="pres">
      <dgm:prSet presAssocID="{D8C8779A-0125-114A-924F-A409D8D278E8}" presName="parentText" presStyleLbl="alignNode1" presStyleIdx="0" presStyleCnt="6">
        <dgm:presLayoutVars>
          <dgm:chMax val="1"/>
          <dgm:bulletEnabled val="1"/>
        </dgm:presLayoutVars>
      </dgm:prSet>
      <dgm:spPr/>
    </dgm:pt>
    <dgm:pt modelId="{DA7F98C0-EA4A-4243-906D-19BAEB94FF17}" type="pres">
      <dgm:prSet presAssocID="{D8C8779A-0125-114A-924F-A409D8D278E8}" presName="descendantText" presStyleLbl="alignAcc1" presStyleIdx="0" presStyleCnt="6">
        <dgm:presLayoutVars>
          <dgm:bulletEnabled val="1"/>
        </dgm:presLayoutVars>
      </dgm:prSet>
      <dgm:spPr/>
    </dgm:pt>
    <dgm:pt modelId="{F247FC3B-AA3A-FC48-B28C-5FD305C31715}" type="pres">
      <dgm:prSet presAssocID="{FC00BB56-33BB-3049-827C-452585400CD5}" presName="sp" presStyleCnt="0"/>
      <dgm:spPr/>
    </dgm:pt>
    <dgm:pt modelId="{DB253666-3F39-F145-A5EA-9E0047E48D80}" type="pres">
      <dgm:prSet presAssocID="{739F6D25-6114-904F-A31D-82B47D3B757B}" presName="composite" presStyleCnt="0"/>
      <dgm:spPr/>
    </dgm:pt>
    <dgm:pt modelId="{80920448-9B9B-214A-966C-5FC5C692232D}" type="pres">
      <dgm:prSet presAssocID="{739F6D25-6114-904F-A31D-82B47D3B757B}" presName="parentText" presStyleLbl="alignNode1" presStyleIdx="1" presStyleCnt="6">
        <dgm:presLayoutVars>
          <dgm:chMax val="1"/>
          <dgm:bulletEnabled val="1"/>
        </dgm:presLayoutVars>
      </dgm:prSet>
      <dgm:spPr/>
    </dgm:pt>
    <dgm:pt modelId="{1F96269F-F8F3-7543-B509-54905F5648F8}" type="pres">
      <dgm:prSet presAssocID="{739F6D25-6114-904F-A31D-82B47D3B757B}" presName="descendantText" presStyleLbl="alignAcc1" presStyleIdx="1" presStyleCnt="6">
        <dgm:presLayoutVars>
          <dgm:bulletEnabled val="1"/>
        </dgm:presLayoutVars>
      </dgm:prSet>
      <dgm:spPr/>
    </dgm:pt>
    <dgm:pt modelId="{9CBA2EA5-4BD1-0F49-9CCA-7340B96A783D}" type="pres">
      <dgm:prSet presAssocID="{8811E247-9885-8241-AFE4-9D2D11E40144}" presName="sp" presStyleCnt="0"/>
      <dgm:spPr/>
    </dgm:pt>
    <dgm:pt modelId="{404460DA-8241-4A5D-87F4-0B5CA445302F}" type="pres">
      <dgm:prSet presAssocID="{FA218E51-2414-44D8-BE75-4885A0C45910}" presName="composite" presStyleCnt="0"/>
      <dgm:spPr/>
    </dgm:pt>
    <dgm:pt modelId="{2CFFD2D2-A22E-4600-8F2F-2E295DC74A1C}" type="pres">
      <dgm:prSet presAssocID="{FA218E51-2414-44D8-BE75-4885A0C45910}" presName="parentText" presStyleLbl="alignNode1" presStyleIdx="2" presStyleCnt="6">
        <dgm:presLayoutVars>
          <dgm:chMax val="1"/>
          <dgm:bulletEnabled val="1"/>
        </dgm:presLayoutVars>
      </dgm:prSet>
      <dgm:spPr/>
    </dgm:pt>
    <dgm:pt modelId="{17557722-CAB2-4C66-A1D2-141C25165C07}" type="pres">
      <dgm:prSet presAssocID="{FA218E51-2414-44D8-BE75-4885A0C45910}" presName="descendantText" presStyleLbl="alignAcc1" presStyleIdx="2" presStyleCnt="6">
        <dgm:presLayoutVars>
          <dgm:bulletEnabled val="1"/>
        </dgm:presLayoutVars>
      </dgm:prSet>
      <dgm:spPr/>
    </dgm:pt>
    <dgm:pt modelId="{263B0910-F6C1-48B2-BF82-327DC75D1F5E}" type="pres">
      <dgm:prSet presAssocID="{0870D575-C3ED-40DF-98BB-DCE4D07385E6}" presName="sp" presStyleCnt="0"/>
      <dgm:spPr/>
    </dgm:pt>
    <dgm:pt modelId="{7FD6E05E-6203-6744-9981-A2C860DC3CAF}" type="pres">
      <dgm:prSet presAssocID="{87D763A8-63FD-3D4F-B2B3-DFB983A7CF57}" presName="composite" presStyleCnt="0"/>
      <dgm:spPr/>
    </dgm:pt>
    <dgm:pt modelId="{3FF33CBC-8A39-F840-BD54-81897D233287}" type="pres">
      <dgm:prSet presAssocID="{87D763A8-63FD-3D4F-B2B3-DFB983A7CF57}" presName="parentText" presStyleLbl="alignNode1" presStyleIdx="3" presStyleCnt="6">
        <dgm:presLayoutVars>
          <dgm:chMax val="1"/>
          <dgm:bulletEnabled val="1"/>
        </dgm:presLayoutVars>
      </dgm:prSet>
      <dgm:spPr/>
    </dgm:pt>
    <dgm:pt modelId="{DDDF0464-D98A-E14F-8A4C-1A36A8FDDF75}" type="pres">
      <dgm:prSet presAssocID="{87D763A8-63FD-3D4F-B2B3-DFB983A7CF57}" presName="descendantText" presStyleLbl="alignAcc1" presStyleIdx="3" presStyleCnt="6">
        <dgm:presLayoutVars>
          <dgm:bulletEnabled val="1"/>
        </dgm:presLayoutVars>
      </dgm:prSet>
      <dgm:spPr/>
    </dgm:pt>
    <dgm:pt modelId="{5355B897-8A41-B446-B9D4-45E5F6CC52BA}" type="pres">
      <dgm:prSet presAssocID="{DC9A28CE-3383-C349-92CB-AF53937EA126}" presName="sp" presStyleCnt="0"/>
      <dgm:spPr/>
    </dgm:pt>
    <dgm:pt modelId="{3FF254A5-44DE-324D-8AF7-B5AE4F296136}" type="pres">
      <dgm:prSet presAssocID="{1D5F8B2F-EC0D-1142-9317-F78E11F5E90B}" presName="composite" presStyleCnt="0"/>
      <dgm:spPr/>
    </dgm:pt>
    <dgm:pt modelId="{4BF4E620-2BED-894A-9A9A-8D864F72A83A}" type="pres">
      <dgm:prSet presAssocID="{1D5F8B2F-EC0D-1142-9317-F78E11F5E90B}" presName="parentText" presStyleLbl="alignNode1" presStyleIdx="4" presStyleCnt="6">
        <dgm:presLayoutVars>
          <dgm:chMax val="1"/>
          <dgm:bulletEnabled val="1"/>
        </dgm:presLayoutVars>
      </dgm:prSet>
      <dgm:spPr/>
    </dgm:pt>
    <dgm:pt modelId="{A5864E6A-A568-2D48-9547-17F81DBDDBA9}" type="pres">
      <dgm:prSet presAssocID="{1D5F8B2F-EC0D-1142-9317-F78E11F5E90B}" presName="descendantText" presStyleLbl="alignAcc1" presStyleIdx="4" presStyleCnt="6">
        <dgm:presLayoutVars>
          <dgm:bulletEnabled val="1"/>
        </dgm:presLayoutVars>
      </dgm:prSet>
      <dgm:spPr/>
    </dgm:pt>
    <dgm:pt modelId="{6CE6AC94-9912-C14F-B159-E046A53D42C2}" type="pres">
      <dgm:prSet presAssocID="{34C28D56-F18A-4948-A98C-97ECAC593DF1}" presName="sp" presStyleCnt="0"/>
      <dgm:spPr/>
    </dgm:pt>
    <dgm:pt modelId="{60BEB57D-A99E-6748-92CC-D2163DE056A6}" type="pres">
      <dgm:prSet presAssocID="{8CD96023-48E1-5E47-AC32-FF57D089D524}" presName="composite" presStyleCnt="0"/>
      <dgm:spPr/>
    </dgm:pt>
    <dgm:pt modelId="{3605713C-CE88-8B40-992A-96036943AC66}" type="pres">
      <dgm:prSet presAssocID="{8CD96023-48E1-5E47-AC32-FF57D089D524}" presName="parentText" presStyleLbl="alignNode1" presStyleIdx="5" presStyleCnt="6">
        <dgm:presLayoutVars>
          <dgm:chMax val="1"/>
          <dgm:bulletEnabled val="1"/>
        </dgm:presLayoutVars>
      </dgm:prSet>
      <dgm:spPr/>
    </dgm:pt>
    <dgm:pt modelId="{4ECD716E-8556-D147-BBFC-39276E07400C}" type="pres">
      <dgm:prSet presAssocID="{8CD96023-48E1-5E47-AC32-FF57D089D524}" presName="descendantText" presStyleLbl="alignAcc1" presStyleIdx="5" presStyleCnt="6">
        <dgm:presLayoutVars>
          <dgm:bulletEnabled val="1"/>
        </dgm:presLayoutVars>
      </dgm:prSet>
      <dgm:spPr/>
    </dgm:pt>
  </dgm:ptLst>
  <dgm:cxnLst>
    <dgm:cxn modelId="{F8FFE905-C4E1-CF4F-99A1-308E83E40E50}" type="presOf" srcId="{D8C8779A-0125-114A-924F-A409D8D278E8}" destId="{9F5272A8-B37F-EB4C-8908-FC9A16CF0405}" srcOrd="0" destOrd="0" presId="urn:microsoft.com/office/officeart/2005/8/layout/chevron2"/>
    <dgm:cxn modelId="{06BD4C07-7A8F-4BE6-A2C1-614D0DBED5E4}" type="presOf" srcId="{BC5361B5-B227-41E5-9349-D022C37678D6}" destId="{DDDF0464-D98A-E14F-8A4C-1A36A8FDDF75}" srcOrd="0" destOrd="0" presId="urn:microsoft.com/office/officeart/2005/8/layout/chevron2"/>
    <dgm:cxn modelId="{58AC5215-B379-4EC4-9C66-A36BB54A6BBE}" type="presOf" srcId="{067BEE47-4E9E-4240-978F-74C5A3BFF6BA}" destId="{17557722-CAB2-4C66-A1D2-141C25165C07}" srcOrd="0" destOrd="0" presId="urn:microsoft.com/office/officeart/2005/8/layout/chevron2"/>
    <dgm:cxn modelId="{65AF8817-AF7C-0B46-A615-D91E75FCDA17}" type="presOf" srcId="{7064FC3C-52A9-E643-9BF3-AA733DF705A0}" destId="{A5864E6A-A568-2D48-9547-17F81DBDDBA9}" srcOrd="0" destOrd="0" presId="urn:microsoft.com/office/officeart/2005/8/layout/chevron2"/>
    <dgm:cxn modelId="{988E3D2A-BFAC-4AF0-9587-DBD3DF8D1C1C}" srcId="{DAF4B325-F6CA-7041-AA60-3F2712647134}" destId="{FA218E51-2414-44D8-BE75-4885A0C45910}" srcOrd="2" destOrd="0" parTransId="{16E5E0A4-9218-45AD-B36D-0FF111A01830}" sibTransId="{0870D575-C3ED-40DF-98BB-DCE4D07385E6}"/>
    <dgm:cxn modelId="{D513A82F-B59C-479F-8E9B-82F6FDFDD94B}" srcId="{87D763A8-63FD-3D4F-B2B3-DFB983A7CF57}" destId="{BC5361B5-B227-41E5-9349-D022C37678D6}" srcOrd="0" destOrd="0" parTransId="{33201354-657A-4753-B0D9-5584F7C6C1C0}" sibTransId="{F7C23566-D0D0-403F-BB24-AC28D5EC6AE4}"/>
    <dgm:cxn modelId="{14874F3B-9BD8-344D-A682-0EDE2D37F7AC}" srcId="{DAF4B325-F6CA-7041-AA60-3F2712647134}" destId="{87D763A8-63FD-3D4F-B2B3-DFB983A7CF57}" srcOrd="3" destOrd="0" parTransId="{DE4E1483-CFC8-D046-A182-16F0C686EA90}" sibTransId="{DC9A28CE-3383-C349-92CB-AF53937EA126}"/>
    <dgm:cxn modelId="{A11AC53B-88EC-8842-9803-88AB1089063C}" srcId="{DAF4B325-F6CA-7041-AA60-3F2712647134}" destId="{739F6D25-6114-904F-A31D-82B47D3B757B}" srcOrd="1" destOrd="0" parTransId="{50E3EFB5-B395-194A-B861-219DC1D76A97}" sibTransId="{8811E247-9885-8241-AFE4-9D2D11E40144}"/>
    <dgm:cxn modelId="{EA70464B-507F-5E4A-841F-6D3725B939A0}" type="presOf" srcId="{1D5F8B2F-EC0D-1142-9317-F78E11F5E90B}" destId="{4BF4E620-2BED-894A-9A9A-8D864F72A83A}" srcOrd="0" destOrd="0" presId="urn:microsoft.com/office/officeart/2005/8/layout/chevron2"/>
    <dgm:cxn modelId="{4DFABE6B-D82B-294A-B012-A671CD283985}" srcId="{FA218E51-2414-44D8-BE75-4885A0C45910}" destId="{067BEE47-4E9E-4240-978F-74C5A3BFF6BA}" srcOrd="0" destOrd="0" parTransId="{901D79C4-0F80-E347-B313-33DC196A3187}" sibTransId="{63E0BB50-4946-5544-B26E-C46625BD2591}"/>
    <dgm:cxn modelId="{EECB7E4E-00A9-D740-9903-3E3B70CAB18A}" srcId="{D8C8779A-0125-114A-924F-A409D8D278E8}" destId="{F742C9CB-3139-9041-ABF4-4AE23BDFAB56}" srcOrd="0" destOrd="0" parTransId="{4181FC93-CC92-AB4E-A228-A2383BD5E770}" sibTransId="{BE1401B5-C246-E64E-9800-26A57E90C849}"/>
    <dgm:cxn modelId="{76F36F4F-D8C7-0841-9CAA-1039FCB38A22}" srcId="{DAF4B325-F6CA-7041-AA60-3F2712647134}" destId="{8CD96023-48E1-5E47-AC32-FF57D089D524}" srcOrd="5" destOrd="0" parTransId="{28E8140A-08E6-3642-9574-D4CF7D535FDE}" sibTransId="{85BF0575-656E-DA47-BF0B-81EF78895CF7}"/>
    <dgm:cxn modelId="{9AEB8476-DB9C-0748-AD05-3C7AABC30A26}" type="presOf" srcId="{F742C9CB-3139-9041-ABF4-4AE23BDFAB56}" destId="{DA7F98C0-EA4A-4243-906D-19BAEB94FF17}" srcOrd="0" destOrd="0" presId="urn:microsoft.com/office/officeart/2005/8/layout/chevron2"/>
    <dgm:cxn modelId="{3C77617B-41BC-4648-9A33-0CF3F93D025C}" srcId="{1D5F8B2F-EC0D-1142-9317-F78E11F5E90B}" destId="{7064FC3C-52A9-E643-9BF3-AA733DF705A0}" srcOrd="0" destOrd="0" parTransId="{0944767D-ABB7-B049-96B7-92BA302C2215}" sibTransId="{F74A0CB9-684B-F94D-8910-2050CE57E9B1}"/>
    <dgm:cxn modelId="{4CE9A48E-FD00-4D45-864E-7CD523834F31}" type="presOf" srcId="{FE737A6A-58AF-457F-BDDB-A9636B067C05}" destId="{1F96269F-F8F3-7543-B509-54905F5648F8}" srcOrd="0" destOrd="0" presId="urn:microsoft.com/office/officeart/2005/8/layout/chevron2"/>
    <dgm:cxn modelId="{709CC78F-6BB8-9F45-B7F6-31A87DCE2A35}" type="presOf" srcId="{DAF4B325-F6CA-7041-AA60-3F2712647134}" destId="{DF1DA408-B286-4C45-A06A-BD1525B9497F}" srcOrd="0" destOrd="0" presId="urn:microsoft.com/office/officeart/2005/8/layout/chevron2"/>
    <dgm:cxn modelId="{CC936394-F3B8-7347-B63E-D9EA1C81DE70}" type="presOf" srcId="{8CD96023-48E1-5E47-AC32-FF57D089D524}" destId="{3605713C-CE88-8B40-992A-96036943AC66}" srcOrd="0" destOrd="0" presId="urn:microsoft.com/office/officeart/2005/8/layout/chevron2"/>
    <dgm:cxn modelId="{62CE9E9B-B9C0-B243-A66B-342D3E25A82A}" srcId="{DAF4B325-F6CA-7041-AA60-3F2712647134}" destId="{D8C8779A-0125-114A-924F-A409D8D278E8}" srcOrd="0" destOrd="0" parTransId="{5201F48E-959C-5540-96BF-9B1F539C803A}" sibTransId="{FC00BB56-33BB-3049-827C-452585400CD5}"/>
    <dgm:cxn modelId="{56AB58A6-835C-314C-83FE-B20CC44B94C5}" srcId="{8CD96023-48E1-5E47-AC32-FF57D089D524}" destId="{9F3BC30C-49D6-C14D-ADA4-2446F7137468}" srcOrd="0" destOrd="0" parTransId="{9BDE77F3-98F5-3E41-A1E0-402B685E8804}" sibTransId="{4D8FA2FA-8DC4-614E-8A7E-30A4D18A905A}"/>
    <dgm:cxn modelId="{8C6CE1AA-D41E-0B43-BAF7-1E3504CF2BB2}" type="presOf" srcId="{9F3BC30C-49D6-C14D-ADA4-2446F7137468}" destId="{4ECD716E-8556-D147-BBFC-39276E07400C}" srcOrd="0" destOrd="0" presId="urn:microsoft.com/office/officeart/2005/8/layout/chevron2"/>
    <dgm:cxn modelId="{B00531C2-D287-4E4A-86E3-4A5CFD933249}" type="presOf" srcId="{739F6D25-6114-904F-A31D-82B47D3B757B}" destId="{80920448-9B9B-214A-966C-5FC5C692232D}" srcOrd="0" destOrd="0" presId="urn:microsoft.com/office/officeart/2005/8/layout/chevron2"/>
    <dgm:cxn modelId="{68207CE6-12FD-D14A-9100-697476D8741E}" srcId="{DAF4B325-F6CA-7041-AA60-3F2712647134}" destId="{1D5F8B2F-EC0D-1142-9317-F78E11F5E90B}" srcOrd="4" destOrd="0" parTransId="{84778363-ACC8-3541-9508-46F4C721D579}" sibTransId="{34C28D56-F18A-4948-A98C-97ECAC593DF1}"/>
    <dgm:cxn modelId="{EEAC5BE8-62B1-4616-9F53-9A4E6DD03307}" srcId="{739F6D25-6114-904F-A31D-82B47D3B757B}" destId="{FE737A6A-58AF-457F-BDDB-A9636B067C05}" srcOrd="0" destOrd="0" parTransId="{3C333B0F-CA9C-48C0-98DE-4863F37D56AA}" sibTransId="{59A043E0-16FD-40B4-B27F-88383BB4940C}"/>
    <dgm:cxn modelId="{E06B4AEE-7699-433A-9CAA-A99019D05239}" type="presOf" srcId="{FA218E51-2414-44D8-BE75-4885A0C45910}" destId="{2CFFD2D2-A22E-4600-8F2F-2E295DC74A1C}" srcOrd="0" destOrd="0" presId="urn:microsoft.com/office/officeart/2005/8/layout/chevron2"/>
    <dgm:cxn modelId="{CAA587F0-B45B-524D-A1C4-DE672906FFE2}" type="presOf" srcId="{87D763A8-63FD-3D4F-B2B3-DFB983A7CF57}" destId="{3FF33CBC-8A39-F840-BD54-81897D233287}" srcOrd="0" destOrd="0" presId="urn:microsoft.com/office/officeart/2005/8/layout/chevron2"/>
    <dgm:cxn modelId="{E453747C-234C-884B-AC62-3553B3C4C1A9}" type="presParOf" srcId="{DF1DA408-B286-4C45-A06A-BD1525B9497F}" destId="{1C2F3AEE-DA78-354A-9831-7E860C18AEE7}" srcOrd="0" destOrd="0" presId="urn:microsoft.com/office/officeart/2005/8/layout/chevron2"/>
    <dgm:cxn modelId="{51B0AABF-3E5E-A045-9B23-172D03E570A0}" type="presParOf" srcId="{1C2F3AEE-DA78-354A-9831-7E860C18AEE7}" destId="{9F5272A8-B37F-EB4C-8908-FC9A16CF0405}" srcOrd="0" destOrd="0" presId="urn:microsoft.com/office/officeart/2005/8/layout/chevron2"/>
    <dgm:cxn modelId="{F651C7B7-4978-2E44-A396-8AC3CCD2878E}" type="presParOf" srcId="{1C2F3AEE-DA78-354A-9831-7E860C18AEE7}" destId="{DA7F98C0-EA4A-4243-906D-19BAEB94FF17}" srcOrd="1" destOrd="0" presId="urn:microsoft.com/office/officeart/2005/8/layout/chevron2"/>
    <dgm:cxn modelId="{5ACB0122-5AC9-2749-96F9-B3930408377D}" type="presParOf" srcId="{DF1DA408-B286-4C45-A06A-BD1525B9497F}" destId="{F247FC3B-AA3A-FC48-B28C-5FD305C31715}" srcOrd="1" destOrd="0" presId="urn:microsoft.com/office/officeart/2005/8/layout/chevron2"/>
    <dgm:cxn modelId="{197B5B1A-13B8-B54C-ABF6-C7313CEC5510}" type="presParOf" srcId="{DF1DA408-B286-4C45-A06A-BD1525B9497F}" destId="{DB253666-3F39-F145-A5EA-9E0047E48D80}" srcOrd="2" destOrd="0" presId="urn:microsoft.com/office/officeart/2005/8/layout/chevron2"/>
    <dgm:cxn modelId="{FF0AD888-EFBB-2646-A2E1-57193F6993EF}" type="presParOf" srcId="{DB253666-3F39-F145-A5EA-9E0047E48D80}" destId="{80920448-9B9B-214A-966C-5FC5C692232D}" srcOrd="0" destOrd="0" presId="urn:microsoft.com/office/officeart/2005/8/layout/chevron2"/>
    <dgm:cxn modelId="{A607FD2D-A7D8-2F4D-A249-B590CB700864}" type="presParOf" srcId="{DB253666-3F39-F145-A5EA-9E0047E48D80}" destId="{1F96269F-F8F3-7543-B509-54905F5648F8}" srcOrd="1" destOrd="0" presId="urn:microsoft.com/office/officeart/2005/8/layout/chevron2"/>
    <dgm:cxn modelId="{FC26EF6F-0755-CC44-817E-7E2A927D8FD9}" type="presParOf" srcId="{DF1DA408-B286-4C45-A06A-BD1525B9497F}" destId="{9CBA2EA5-4BD1-0F49-9CCA-7340B96A783D}" srcOrd="3" destOrd="0" presId="urn:microsoft.com/office/officeart/2005/8/layout/chevron2"/>
    <dgm:cxn modelId="{CDA87B64-213C-470B-B119-2971B9F985D9}" type="presParOf" srcId="{DF1DA408-B286-4C45-A06A-BD1525B9497F}" destId="{404460DA-8241-4A5D-87F4-0B5CA445302F}" srcOrd="4" destOrd="0" presId="urn:microsoft.com/office/officeart/2005/8/layout/chevron2"/>
    <dgm:cxn modelId="{290B6C1C-724A-406A-AEDF-DAD64FC80DC5}" type="presParOf" srcId="{404460DA-8241-4A5D-87F4-0B5CA445302F}" destId="{2CFFD2D2-A22E-4600-8F2F-2E295DC74A1C}" srcOrd="0" destOrd="0" presId="urn:microsoft.com/office/officeart/2005/8/layout/chevron2"/>
    <dgm:cxn modelId="{E3B7639A-43C4-4AC9-9EDB-F3342E180EA7}" type="presParOf" srcId="{404460DA-8241-4A5D-87F4-0B5CA445302F}" destId="{17557722-CAB2-4C66-A1D2-141C25165C07}" srcOrd="1" destOrd="0" presId="urn:microsoft.com/office/officeart/2005/8/layout/chevron2"/>
    <dgm:cxn modelId="{112295A6-3F2B-4757-8E47-1CA9953B6141}" type="presParOf" srcId="{DF1DA408-B286-4C45-A06A-BD1525B9497F}" destId="{263B0910-F6C1-48B2-BF82-327DC75D1F5E}" srcOrd="5" destOrd="0" presId="urn:microsoft.com/office/officeart/2005/8/layout/chevron2"/>
    <dgm:cxn modelId="{8887D54F-A604-8045-A136-3995CB3A0EF0}" type="presParOf" srcId="{DF1DA408-B286-4C45-A06A-BD1525B9497F}" destId="{7FD6E05E-6203-6744-9981-A2C860DC3CAF}" srcOrd="6" destOrd="0" presId="urn:microsoft.com/office/officeart/2005/8/layout/chevron2"/>
    <dgm:cxn modelId="{2840EC93-E376-FF48-A4AA-E9BC6F55FC3D}" type="presParOf" srcId="{7FD6E05E-6203-6744-9981-A2C860DC3CAF}" destId="{3FF33CBC-8A39-F840-BD54-81897D233287}" srcOrd="0" destOrd="0" presId="urn:microsoft.com/office/officeart/2005/8/layout/chevron2"/>
    <dgm:cxn modelId="{3254C248-1273-F145-99EA-14A93D2F5A8B}" type="presParOf" srcId="{7FD6E05E-6203-6744-9981-A2C860DC3CAF}" destId="{DDDF0464-D98A-E14F-8A4C-1A36A8FDDF75}" srcOrd="1" destOrd="0" presId="urn:microsoft.com/office/officeart/2005/8/layout/chevron2"/>
    <dgm:cxn modelId="{4AD2BAB2-3DA1-434F-8117-58CBB00317EA}" type="presParOf" srcId="{DF1DA408-B286-4C45-A06A-BD1525B9497F}" destId="{5355B897-8A41-B446-B9D4-45E5F6CC52BA}" srcOrd="7" destOrd="0" presId="urn:microsoft.com/office/officeart/2005/8/layout/chevron2"/>
    <dgm:cxn modelId="{13F858B5-3668-DF4F-89ED-461B2C9B08A7}" type="presParOf" srcId="{DF1DA408-B286-4C45-A06A-BD1525B9497F}" destId="{3FF254A5-44DE-324D-8AF7-B5AE4F296136}" srcOrd="8" destOrd="0" presId="urn:microsoft.com/office/officeart/2005/8/layout/chevron2"/>
    <dgm:cxn modelId="{63EDC41D-E873-8049-A9C4-E087ABE6693A}" type="presParOf" srcId="{3FF254A5-44DE-324D-8AF7-B5AE4F296136}" destId="{4BF4E620-2BED-894A-9A9A-8D864F72A83A}" srcOrd="0" destOrd="0" presId="urn:microsoft.com/office/officeart/2005/8/layout/chevron2"/>
    <dgm:cxn modelId="{F30843AD-9812-DE41-A031-F9BC21F49C25}" type="presParOf" srcId="{3FF254A5-44DE-324D-8AF7-B5AE4F296136}" destId="{A5864E6A-A568-2D48-9547-17F81DBDDBA9}" srcOrd="1" destOrd="0" presId="urn:microsoft.com/office/officeart/2005/8/layout/chevron2"/>
    <dgm:cxn modelId="{DA456640-8129-0840-AC89-17A8AADAED81}" type="presParOf" srcId="{DF1DA408-B286-4C45-A06A-BD1525B9497F}" destId="{6CE6AC94-9912-C14F-B159-E046A53D42C2}" srcOrd="9" destOrd="0" presId="urn:microsoft.com/office/officeart/2005/8/layout/chevron2"/>
    <dgm:cxn modelId="{03915034-3EC4-2943-AFC5-A304C6D07EF2}" type="presParOf" srcId="{DF1DA408-B286-4C45-A06A-BD1525B9497F}" destId="{60BEB57D-A99E-6748-92CC-D2163DE056A6}" srcOrd="10" destOrd="0" presId="urn:microsoft.com/office/officeart/2005/8/layout/chevron2"/>
    <dgm:cxn modelId="{784F1E80-667C-0946-B31E-980F26DF3EC0}" type="presParOf" srcId="{60BEB57D-A99E-6748-92CC-D2163DE056A6}" destId="{3605713C-CE88-8B40-992A-96036943AC66}" srcOrd="0" destOrd="0" presId="urn:microsoft.com/office/officeart/2005/8/layout/chevron2"/>
    <dgm:cxn modelId="{03A606C6-1EDD-4545-A28F-A678006EFA8C}" type="presParOf" srcId="{60BEB57D-A99E-6748-92CC-D2163DE056A6}" destId="{4ECD716E-8556-D147-BBFC-39276E07400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F4B325-F6CA-7041-AA60-3F2712647134}" type="doc">
      <dgm:prSet loTypeId="urn:microsoft.com/office/officeart/2005/8/layout/vList5" loCatId="list" qsTypeId="urn:microsoft.com/office/officeart/2005/8/quickstyle/simple1" qsCatId="simple" csTypeId="urn:microsoft.com/office/officeart/2005/8/colors/colorful1#8" csCatId="colorful" phldr="1"/>
      <dgm:spPr/>
      <dgm:t>
        <a:bodyPr/>
        <a:lstStyle/>
        <a:p>
          <a:endParaRPr lang="en-US"/>
        </a:p>
      </dgm:t>
    </dgm:pt>
    <dgm:pt modelId="{D8C8779A-0125-114A-924F-A409D8D278E8}">
      <dgm:prSet phldrT="[Text]"/>
      <dgm:spPr/>
      <dgm:t>
        <a:bodyPr/>
        <a:lstStyle/>
        <a:p>
          <a:pPr algn="ctr"/>
          <a:r>
            <a:rPr lang="en-US" dirty="0"/>
            <a:t>1</a:t>
          </a:r>
        </a:p>
      </dgm:t>
    </dgm:pt>
    <dgm:pt modelId="{5201F48E-959C-5540-96BF-9B1F539C803A}" type="parTrans" cxnId="{62CE9E9B-B9C0-B243-A66B-342D3E25A82A}">
      <dgm:prSet/>
      <dgm:spPr/>
      <dgm:t>
        <a:bodyPr/>
        <a:lstStyle/>
        <a:p>
          <a:endParaRPr lang="en-US"/>
        </a:p>
      </dgm:t>
    </dgm:pt>
    <dgm:pt modelId="{FC00BB56-33BB-3049-827C-452585400CD5}" type="sibTrans" cxnId="{62CE9E9B-B9C0-B243-A66B-342D3E25A82A}">
      <dgm:prSet/>
      <dgm:spPr/>
      <dgm:t>
        <a:bodyPr/>
        <a:lstStyle/>
        <a:p>
          <a:endParaRPr lang="en-US"/>
        </a:p>
      </dgm:t>
    </dgm:pt>
    <dgm:pt modelId="{739F6D25-6114-904F-A31D-82B47D3B757B}">
      <dgm:prSet phldrT="[Text]"/>
      <dgm:spPr/>
      <dgm:t>
        <a:bodyPr/>
        <a:lstStyle/>
        <a:p>
          <a:pPr algn="ctr"/>
          <a:r>
            <a:rPr lang="en-US" dirty="0"/>
            <a:t>2</a:t>
          </a:r>
        </a:p>
      </dgm:t>
    </dgm:pt>
    <dgm:pt modelId="{50E3EFB5-B395-194A-B861-219DC1D76A97}" type="parTrans" cxnId="{A11AC53B-88EC-8842-9803-88AB1089063C}">
      <dgm:prSet/>
      <dgm:spPr/>
      <dgm:t>
        <a:bodyPr/>
        <a:lstStyle/>
        <a:p>
          <a:endParaRPr lang="en-US"/>
        </a:p>
      </dgm:t>
    </dgm:pt>
    <dgm:pt modelId="{8811E247-9885-8241-AFE4-9D2D11E40144}" type="sibTrans" cxnId="{A11AC53B-88EC-8842-9803-88AB1089063C}">
      <dgm:prSet/>
      <dgm:spPr/>
      <dgm:t>
        <a:bodyPr/>
        <a:lstStyle/>
        <a:p>
          <a:endParaRPr lang="en-US"/>
        </a:p>
      </dgm:t>
    </dgm:pt>
    <dgm:pt modelId="{067BEE47-4E9E-4240-978F-74C5A3BFF6BA}">
      <dgm:prSet phldrT="[Text]"/>
      <dgm:spPr/>
      <dgm:t>
        <a:bodyPr/>
        <a:lstStyle/>
        <a:p>
          <a:r>
            <a:rPr lang="en-US" dirty="0"/>
            <a:t>Microservices</a:t>
          </a:r>
        </a:p>
      </dgm:t>
    </dgm:pt>
    <dgm:pt modelId="{901D79C4-0F80-E347-B313-33DC196A3187}" type="parTrans" cxnId="{4DFABE6B-D82B-294A-B012-A671CD283985}">
      <dgm:prSet/>
      <dgm:spPr/>
      <dgm:t>
        <a:bodyPr/>
        <a:lstStyle/>
        <a:p>
          <a:endParaRPr lang="en-US"/>
        </a:p>
      </dgm:t>
    </dgm:pt>
    <dgm:pt modelId="{63E0BB50-4946-5544-B26E-C46625BD2591}" type="sibTrans" cxnId="{4DFABE6B-D82B-294A-B012-A671CD283985}">
      <dgm:prSet/>
      <dgm:spPr/>
      <dgm:t>
        <a:bodyPr/>
        <a:lstStyle/>
        <a:p>
          <a:endParaRPr lang="en-US"/>
        </a:p>
      </dgm:t>
    </dgm:pt>
    <dgm:pt modelId="{87D763A8-63FD-3D4F-B2B3-DFB983A7CF57}">
      <dgm:prSet phldrT="[Text]"/>
      <dgm:spPr/>
      <dgm:t>
        <a:bodyPr/>
        <a:lstStyle/>
        <a:p>
          <a:pPr algn="ctr"/>
          <a:r>
            <a:rPr lang="en-US" dirty="0"/>
            <a:t>3</a:t>
          </a:r>
        </a:p>
      </dgm:t>
    </dgm:pt>
    <dgm:pt modelId="{DE4E1483-CFC8-D046-A182-16F0C686EA90}" type="parTrans" cxnId="{14874F3B-9BD8-344D-A682-0EDE2D37F7AC}">
      <dgm:prSet/>
      <dgm:spPr/>
      <dgm:t>
        <a:bodyPr/>
        <a:lstStyle/>
        <a:p>
          <a:endParaRPr lang="en-US"/>
        </a:p>
      </dgm:t>
    </dgm:pt>
    <dgm:pt modelId="{DC9A28CE-3383-C349-92CB-AF53937EA126}" type="sibTrans" cxnId="{14874F3B-9BD8-344D-A682-0EDE2D37F7AC}">
      <dgm:prSet/>
      <dgm:spPr/>
      <dgm:t>
        <a:bodyPr/>
        <a:lstStyle/>
        <a:p>
          <a:endParaRPr lang="en-US"/>
        </a:p>
      </dgm:t>
    </dgm:pt>
    <dgm:pt modelId="{BF31D8DE-CF10-704F-9E3F-9049CB0ABD01}">
      <dgm:prSet phldrT="[Text]"/>
      <dgm:spPr/>
      <dgm:t>
        <a:bodyPr/>
        <a:lstStyle/>
        <a:p>
          <a:r>
            <a:rPr lang="en-US" dirty="0"/>
            <a:t>APIs</a:t>
          </a:r>
        </a:p>
      </dgm:t>
    </dgm:pt>
    <dgm:pt modelId="{08D091CD-042D-594A-AEFD-DB666FEE9F7D}" type="parTrans" cxnId="{567544D8-C9F0-3E42-8320-6DF150A079D4}">
      <dgm:prSet/>
      <dgm:spPr/>
      <dgm:t>
        <a:bodyPr/>
        <a:lstStyle/>
        <a:p>
          <a:endParaRPr lang="en-US"/>
        </a:p>
      </dgm:t>
    </dgm:pt>
    <dgm:pt modelId="{E215CA78-9A10-BC43-8699-164AD04A648C}" type="sibTrans" cxnId="{567544D8-C9F0-3E42-8320-6DF150A079D4}">
      <dgm:prSet/>
      <dgm:spPr/>
      <dgm:t>
        <a:bodyPr/>
        <a:lstStyle/>
        <a:p>
          <a:endParaRPr lang="en-US"/>
        </a:p>
      </dgm:t>
    </dgm:pt>
    <dgm:pt modelId="{F742C9CB-3139-9041-ABF4-4AE23BDFAB56}">
      <dgm:prSet phldrT="[Text]"/>
      <dgm:spPr/>
      <dgm:t>
        <a:bodyPr/>
        <a:lstStyle/>
        <a:p>
          <a:r>
            <a:rPr lang="en-US" dirty="0"/>
            <a:t>Business tier</a:t>
          </a:r>
        </a:p>
      </dgm:t>
    </dgm:pt>
    <dgm:pt modelId="{4181FC93-CC92-AB4E-A228-A2383BD5E770}" type="parTrans" cxnId="{EECB7E4E-00A9-D740-9903-3E3B70CAB18A}">
      <dgm:prSet/>
      <dgm:spPr/>
      <dgm:t>
        <a:bodyPr/>
        <a:lstStyle/>
        <a:p>
          <a:endParaRPr lang="en-US"/>
        </a:p>
      </dgm:t>
    </dgm:pt>
    <dgm:pt modelId="{BE1401B5-C246-E64E-9800-26A57E90C849}" type="sibTrans" cxnId="{EECB7E4E-00A9-D740-9903-3E3B70CAB18A}">
      <dgm:prSet/>
      <dgm:spPr/>
      <dgm:t>
        <a:bodyPr/>
        <a:lstStyle/>
        <a:p>
          <a:endParaRPr lang="en-US"/>
        </a:p>
      </dgm:t>
    </dgm:pt>
    <dgm:pt modelId="{8CD96023-48E1-5E47-AC32-FF57D089D524}">
      <dgm:prSet phldrT="[Text]"/>
      <dgm:spPr/>
      <dgm:t>
        <a:bodyPr/>
        <a:lstStyle/>
        <a:p>
          <a:pPr algn="ctr"/>
          <a:r>
            <a:rPr lang="en-US" dirty="0"/>
            <a:t>4</a:t>
          </a:r>
        </a:p>
      </dgm:t>
    </dgm:pt>
    <dgm:pt modelId="{28E8140A-08E6-3642-9574-D4CF7D535FDE}" type="parTrans" cxnId="{76F36F4F-D8C7-0841-9CAA-1039FCB38A22}">
      <dgm:prSet/>
      <dgm:spPr/>
      <dgm:t>
        <a:bodyPr/>
        <a:lstStyle/>
        <a:p>
          <a:endParaRPr lang="en-US"/>
        </a:p>
      </dgm:t>
    </dgm:pt>
    <dgm:pt modelId="{85BF0575-656E-DA47-BF0B-81EF78895CF7}" type="sibTrans" cxnId="{76F36F4F-D8C7-0841-9CAA-1039FCB38A22}">
      <dgm:prSet/>
      <dgm:spPr/>
      <dgm:t>
        <a:bodyPr/>
        <a:lstStyle/>
        <a:p>
          <a:endParaRPr lang="en-US"/>
        </a:p>
      </dgm:t>
    </dgm:pt>
    <dgm:pt modelId="{9F3BC30C-49D6-C14D-ADA4-2446F7137468}">
      <dgm:prSet phldrT="[Text]"/>
      <dgm:spPr/>
      <dgm:t>
        <a:bodyPr/>
        <a:lstStyle/>
        <a:p>
          <a:r>
            <a:rPr lang="en-US" dirty="0"/>
            <a:t>Building Microservices with RESTful APIs</a:t>
          </a:r>
        </a:p>
      </dgm:t>
    </dgm:pt>
    <dgm:pt modelId="{9BDE77F3-98F5-3E41-A1E0-402B685E8804}" type="parTrans" cxnId="{56AB58A6-835C-314C-83FE-B20CC44B94C5}">
      <dgm:prSet/>
      <dgm:spPr/>
      <dgm:t>
        <a:bodyPr/>
        <a:lstStyle/>
        <a:p>
          <a:endParaRPr lang="en-US"/>
        </a:p>
      </dgm:t>
    </dgm:pt>
    <dgm:pt modelId="{4D8FA2FA-8DC4-614E-8A7E-30A4D18A905A}" type="sibTrans" cxnId="{56AB58A6-835C-314C-83FE-B20CC44B94C5}">
      <dgm:prSet/>
      <dgm:spPr/>
      <dgm:t>
        <a:bodyPr/>
        <a:lstStyle/>
        <a:p>
          <a:endParaRPr lang="en-US"/>
        </a:p>
      </dgm:t>
    </dgm:pt>
    <dgm:pt modelId="{9001CD4E-7221-5543-A161-F8CD3AFE4F91}">
      <dgm:prSet phldrT="[Text]"/>
      <dgm:spPr/>
      <dgm:t>
        <a:bodyPr/>
        <a:lstStyle/>
        <a:p>
          <a:r>
            <a:rPr lang="en-US" dirty="0"/>
            <a:t>Key enabling technologies</a:t>
          </a:r>
        </a:p>
      </dgm:t>
    </dgm:pt>
    <dgm:pt modelId="{1A988E82-D7BA-7D4A-B636-7D775C624FCE}" type="parTrans" cxnId="{9D34B0F8-C197-E143-8848-855D80F897A7}">
      <dgm:prSet/>
      <dgm:spPr/>
      <dgm:t>
        <a:bodyPr/>
        <a:lstStyle/>
        <a:p>
          <a:endParaRPr lang="en-US"/>
        </a:p>
      </dgm:t>
    </dgm:pt>
    <dgm:pt modelId="{1A71F8B0-DB85-DF41-98BE-1B72A2FA5354}" type="sibTrans" cxnId="{9D34B0F8-C197-E143-8848-855D80F897A7}">
      <dgm:prSet/>
      <dgm:spPr/>
      <dgm:t>
        <a:bodyPr/>
        <a:lstStyle/>
        <a:p>
          <a:endParaRPr lang="en-US"/>
        </a:p>
      </dgm:t>
    </dgm:pt>
    <dgm:pt modelId="{E1961160-67F7-D34B-A6F2-DA663CD9947E}">
      <dgm:prSet phldrT="[Text]"/>
      <dgm:spPr/>
      <dgm:t>
        <a:bodyPr/>
        <a:lstStyle/>
        <a:p>
          <a:pPr algn="ctr"/>
          <a:r>
            <a:rPr lang="en-US" dirty="0"/>
            <a:t>5</a:t>
          </a:r>
        </a:p>
      </dgm:t>
    </dgm:pt>
    <dgm:pt modelId="{2EB2CB80-01A6-2D43-8D65-7529540222B6}" type="parTrans" cxnId="{B7507CB9-4AC5-6A40-B83A-A1CA4B8D9F0C}">
      <dgm:prSet/>
      <dgm:spPr/>
      <dgm:t>
        <a:bodyPr/>
        <a:lstStyle/>
        <a:p>
          <a:endParaRPr lang="en-US"/>
        </a:p>
      </dgm:t>
    </dgm:pt>
    <dgm:pt modelId="{D5D5D141-DFB5-284B-AA6C-F890B3A934FA}" type="sibTrans" cxnId="{B7507CB9-4AC5-6A40-B83A-A1CA4B8D9F0C}">
      <dgm:prSet/>
      <dgm:spPr/>
      <dgm:t>
        <a:bodyPr/>
        <a:lstStyle/>
        <a:p>
          <a:endParaRPr lang="en-US"/>
        </a:p>
      </dgm:t>
    </dgm:pt>
    <dgm:pt modelId="{D115797B-86EA-4B9D-B55C-06B5BBEFF8E5}">
      <dgm:prSet phldrT="[Text]"/>
      <dgm:spPr/>
      <dgm:t>
        <a:bodyPr/>
        <a:lstStyle/>
        <a:p>
          <a:r>
            <a:rPr lang="en-US" dirty="0"/>
            <a:t>Future of software architecture</a:t>
          </a:r>
        </a:p>
      </dgm:t>
    </dgm:pt>
    <dgm:pt modelId="{84C2AB3B-08F4-4931-9C0E-2BF8E5CA1910}" type="parTrans" cxnId="{838EF8B6-0E22-40B8-91E4-2FA3EC9CAB8C}">
      <dgm:prSet/>
      <dgm:spPr/>
      <dgm:t>
        <a:bodyPr/>
        <a:lstStyle/>
        <a:p>
          <a:endParaRPr lang="en-US"/>
        </a:p>
      </dgm:t>
    </dgm:pt>
    <dgm:pt modelId="{ABBA347D-B0D6-4BF0-9FB2-CC0D3C60B7CF}" type="sibTrans" cxnId="{838EF8B6-0E22-40B8-91E4-2FA3EC9CAB8C}">
      <dgm:prSet/>
      <dgm:spPr/>
      <dgm:t>
        <a:bodyPr/>
        <a:lstStyle/>
        <a:p>
          <a:endParaRPr lang="en-US"/>
        </a:p>
      </dgm:t>
    </dgm:pt>
    <dgm:pt modelId="{68F578D9-9462-41E6-9858-BF98B677D7C8}">
      <dgm:prSet phldrT="[Text]"/>
      <dgm:spPr/>
      <dgm:t>
        <a:bodyPr/>
        <a:lstStyle/>
        <a:p>
          <a:pPr algn="ctr"/>
          <a:r>
            <a:rPr lang="en-US" dirty="0"/>
            <a:t>6</a:t>
          </a:r>
        </a:p>
      </dgm:t>
    </dgm:pt>
    <dgm:pt modelId="{81A1CC27-BE07-40C0-B95E-5DD9AEE159D0}" type="parTrans" cxnId="{D33E2CDD-850F-42A8-BAD6-7EF89939F56E}">
      <dgm:prSet/>
      <dgm:spPr/>
      <dgm:t>
        <a:bodyPr/>
        <a:lstStyle/>
        <a:p>
          <a:endParaRPr lang="en-US"/>
        </a:p>
      </dgm:t>
    </dgm:pt>
    <dgm:pt modelId="{09EA91D7-966F-4970-A9A5-AB3CEB3E6ADB}" type="sibTrans" cxnId="{D33E2CDD-850F-42A8-BAD6-7EF89939F56E}">
      <dgm:prSet/>
      <dgm:spPr/>
      <dgm:t>
        <a:bodyPr/>
        <a:lstStyle/>
        <a:p>
          <a:endParaRPr lang="en-US"/>
        </a:p>
      </dgm:t>
    </dgm:pt>
    <dgm:pt modelId="{9CE33D04-F50E-4F86-AC92-6C8F5E9FA329}" type="pres">
      <dgm:prSet presAssocID="{DAF4B325-F6CA-7041-AA60-3F2712647134}" presName="Name0" presStyleCnt="0">
        <dgm:presLayoutVars>
          <dgm:dir/>
          <dgm:animLvl val="lvl"/>
          <dgm:resizeHandles val="exact"/>
        </dgm:presLayoutVars>
      </dgm:prSet>
      <dgm:spPr/>
    </dgm:pt>
    <dgm:pt modelId="{CDBA3702-2552-4031-8EFE-B8307B4B02D1}" type="pres">
      <dgm:prSet presAssocID="{D8C8779A-0125-114A-924F-A409D8D278E8}" presName="linNode" presStyleCnt="0"/>
      <dgm:spPr/>
    </dgm:pt>
    <dgm:pt modelId="{9B42038D-C6EF-47FF-83BA-924D1E31FB10}" type="pres">
      <dgm:prSet presAssocID="{D8C8779A-0125-114A-924F-A409D8D278E8}" presName="parentText" presStyleLbl="node1" presStyleIdx="0" presStyleCnt="6" custScaleX="33745">
        <dgm:presLayoutVars>
          <dgm:chMax val="1"/>
          <dgm:bulletEnabled val="1"/>
        </dgm:presLayoutVars>
      </dgm:prSet>
      <dgm:spPr/>
    </dgm:pt>
    <dgm:pt modelId="{05D42A0D-698C-4C41-A7BA-9A156DBAFF20}" type="pres">
      <dgm:prSet presAssocID="{D8C8779A-0125-114A-924F-A409D8D278E8}" presName="descendantText" presStyleLbl="alignAccFollowNode1" presStyleIdx="0" presStyleCnt="6" custScaleX="134375">
        <dgm:presLayoutVars>
          <dgm:bulletEnabled val="1"/>
        </dgm:presLayoutVars>
      </dgm:prSet>
      <dgm:spPr/>
    </dgm:pt>
    <dgm:pt modelId="{8EF41114-996B-4ED6-97D1-9A1DA5C7112F}" type="pres">
      <dgm:prSet presAssocID="{FC00BB56-33BB-3049-827C-452585400CD5}" presName="sp" presStyleCnt="0"/>
      <dgm:spPr/>
    </dgm:pt>
    <dgm:pt modelId="{3060B616-96B4-4986-9A4D-C2BA1B6DCF32}" type="pres">
      <dgm:prSet presAssocID="{739F6D25-6114-904F-A31D-82B47D3B757B}" presName="linNode" presStyleCnt="0"/>
      <dgm:spPr/>
    </dgm:pt>
    <dgm:pt modelId="{60D6DB64-6AF4-476E-B152-0BB67B8463A9}" type="pres">
      <dgm:prSet presAssocID="{739F6D25-6114-904F-A31D-82B47D3B757B}" presName="parentText" presStyleLbl="node1" presStyleIdx="1" presStyleCnt="6" custScaleX="33745">
        <dgm:presLayoutVars>
          <dgm:chMax val="1"/>
          <dgm:bulletEnabled val="1"/>
        </dgm:presLayoutVars>
      </dgm:prSet>
      <dgm:spPr/>
    </dgm:pt>
    <dgm:pt modelId="{B3B330F0-FBE3-467F-8B72-25F20416E546}" type="pres">
      <dgm:prSet presAssocID="{739F6D25-6114-904F-A31D-82B47D3B757B}" presName="descendantText" presStyleLbl="alignAccFollowNode1" presStyleIdx="1" presStyleCnt="6" custScaleX="134375" custLinFactNeighborX="-309" custLinFactNeighborY="801">
        <dgm:presLayoutVars>
          <dgm:bulletEnabled val="1"/>
        </dgm:presLayoutVars>
      </dgm:prSet>
      <dgm:spPr/>
    </dgm:pt>
    <dgm:pt modelId="{DB3A8063-0B09-4DE3-8A1D-7A441633270B}" type="pres">
      <dgm:prSet presAssocID="{8811E247-9885-8241-AFE4-9D2D11E40144}" presName="sp" presStyleCnt="0"/>
      <dgm:spPr/>
    </dgm:pt>
    <dgm:pt modelId="{23CB6DC2-4C2E-4FFD-B773-5D2F39A1DDD6}" type="pres">
      <dgm:prSet presAssocID="{87D763A8-63FD-3D4F-B2B3-DFB983A7CF57}" presName="linNode" presStyleCnt="0"/>
      <dgm:spPr/>
    </dgm:pt>
    <dgm:pt modelId="{3599697C-3529-47FE-BF70-19F1CB0B61C1}" type="pres">
      <dgm:prSet presAssocID="{87D763A8-63FD-3D4F-B2B3-DFB983A7CF57}" presName="parentText" presStyleLbl="node1" presStyleIdx="2" presStyleCnt="6" custScaleX="33745">
        <dgm:presLayoutVars>
          <dgm:chMax val="1"/>
          <dgm:bulletEnabled val="1"/>
        </dgm:presLayoutVars>
      </dgm:prSet>
      <dgm:spPr/>
    </dgm:pt>
    <dgm:pt modelId="{6999DF1F-A93C-4179-AD34-8E909AE0AD12}" type="pres">
      <dgm:prSet presAssocID="{87D763A8-63FD-3D4F-B2B3-DFB983A7CF57}" presName="descendantText" presStyleLbl="alignAccFollowNode1" presStyleIdx="2" presStyleCnt="6" custScaleX="134375">
        <dgm:presLayoutVars>
          <dgm:bulletEnabled val="1"/>
        </dgm:presLayoutVars>
      </dgm:prSet>
      <dgm:spPr/>
    </dgm:pt>
    <dgm:pt modelId="{DC7AA3E1-70B0-45AC-832B-C48FD2F90631}" type="pres">
      <dgm:prSet presAssocID="{DC9A28CE-3383-C349-92CB-AF53937EA126}" presName="sp" presStyleCnt="0"/>
      <dgm:spPr/>
    </dgm:pt>
    <dgm:pt modelId="{5BBC22F7-E507-4E9B-B531-B5ABAE967175}" type="pres">
      <dgm:prSet presAssocID="{8CD96023-48E1-5E47-AC32-FF57D089D524}" presName="linNode" presStyleCnt="0"/>
      <dgm:spPr/>
    </dgm:pt>
    <dgm:pt modelId="{8F1C4B2E-CDB2-4260-8F38-0FB1AE6D25FB}" type="pres">
      <dgm:prSet presAssocID="{8CD96023-48E1-5E47-AC32-FF57D089D524}" presName="parentText" presStyleLbl="node1" presStyleIdx="3" presStyleCnt="6" custScaleX="33745">
        <dgm:presLayoutVars>
          <dgm:chMax val="1"/>
          <dgm:bulletEnabled val="1"/>
        </dgm:presLayoutVars>
      </dgm:prSet>
      <dgm:spPr/>
    </dgm:pt>
    <dgm:pt modelId="{96C35E85-D3D6-4590-BBFD-AE0DC60490E1}" type="pres">
      <dgm:prSet presAssocID="{8CD96023-48E1-5E47-AC32-FF57D089D524}" presName="descendantText" presStyleLbl="alignAccFollowNode1" presStyleIdx="3" presStyleCnt="6" custScaleX="134375">
        <dgm:presLayoutVars>
          <dgm:bulletEnabled val="1"/>
        </dgm:presLayoutVars>
      </dgm:prSet>
      <dgm:spPr/>
    </dgm:pt>
    <dgm:pt modelId="{77FD4814-E0CB-4B08-9534-CE2AFF537681}" type="pres">
      <dgm:prSet presAssocID="{85BF0575-656E-DA47-BF0B-81EF78895CF7}" presName="sp" presStyleCnt="0"/>
      <dgm:spPr/>
    </dgm:pt>
    <dgm:pt modelId="{C6BA3C2A-340B-4A5E-A44D-1FD9483C2617}" type="pres">
      <dgm:prSet presAssocID="{E1961160-67F7-D34B-A6F2-DA663CD9947E}" presName="linNode" presStyleCnt="0"/>
      <dgm:spPr/>
    </dgm:pt>
    <dgm:pt modelId="{587445E9-79E4-4017-947F-900E94BF2674}" type="pres">
      <dgm:prSet presAssocID="{E1961160-67F7-D34B-A6F2-DA663CD9947E}" presName="parentText" presStyleLbl="node1" presStyleIdx="4" presStyleCnt="6" custScaleX="33745">
        <dgm:presLayoutVars>
          <dgm:chMax val="1"/>
          <dgm:bulletEnabled val="1"/>
        </dgm:presLayoutVars>
      </dgm:prSet>
      <dgm:spPr/>
    </dgm:pt>
    <dgm:pt modelId="{457E7AA8-F644-4C7B-B064-F76D4216093A}" type="pres">
      <dgm:prSet presAssocID="{E1961160-67F7-D34B-A6F2-DA663CD9947E}" presName="descendantText" presStyleLbl="alignAccFollowNode1" presStyleIdx="4" presStyleCnt="6" custScaleX="134375">
        <dgm:presLayoutVars>
          <dgm:bulletEnabled val="1"/>
        </dgm:presLayoutVars>
      </dgm:prSet>
      <dgm:spPr/>
    </dgm:pt>
    <dgm:pt modelId="{8C35E61D-23B2-4018-A8B1-6F3AF2219524}" type="pres">
      <dgm:prSet presAssocID="{D5D5D141-DFB5-284B-AA6C-F890B3A934FA}" presName="sp" presStyleCnt="0"/>
      <dgm:spPr/>
    </dgm:pt>
    <dgm:pt modelId="{69803F72-646D-41B0-A413-6074F0EDB0CA}" type="pres">
      <dgm:prSet presAssocID="{68F578D9-9462-41E6-9858-BF98B677D7C8}" presName="linNode" presStyleCnt="0"/>
      <dgm:spPr/>
    </dgm:pt>
    <dgm:pt modelId="{ADB4C858-54E0-4E60-B637-A79193A305A1}" type="pres">
      <dgm:prSet presAssocID="{68F578D9-9462-41E6-9858-BF98B677D7C8}" presName="parentText" presStyleLbl="node1" presStyleIdx="5" presStyleCnt="6" custScaleX="33745">
        <dgm:presLayoutVars>
          <dgm:chMax val="1"/>
          <dgm:bulletEnabled val="1"/>
        </dgm:presLayoutVars>
      </dgm:prSet>
      <dgm:spPr/>
    </dgm:pt>
    <dgm:pt modelId="{19B0A736-F4DC-403E-AFB8-6A3ADC1BBAF4}" type="pres">
      <dgm:prSet presAssocID="{68F578D9-9462-41E6-9858-BF98B677D7C8}" presName="descendantText" presStyleLbl="alignAccFollowNode1" presStyleIdx="5" presStyleCnt="6" custScaleX="134375">
        <dgm:presLayoutVars>
          <dgm:bulletEnabled val="1"/>
        </dgm:presLayoutVars>
      </dgm:prSet>
      <dgm:spPr/>
    </dgm:pt>
  </dgm:ptLst>
  <dgm:cxnLst>
    <dgm:cxn modelId="{F48D2800-A412-414D-8C16-C4FE59AE516A}" type="presOf" srcId="{68F578D9-9462-41E6-9858-BF98B677D7C8}" destId="{ADB4C858-54E0-4E60-B637-A79193A305A1}" srcOrd="0" destOrd="0" presId="urn:microsoft.com/office/officeart/2005/8/layout/vList5"/>
    <dgm:cxn modelId="{64454802-D7AC-4F35-8FCA-5F9B169E0CE4}" type="presOf" srcId="{87D763A8-63FD-3D4F-B2B3-DFB983A7CF57}" destId="{3599697C-3529-47FE-BF70-19F1CB0B61C1}" srcOrd="0" destOrd="0" presId="urn:microsoft.com/office/officeart/2005/8/layout/vList5"/>
    <dgm:cxn modelId="{5A022018-0D5C-403F-A12B-1AE28035C728}" type="presOf" srcId="{DAF4B325-F6CA-7041-AA60-3F2712647134}" destId="{9CE33D04-F50E-4F86-AC92-6C8F5E9FA329}" srcOrd="0" destOrd="0" presId="urn:microsoft.com/office/officeart/2005/8/layout/vList5"/>
    <dgm:cxn modelId="{6DC13D1A-0E83-4707-9216-D10D32FA5617}" type="presOf" srcId="{9001CD4E-7221-5543-A161-F8CD3AFE4F91}" destId="{457E7AA8-F644-4C7B-B064-F76D4216093A}" srcOrd="0" destOrd="0" presId="urn:microsoft.com/office/officeart/2005/8/layout/vList5"/>
    <dgm:cxn modelId="{14874F3B-9BD8-344D-A682-0EDE2D37F7AC}" srcId="{DAF4B325-F6CA-7041-AA60-3F2712647134}" destId="{87D763A8-63FD-3D4F-B2B3-DFB983A7CF57}" srcOrd="2" destOrd="0" parTransId="{DE4E1483-CFC8-D046-A182-16F0C686EA90}" sibTransId="{DC9A28CE-3383-C349-92CB-AF53937EA126}"/>
    <dgm:cxn modelId="{A11AC53B-88EC-8842-9803-88AB1089063C}" srcId="{DAF4B325-F6CA-7041-AA60-3F2712647134}" destId="{739F6D25-6114-904F-A31D-82B47D3B757B}" srcOrd="1" destOrd="0" parTransId="{50E3EFB5-B395-194A-B861-219DC1D76A97}" sibTransId="{8811E247-9885-8241-AFE4-9D2D11E40144}"/>
    <dgm:cxn modelId="{A2B21345-579A-4800-AA23-0D5D765A4F18}" type="presOf" srcId="{067BEE47-4E9E-4240-978F-74C5A3BFF6BA}" destId="{B3B330F0-FBE3-467F-8B72-25F20416E546}" srcOrd="0" destOrd="0" presId="urn:microsoft.com/office/officeart/2005/8/layout/vList5"/>
    <dgm:cxn modelId="{0E485E6A-8257-43F8-AAB9-9ACCB5459444}" type="presOf" srcId="{739F6D25-6114-904F-A31D-82B47D3B757B}" destId="{60D6DB64-6AF4-476E-B152-0BB67B8463A9}" srcOrd="0" destOrd="0" presId="urn:microsoft.com/office/officeart/2005/8/layout/vList5"/>
    <dgm:cxn modelId="{4DFABE6B-D82B-294A-B012-A671CD283985}" srcId="{739F6D25-6114-904F-A31D-82B47D3B757B}" destId="{067BEE47-4E9E-4240-978F-74C5A3BFF6BA}" srcOrd="0" destOrd="0" parTransId="{901D79C4-0F80-E347-B313-33DC196A3187}" sibTransId="{63E0BB50-4946-5544-B26E-C46625BD2591}"/>
    <dgm:cxn modelId="{9172CE6C-D501-4DDE-BEDD-EFD384F38D23}" type="presOf" srcId="{9F3BC30C-49D6-C14D-ADA4-2446F7137468}" destId="{96C35E85-D3D6-4590-BBFD-AE0DC60490E1}" srcOrd="0" destOrd="0" presId="urn:microsoft.com/office/officeart/2005/8/layout/vList5"/>
    <dgm:cxn modelId="{EECB7E4E-00A9-D740-9903-3E3B70CAB18A}" srcId="{D8C8779A-0125-114A-924F-A409D8D278E8}" destId="{F742C9CB-3139-9041-ABF4-4AE23BDFAB56}" srcOrd="0" destOrd="0" parTransId="{4181FC93-CC92-AB4E-A228-A2383BD5E770}" sibTransId="{BE1401B5-C246-E64E-9800-26A57E90C849}"/>
    <dgm:cxn modelId="{76F36F4F-D8C7-0841-9CAA-1039FCB38A22}" srcId="{DAF4B325-F6CA-7041-AA60-3F2712647134}" destId="{8CD96023-48E1-5E47-AC32-FF57D089D524}" srcOrd="3" destOrd="0" parTransId="{28E8140A-08E6-3642-9574-D4CF7D535FDE}" sibTransId="{85BF0575-656E-DA47-BF0B-81EF78895CF7}"/>
    <dgm:cxn modelId="{36D2E399-30F3-4409-B132-8EB146149F4D}" type="presOf" srcId="{8CD96023-48E1-5E47-AC32-FF57D089D524}" destId="{8F1C4B2E-CDB2-4260-8F38-0FB1AE6D25FB}" srcOrd="0" destOrd="0" presId="urn:microsoft.com/office/officeart/2005/8/layout/vList5"/>
    <dgm:cxn modelId="{62CE9E9B-B9C0-B243-A66B-342D3E25A82A}" srcId="{DAF4B325-F6CA-7041-AA60-3F2712647134}" destId="{D8C8779A-0125-114A-924F-A409D8D278E8}" srcOrd="0" destOrd="0" parTransId="{5201F48E-959C-5540-96BF-9B1F539C803A}" sibTransId="{FC00BB56-33BB-3049-827C-452585400CD5}"/>
    <dgm:cxn modelId="{56AB58A6-835C-314C-83FE-B20CC44B94C5}" srcId="{8CD96023-48E1-5E47-AC32-FF57D089D524}" destId="{9F3BC30C-49D6-C14D-ADA4-2446F7137468}" srcOrd="0" destOrd="0" parTransId="{9BDE77F3-98F5-3E41-A1E0-402B685E8804}" sibTransId="{4D8FA2FA-8DC4-614E-8A7E-30A4D18A905A}"/>
    <dgm:cxn modelId="{CED6F6A7-58B1-4403-9883-BFBB5E2158E9}" type="presOf" srcId="{D115797B-86EA-4B9D-B55C-06B5BBEFF8E5}" destId="{19B0A736-F4DC-403E-AFB8-6A3ADC1BBAF4}" srcOrd="0" destOrd="0" presId="urn:microsoft.com/office/officeart/2005/8/layout/vList5"/>
    <dgm:cxn modelId="{F5DAC4AF-4E6E-43C8-8D32-45A09C0EDCFE}" type="presOf" srcId="{E1961160-67F7-D34B-A6F2-DA663CD9947E}" destId="{587445E9-79E4-4017-947F-900E94BF2674}" srcOrd="0" destOrd="0" presId="urn:microsoft.com/office/officeart/2005/8/layout/vList5"/>
    <dgm:cxn modelId="{838EF8B6-0E22-40B8-91E4-2FA3EC9CAB8C}" srcId="{68F578D9-9462-41E6-9858-BF98B677D7C8}" destId="{D115797B-86EA-4B9D-B55C-06B5BBEFF8E5}" srcOrd="0" destOrd="0" parTransId="{84C2AB3B-08F4-4931-9C0E-2BF8E5CA1910}" sibTransId="{ABBA347D-B0D6-4BF0-9FB2-CC0D3C60B7CF}"/>
    <dgm:cxn modelId="{B7507CB9-4AC5-6A40-B83A-A1CA4B8D9F0C}" srcId="{DAF4B325-F6CA-7041-AA60-3F2712647134}" destId="{E1961160-67F7-D34B-A6F2-DA663CD9947E}" srcOrd="4" destOrd="0" parTransId="{2EB2CB80-01A6-2D43-8D65-7529540222B6}" sibTransId="{D5D5D141-DFB5-284B-AA6C-F890B3A934FA}"/>
    <dgm:cxn modelId="{32B2E9C6-7FC4-47EC-8169-73B23B3089B8}" type="presOf" srcId="{D8C8779A-0125-114A-924F-A409D8D278E8}" destId="{9B42038D-C6EF-47FF-83BA-924D1E31FB10}" srcOrd="0" destOrd="0" presId="urn:microsoft.com/office/officeart/2005/8/layout/vList5"/>
    <dgm:cxn modelId="{567544D8-C9F0-3E42-8320-6DF150A079D4}" srcId="{87D763A8-63FD-3D4F-B2B3-DFB983A7CF57}" destId="{BF31D8DE-CF10-704F-9E3F-9049CB0ABD01}" srcOrd="0" destOrd="0" parTransId="{08D091CD-042D-594A-AEFD-DB666FEE9F7D}" sibTransId="{E215CA78-9A10-BC43-8699-164AD04A648C}"/>
    <dgm:cxn modelId="{D33E2CDD-850F-42A8-BAD6-7EF89939F56E}" srcId="{DAF4B325-F6CA-7041-AA60-3F2712647134}" destId="{68F578D9-9462-41E6-9858-BF98B677D7C8}" srcOrd="5" destOrd="0" parTransId="{81A1CC27-BE07-40C0-B95E-5DD9AEE159D0}" sibTransId="{09EA91D7-966F-4970-A9A5-AB3CEB3E6ADB}"/>
    <dgm:cxn modelId="{0FEAD7F7-30F1-41EE-A817-3BA91AE0613E}" type="presOf" srcId="{BF31D8DE-CF10-704F-9E3F-9049CB0ABD01}" destId="{6999DF1F-A93C-4179-AD34-8E909AE0AD12}" srcOrd="0" destOrd="0" presId="urn:microsoft.com/office/officeart/2005/8/layout/vList5"/>
    <dgm:cxn modelId="{9D34B0F8-C197-E143-8848-855D80F897A7}" srcId="{E1961160-67F7-D34B-A6F2-DA663CD9947E}" destId="{9001CD4E-7221-5543-A161-F8CD3AFE4F91}" srcOrd="0" destOrd="0" parTransId="{1A988E82-D7BA-7D4A-B636-7D775C624FCE}" sibTransId="{1A71F8B0-DB85-DF41-98BE-1B72A2FA5354}"/>
    <dgm:cxn modelId="{00BD00FB-B7A3-4613-8A6E-0C50546BD0DB}" type="presOf" srcId="{F742C9CB-3139-9041-ABF4-4AE23BDFAB56}" destId="{05D42A0D-698C-4C41-A7BA-9A156DBAFF20}" srcOrd="0" destOrd="0" presId="urn:microsoft.com/office/officeart/2005/8/layout/vList5"/>
    <dgm:cxn modelId="{FAA5F4E4-25A0-4B23-896D-5033E26696F7}" type="presParOf" srcId="{9CE33D04-F50E-4F86-AC92-6C8F5E9FA329}" destId="{CDBA3702-2552-4031-8EFE-B8307B4B02D1}" srcOrd="0" destOrd="0" presId="urn:microsoft.com/office/officeart/2005/8/layout/vList5"/>
    <dgm:cxn modelId="{250BACCB-F444-474B-8C50-AE1A4E7ADE2E}" type="presParOf" srcId="{CDBA3702-2552-4031-8EFE-B8307B4B02D1}" destId="{9B42038D-C6EF-47FF-83BA-924D1E31FB10}" srcOrd="0" destOrd="0" presId="urn:microsoft.com/office/officeart/2005/8/layout/vList5"/>
    <dgm:cxn modelId="{97F8DDB9-EB51-4816-9C9C-76261627E8FF}" type="presParOf" srcId="{CDBA3702-2552-4031-8EFE-B8307B4B02D1}" destId="{05D42A0D-698C-4C41-A7BA-9A156DBAFF20}" srcOrd="1" destOrd="0" presId="urn:microsoft.com/office/officeart/2005/8/layout/vList5"/>
    <dgm:cxn modelId="{7D521205-2042-4DC7-B39D-4CAD7C37E771}" type="presParOf" srcId="{9CE33D04-F50E-4F86-AC92-6C8F5E9FA329}" destId="{8EF41114-996B-4ED6-97D1-9A1DA5C7112F}" srcOrd="1" destOrd="0" presId="urn:microsoft.com/office/officeart/2005/8/layout/vList5"/>
    <dgm:cxn modelId="{A6A3B636-5517-4F93-9EF3-32EF3A3660EF}" type="presParOf" srcId="{9CE33D04-F50E-4F86-AC92-6C8F5E9FA329}" destId="{3060B616-96B4-4986-9A4D-C2BA1B6DCF32}" srcOrd="2" destOrd="0" presId="urn:microsoft.com/office/officeart/2005/8/layout/vList5"/>
    <dgm:cxn modelId="{F387A85E-9229-48EC-B348-AF6484D0B8BC}" type="presParOf" srcId="{3060B616-96B4-4986-9A4D-C2BA1B6DCF32}" destId="{60D6DB64-6AF4-476E-B152-0BB67B8463A9}" srcOrd="0" destOrd="0" presId="urn:microsoft.com/office/officeart/2005/8/layout/vList5"/>
    <dgm:cxn modelId="{09683EE6-BF77-4C0C-96FB-FE343AE41891}" type="presParOf" srcId="{3060B616-96B4-4986-9A4D-C2BA1B6DCF32}" destId="{B3B330F0-FBE3-467F-8B72-25F20416E546}" srcOrd="1" destOrd="0" presId="urn:microsoft.com/office/officeart/2005/8/layout/vList5"/>
    <dgm:cxn modelId="{3A5872FF-7A59-4A12-A999-C7736C9141FD}" type="presParOf" srcId="{9CE33D04-F50E-4F86-AC92-6C8F5E9FA329}" destId="{DB3A8063-0B09-4DE3-8A1D-7A441633270B}" srcOrd="3" destOrd="0" presId="urn:microsoft.com/office/officeart/2005/8/layout/vList5"/>
    <dgm:cxn modelId="{5859EA51-54A5-47F5-941B-B39D32B663ED}" type="presParOf" srcId="{9CE33D04-F50E-4F86-AC92-6C8F5E9FA329}" destId="{23CB6DC2-4C2E-4FFD-B773-5D2F39A1DDD6}" srcOrd="4" destOrd="0" presId="urn:microsoft.com/office/officeart/2005/8/layout/vList5"/>
    <dgm:cxn modelId="{084639D5-24BC-47CE-87C1-DD7E3DB3820A}" type="presParOf" srcId="{23CB6DC2-4C2E-4FFD-B773-5D2F39A1DDD6}" destId="{3599697C-3529-47FE-BF70-19F1CB0B61C1}" srcOrd="0" destOrd="0" presId="urn:microsoft.com/office/officeart/2005/8/layout/vList5"/>
    <dgm:cxn modelId="{930AFAA0-9886-4A17-BDD6-CD614227D877}" type="presParOf" srcId="{23CB6DC2-4C2E-4FFD-B773-5D2F39A1DDD6}" destId="{6999DF1F-A93C-4179-AD34-8E909AE0AD12}" srcOrd="1" destOrd="0" presId="urn:microsoft.com/office/officeart/2005/8/layout/vList5"/>
    <dgm:cxn modelId="{465D08F5-5893-458A-A025-5846513289EB}" type="presParOf" srcId="{9CE33D04-F50E-4F86-AC92-6C8F5E9FA329}" destId="{DC7AA3E1-70B0-45AC-832B-C48FD2F90631}" srcOrd="5" destOrd="0" presId="urn:microsoft.com/office/officeart/2005/8/layout/vList5"/>
    <dgm:cxn modelId="{6C57ACBD-A6D6-4825-A80E-6545CBE6A654}" type="presParOf" srcId="{9CE33D04-F50E-4F86-AC92-6C8F5E9FA329}" destId="{5BBC22F7-E507-4E9B-B531-B5ABAE967175}" srcOrd="6" destOrd="0" presId="urn:microsoft.com/office/officeart/2005/8/layout/vList5"/>
    <dgm:cxn modelId="{39D42B54-A9AA-4FE8-87DD-E87CFE48EF48}" type="presParOf" srcId="{5BBC22F7-E507-4E9B-B531-B5ABAE967175}" destId="{8F1C4B2E-CDB2-4260-8F38-0FB1AE6D25FB}" srcOrd="0" destOrd="0" presId="urn:microsoft.com/office/officeart/2005/8/layout/vList5"/>
    <dgm:cxn modelId="{BE76ED1D-E8BC-4E1D-B73B-ACB27D6A27CA}" type="presParOf" srcId="{5BBC22F7-E507-4E9B-B531-B5ABAE967175}" destId="{96C35E85-D3D6-4590-BBFD-AE0DC60490E1}" srcOrd="1" destOrd="0" presId="urn:microsoft.com/office/officeart/2005/8/layout/vList5"/>
    <dgm:cxn modelId="{A702E23F-3B82-40A5-9710-D4DCB67664F4}" type="presParOf" srcId="{9CE33D04-F50E-4F86-AC92-6C8F5E9FA329}" destId="{77FD4814-E0CB-4B08-9534-CE2AFF537681}" srcOrd="7" destOrd="0" presId="urn:microsoft.com/office/officeart/2005/8/layout/vList5"/>
    <dgm:cxn modelId="{AA7EE79E-FAE1-42C2-8A85-AAF4CB2559FE}" type="presParOf" srcId="{9CE33D04-F50E-4F86-AC92-6C8F5E9FA329}" destId="{C6BA3C2A-340B-4A5E-A44D-1FD9483C2617}" srcOrd="8" destOrd="0" presId="urn:microsoft.com/office/officeart/2005/8/layout/vList5"/>
    <dgm:cxn modelId="{B50AC44B-3292-4925-A480-7BC44BE348C8}" type="presParOf" srcId="{C6BA3C2A-340B-4A5E-A44D-1FD9483C2617}" destId="{587445E9-79E4-4017-947F-900E94BF2674}" srcOrd="0" destOrd="0" presId="urn:microsoft.com/office/officeart/2005/8/layout/vList5"/>
    <dgm:cxn modelId="{112A18DF-F843-4465-BBEC-C99083D09C64}" type="presParOf" srcId="{C6BA3C2A-340B-4A5E-A44D-1FD9483C2617}" destId="{457E7AA8-F644-4C7B-B064-F76D4216093A}" srcOrd="1" destOrd="0" presId="urn:microsoft.com/office/officeart/2005/8/layout/vList5"/>
    <dgm:cxn modelId="{78C3700A-B81E-4AA4-B590-7CA0DF2DA315}" type="presParOf" srcId="{9CE33D04-F50E-4F86-AC92-6C8F5E9FA329}" destId="{8C35E61D-23B2-4018-A8B1-6F3AF2219524}" srcOrd="9" destOrd="0" presId="urn:microsoft.com/office/officeart/2005/8/layout/vList5"/>
    <dgm:cxn modelId="{B70B5024-1B9B-4B10-BC28-7E41761E8DAE}" type="presParOf" srcId="{9CE33D04-F50E-4F86-AC92-6C8F5E9FA329}" destId="{69803F72-646D-41B0-A413-6074F0EDB0CA}" srcOrd="10" destOrd="0" presId="urn:microsoft.com/office/officeart/2005/8/layout/vList5"/>
    <dgm:cxn modelId="{3AFB9FE1-650F-47B2-9B39-2E51708A873A}" type="presParOf" srcId="{69803F72-646D-41B0-A413-6074F0EDB0CA}" destId="{ADB4C858-54E0-4E60-B637-A79193A305A1}" srcOrd="0" destOrd="0" presId="urn:microsoft.com/office/officeart/2005/8/layout/vList5"/>
    <dgm:cxn modelId="{25C2F955-4DA9-4741-8347-8046ADE31C68}" type="presParOf" srcId="{69803F72-646D-41B0-A413-6074F0EDB0CA}" destId="{19B0A736-F4DC-403E-AFB8-6A3ADC1BBAF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5272A8-B37F-EB4C-8908-FC9A16CF0405}">
      <dsp:nvSpPr>
        <dsp:cNvPr id="0" name=""/>
        <dsp:cNvSpPr/>
      </dsp:nvSpPr>
      <dsp:spPr>
        <a:xfrm rot="5400000">
          <a:off x="-125469" y="126564"/>
          <a:ext cx="836463" cy="58552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293856"/>
        <a:ext cx="585524" cy="250939"/>
      </dsp:txXfrm>
    </dsp:sp>
    <dsp:sp modelId="{DA7F98C0-EA4A-4243-906D-19BAEB94FF17}">
      <dsp:nvSpPr>
        <dsp:cNvPr id="0" name=""/>
        <dsp:cNvSpPr/>
      </dsp:nvSpPr>
      <dsp:spPr>
        <a:xfrm rot="5400000">
          <a:off x="4135711" y="-3549092"/>
          <a:ext cx="543701" cy="764407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Business tier overview</a:t>
          </a:r>
        </a:p>
      </dsp:txBody>
      <dsp:txXfrm rot="-5400000">
        <a:off x="585525" y="27635"/>
        <a:ext cx="7617534" cy="490619"/>
      </dsp:txXfrm>
    </dsp:sp>
    <dsp:sp modelId="{80920448-9B9B-214A-966C-5FC5C692232D}">
      <dsp:nvSpPr>
        <dsp:cNvPr id="0" name=""/>
        <dsp:cNvSpPr/>
      </dsp:nvSpPr>
      <dsp:spPr>
        <a:xfrm rot="5400000">
          <a:off x="-125469" y="864026"/>
          <a:ext cx="836463" cy="585524"/>
        </a:xfrm>
        <a:prstGeom prst="chevron">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1031318"/>
        <a:ext cx="585524" cy="250939"/>
      </dsp:txXfrm>
    </dsp:sp>
    <dsp:sp modelId="{1F96269F-F8F3-7543-B509-54905F5648F8}">
      <dsp:nvSpPr>
        <dsp:cNvPr id="0" name=""/>
        <dsp:cNvSpPr/>
      </dsp:nvSpPr>
      <dsp:spPr>
        <a:xfrm rot="5400000">
          <a:off x="4135711" y="-2811630"/>
          <a:ext cx="543701" cy="7644075"/>
        </a:xfrm>
        <a:prstGeom prst="round2Same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Introduction to microservices</a:t>
          </a:r>
        </a:p>
      </dsp:txBody>
      <dsp:txXfrm rot="-5400000">
        <a:off x="585525" y="765097"/>
        <a:ext cx="7617534" cy="490619"/>
      </dsp:txXfrm>
    </dsp:sp>
    <dsp:sp modelId="{2CFFD2D2-A22E-4600-8F2F-2E295DC74A1C}">
      <dsp:nvSpPr>
        <dsp:cNvPr id="0" name=""/>
        <dsp:cNvSpPr/>
      </dsp:nvSpPr>
      <dsp:spPr>
        <a:xfrm rot="5400000">
          <a:off x="-125469" y="1601488"/>
          <a:ext cx="836463" cy="585524"/>
        </a:xfrm>
        <a:prstGeom prst="chevron">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endParaRPr lang="en-US" sz="1600" kern="1200" dirty="0"/>
        </a:p>
      </dsp:txBody>
      <dsp:txXfrm rot="-5400000">
        <a:off x="1" y="1768780"/>
        <a:ext cx="585524" cy="250939"/>
      </dsp:txXfrm>
    </dsp:sp>
    <dsp:sp modelId="{17557722-CAB2-4C66-A1D2-141C25165C07}">
      <dsp:nvSpPr>
        <dsp:cNvPr id="0" name=""/>
        <dsp:cNvSpPr/>
      </dsp:nvSpPr>
      <dsp:spPr>
        <a:xfrm rot="5400000">
          <a:off x="4135711" y="-2074168"/>
          <a:ext cx="543701" cy="7644075"/>
        </a:xfrm>
        <a:prstGeom prst="round2Same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Introduction to APIs</a:t>
          </a:r>
        </a:p>
      </dsp:txBody>
      <dsp:txXfrm rot="-5400000">
        <a:off x="585525" y="1502559"/>
        <a:ext cx="7617534" cy="490619"/>
      </dsp:txXfrm>
    </dsp:sp>
    <dsp:sp modelId="{3FF33CBC-8A39-F840-BD54-81897D233287}">
      <dsp:nvSpPr>
        <dsp:cNvPr id="0" name=""/>
        <dsp:cNvSpPr/>
      </dsp:nvSpPr>
      <dsp:spPr>
        <a:xfrm rot="5400000">
          <a:off x="-125469" y="2338950"/>
          <a:ext cx="836463" cy="585524"/>
        </a:xfrm>
        <a:prstGeom prst="chevron">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2506242"/>
        <a:ext cx="585524" cy="250939"/>
      </dsp:txXfrm>
    </dsp:sp>
    <dsp:sp modelId="{DDDF0464-D98A-E14F-8A4C-1A36A8FDDF75}">
      <dsp:nvSpPr>
        <dsp:cNvPr id="0" name=""/>
        <dsp:cNvSpPr/>
      </dsp:nvSpPr>
      <dsp:spPr>
        <a:xfrm rot="5400000">
          <a:off x="4135711" y="-1336706"/>
          <a:ext cx="543701" cy="7644075"/>
        </a:xfrm>
        <a:prstGeom prst="round2Same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Building microservices with RESTful APIs</a:t>
          </a:r>
        </a:p>
      </dsp:txBody>
      <dsp:txXfrm rot="-5400000">
        <a:off x="585525" y="2240021"/>
        <a:ext cx="7617534" cy="490619"/>
      </dsp:txXfrm>
    </dsp:sp>
    <dsp:sp modelId="{4BF4E620-2BED-894A-9A9A-8D864F72A83A}">
      <dsp:nvSpPr>
        <dsp:cNvPr id="0" name=""/>
        <dsp:cNvSpPr/>
      </dsp:nvSpPr>
      <dsp:spPr>
        <a:xfrm rot="5400000">
          <a:off x="-125469" y="3076412"/>
          <a:ext cx="836463" cy="585524"/>
        </a:xfrm>
        <a:prstGeom prst="chevron">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3243704"/>
        <a:ext cx="585524" cy="250939"/>
      </dsp:txXfrm>
    </dsp:sp>
    <dsp:sp modelId="{A5864E6A-A568-2D48-9547-17F81DBDDBA9}">
      <dsp:nvSpPr>
        <dsp:cNvPr id="0" name=""/>
        <dsp:cNvSpPr/>
      </dsp:nvSpPr>
      <dsp:spPr>
        <a:xfrm rot="5400000">
          <a:off x="4135711" y="-599244"/>
          <a:ext cx="543701" cy="7644075"/>
        </a:xfrm>
        <a:prstGeom prst="round2SameRect">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Miscellaneous concepts</a:t>
          </a:r>
        </a:p>
      </dsp:txBody>
      <dsp:txXfrm rot="-5400000">
        <a:off x="585525" y="2977483"/>
        <a:ext cx="7617534" cy="490619"/>
      </dsp:txXfrm>
    </dsp:sp>
    <dsp:sp modelId="{3605713C-CE88-8B40-992A-96036943AC66}">
      <dsp:nvSpPr>
        <dsp:cNvPr id="0" name=""/>
        <dsp:cNvSpPr/>
      </dsp:nvSpPr>
      <dsp:spPr>
        <a:xfrm rot="5400000">
          <a:off x="-125469" y="3813874"/>
          <a:ext cx="836463" cy="585524"/>
        </a:xfrm>
        <a:prstGeom prst="chevr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 </a:t>
          </a:r>
        </a:p>
      </dsp:txBody>
      <dsp:txXfrm rot="-5400000">
        <a:off x="1" y="3981166"/>
        <a:ext cx="585524" cy="250939"/>
      </dsp:txXfrm>
    </dsp:sp>
    <dsp:sp modelId="{4ECD716E-8556-D147-BBFC-39276E07400C}">
      <dsp:nvSpPr>
        <dsp:cNvPr id="0" name=""/>
        <dsp:cNvSpPr/>
      </dsp:nvSpPr>
      <dsp:spPr>
        <a:xfrm rot="5400000">
          <a:off x="4135711" y="138217"/>
          <a:ext cx="543701" cy="7644075"/>
        </a:xfrm>
        <a:prstGeom prst="round2Same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Summary </a:t>
          </a:r>
        </a:p>
      </dsp:txBody>
      <dsp:txXfrm rot="-5400000">
        <a:off x="585525" y="3714945"/>
        <a:ext cx="7617534" cy="4906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42A0D-698C-4C41-A7BA-9A156DBAFF20}">
      <dsp:nvSpPr>
        <dsp:cNvPr id="0" name=""/>
        <dsp:cNvSpPr/>
      </dsp:nvSpPr>
      <dsp:spPr>
        <a:xfrm rot="5400000">
          <a:off x="4325171" y="-3175606"/>
          <a:ext cx="579005" cy="707745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Business tier</a:t>
          </a:r>
        </a:p>
      </dsp:txBody>
      <dsp:txXfrm rot="-5400000">
        <a:off x="1075946" y="101884"/>
        <a:ext cx="7049191" cy="522475"/>
      </dsp:txXfrm>
    </dsp:sp>
    <dsp:sp modelId="{9B42038D-C6EF-47FF-83BA-924D1E31FB10}">
      <dsp:nvSpPr>
        <dsp:cNvPr id="0" name=""/>
        <dsp:cNvSpPr/>
      </dsp:nvSpPr>
      <dsp:spPr>
        <a:xfrm>
          <a:off x="76197" y="1243"/>
          <a:ext cx="999748" cy="72375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1</a:t>
          </a:r>
        </a:p>
      </dsp:txBody>
      <dsp:txXfrm>
        <a:off x="111528" y="36574"/>
        <a:ext cx="929086" cy="653094"/>
      </dsp:txXfrm>
    </dsp:sp>
    <dsp:sp modelId="{B3B330F0-FBE3-467F-8B72-25F20416E546}">
      <dsp:nvSpPr>
        <dsp:cNvPr id="0" name=""/>
        <dsp:cNvSpPr/>
      </dsp:nvSpPr>
      <dsp:spPr>
        <a:xfrm rot="5400000">
          <a:off x="4316017" y="-2411024"/>
          <a:ext cx="579005" cy="7077456"/>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Microservices</a:t>
          </a:r>
        </a:p>
      </dsp:txBody>
      <dsp:txXfrm rot="-5400000">
        <a:off x="1066792" y="866466"/>
        <a:ext cx="7049191" cy="522475"/>
      </dsp:txXfrm>
    </dsp:sp>
    <dsp:sp modelId="{60D6DB64-6AF4-476E-B152-0BB67B8463A9}">
      <dsp:nvSpPr>
        <dsp:cNvPr id="0" name=""/>
        <dsp:cNvSpPr/>
      </dsp:nvSpPr>
      <dsp:spPr>
        <a:xfrm>
          <a:off x="76197" y="761187"/>
          <a:ext cx="999748" cy="72375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2</a:t>
          </a:r>
        </a:p>
      </dsp:txBody>
      <dsp:txXfrm>
        <a:off x="111528" y="796518"/>
        <a:ext cx="929086" cy="653094"/>
      </dsp:txXfrm>
    </dsp:sp>
    <dsp:sp modelId="{6999DF1F-A93C-4179-AD34-8E909AE0AD12}">
      <dsp:nvSpPr>
        <dsp:cNvPr id="0" name=""/>
        <dsp:cNvSpPr/>
      </dsp:nvSpPr>
      <dsp:spPr>
        <a:xfrm rot="5400000">
          <a:off x="4325171" y="-1655718"/>
          <a:ext cx="579005" cy="7077456"/>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APIs</a:t>
          </a:r>
        </a:p>
      </dsp:txBody>
      <dsp:txXfrm rot="-5400000">
        <a:off x="1075946" y="1621772"/>
        <a:ext cx="7049191" cy="522475"/>
      </dsp:txXfrm>
    </dsp:sp>
    <dsp:sp modelId="{3599697C-3529-47FE-BF70-19F1CB0B61C1}">
      <dsp:nvSpPr>
        <dsp:cNvPr id="0" name=""/>
        <dsp:cNvSpPr/>
      </dsp:nvSpPr>
      <dsp:spPr>
        <a:xfrm>
          <a:off x="76197" y="1521131"/>
          <a:ext cx="999748" cy="72375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3</a:t>
          </a:r>
        </a:p>
      </dsp:txBody>
      <dsp:txXfrm>
        <a:off x="111528" y="1556462"/>
        <a:ext cx="929086" cy="653094"/>
      </dsp:txXfrm>
    </dsp:sp>
    <dsp:sp modelId="{96C35E85-D3D6-4590-BBFD-AE0DC60490E1}">
      <dsp:nvSpPr>
        <dsp:cNvPr id="0" name=""/>
        <dsp:cNvSpPr/>
      </dsp:nvSpPr>
      <dsp:spPr>
        <a:xfrm rot="5400000">
          <a:off x="4325171" y="-895774"/>
          <a:ext cx="579005" cy="7077456"/>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Building Microservices with RESTful APIs</a:t>
          </a:r>
        </a:p>
      </dsp:txBody>
      <dsp:txXfrm rot="-5400000">
        <a:off x="1075946" y="2381716"/>
        <a:ext cx="7049191" cy="522475"/>
      </dsp:txXfrm>
    </dsp:sp>
    <dsp:sp modelId="{8F1C4B2E-CDB2-4260-8F38-0FB1AE6D25FB}">
      <dsp:nvSpPr>
        <dsp:cNvPr id="0" name=""/>
        <dsp:cNvSpPr/>
      </dsp:nvSpPr>
      <dsp:spPr>
        <a:xfrm>
          <a:off x="76197" y="2281075"/>
          <a:ext cx="999748" cy="7237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4</a:t>
          </a:r>
        </a:p>
      </dsp:txBody>
      <dsp:txXfrm>
        <a:off x="111528" y="2316406"/>
        <a:ext cx="929086" cy="653094"/>
      </dsp:txXfrm>
    </dsp:sp>
    <dsp:sp modelId="{457E7AA8-F644-4C7B-B064-F76D4216093A}">
      <dsp:nvSpPr>
        <dsp:cNvPr id="0" name=""/>
        <dsp:cNvSpPr/>
      </dsp:nvSpPr>
      <dsp:spPr>
        <a:xfrm rot="5400000">
          <a:off x="4325171" y="-135830"/>
          <a:ext cx="579005" cy="7077456"/>
        </a:xfrm>
        <a:prstGeom prst="round2SameRect">
          <a:avLst/>
        </a:prstGeom>
        <a:solidFill>
          <a:schemeClr val="accent6">
            <a:tint val="40000"/>
            <a:alpha val="90000"/>
            <a:hueOff val="0"/>
            <a:satOff val="0"/>
            <a:lumOff val="0"/>
            <a:alphaOff val="0"/>
          </a:schemeClr>
        </a:solidFill>
        <a:ln w="25400" cap="flat"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Key enabling technologies</a:t>
          </a:r>
        </a:p>
      </dsp:txBody>
      <dsp:txXfrm rot="-5400000">
        <a:off x="1075946" y="3141660"/>
        <a:ext cx="7049191" cy="522475"/>
      </dsp:txXfrm>
    </dsp:sp>
    <dsp:sp modelId="{587445E9-79E4-4017-947F-900E94BF2674}">
      <dsp:nvSpPr>
        <dsp:cNvPr id="0" name=""/>
        <dsp:cNvSpPr/>
      </dsp:nvSpPr>
      <dsp:spPr>
        <a:xfrm>
          <a:off x="76197" y="3041019"/>
          <a:ext cx="999748" cy="72375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5</a:t>
          </a:r>
        </a:p>
      </dsp:txBody>
      <dsp:txXfrm>
        <a:off x="111528" y="3076350"/>
        <a:ext cx="929086" cy="653094"/>
      </dsp:txXfrm>
    </dsp:sp>
    <dsp:sp modelId="{19B0A736-F4DC-403E-AFB8-6A3ADC1BBAF4}">
      <dsp:nvSpPr>
        <dsp:cNvPr id="0" name=""/>
        <dsp:cNvSpPr/>
      </dsp:nvSpPr>
      <dsp:spPr>
        <a:xfrm rot="5400000">
          <a:off x="4325171" y="624113"/>
          <a:ext cx="579005" cy="707745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Future of software architecture</a:t>
          </a:r>
        </a:p>
      </dsp:txBody>
      <dsp:txXfrm rot="-5400000">
        <a:off x="1075946" y="3901604"/>
        <a:ext cx="7049191" cy="522475"/>
      </dsp:txXfrm>
    </dsp:sp>
    <dsp:sp modelId="{ADB4C858-54E0-4E60-B637-A79193A305A1}">
      <dsp:nvSpPr>
        <dsp:cNvPr id="0" name=""/>
        <dsp:cNvSpPr/>
      </dsp:nvSpPr>
      <dsp:spPr>
        <a:xfrm>
          <a:off x="76197" y="3800963"/>
          <a:ext cx="999748" cy="72375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6</a:t>
          </a:r>
        </a:p>
      </dsp:txBody>
      <dsp:txXfrm>
        <a:off x="111528" y="3836294"/>
        <a:ext cx="929086" cy="65309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457504-63C5-5A4D-A05F-3BA5B76FAE30}" type="datetimeFigureOut">
              <a:rPr lang="en-US" smtClean="0"/>
              <a:pPr/>
              <a:t>10/1/2021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DA82446-52C2-FE48-982F-FEF3B4D1AF7F}" type="slidenum">
              <a:rPr lang="en-US" smtClean="0"/>
              <a:pPr/>
              <a:t>‹#›</a:t>
            </a:fld>
            <a:endParaRPr lang="en-US"/>
          </a:p>
        </p:txBody>
      </p:sp>
    </p:spTree>
    <p:extLst>
      <p:ext uri="{BB962C8B-B14F-4D97-AF65-F5344CB8AC3E}">
        <p14:creationId xmlns:p14="http://schemas.microsoft.com/office/powerpoint/2010/main" val="39080083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B3F2AA-30B0-4294-8DD9-89AE4211BA31}" type="datetimeFigureOut">
              <a:rPr lang="en-US" smtClean="0"/>
              <a:pPr/>
              <a:t>10/1/2021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C6F889-6DC0-442F-8ACB-69AE50C46E94}" type="slidenum">
              <a:rPr lang="en-US" smtClean="0"/>
              <a:pPr/>
              <a:t>‹#›</a:t>
            </a:fld>
            <a:endParaRPr lang="en-US"/>
          </a:p>
        </p:txBody>
      </p:sp>
    </p:spTree>
    <p:extLst>
      <p:ext uri="{BB962C8B-B14F-4D97-AF65-F5344CB8AC3E}">
        <p14:creationId xmlns:p14="http://schemas.microsoft.com/office/powerpoint/2010/main" val="4860056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Welcome to</a:t>
            </a:r>
            <a:r>
              <a:rPr lang="en-US" baseline="0" dirty="0"/>
              <a:t> the lecture on business tier with Microservices and API. The goal for today is get a good understanding of the role played by business tier in an enterprise application, and how you can build it using microservices.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0</a:t>
            </a:fld>
            <a:endParaRPr lang="en-US"/>
          </a:p>
        </p:txBody>
      </p:sp>
    </p:spTree>
    <p:extLst>
      <p:ext uri="{BB962C8B-B14F-4D97-AF65-F5344CB8AC3E}">
        <p14:creationId xmlns:p14="http://schemas.microsoft.com/office/powerpoint/2010/main" val="23418307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onto part 2, an introduction to micro services</a:t>
            </a:r>
          </a:p>
        </p:txBody>
      </p:sp>
      <p:sp>
        <p:nvSpPr>
          <p:cNvPr id="4" name="Slide Number Placeholder 3"/>
          <p:cNvSpPr>
            <a:spLocks noGrp="1"/>
          </p:cNvSpPr>
          <p:nvPr>
            <p:ph type="sldNum" sz="quarter" idx="10"/>
          </p:nvPr>
        </p:nvSpPr>
        <p:spPr/>
        <p:txBody>
          <a:bodyPr/>
          <a:lstStyle/>
          <a:p>
            <a:fld id="{8CC6F889-6DC0-442F-8ACB-69AE50C46E94}" type="slidenum">
              <a:rPr lang="en-US" smtClean="0"/>
              <a:pPr/>
              <a:t>12</a:t>
            </a:fld>
            <a:endParaRPr lang="en-US"/>
          </a:p>
        </p:txBody>
      </p:sp>
    </p:spTree>
    <p:extLst>
      <p:ext uri="{BB962C8B-B14F-4D97-AF65-F5344CB8AC3E}">
        <p14:creationId xmlns:p14="http://schemas.microsoft.com/office/powerpoint/2010/main" val="3390490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17</a:t>
            </a:fld>
            <a:endParaRPr lang="en-US"/>
          </a:p>
        </p:txBody>
      </p:sp>
    </p:spTree>
    <p:extLst>
      <p:ext uri="{BB962C8B-B14F-4D97-AF65-F5344CB8AC3E}">
        <p14:creationId xmlns:p14="http://schemas.microsoft.com/office/powerpoint/2010/main" val="3551641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onto part 2, an introduction to micro services</a:t>
            </a:r>
          </a:p>
        </p:txBody>
      </p:sp>
      <p:sp>
        <p:nvSpPr>
          <p:cNvPr id="4" name="Slide Number Placeholder 3"/>
          <p:cNvSpPr>
            <a:spLocks noGrp="1"/>
          </p:cNvSpPr>
          <p:nvPr>
            <p:ph type="sldNum" sz="quarter" idx="10"/>
          </p:nvPr>
        </p:nvSpPr>
        <p:spPr/>
        <p:txBody>
          <a:bodyPr/>
          <a:lstStyle/>
          <a:p>
            <a:fld id="{8CC6F889-6DC0-442F-8ACB-69AE50C46E94}" type="slidenum">
              <a:rPr lang="en-US" smtClean="0"/>
              <a:pPr/>
              <a:t>21</a:t>
            </a:fld>
            <a:endParaRPr lang="en-US"/>
          </a:p>
        </p:txBody>
      </p:sp>
    </p:spTree>
    <p:extLst>
      <p:ext uri="{BB962C8B-B14F-4D97-AF65-F5344CB8AC3E}">
        <p14:creationId xmlns:p14="http://schemas.microsoft.com/office/powerpoint/2010/main" val="315238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onto part 2, an introduction to micro services</a:t>
            </a:r>
          </a:p>
        </p:txBody>
      </p:sp>
      <p:sp>
        <p:nvSpPr>
          <p:cNvPr id="4" name="Slide Number Placeholder 3"/>
          <p:cNvSpPr>
            <a:spLocks noGrp="1"/>
          </p:cNvSpPr>
          <p:nvPr>
            <p:ph type="sldNum" sz="quarter" idx="10"/>
          </p:nvPr>
        </p:nvSpPr>
        <p:spPr/>
        <p:txBody>
          <a:bodyPr/>
          <a:lstStyle/>
          <a:p>
            <a:fld id="{8CC6F889-6DC0-442F-8ACB-69AE50C46E94}" type="slidenum">
              <a:rPr lang="en-US" smtClean="0"/>
              <a:pPr/>
              <a:t>29</a:t>
            </a:fld>
            <a:endParaRPr lang="en-US"/>
          </a:p>
        </p:txBody>
      </p:sp>
    </p:spTree>
    <p:extLst>
      <p:ext uri="{BB962C8B-B14F-4D97-AF65-F5344CB8AC3E}">
        <p14:creationId xmlns:p14="http://schemas.microsoft.com/office/powerpoint/2010/main" val="2578338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32</a:t>
            </a:fld>
            <a:endParaRPr lang="en-US"/>
          </a:p>
        </p:txBody>
      </p:sp>
    </p:spTree>
    <p:extLst>
      <p:ext uri="{BB962C8B-B14F-4D97-AF65-F5344CB8AC3E}">
        <p14:creationId xmlns:p14="http://schemas.microsoft.com/office/powerpoint/2010/main" val="715362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references, which</a:t>
            </a:r>
            <a:r>
              <a:rPr lang="en-US" baseline="0" dirty="0"/>
              <a:t> will help you get a deeper understanding of topics.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33</a:t>
            </a:fld>
            <a:endParaRPr lang="en-US"/>
          </a:p>
        </p:txBody>
      </p:sp>
    </p:spTree>
    <p:extLst>
      <p:ext uri="{BB962C8B-B14F-4D97-AF65-F5344CB8AC3E}">
        <p14:creationId xmlns:p14="http://schemas.microsoft.com/office/powerpoint/2010/main" val="1064415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onto part 2, an introduction to micro services</a:t>
            </a:r>
          </a:p>
        </p:txBody>
      </p:sp>
      <p:sp>
        <p:nvSpPr>
          <p:cNvPr id="4" name="Slide Number Placeholder 3"/>
          <p:cNvSpPr>
            <a:spLocks noGrp="1"/>
          </p:cNvSpPr>
          <p:nvPr>
            <p:ph type="sldNum" sz="quarter" idx="10"/>
          </p:nvPr>
        </p:nvSpPr>
        <p:spPr/>
        <p:txBody>
          <a:bodyPr/>
          <a:lstStyle/>
          <a:p>
            <a:fld id="{8CC6F889-6DC0-442F-8ACB-69AE50C46E94}" type="slidenum">
              <a:rPr lang="en-US" smtClean="0"/>
              <a:pPr/>
              <a:t>34</a:t>
            </a:fld>
            <a:endParaRPr lang="en-US"/>
          </a:p>
        </p:txBody>
      </p:sp>
    </p:spTree>
    <p:extLst>
      <p:ext uri="{BB962C8B-B14F-4D97-AF65-F5344CB8AC3E}">
        <p14:creationId xmlns:p14="http://schemas.microsoft.com/office/powerpoint/2010/main" val="391339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agenda for today is:</a:t>
            </a:r>
          </a:p>
          <a:p>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1</a:t>
            </a:fld>
            <a:endParaRPr lang="en-US"/>
          </a:p>
        </p:txBody>
      </p:sp>
    </p:spTree>
    <p:extLst>
      <p:ext uri="{BB962C8B-B14F-4D97-AF65-F5344CB8AC3E}">
        <p14:creationId xmlns:p14="http://schemas.microsoft.com/office/powerpoint/2010/main" val="1494619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with part 1 – an overview of business tier</a:t>
            </a:r>
          </a:p>
        </p:txBody>
      </p:sp>
      <p:sp>
        <p:nvSpPr>
          <p:cNvPr id="4" name="Slide Number Placeholder 3"/>
          <p:cNvSpPr>
            <a:spLocks noGrp="1"/>
          </p:cNvSpPr>
          <p:nvPr>
            <p:ph type="sldNum" sz="quarter" idx="10"/>
          </p:nvPr>
        </p:nvSpPr>
        <p:spPr/>
        <p:txBody>
          <a:bodyPr/>
          <a:lstStyle/>
          <a:p>
            <a:fld id="{8CC6F889-6DC0-442F-8ACB-69AE50C46E94}" type="slidenum">
              <a:rPr lang="en-US" smtClean="0"/>
              <a:pPr/>
              <a:t>2</a:t>
            </a:fld>
            <a:endParaRPr lang="en-US"/>
          </a:p>
        </p:txBody>
      </p:sp>
    </p:spTree>
    <p:extLst>
      <p:ext uri="{BB962C8B-B14F-4D97-AF65-F5344CB8AC3E}">
        <p14:creationId xmlns:p14="http://schemas.microsoft.com/office/powerpoint/2010/main" val="1941078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If you recall our discussion a previous lecture on</a:t>
            </a:r>
            <a:r>
              <a:rPr lang="en-US" baseline="0" dirty="0"/>
              <a:t> application architecture fundamentals, - we said that a modern application is made up of logical tiers. That diagram is shown here. </a:t>
            </a:r>
          </a:p>
          <a:p>
            <a:endParaRPr lang="en-US" baseline="0" dirty="0"/>
          </a:p>
          <a:p>
            <a:r>
              <a:rPr lang="en-US" baseline="0" dirty="0"/>
              <a:t>In the last two weeks, you learned about the presentation tier. </a:t>
            </a:r>
          </a:p>
          <a:p>
            <a:r>
              <a:rPr lang="en-US" baseline="0" dirty="0"/>
              <a:t>This week, we will learn about the business tier.</a:t>
            </a:r>
          </a:p>
          <a:p>
            <a:endParaRPr lang="en-US" baseline="0" dirty="0"/>
          </a:p>
          <a:p>
            <a:r>
              <a:rPr lang="en-US" baseline="0" dirty="0"/>
              <a:t>The key roles played by the business tier in an application are:</a:t>
            </a:r>
          </a:p>
          <a:p>
            <a:pPr marL="228600" indent="-228600">
              <a:buAutoNum type="arabicParenBoth"/>
            </a:pPr>
            <a:r>
              <a:rPr lang="en-US" baseline="0" dirty="0"/>
              <a:t>Consolidate business logic. This means, that domain functional logic is in one place where it can be easily maintained and managed.</a:t>
            </a:r>
          </a:p>
          <a:p>
            <a:pPr marL="228600" indent="-228600">
              <a:buAutoNum type="arabicParenBoth"/>
            </a:pPr>
            <a:r>
              <a:rPr lang="en-US" baseline="0" dirty="0"/>
              <a:t>Encapsulate or hide complexity, especially from the presentation tier. By doing that you enable the presentation tier to focus on effective interaction with the user and let the business tier worry about what user is allowed to do, and what is the result of their request</a:t>
            </a:r>
          </a:p>
          <a:p>
            <a:pPr marL="228600" indent="-228600">
              <a:buAutoNum type="arabicParenBoth"/>
            </a:pPr>
            <a:r>
              <a:rPr lang="en-US" baseline="0" dirty="0"/>
              <a:t>Decouple from the presentation tier. There are two aspects of this decoupling. The first aspect is that the business tier is separated from the rate of change in the presentation tier. As you all know, the requirements for user interaction evolve all the time, however business logic remains relatively more stable. The second aspect is that you avoid the mixing of concerns (i.e., user interaction vs. the business logic) across the two tiers.</a:t>
            </a:r>
          </a:p>
          <a:p>
            <a:pPr marL="228600" indent="-228600">
              <a:buAutoNum type="arabicParenBoth"/>
            </a:pPr>
            <a:endParaRPr lang="en-US" baseline="0" dirty="0"/>
          </a:p>
          <a:p>
            <a:pPr marL="0" indent="0">
              <a:buNone/>
            </a:pPr>
            <a:r>
              <a:rPr lang="en-US" baseline="0" dirty="0"/>
              <a:t>There are certain non-functional requirements that are very important to the business tier. They are transaction, security (i.e., authorization), and orchestration or business workflow. A framework or container supporting the business tier must provide the underpinning to handle these requirements.</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3</a:t>
            </a:fld>
            <a:endParaRPr lang="en-US"/>
          </a:p>
        </p:txBody>
      </p:sp>
    </p:spTree>
    <p:extLst>
      <p:ext uri="{BB962C8B-B14F-4D97-AF65-F5344CB8AC3E}">
        <p14:creationId xmlns:p14="http://schemas.microsoft.com/office/powerpoint/2010/main" val="3050485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Continuing our discussion on the business tier, let's talk about certain architectural considerations.</a:t>
            </a:r>
          </a:p>
          <a:p>
            <a:endParaRPr lang="en-US" dirty="0"/>
          </a:p>
          <a:p>
            <a:pPr marL="228600" indent="-228600">
              <a:buAutoNum type="arabicParenBoth"/>
            </a:pPr>
            <a:r>
              <a:rPr lang="en-US" dirty="0"/>
              <a:t>The first is reuse across applications. If</a:t>
            </a:r>
            <a:r>
              <a:rPr lang="en-US" baseline="0" dirty="0"/>
              <a:t> the business logic is encapsulated well, and is designed to be presentation logic agnostic, it is quite possible – and in fact, it is quite common – to reuse this business logic across multiple presentation applications. </a:t>
            </a:r>
          </a:p>
          <a:p>
            <a:pPr marL="228600" indent="-228600">
              <a:buAutoNum type="arabicParenBoth"/>
            </a:pPr>
            <a:endParaRPr lang="en-US" baseline="0" dirty="0"/>
          </a:p>
          <a:p>
            <a:pPr marL="228600" indent="-228600">
              <a:buAutoNum type="arabicParenBoth"/>
            </a:pPr>
            <a:r>
              <a:rPr lang="en-US" baseline="0" dirty="0"/>
              <a:t>The second consideration is deployment choice. You can embed the business tier inside the applications that provide user interface, as a library. That will be considered a non-distributed deployment. Or, alternatively you can deploy the business tier as its own application on a separate server. This application will not have any user interface, and you can consider it as a “</a:t>
            </a:r>
            <a:r>
              <a:rPr lang="en-US" b="1" baseline="0" dirty="0"/>
              <a:t>headless</a:t>
            </a:r>
            <a:r>
              <a:rPr lang="en-US" baseline="0" dirty="0"/>
              <a:t>” application. </a:t>
            </a:r>
          </a:p>
          <a:p>
            <a:pPr marL="228600" indent="-228600">
              <a:buAutoNum type="arabicParenBoth"/>
            </a:pPr>
            <a:endParaRPr lang="en-US" baseline="0" dirty="0"/>
          </a:p>
          <a:p>
            <a:pPr marL="228600" indent="-228600">
              <a:buAutoNum type="arabicParenBoth"/>
            </a:pPr>
            <a:r>
              <a:rPr lang="en-US" baseline="0" dirty="0"/>
              <a:t>The third consideration is scalability and clustering. If the user base, and number of application using the business tier is increasing, then you should consider distributed deployment of the business tier with a cluster of servers with reverse proxy.</a:t>
            </a:r>
          </a:p>
          <a:p>
            <a:pPr marL="228600" indent="-228600">
              <a:buAutoNum type="arabicParenBoth"/>
            </a:pPr>
            <a:endParaRPr lang="en-US" baseline="0" dirty="0"/>
          </a:p>
          <a:p>
            <a:pPr marL="228600" indent="-228600">
              <a:buAutoNum type="arabicParenBoth"/>
            </a:pPr>
            <a:r>
              <a:rPr lang="en-US" baseline="0" dirty="0"/>
              <a:t>The fourth consideration is that of performance. If you choose a distributed deployment, then presentation application will have to make remote call to the business tier, which may have time lag. In order to improve performance, you need to consider coarse-grained methods, and avoid very chatty interaction.</a:t>
            </a:r>
          </a:p>
          <a:p>
            <a:pPr marL="228600" indent="-228600">
              <a:buAutoNum type="arabicParenBoth"/>
            </a:pPr>
            <a:endParaRPr lang="en-US" baseline="0" dirty="0"/>
          </a:p>
          <a:p>
            <a:pPr marL="228600" indent="-228600">
              <a:buAutoNum type="arabicParenBoth"/>
            </a:pPr>
            <a:r>
              <a:rPr lang="en-US" baseline="0" dirty="0"/>
              <a:t>The fifth architectural consideration is stateful vs. stateless.  A stateful business tier maintains the </a:t>
            </a:r>
            <a:r>
              <a:rPr lang="en-US" b="1" baseline="0" dirty="0"/>
              <a:t>conversational state </a:t>
            </a:r>
            <a:r>
              <a:rPr lang="en-US" baseline="0" dirty="0"/>
              <a:t>with the client. Think about a shopping cart. Assume that it is maintained in the business tier. The presentation tier will continue to add/remove/modify items to the shopping cart through a series of interactions. The business tier must remember the entire conversation for each client, separately. The stateless tier does not remember any client state, and therefore treats each request as an independent one. Consider an example of an inquiry, such as the current weather details, from a business tier server. There is no client conversation to remember. You should choose stateful or stateless business tier based on the nature of business functionality that you are developing.</a:t>
            </a:r>
          </a:p>
          <a:p>
            <a:pPr marL="228600" indent="-228600">
              <a:buAutoNum type="arabicParenBoth"/>
            </a:pPr>
            <a:endParaRPr lang="en-US" baseline="0" dirty="0"/>
          </a:p>
          <a:p>
            <a:pPr marL="228600" indent="-228600">
              <a:buAutoNum type="arabicParenBoth"/>
            </a:pPr>
            <a:r>
              <a:rPr lang="en-US" baseline="0" dirty="0"/>
              <a:t>The sixth consideration is the location transparency. Do you want the presentation applications to be unaware of the location of where the business logic is? If yes, consider distributed business tier, and a ubiquitous way to locate the business tier objects, such as Java Naming and Directory Interface or JNDI.</a:t>
            </a:r>
          </a:p>
          <a:p>
            <a:pPr marL="228600" indent="-228600">
              <a:buAutoNum type="arabicParenBoth"/>
            </a:pP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4</a:t>
            </a:fld>
            <a:endParaRPr lang="en-US"/>
          </a:p>
        </p:txBody>
      </p:sp>
    </p:spTree>
    <p:extLst>
      <p:ext uri="{BB962C8B-B14F-4D97-AF65-F5344CB8AC3E}">
        <p14:creationId xmlns:p14="http://schemas.microsoft.com/office/powerpoint/2010/main" val="248678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use a couple of diagrams to understand</a:t>
            </a:r>
            <a:r>
              <a:rPr lang="en-US" baseline="0" dirty="0"/>
              <a:t> how distributed vs. non-distributed business tier looks like. </a:t>
            </a:r>
          </a:p>
          <a:p>
            <a:endParaRPr lang="en-US" baseline="0" dirty="0"/>
          </a:p>
          <a:p>
            <a:r>
              <a:rPr lang="en-US" baseline="0" dirty="0"/>
              <a:t>The first diagram illustrates the example of non-distributed deployment of business tier. As you can see the presentation and business logic both are deployed inside a single application on a server or a cluster of servers. Note that presentation tier and busines tiers were developed separately, they are just DEPLOYED together.</a:t>
            </a:r>
          </a:p>
          <a:p>
            <a:endParaRPr lang="en-US" baseline="0" dirty="0"/>
          </a:p>
          <a:p>
            <a:r>
              <a:rPr lang="en-US" baseline="0" dirty="0"/>
              <a:t>The second diagram (at the bottom that is) illustrates the example of distributed deployment of the business tier. </a:t>
            </a:r>
          </a:p>
          <a:p>
            <a:endParaRPr lang="en-US" baseline="0" dirty="0"/>
          </a:p>
          <a:p>
            <a:r>
              <a:rPr lang="en-US" baseline="0" dirty="0"/>
              <a:t>Hopefully, you now have a clear understanding of distributed vs. non-distributed business tier. </a:t>
            </a:r>
          </a:p>
          <a:p>
            <a:r>
              <a:rPr lang="en-US" baseline="0" dirty="0"/>
              <a:t>Let’s move on to the next topic, which is how to build business tier</a:t>
            </a:r>
            <a:endParaRPr lang="en-US" dirty="0"/>
          </a:p>
        </p:txBody>
      </p:sp>
      <p:sp>
        <p:nvSpPr>
          <p:cNvPr id="4" name="Slide Number Placeholder 3"/>
          <p:cNvSpPr>
            <a:spLocks noGrp="1"/>
          </p:cNvSpPr>
          <p:nvPr>
            <p:ph type="sldNum" sz="quarter" idx="10"/>
          </p:nvPr>
        </p:nvSpPr>
        <p:spPr/>
        <p:txBody>
          <a:bodyPr/>
          <a:lstStyle/>
          <a:p>
            <a:fld id="{8CC6F889-6DC0-442F-8ACB-69AE50C46E94}" type="slidenum">
              <a:rPr lang="en-US" smtClean="0"/>
              <a:pPr/>
              <a:t>5</a:t>
            </a:fld>
            <a:endParaRPr lang="en-US"/>
          </a:p>
        </p:txBody>
      </p:sp>
    </p:spTree>
    <p:extLst>
      <p:ext uri="{BB962C8B-B14F-4D97-AF65-F5344CB8AC3E}">
        <p14:creationId xmlns:p14="http://schemas.microsoft.com/office/powerpoint/2010/main" val="1051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move onto part 2, an introduction to micro services</a:t>
            </a:r>
          </a:p>
        </p:txBody>
      </p:sp>
      <p:sp>
        <p:nvSpPr>
          <p:cNvPr id="4" name="Slide Number Placeholder 3"/>
          <p:cNvSpPr>
            <a:spLocks noGrp="1"/>
          </p:cNvSpPr>
          <p:nvPr>
            <p:ph type="sldNum" sz="quarter" idx="10"/>
          </p:nvPr>
        </p:nvSpPr>
        <p:spPr/>
        <p:txBody>
          <a:bodyPr/>
          <a:lstStyle/>
          <a:p>
            <a:fld id="{8CC6F889-6DC0-442F-8ACB-69AE50C46E94}" type="slidenum">
              <a:rPr lang="en-US" smtClean="0"/>
              <a:pPr/>
              <a:t>6</a:t>
            </a:fld>
            <a:endParaRPr lang="en-US"/>
          </a:p>
        </p:txBody>
      </p:sp>
    </p:spTree>
    <p:extLst>
      <p:ext uri="{BB962C8B-B14F-4D97-AF65-F5344CB8AC3E}">
        <p14:creationId xmlns:p14="http://schemas.microsoft.com/office/powerpoint/2010/main" val="63518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One way to build applications is to contain the entire business logic into a singular, self-sufficient application called monolith. </a:t>
            </a:r>
          </a:p>
          <a:p>
            <a:endParaRPr lang="en-US" dirty="0"/>
          </a:p>
          <a:p>
            <a:r>
              <a:rPr lang="en-US" dirty="0"/>
              <a:t>Here is an example monolith used for eCommerce. It has a user interface. It has a business tier which contains business logic to support three functions – customer order processing, handling payments, and handling shipping of items that the customer ordered online. It has a set of data access objects that business tier uses to interact with a database shown here. The business tier objects tend to be tightly coupled. </a:t>
            </a:r>
          </a:p>
          <a:p>
            <a:endParaRPr lang="en-US" dirty="0"/>
          </a:p>
          <a:p>
            <a:r>
              <a:rPr lang="en-US" dirty="0"/>
              <a:t>Such applications were built during early days of software development, and they are still commonplace in large enterprises. That’s is why you can call them the traditional style, where the monolith application contains lots of functionality with lots of business logic in one place.</a:t>
            </a:r>
          </a:p>
          <a:p>
            <a:endParaRPr lang="en-US" dirty="0"/>
          </a:p>
          <a:p>
            <a:r>
              <a:rPr lang="en-US" dirty="0"/>
              <a:t>In this example, the number of functionalities supported by the business tier in THREE. In real-life, that can be dozens. What will be the result?</a:t>
            </a:r>
          </a:p>
          <a:p>
            <a:r>
              <a:rPr lang="en-US" dirty="0"/>
              <a:t>A lot of objects in the business tier, right! How about complexity? And coupling among those objects? VERY HIGH, right?</a:t>
            </a:r>
          </a:p>
          <a:p>
            <a:endParaRPr lang="en-US" dirty="0"/>
          </a:p>
          <a:p>
            <a:r>
              <a:rPr lang="en-US" dirty="0"/>
              <a:t>The monoliths are complex, and they are expensive to change and evolve. </a:t>
            </a:r>
          </a:p>
          <a:p>
            <a:endParaRPr lang="en-US" dirty="0"/>
          </a:p>
          <a:p>
            <a:r>
              <a:rPr lang="en-US" dirty="0"/>
              <a:t>There is an inherent risk of falling into big ball of mud anti-pattern, meaning that code will likely proceed towards spaghetti-code jungle. </a:t>
            </a:r>
          </a:p>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7</a:t>
            </a:fld>
            <a:endParaRPr lang="en-US"/>
          </a:p>
        </p:txBody>
      </p:sp>
    </p:spTree>
    <p:extLst>
      <p:ext uri="{BB962C8B-B14F-4D97-AF65-F5344CB8AC3E}">
        <p14:creationId xmlns:p14="http://schemas.microsoft.com/office/powerpoint/2010/main" val="2374616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6F889-6DC0-442F-8ACB-69AE50C46E94}" type="slidenum">
              <a:rPr lang="en-US" smtClean="0"/>
              <a:pPr/>
              <a:t>8</a:t>
            </a:fld>
            <a:endParaRPr lang="en-US"/>
          </a:p>
        </p:txBody>
      </p:sp>
    </p:spTree>
    <p:extLst>
      <p:ext uri="{BB962C8B-B14F-4D97-AF65-F5344CB8AC3E}">
        <p14:creationId xmlns:p14="http://schemas.microsoft.com/office/powerpoint/2010/main" val="4007012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A02240"/>
        </a:solidFill>
        <a:effectLst/>
      </p:bgPr>
    </p:bg>
    <p:spTree>
      <p:nvGrpSpPr>
        <p:cNvPr id="1" name=""/>
        <p:cNvGrpSpPr/>
        <p:nvPr/>
      </p:nvGrpSpPr>
      <p:grpSpPr>
        <a:xfrm>
          <a:off x="0" y="0"/>
          <a:ext cx="0" cy="0"/>
          <a:chOff x="0" y="0"/>
          <a:chExt cx="0" cy="0"/>
        </a:xfrm>
      </p:grpSpPr>
      <p:sp>
        <p:nvSpPr>
          <p:cNvPr id="13" name="Rectangle 12"/>
          <p:cNvSpPr/>
          <p:nvPr userDrawn="1"/>
        </p:nvSpPr>
        <p:spPr>
          <a:xfrm>
            <a:off x="0" y="5943600"/>
            <a:ext cx="91440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85800" y="1066800"/>
            <a:ext cx="7772400" cy="1981200"/>
          </a:xfrm>
        </p:spPr>
        <p:txBody>
          <a:bodyPr/>
          <a:lstStyle>
            <a:lvl1pPr>
              <a:defRPr baseline="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685800" y="3733800"/>
            <a:ext cx="7772400" cy="1752600"/>
          </a:xfrm>
        </p:spPr>
        <p:txBody>
          <a:bodyPr/>
          <a:lstStyle>
            <a:lvl1pPr marL="0" indent="0" algn="ctr">
              <a:buNone/>
              <a:defRPr>
                <a:solidFill>
                  <a:schemeClr val="bg1"/>
                </a:solidFill>
                <a:effectLst>
                  <a:outerShdw blurRad="38100" dist="38100" dir="2700000" algn="tl">
                    <a:srgbClr val="000000">
                      <a:alpha val="43137"/>
                    </a:srgb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0" y="5562600"/>
            <a:ext cx="2133600" cy="365125"/>
          </a:xfrm>
        </p:spPr>
        <p:txBody>
          <a:bodyPr/>
          <a:lstStyle>
            <a:lvl1pPr>
              <a:defRPr>
                <a:solidFill>
                  <a:schemeClr val="bg1"/>
                </a:solidFill>
              </a:defRPr>
            </a:lvl1pPr>
          </a:lstStyle>
          <a:p>
            <a:fld id="{BCB6DD48-60DF-46C9-AA99-07208FC49AE3}" type="datetime1">
              <a:rPr lang="en-US" smtClean="0"/>
              <a:t>10/1/2021</a:t>
            </a:fld>
            <a:endParaRPr lang="en-US" dirty="0"/>
          </a:p>
        </p:txBody>
      </p:sp>
      <p:sp>
        <p:nvSpPr>
          <p:cNvPr id="5" name="Footer Placeholder 4"/>
          <p:cNvSpPr>
            <a:spLocks noGrp="1"/>
          </p:cNvSpPr>
          <p:nvPr>
            <p:ph type="ftr" sz="quarter" idx="11"/>
          </p:nvPr>
        </p:nvSpPr>
        <p:spPr>
          <a:xfrm>
            <a:off x="3124200" y="5562600"/>
            <a:ext cx="2895600" cy="365125"/>
          </a:xfrm>
        </p:spPr>
        <p:txBody>
          <a:bodyPr/>
          <a:lstStyle>
            <a:lvl1pPr>
              <a:defRPr>
                <a:solidFill>
                  <a:schemeClr val="bg1"/>
                </a:solidFill>
              </a:defRPr>
            </a:lvl1pPr>
          </a:lstStyle>
          <a:p>
            <a:r>
              <a:rPr lang="en-US" dirty="0"/>
              <a:t>Business Tier with Microservices &amp; API</a:t>
            </a:r>
          </a:p>
        </p:txBody>
      </p:sp>
      <p:sp>
        <p:nvSpPr>
          <p:cNvPr id="6" name="Slide Number Placeholder 5"/>
          <p:cNvSpPr>
            <a:spLocks noGrp="1"/>
          </p:cNvSpPr>
          <p:nvPr>
            <p:ph type="sldNum" sz="quarter" idx="12"/>
          </p:nvPr>
        </p:nvSpPr>
        <p:spPr>
          <a:xfrm>
            <a:off x="7010400" y="5562600"/>
            <a:ext cx="2133600" cy="365125"/>
          </a:xfrm>
        </p:spPr>
        <p:txBody>
          <a:bodyPr/>
          <a:lstStyle>
            <a:lvl1pPr>
              <a:defRPr>
                <a:solidFill>
                  <a:schemeClr val="bg1"/>
                </a:solidFill>
              </a:defRPr>
            </a:lvl1pPr>
          </a:lstStyle>
          <a:p>
            <a:fld id="{1394A405-A56A-447D-AF03-5FB891AC25A7}" type="slidenum">
              <a:rPr lang="en-US" smtClean="0"/>
              <a:pPr/>
              <a:t>‹#›</a:t>
            </a:fld>
            <a:endParaRPr lang="en-US" dirty="0"/>
          </a:p>
        </p:txBody>
      </p:sp>
      <p:sp>
        <p:nvSpPr>
          <p:cNvPr id="7" name="TextBox 6"/>
          <p:cNvSpPr txBox="1"/>
          <p:nvPr userDrawn="1"/>
        </p:nvSpPr>
        <p:spPr>
          <a:xfrm>
            <a:off x="685800" y="457200"/>
            <a:ext cx="7772400" cy="523220"/>
          </a:xfrm>
          <a:prstGeom prst="rect">
            <a:avLst/>
          </a:prstGeom>
          <a:noFill/>
        </p:spPr>
        <p:txBody>
          <a:bodyPr wrap="square" rtlCol="0">
            <a:spAutoFit/>
          </a:bodyPr>
          <a:lstStyle/>
          <a:p>
            <a:pPr algn="ctr"/>
            <a:r>
              <a:rPr lang="en-US" sz="2800" b="1" dirty="0">
                <a:solidFill>
                  <a:schemeClr val="bg1"/>
                </a:solidFill>
                <a:effectLst>
                  <a:outerShdw blurRad="38100" dist="38100" dir="2700000" algn="tl">
                    <a:srgbClr val="000000">
                      <a:alpha val="43137"/>
                    </a:srgbClr>
                  </a:outerShdw>
                </a:effectLst>
                <a:latin typeface="Corbel" pitchFamily="34" charset="0"/>
              </a:rPr>
              <a:t>CSE 5234 Distributed Enterprise Computing</a:t>
            </a:r>
          </a:p>
        </p:txBody>
      </p:sp>
      <p:sp>
        <p:nvSpPr>
          <p:cNvPr id="8" name="TextBox 7"/>
          <p:cNvSpPr txBox="1"/>
          <p:nvPr userDrawn="1"/>
        </p:nvSpPr>
        <p:spPr>
          <a:xfrm>
            <a:off x="1371600" y="3048000"/>
            <a:ext cx="6400800" cy="584775"/>
          </a:xfrm>
          <a:prstGeom prst="rect">
            <a:avLst/>
          </a:prstGeom>
          <a:noFill/>
        </p:spPr>
        <p:txBody>
          <a:bodyPr wrap="square" rtlCol="0">
            <a:spAutoFit/>
          </a:bodyPr>
          <a:lstStyle/>
          <a:p>
            <a:pPr algn="ctr"/>
            <a:r>
              <a:rPr lang="en-US" sz="3200" b="1" dirty="0">
                <a:solidFill>
                  <a:schemeClr val="bg1"/>
                </a:solidFill>
                <a:effectLst>
                  <a:outerShdw blurRad="38100" dist="38100" dir="2700000" algn="tl">
                    <a:srgbClr val="000000">
                      <a:alpha val="43137"/>
                    </a:srgbClr>
                  </a:outerShdw>
                </a:effectLst>
                <a:latin typeface="Corbel" pitchFamily="34" charset="0"/>
              </a:rPr>
              <a:t>Narrated by:</a:t>
            </a:r>
          </a:p>
        </p:txBody>
      </p:sp>
      <p:graphicFrame>
        <p:nvGraphicFramePr>
          <p:cNvPr id="14" name="Object 13"/>
          <p:cNvGraphicFramePr>
            <a:graphicFrameLocks noChangeAspect="1"/>
          </p:cNvGraphicFramePr>
          <p:nvPr/>
        </p:nvGraphicFramePr>
        <p:xfrm>
          <a:off x="6934200" y="6096000"/>
          <a:ext cx="2116063" cy="609600"/>
        </p:xfrm>
        <a:graphic>
          <a:graphicData uri="http://schemas.openxmlformats.org/presentationml/2006/ole">
            <mc:AlternateContent xmlns:mc="http://schemas.openxmlformats.org/markup-compatibility/2006">
              <mc:Choice xmlns:v="urn:schemas-microsoft-com:vml" Requires="v">
                <p:oleObj spid="_x0000_s1976" name="Visio" r:id="rId3" imgW="6513445" imgH="1875960" progId="Visio.Drawing.11">
                  <p:embed/>
                </p:oleObj>
              </mc:Choice>
              <mc:Fallback>
                <p:oleObj name="Visio" r:id="rId3" imgW="6513445" imgH="1875960" progId="Visio.Drawing.11">
                  <p:embed/>
                  <p:pic>
                    <p:nvPicPr>
                      <p:cNvPr id="0" name="Picture 4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6096000"/>
                        <a:ext cx="2116063"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4"/>
          <p:cNvGraphicFramePr>
            <a:graphicFrameLocks noChangeAspect="1"/>
          </p:cNvGraphicFramePr>
          <p:nvPr/>
        </p:nvGraphicFramePr>
        <p:xfrm>
          <a:off x="152400" y="6081117"/>
          <a:ext cx="3429000" cy="700683"/>
        </p:xfrm>
        <a:graphic>
          <a:graphicData uri="http://schemas.openxmlformats.org/presentationml/2006/ole">
            <mc:AlternateContent xmlns:mc="http://schemas.openxmlformats.org/markup-compatibility/2006">
              <mc:Choice xmlns:v="urn:schemas-microsoft-com:vml" Requires="v">
                <p:oleObj spid="_x0000_s1977" name="Visio" r:id="rId5" imgW="11048707" imgH="2248020" progId="Visio.Drawing.11">
                  <p:embed/>
                </p:oleObj>
              </mc:Choice>
              <mc:Fallback>
                <p:oleObj name="Visio" r:id="rId5" imgW="11048707" imgH="2248020" progId="Visio.Drawing.11">
                  <p:embed/>
                  <p:pic>
                    <p:nvPicPr>
                      <p:cNvPr id="0" name="Picture 4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6081117"/>
                        <a:ext cx="3429000" cy="7006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A0784-7298-4C22-903A-600F996D8BF8}" type="datetime1">
              <a:rPr lang="en-US" smtClean="0"/>
              <a:t>10/1/2021</a:t>
            </a:fld>
            <a:endParaRPr lang="en-US" dirty="0"/>
          </a:p>
        </p:txBody>
      </p:sp>
      <p:sp>
        <p:nvSpPr>
          <p:cNvPr id="8" name="Slide Number Placeholder 7"/>
          <p:cNvSpPr>
            <a:spLocks noGrp="1"/>
          </p:cNvSpPr>
          <p:nvPr>
            <p:ph type="sldNum" sz="quarter" idx="11"/>
          </p:nvPr>
        </p:nvSpPr>
        <p:spPr/>
        <p:txBody>
          <a:bodyPr/>
          <a:lstStyle/>
          <a:p>
            <a:fld id="{1394A405-A56A-447D-AF03-5FB891AC25A7}" type="slidenum">
              <a:rPr lang="en-US" smtClean="0"/>
              <a:pPr/>
              <a:t>‹#›</a:t>
            </a:fld>
            <a:endParaRPr lang="en-US" dirty="0"/>
          </a:p>
        </p:txBody>
      </p:sp>
      <p:sp>
        <p:nvSpPr>
          <p:cNvPr id="9" name="Footer Placeholder 8"/>
          <p:cNvSpPr>
            <a:spLocks noGrp="1"/>
          </p:cNvSpPr>
          <p:nvPr>
            <p:ph type="ftr" sz="quarter" idx="12"/>
          </p:nvPr>
        </p:nvSpPr>
        <p:spPr/>
        <p:txBody>
          <a:bodyPr/>
          <a:lstStyle/>
          <a:p>
            <a:r>
              <a:rPr lang="en-US" dirty="0"/>
              <a:t>Business Tier with Microservices &amp; API</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4419600"/>
            <a:ext cx="9144000" cy="1371600"/>
          </a:xfrm>
          <a:prstGeom prst="rect">
            <a:avLst/>
          </a:prstGeom>
          <a:solidFill>
            <a:srgbClr val="A022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2313" y="4406900"/>
            <a:ext cx="7772400" cy="1362075"/>
          </a:xfrm>
        </p:spPr>
        <p:txBody>
          <a:bodyPr anchor="t"/>
          <a:lstStyle>
            <a:lvl1pPr algn="l">
              <a:defRPr sz="4000" b="1" cap="all">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7"/>
          <p:cNvSpPr>
            <a:spLocks noGrp="1"/>
          </p:cNvSpPr>
          <p:nvPr>
            <p:ph type="dt" sz="half" idx="10"/>
          </p:nvPr>
        </p:nvSpPr>
        <p:spPr/>
        <p:txBody>
          <a:bodyPr/>
          <a:lstStyle/>
          <a:p>
            <a:fld id="{E6162A76-2065-40F3-AB0C-4D6D1548D390}" type="datetime1">
              <a:rPr lang="en-US" smtClean="0"/>
              <a:t>10/1/2021</a:t>
            </a:fld>
            <a:endParaRPr lang="en-US" dirty="0"/>
          </a:p>
        </p:txBody>
      </p:sp>
      <p:sp>
        <p:nvSpPr>
          <p:cNvPr id="9" name="Slide Number Placeholder 8"/>
          <p:cNvSpPr>
            <a:spLocks noGrp="1"/>
          </p:cNvSpPr>
          <p:nvPr>
            <p:ph type="sldNum" sz="quarter" idx="11"/>
          </p:nvPr>
        </p:nvSpPr>
        <p:spPr/>
        <p:txBody>
          <a:bodyPr/>
          <a:lstStyle/>
          <a:p>
            <a:fld id="{1394A405-A56A-447D-AF03-5FB891AC25A7}" type="slidenum">
              <a:rPr lang="en-US" smtClean="0"/>
              <a:pPr/>
              <a:t>‹#›</a:t>
            </a:fld>
            <a:endParaRPr lang="en-US" dirty="0"/>
          </a:p>
        </p:txBody>
      </p:sp>
      <p:sp>
        <p:nvSpPr>
          <p:cNvPr id="10" name="Footer Placeholder 9"/>
          <p:cNvSpPr>
            <a:spLocks noGrp="1"/>
          </p:cNvSpPr>
          <p:nvPr>
            <p:ph type="ftr" sz="quarter" idx="12"/>
          </p:nvPr>
        </p:nvSpPr>
        <p:spPr/>
        <p:txBody>
          <a:bodyPr/>
          <a:lstStyle/>
          <a:p>
            <a:r>
              <a:rPr lang="en-US" dirty="0"/>
              <a:t>Business Tier with Microservices &amp; API</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p:cNvSpPr>
            <a:spLocks noGrp="1"/>
          </p:cNvSpPr>
          <p:nvPr>
            <p:ph type="dt" sz="half" idx="10"/>
          </p:nvPr>
        </p:nvSpPr>
        <p:spPr/>
        <p:txBody>
          <a:bodyPr/>
          <a:lstStyle/>
          <a:p>
            <a:fld id="{34CF217C-E316-40AC-B5A4-DFCCC73A1081}" type="datetime1">
              <a:rPr lang="en-US" smtClean="0"/>
              <a:t>10/1/2021</a:t>
            </a:fld>
            <a:endParaRPr lang="en-US" dirty="0"/>
          </a:p>
        </p:txBody>
      </p:sp>
      <p:sp>
        <p:nvSpPr>
          <p:cNvPr id="12" name="Slide Number Placeholder 11"/>
          <p:cNvSpPr>
            <a:spLocks noGrp="1"/>
          </p:cNvSpPr>
          <p:nvPr>
            <p:ph type="sldNum" sz="quarter" idx="11"/>
          </p:nvPr>
        </p:nvSpPr>
        <p:spPr/>
        <p:txBody>
          <a:bodyPr/>
          <a:lstStyle/>
          <a:p>
            <a:fld id="{1394A405-A56A-447D-AF03-5FB891AC25A7}" type="slidenum">
              <a:rPr lang="en-US" smtClean="0"/>
              <a:pPr/>
              <a:t>‹#›</a:t>
            </a:fld>
            <a:endParaRPr lang="en-US" dirty="0"/>
          </a:p>
        </p:txBody>
      </p:sp>
      <p:sp>
        <p:nvSpPr>
          <p:cNvPr id="13" name="Footer Placeholder 12"/>
          <p:cNvSpPr>
            <a:spLocks noGrp="1"/>
          </p:cNvSpPr>
          <p:nvPr>
            <p:ph type="ftr" sz="quarter" idx="12"/>
          </p:nvPr>
        </p:nvSpPr>
        <p:spPr/>
        <p:txBody>
          <a:bodyPr/>
          <a:lstStyle/>
          <a:p>
            <a:r>
              <a:rPr lang="en-US" dirty="0"/>
              <a:t>Business Tier with Microservices &amp; API</a:t>
            </a:r>
          </a:p>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10"/>
          </p:nvPr>
        </p:nvSpPr>
        <p:spPr/>
        <p:txBody>
          <a:bodyPr/>
          <a:lstStyle/>
          <a:p>
            <a:fld id="{7D8EB883-0C37-4059-B9C8-76B2F87A1EED}" type="datetime1">
              <a:rPr lang="en-US" smtClean="0"/>
              <a:t>10/1/2021</a:t>
            </a:fld>
            <a:endParaRPr lang="en-US" dirty="0"/>
          </a:p>
        </p:txBody>
      </p:sp>
      <p:sp>
        <p:nvSpPr>
          <p:cNvPr id="11" name="Slide Number Placeholder 10"/>
          <p:cNvSpPr>
            <a:spLocks noGrp="1"/>
          </p:cNvSpPr>
          <p:nvPr>
            <p:ph type="sldNum" sz="quarter" idx="11"/>
          </p:nvPr>
        </p:nvSpPr>
        <p:spPr/>
        <p:txBody>
          <a:bodyPr/>
          <a:lstStyle/>
          <a:p>
            <a:fld id="{1394A405-A56A-447D-AF03-5FB891AC25A7}" type="slidenum">
              <a:rPr lang="en-US" smtClean="0"/>
              <a:pPr/>
              <a:t>‹#›</a:t>
            </a:fld>
            <a:endParaRPr lang="en-US" dirty="0"/>
          </a:p>
        </p:txBody>
      </p:sp>
      <p:sp>
        <p:nvSpPr>
          <p:cNvPr id="12" name="Footer Placeholder 11"/>
          <p:cNvSpPr>
            <a:spLocks noGrp="1"/>
          </p:cNvSpPr>
          <p:nvPr>
            <p:ph type="ftr" sz="quarter" idx="12"/>
          </p:nvPr>
        </p:nvSpPr>
        <p:spPr/>
        <p:txBody>
          <a:bodyPr/>
          <a:lstStyle/>
          <a:p>
            <a:r>
              <a:rPr lang="en-US" dirty="0"/>
              <a:t>Business Tier with Microservices &amp; API</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5"/>
            <a:ext cx="2133600" cy="365125"/>
          </a:xfrm>
          <a:prstGeom prst="rect">
            <a:avLst/>
          </a:prstGeom>
        </p:spPr>
        <p:txBody>
          <a:bodyPr vert="horz" lIns="91440" tIns="45720" rIns="91440" bIns="45720" rtlCol="0" anchor="ctr"/>
          <a:lstStyle>
            <a:lvl1pPr algn="l">
              <a:defRPr sz="1200">
                <a:solidFill>
                  <a:schemeClr val="tx1">
                    <a:tint val="75000"/>
                  </a:schemeClr>
                </a:solidFill>
                <a:latin typeface="Corbel" pitchFamily="34" charset="0"/>
              </a:defRPr>
            </a:lvl1pPr>
          </a:lstStyle>
          <a:p>
            <a:fld id="{25394333-255A-4DCC-9D3B-C1355AE23422}" type="datetime1">
              <a:rPr lang="en-US" smtClean="0"/>
              <a:t>10/1/2021</a:t>
            </a:fld>
            <a:endParaRPr lang="en-US" dirty="0"/>
          </a:p>
        </p:txBody>
      </p:sp>
      <p:sp>
        <p:nvSpPr>
          <p:cNvPr id="5" name="Footer Placeholder 4"/>
          <p:cNvSpPr>
            <a:spLocks noGrp="1"/>
          </p:cNvSpPr>
          <p:nvPr>
            <p:ph type="ftr" sz="quarter" idx="3"/>
          </p:nvPr>
        </p:nvSpPr>
        <p:spPr>
          <a:xfrm>
            <a:off x="3124200" y="6492875"/>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orbel" pitchFamily="34" charset="0"/>
              </a:defRPr>
            </a:lvl1pPr>
          </a:lstStyle>
          <a:p>
            <a:r>
              <a:rPr lang="en-US" dirty="0"/>
              <a:t>Business Tier with Microservices &amp; API</a:t>
            </a:r>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latin typeface="Corbel" pitchFamily="34" charset="0"/>
              </a:defRPr>
            </a:lvl1pPr>
          </a:lstStyle>
          <a:p>
            <a:fld id="{1394A405-A56A-447D-AF03-5FB891AC25A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lgn="ctr" defTabSz="914400" rtl="0" eaLnBrk="1" latinLnBrk="0" hangingPunct="1">
        <a:spcBef>
          <a:spcPct val="0"/>
        </a:spcBef>
        <a:buNone/>
        <a:defRPr sz="4400" kern="1200">
          <a:solidFill>
            <a:schemeClr val="tx1"/>
          </a:solidFill>
          <a:latin typeface="Corbe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Corbe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martinfowler.com/articles/microservices.html#InfrastructureAutomation" TargetMode="External"/><Relationship Id="rId3" Type="http://schemas.openxmlformats.org/officeDocument/2006/relationships/hyperlink" Target="https://martinfowler.com/articles/microservices.html#OrganizedAroundBusinessCapabilities" TargetMode="External"/><Relationship Id="rId7" Type="http://schemas.openxmlformats.org/officeDocument/2006/relationships/hyperlink" Target="https://martinfowler.com/articles/microservices.html#DecentralizedDataManagement" TargetMode="External"/><Relationship Id="rId2" Type="http://schemas.openxmlformats.org/officeDocument/2006/relationships/hyperlink" Target="https://martinfowler.com/articles/microservices.html#ComponentizationViaServices" TargetMode="External"/><Relationship Id="rId1" Type="http://schemas.openxmlformats.org/officeDocument/2006/relationships/slideLayout" Target="../slideLayouts/slideLayout2.xml"/><Relationship Id="rId6" Type="http://schemas.openxmlformats.org/officeDocument/2006/relationships/hyperlink" Target="https://martinfowler.com/articles/microservices.html#DecentralizedGovernance" TargetMode="External"/><Relationship Id="rId5" Type="http://schemas.openxmlformats.org/officeDocument/2006/relationships/hyperlink" Target="https://martinfowler.com/articles/microservices.html#SmartEndpointsAndDumbPipes" TargetMode="External"/><Relationship Id="rId10" Type="http://schemas.openxmlformats.org/officeDocument/2006/relationships/hyperlink" Target="https://martinfowler.com/articles/microservices.html#EvolutionaryDesign" TargetMode="External"/><Relationship Id="rId4" Type="http://schemas.openxmlformats.org/officeDocument/2006/relationships/hyperlink" Target="https://martinfowler.com/articles/microservices.html#ProductsNotProjects" TargetMode="External"/><Relationship Id="rId9" Type="http://schemas.openxmlformats.org/officeDocument/2006/relationships/hyperlink" Target="https://martinfowler.com/articles/microservices.html#DesignForFailur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dummy.restapiexample.com/api/v1/employees" TargetMode="Externa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martinfowler.com/articles/microservices.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microservices.io/index.html" TargetMode="External"/><Relationship Id="rId4" Type="http://schemas.openxmlformats.org/officeDocument/2006/relationships/hyperlink" Target="https://martinfowler.com/articles/microservice-trade-offs.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Business Tier with Microservices and APIs</a:t>
            </a:r>
          </a:p>
        </p:txBody>
      </p:sp>
      <p:sp>
        <p:nvSpPr>
          <p:cNvPr id="3" name="Subtitle 2"/>
          <p:cNvSpPr>
            <a:spLocks noGrp="1"/>
          </p:cNvSpPr>
          <p:nvPr>
            <p:ph type="subTitle" idx="1"/>
          </p:nvPr>
        </p:nvSpPr>
        <p:spPr/>
        <p:txBody>
          <a:bodyPr>
            <a:normAutofit/>
          </a:bodyPr>
          <a:lstStyle/>
          <a:p>
            <a:r>
              <a:rPr lang="en-US" dirty="0"/>
              <a:t>Praveen Kumar</a:t>
            </a:r>
          </a:p>
          <a:p>
            <a:r>
              <a:rPr lang="en-US" dirty="0"/>
              <a:t>Computer Science and Engineering</a:t>
            </a:r>
          </a:p>
          <a:p>
            <a:r>
              <a:rPr lang="en-US" dirty="0"/>
              <a:t>Ohio State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632B-A4AA-4169-B619-0E37621F9B63}"/>
              </a:ext>
            </a:extLst>
          </p:cNvPr>
          <p:cNvSpPr>
            <a:spLocks noGrp="1"/>
          </p:cNvSpPr>
          <p:nvPr>
            <p:ph type="title"/>
          </p:nvPr>
        </p:nvSpPr>
        <p:spPr/>
        <p:txBody>
          <a:bodyPr>
            <a:normAutofit fontScale="90000"/>
          </a:bodyPr>
          <a:lstStyle/>
          <a:p>
            <a:r>
              <a:rPr lang="en-US" dirty="0"/>
              <a:t>Characteristics of Microservices Architecture</a:t>
            </a:r>
          </a:p>
        </p:txBody>
      </p:sp>
      <p:sp>
        <p:nvSpPr>
          <p:cNvPr id="3" name="Content Placeholder 2">
            <a:extLst>
              <a:ext uri="{FF2B5EF4-FFF2-40B4-BE49-F238E27FC236}">
                <a16:creationId xmlns:a16="http://schemas.microsoft.com/office/drawing/2014/main" id="{59A3984B-ACC8-42B7-93CD-B002AF6E4687}"/>
              </a:ext>
            </a:extLst>
          </p:cNvPr>
          <p:cNvSpPr>
            <a:spLocks noGrp="1"/>
          </p:cNvSpPr>
          <p:nvPr>
            <p:ph idx="1"/>
          </p:nvPr>
        </p:nvSpPr>
        <p:spPr/>
        <p:txBody>
          <a:bodyPr>
            <a:normAutofit/>
          </a:bodyPr>
          <a:lstStyle/>
          <a:p>
            <a:pPr fontAlgn="base"/>
            <a:r>
              <a:rPr lang="en-US" sz="2600" dirty="0">
                <a:hlinkClick r:id="rId2">
                  <a:extLst>
                    <a:ext uri="{A12FA001-AC4F-418D-AE19-62706E023703}">
                      <ahyp:hlinkClr xmlns:ahyp="http://schemas.microsoft.com/office/drawing/2018/hyperlinkcolor" val="tx"/>
                    </a:ext>
                  </a:extLst>
                </a:hlinkClick>
              </a:rPr>
              <a:t>Componentization via Services</a:t>
            </a:r>
            <a:endParaRPr lang="en-US" sz="2600" dirty="0"/>
          </a:p>
          <a:p>
            <a:pPr fontAlgn="base"/>
            <a:r>
              <a:rPr lang="en-US" sz="2600" dirty="0">
                <a:hlinkClick r:id="rId3">
                  <a:extLst>
                    <a:ext uri="{A12FA001-AC4F-418D-AE19-62706E023703}">
                      <ahyp:hlinkClr xmlns:ahyp="http://schemas.microsoft.com/office/drawing/2018/hyperlinkcolor" val="tx"/>
                    </a:ext>
                  </a:extLst>
                </a:hlinkClick>
              </a:rPr>
              <a:t>Organized around Business Capabilities</a:t>
            </a:r>
            <a:endParaRPr lang="en-US" sz="2600" dirty="0"/>
          </a:p>
          <a:p>
            <a:pPr fontAlgn="base"/>
            <a:r>
              <a:rPr lang="en-US" sz="2600" dirty="0">
                <a:hlinkClick r:id="rId4">
                  <a:extLst>
                    <a:ext uri="{A12FA001-AC4F-418D-AE19-62706E023703}">
                      <ahyp:hlinkClr xmlns:ahyp="http://schemas.microsoft.com/office/drawing/2018/hyperlinkcolor" val="tx"/>
                    </a:ext>
                  </a:extLst>
                </a:hlinkClick>
              </a:rPr>
              <a:t>Products not Projects</a:t>
            </a:r>
            <a:endParaRPr lang="en-US" sz="2600" dirty="0"/>
          </a:p>
          <a:p>
            <a:pPr fontAlgn="base"/>
            <a:r>
              <a:rPr lang="en-US" sz="2600" dirty="0">
                <a:hlinkClick r:id="rId5">
                  <a:extLst>
                    <a:ext uri="{A12FA001-AC4F-418D-AE19-62706E023703}">
                      <ahyp:hlinkClr xmlns:ahyp="http://schemas.microsoft.com/office/drawing/2018/hyperlinkcolor" val="tx"/>
                    </a:ext>
                  </a:extLst>
                </a:hlinkClick>
              </a:rPr>
              <a:t>Smart endpoints and dumb pipes</a:t>
            </a:r>
            <a:endParaRPr lang="en-US" sz="2600" dirty="0"/>
          </a:p>
          <a:p>
            <a:pPr fontAlgn="base"/>
            <a:r>
              <a:rPr lang="en-US" sz="2600" dirty="0">
                <a:hlinkClick r:id="rId6">
                  <a:extLst>
                    <a:ext uri="{A12FA001-AC4F-418D-AE19-62706E023703}">
                      <ahyp:hlinkClr xmlns:ahyp="http://schemas.microsoft.com/office/drawing/2018/hyperlinkcolor" val="tx"/>
                    </a:ext>
                  </a:extLst>
                </a:hlinkClick>
              </a:rPr>
              <a:t>Decentralized Governance</a:t>
            </a:r>
            <a:endParaRPr lang="en-US" sz="2600" dirty="0"/>
          </a:p>
          <a:p>
            <a:pPr fontAlgn="base"/>
            <a:r>
              <a:rPr lang="en-US" sz="2600" dirty="0">
                <a:hlinkClick r:id="rId7">
                  <a:extLst>
                    <a:ext uri="{A12FA001-AC4F-418D-AE19-62706E023703}">
                      <ahyp:hlinkClr xmlns:ahyp="http://schemas.microsoft.com/office/drawing/2018/hyperlinkcolor" val="tx"/>
                    </a:ext>
                  </a:extLst>
                </a:hlinkClick>
              </a:rPr>
              <a:t>Decentralized Data Management</a:t>
            </a:r>
            <a:endParaRPr lang="en-US" sz="2600" dirty="0"/>
          </a:p>
          <a:p>
            <a:pPr fontAlgn="base"/>
            <a:r>
              <a:rPr lang="en-US" sz="2600" dirty="0">
                <a:hlinkClick r:id="rId8">
                  <a:extLst>
                    <a:ext uri="{A12FA001-AC4F-418D-AE19-62706E023703}">
                      <ahyp:hlinkClr xmlns:ahyp="http://schemas.microsoft.com/office/drawing/2018/hyperlinkcolor" val="tx"/>
                    </a:ext>
                  </a:extLst>
                </a:hlinkClick>
              </a:rPr>
              <a:t>Infrastructure Automation</a:t>
            </a:r>
            <a:endParaRPr lang="en-US" sz="2600" dirty="0"/>
          </a:p>
          <a:p>
            <a:pPr fontAlgn="base"/>
            <a:r>
              <a:rPr lang="en-US" sz="2600" dirty="0">
                <a:hlinkClick r:id="rId9">
                  <a:extLst>
                    <a:ext uri="{A12FA001-AC4F-418D-AE19-62706E023703}">
                      <ahyp:hlinkClr xmlns:ahyp="http://schemas.microsoft.com/office/drawing/2018/hyperlinkcolor" val="tx"/>
                    </a:ext>
                  </a:extLst>
                </a:hlinkClick>
              </a:rPr>
              <a:t>Design for failure</a:t>
            </a:r>
            <a:endParaRPr lang="en-US" sz="2600" dirty="0"/>
          </a:p>
          <a:p>
            <a:pPr fontAlgn="base"/>
            <a:r>
              <a:rPr lang="en-US" sz="2600" dirty="0">
                <a:hlinkClick r:id="rId10">
                  <a:extLst>
                    <a:ext uri="{A12FA001-AC4F-418D-AE19-62706E023703}">
                      <ahyp:hlinkClr xmlns:ahyp="http://schemas.microsoft.com/office/drawing/2018/hyperlinkcolor" val="tx"/>
                    </a:ext>
                  </a:extLst>
                </a:hlinkClick>
              </a:rPr>
              <a:t>Evolutionary Design</a:t>
            </a:r>
            <a:endParaRPr lang="en-US" sz="2600" dirty="0"/>
          </a:p>
          <a:p>
            <a:endParaRPr lang="en-US" dirty="0"/>
          </a:p>
        </p:txBody>
      </p:sp>
      <p:sp>
        <p:nvSpPr>
          <p:cNvPr id="4" name="Date Placeholder 3">
            <a:extLst>
              <a:ext uri="{FF2B5EF4-FFF2-40B4-BE49-F238E27FC236}">
                <a16:creationId xmlns:a16="http://schemas.microsoft.com/office/drawing/2014/main" id="{7242BBD7-96EA-4299-AC28-B08B183A9C08}"/>
              </a:ext>
            </a:extLst>
          </p:cNvPr>
          <p:cNvSpPr>
            <a:spLocks noGrp="1"/>
          </p:cNvSpPr>
          <p:nvPr>
            <p:ph type="dt" sz="half" idx="10"/>
          </p:nvPr>
        </p:nvSpPr>
        <p:spPr/>
        <p:txBody>
          <a:bodyPr/>
          <a:lstStyle/>
          <a:p>
            <a:fld id="{8ABA0784-7298-4C22-903A-600F996D8BF8}" type="datetime1">
              <a:rPr lang="en-US" smtClean="0"/>
              <a:t>10/2/2021</a:t>
            </a:fld>
            <a:endParaRPr lang="en-US" dirty="0"/>
          </a:p>
        </p:txBody>
      </p:sp>
      <p:sp>
        <p:nvSpPr>
          <p:cNvPr id="5" name="Slide Number Placeholder 4">
            <a:extLst>
              <a:ext uri="{FF2B5EF4-FFF2-40B4-BE49-F238E27FC236}">
                <a16:creationId xmlns:a16="http://schemas.microsoft.com/office/drawing/2014/main" id="{F8ED6770-6FF9-4BEB-9B8E-A85B12DEAD2F}"/>
              </a:ext>
            </a:extLst>
          </p:cNvPr>
          <p:cNvSpPr>
            <a:spLocks noGrp="1"/>
          </p:cNvSpPr>
          <p:nvPr>
            <p:ph type="sldNum" sz="quarter" idx="11"/>
          </p:nvPr>
        </p:nvSpPr>
        <p:spPr/>
        <p:txBody>
          <a:bodyPr/>
          <a:lstStyle/>
          <a:p>
            <a:fld id="{1394A405-A56A-447D-AF03-5FB891AC25A7}" type="slidenum">
              <a:rPr lang="en-US" smtClean="0"/>
              <a:pPr/>
              <a:t>9</a:t>
            </a:fld>
            <a:endParaRPr lang="en-US" dirty="0"/>
          </a:p>
        </p:txBody>
      </p:sp>
      <p:sp>
        <p:nvSpPr>
          <p:cNvPr id="6" name="Footer Placeholder 5">
            <a:extLst>
              <a:ext uri="{FF2B5EF4-FFF2-40B4-BE49-F238E27FC236}">
                <a16:creationId xmlns:a16="http://schemas.microsoft.com/office/drawing/2014/main" id="{A6EE4FFB-A594-4F63-88E5-8955AA72D62F}"/>
              </a:ext>
            </a:extLst>
          </p:cNvPr>
          <p:cNvSpPr>
            <a:spLocks noGrp="1"/>
          </p:cNvSpPr>
          <p:nvPr>
            <p:ph type="ftr" sz="quarter" idx="12"/>
          </p:nvPr>
        </p:nvSpPr>
        <p:spPr/>
        <p:txBody>
          <a:bodyPr/>
          <a:lstStyle/>
          <a:p>
            <a:r>
              <a:rPr lang="en-US"/>
              <a:t>Business Tier with Microservices &amp; API</a:t>
            </a:r>
            <a:endParaRPr lang="en-US" dirty="0"/>
          </a:p>
        </p:txBody>
      </p:sp>
      <p:sp>
        <p:nvSpPr>
          <p:cNvPr id="7" name="TextBox 6">
            <a:extLst>
              <a:ext uri="{FF2B5EF4-FFF2-40B4-BE49-F238E27FC236}">
                <a16:creationId xmlns:a16="http://schemas.microsoft.com/office/drawing/2014/main" id="{2FD78F87-A3EB-4EEB-92D8-2C5EF018759F}"/>
              </a:ext>
            </a:extLst>
          </p:cNvPr>
          <p:cNvSpPr txBox="1"/>
          <p:nvPr/>
        </p:nvSpPr>
        <p:spPr>
          <a:xfrm>
            <a:off x="1524000" y="6190833"/>
            <a:ext cx="5316455" cy="338554"/>
          </a:xfrm>
          <a:prstGeom prst="rect">
            <a:avLst/>
          </a:prstGeom>
          <a:noFill/>
        </p:spPr>
        <p:txBody>
          <a:bodyPr wrap="none" rtlCol="0">
            <a:spAutoFit/>
          </a:bodyPr>
          <a:lstStyle/>
          <a:p>
            <a:r>
              <a:rPr lang="en-US" sz="1600" dirty="0"/>
              <a:t>Credits: https://martinfowler.com/articles/microservices.html</a:t>
            </a:r>
          </a:p>
        </p:txBody>
      </p:sp>
    </p:spTree>
    <p:extLst>
      <p:ext uri="{BB962C8B-B14F-4D97-AF65-F5344CB8AC3E}">
        <p14:creationId xmlns:p14="http://schemas.microsoft.com/office/powerpoint/2010/main" val="261900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7EDFC-20C8-4FBB-AA30-937D158CDF35}"/>
              </a:ext>
            </a:extLst>
          </p:cNvPr>
          <p:cNvSpPr>
            <a:spLocks noGrp="1"/>
          </p:cNvSpPr>
          <p:nvPr>
            <p:ph type="title"/>
          </p:nvPr>
        </p:nvSpPr>
        <p:spPr/>
        <p:txBody>
          <a:bodyPr/>
          <a:lstStyle/>
          <a:p>
            <a:r>
              <a:rPr lang="en-US" dirty="0"/>
              <a:t>Benefits/Costs of Microservices</a:t>
            </a:r>
          </a:p>
        </p:txBody>
      </p:sp>
      <p:sp>
        <p:nvSpPr>
          <p:cNvPr id="7" name="Text Placeholder 6">
            <a:extLst>
              <a:ext uri="{FF2B5EF4-FFF2-40B4-BE49-F238E27FC236}">
                <a16:creationId xmlns:a16="http://schemas.microsoft.com/office/drawing/2014/main" id="{356BAA2E-0C79-4BC8-924F-615CE495FDDE}"/>
              </a:ext>
            </a:extLst>
          </p:cNvPr>
          <p:cNvSpPr>
            <a:spLocks noGrp="1"/>
          </p:cNvSpPr>
          <p:nvPr>
            <p:ph type="body" idx="1"/>
          </p:nvPr>
        </p:nvSpPr>
        <p:spPr/>
        <p:txBody>
          <a:bodyPr/>
          <a:lstStyle/>
          <a:p>
            <a:r>
              <a:rPr lang="en-US" dirty="0"/>
              <a:t>Benefits</a:t>
            </a:r>
          </a:p>
        </p:txBody>
      </p:sp>
      <p:sp>
        <p:nvSpPr>
          <p:cNvPr id="8" name="Content Placeholder 7">
            <a:extLst>
              <a:ext uri="{FF2B5EF4-FFF2-40B4-BE49-F238E27FC236}">
                <a16:creationId xmlns:a16="http://schemas.microsoft.com/office/drawing/2014/main" id="{D1F3BBEC-C530-4ABA-A336-EC1B7808A6AD}"/>
              </a:ext>
            </a:extLst>
          </p:cNvPr>
          <p:cNvSpPr>
            <a:spLocks noGrp="1"/>
          </p:cNvSpPr>
          <p:nvPr>
            <p:ph sz="half" idx="2"/>
          </p:nvPr>
        </p:nvSpPr>
        <p:spPr/>
        <p:txBody>
          <a:bodyPr/>
          <a:lstStyle/>
          <a:p>
            <a:r>
              <a:rPr lang="en-US" dirty="0"/>
              <a:t>Reinforces strong modular boundaries – great for large organizations with multiple teams</a:t>
            </a:r>
          </a:p>
          <a:p>
            <a:r>
              <a:rPr lang="en-US" dirty="0"/>
              <a:t>Independent deployment &amp; precise scaling</a:t>
            </a:r>
          </a:p>
          <a:p>
            <a:r>
              <a:rPr lang="en-US" dirty="0"/>
              <a:t>Supports technology diversity – enabling evolution &amp; fit for purpose solutions</a:t>
            </a:r>
          </a:p>
        </p:txBody>
      </p:sp>
      <p:sp>
        <p:nvSpPr>
          <p:cNvPr id="9" name="Text Placeholder 8">
            <a:extLst>
              <a:ext uri="{FF2B5EF4-FFF2-40B4-BE49-F238E27FC236}">
                <a16:creationId xmlns:a16="http://schemas.microsoft.com/office/drawing/2014/main" id="{A9BC4BEA-9093-4E33-BE79-7E69BCD30B14}"/>
              </a:ext>
            </a:extLst>
          </p:cNvPr>
          <p:cNvSpPr>
            <a:spLocks noGrp="1"/>
          </p:cNvSpPr>
          <p:nvPr>
            <p:ph type="body" sz="quarter" idx="3"/>
          </p:nvPr>
        </p:nvSpPr>
        <p:spPr/>
        <p:txBody>
          <a:bodyPr/>
          <a:lstStyle/>
          <a:p>
            <a:r>
              <a:rPr lang="en-US" dirty="0"/>
              <a:t>Costs</a:t>
            </a:r>
          </a:p>
        </p:txBody>
      </p:sp>
      <p:sp>
        <p:nvSpPr>
          <p:cNvPr id="10" name="Content Placeholder 9">
            <a:extLst>
              <a:ext uri="{FF2B5EF4-FFF2-40B4-BE49-F238E27FC236}">
                <a16:creationId xmlns:a16="http://schemas.microsoft.com/office/drawing/2014/main" id="{9873B20F-94F6-4B10-940F-A550A3A7BD62}"/>
              </a:ext>
            </a:extLst>
          </p:cNvPr>
          <p:cNvSpPr>
            <a:spLocks noGrp="1"/>
          </p:cNvSpPr>
          <p:nvPr>
            <p:ph sz="quarter" idx="4"/>
          </p:nvPr>
        </p:nvSpPr>
        <p:spPr/>
        <p:txBody>
          <a:bodyPr/>
          <a:lstStyle/>
          <a:p>
            <a:r>
              <a:rPr lang="en-US" dirty="0"/>
              <a:t>Complexity of distributed computing – remote calls, risks of failure etc.</a:t>
            </a:r>
          </a:p>
          <a:p>
            <a:r>
              <a:rPr lang="en-US" dirty="0"/>
              <a:t>Operational complexity –preventive &amp; corrective maintenance, monitoring, troubleshooting, redeployment etc.</a:t>
            </a:r>
          </a:p>
        </p:txBody>
      </p:sp>
      <p:sp>
        <p:nvSpPr>
          <p:cNvPr id="4" name="Date Placeholder 3">
            <a:extLst>
              <a:ext uri="{FF2B5EF4-FFF2-40B4-BE49-F238E27FC236}">
                <a16:creationId xmlns:a16="http://schemas.microsoft.com/office/drawing/2014/main" id="{8ECE9661-4D67-44EF-A27C-BDE1355A8086}"/>
              </a:ext>
            </a:extLst>
          </p:cNvPr>
          <p:cNvSpPr>
            <a:spLocks noGrp="1"/>
          </p:cNvSpPr>
          <p:nvPr>
            <p:ph type="dt" sz="half" idx="10"/>
          </p:nvPr>
        </p:nvSpPr>
        <p:spPr/>
        <p:txBody>
          <a:bodyPr/>
          <a:lstStyle/>
          <a:p>
            <a:fld id="{8ABA0784-7298-4C22-903A-600F996D8BF8}" type="datetime1">
              <a:rPr lang="en-US" smtClean="0"/>
              <a:t>10/2/2021</a:t>
            </a:fld>
            <a:endParaRPr lang="en-US" dirty="0"/>
          </a:p>
        </p:txBody>
      </p:sp>
      <p:sp>
        <p:nvSpPr>
          <p:cNvPr id="5" name="Slide Number Placeholder 4">
            <a:extLst>
              <a:ext uri="{FF2B5EF4-FFF2-40B4-BE49-F238E27FC236}">
                <a16:creationId xmlns:a16="http://schemas.microsoft.com/office/drawing/2014/main" id="{FA62903C-CB56-4CDE-85EA-0A4846B749A5}"/>
              </a:ext>
            </a:extLst>
          </p:cNvPr>
          <p:cNvSpPr>
            <a:spLocks noGrp="1"/>
          </p:cNvSpPr>
          <p:nvPr>
            <p:ph type="sldNum" sz="quarter" idx="11"/>
          </p:nvPr>
        </p:nvSpPr>
        <p:spPr/>
        <p:txBody>
          <a:bodyPr/>
          <a:lstStyle/>
          <a:p>
            <a:fld id="{1394A405-A56A-447D-AF03-5FB891AC25A7}" type="slidenum">
              <a:rPr lang="en-US" smtClean="0"/>
              <a:pPr/>
              <a:t>10</a:t>
            </a:fld>
            <a:endParaRPr lang="en-US" dirty="0"/>
          </a:p>
        </p:txBody>
      </p:sp>
      <p:sp>
        <p:nvSpPr>
          <p:cNvPr id="6" name="Footer Placeholder 5">
            <a:extLst>
              <a:ext uri="{FF2B5EF4-FFF2-40B4-BE49-F238E27FC236}">
                <a16:creationId xmlns:a16="http://schemas.microsoft.com/office/drawing/2014/main" id="{8423CE71-02D1-4E51-BA43-93995611C5D7}"/>
              </a:ext>
            </a:extLst>
          </p:cNvPr>
          <p:cNvSpPr>
            <a:spLocks noGrp="1"/>
          </p:cNvSpPr>
          <p:nvPr>
            <p:ph type="ftr" sz="quarter" idx="12"/>
          </p:nvPr>
        </p:nvSpPr>
        <p:spPr/>
        <p:txBody>
          <a:bodyPr/>
          <a:lstStyle/>
          <a:p>
            <a:r>
              <a:rPr lang="en-US"/>
              <a:t>Business Tier with Microservices &amp; API</a:t>
            </a:r>
            <a:endParaRPr lang="en-US" dirty="0"/>
          </a:p>
        </p:txBody>
      </p:sp>
    </p:spTree>
    <p:extLst>
      <p:ext uri="{BB962C8B-B14F-4D97-AF65-F5344CB8AC3E}">
        <p14:creationId xmlns:p14="http://schemas.microsoft.com/office/powerpoint/2010/main" val="205285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fade">
                                      <p:cBhvr>
                                        <p:cTn id="24"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E7E47C-BFBA-4A40-89E5-52BB99FCF033}"/>
              </a:ext>
            </a:extLst>
          </p:cNvPr>
          <p:cNvSpPr>
            <a:spLocks noGrp="1"/>
          </p:cNvSpPr>
          <p:nvPr>
            <p:ph type="title"/>
          </p:nvPr>
        </p:nvSpPr>
        <p:spPr/>
        <p:txBody>
          <a:bodyPr/>
          <a:lstStyle/>
          <a:p>
            <a:r>
              <a:rPr lang="en-US" dirty="0"/>
              <a:t>When to use Microservices?</a:t>
            </a:r>
          </a:p>
        </p:txBody>
      </p:sp>
      <p:sp>
        <p:nvSpPr>
          <p:cNvPr id="7" name="Date Placeholder 6">
            <a:extLst>
              <a:ext uri="{FF2B5EF4-FFF2-40B4-BE49-F238E27FC236}">
                <a16:creationId xmlns:a16="http://schemas.microsoft.com/office/drawing/2014/main" id="{B7D8650D-BDE4-44C9-8FAC-61A20F5DE402}"/>
              </a:ext>
            </a:extLst>
          </p:cNvPr>
          <p:cNvSpPr>
            <a:spLocks noGrp="1"/>
          </p:cNvSpPr>
          <p:nvPr>
            <p:ph type="dt" sz="half" idx="10"/>
          </p:nvPr>
        </p:nvSpPr>
        <p:spPr/>
        <p:txBody>
          <a:bodyPr/>
          <a:lstStyle/>
          <a:p>
            <a:fld id="{7D8EB883-0C37-4059-B9C8-76B2F87A1EED}" type="datetime1">
              <a:rPr lang="en-US" smtClean="0"/>
              <a:t>10/2/2021</a:t>
            </a:fld>
            <a:endParaRPr lang="en-US" dirty="0"/>
          </a:p>
        </p:txBody>
      </p:sp>
      <p:sp>
        <p:nvSpPr>
          <p:cNvPr id="8" name="Slide Number Placeholder 7">
            <a:extLst>
              <a:ext uri="{FF2B5EF4-FFF2-40B4-BE49-F238E27FC236}">
                <a16:creationId xmlns:a16="http://schemas.microsoft.com/office/drawing/2014/main" id="{39A665DB-5C69-407D-8D1D-2C4256AE8A6B}"/>
              </a:ext>
            </a:extLst>
          </p:cNvPr>
          <p:cNvSpPr>
            <a:spLocks noGrp="1"/>
          </p:cNvSpPr>
          <p:nvPr>
            <p:ph type="sldNum" sz="quarter" idx="11"/>
          </p:nvPr>
        </p:nvSpPr>
        <p:spPr/>
        <p:txBody>
          <a:bodyPr/>
          <a:lstStyle/>
          <a:p>
            <a:fld id="{1394A405-A56A-447D-AF03-5FB891AC25A7}" type="slidenum">
              <a:rPr lang="en-US" smtClean="0"/>
              <a:pPr/>
              <a:t>11</a:t>
            </a:fld>
            <a:endParaRPr lang="en-US" dirty="0"/>
          </a:p>
        </p:txBody>
      </p:sp>
      <p:sp>
        <p:nvSpPr>
          <p:cNvPr id="9" name="Footer Placeholder 8">
            <a:extLst>
              <a:ext uri="{FF2B5EF4-FFF2-40B4-BE49-F238E27FC236}">
                <a16:creationId xmlns:a16="http://schemas.microsoft.com/office/drawing/2014/main" id="{A24C5CAD-8813-4444-81AD-A62C9B4DFEA1}"/>
              </a:ext>
            </a:extLst>
          </p:cNvPr>
          <p:cNvSpPr>
            <a:spLocks noGrp="1"/>
          </p:cNvSpPr>
          <p:nvPr>
            <p:ph type="ftr" sz="quarter" idx="12"/>
          </p:nvPr>
        </p:nvSpPr>
        <p:spPr/>
        <p:txBody>
          <a:bodyPr/>
          <a:lstStyle/>
          <a:p>
            <a:r>
              <a:rPr lang="en-US" dirty="0"/>
              <a:t>Business Tier with Microservices &amp; API</a:t>
            </a:r>
          </a:p>
        </p:txBody>
      </p:sp>
      <p:pic>
        <p:nvPicPr>
          <p:cNvPr id="12" name="Picture 11">
            <a:extLst>
              <a:ext uri="{FF2B5EF4-FFF2-40B4-BE49-F238E27FC236}">
                <a16:creationId xmlns:a16="http://schemas.microsoft.com/office/drawing/2014/main" id="{FA369380-340B-4A16-B3DC-FE90EADE89F3}"/>
              </a:ext>
            </a:extLst>
          </p:cNvPr>
          <p:cNvPicPr>
            <a:picLocks noChangeAspect="1"/>
          </p:cNvPicPr>
          <p:nvPr/>
        </p:nvPicPr>
        <p:blipFill>
          <a:blip r:embed="rId2"/>
          <a:stretch>
            <a:fillRect/>
          </a:stretch>
        </p:blipFill>
        <p:spPr>
          <a:xfrm>
            <a:off x="1339692" y="1295400"/>
            <a:ext cx="5670708" cy="4460311"/>
          </a:xfrm>
          <a:prstGeom prst="rect">
            <a:avLst/>
          </a:prstGeom>
        </p:spPr>
      </p:pic>
      <p:sp>
        <p:nvSpPr>
          <p:cNvPr id="13" name="TextBox 12">
            <a:extLst>
              <a:ext uri="{FF2B5EF4-FFF2-40B4-BE49-F238E27FC236}">
                <a16:creationId xmlns:a16="http://schemas.microsoft.com/office/drawing/2014/main" id="{A77C239E-BA21-4CD0-B7D3-6600563A0CC3}"/>
              </a:ext>
            </a:extLst>
          </p:cNvPr>
          <p:cNvSpPr txBox="1"/>
          <p:nvPr/>
        </p:nvSpPr>
        <p:spPr>
          <a:xfrm>
            <a:off x="838200" y="6154321"/>
            <a:ext cx="7467600" cy="338554"/>
          </a:xfrm>
          <a:prstGeom prst="rect">
            <a:avLst/>
          </a:prstGeom>
          <a:noFill/>
        </p:spPr>
        <p:txBody>
          <a:bodyPr wrap="square" rtlCol="0">
            <a:spAutoFit/>
          </a:bodyPr>
          <a:lstStyle/>
          <a:p>
            <a:r>
              <a:rPr lang="en-US" sz="1600" dirty="0"/>
              <a:t>Image source: https://martinfowler.com/bliki/MicroservicePremium.html</a:t>
            </a:r>
          </a:p>
        </p:txBody>
      </p:sp>
    </p:spTree>
    <p:extLst>
      <p:ext uri="{BB962C8B-B14F-4D97-AF65-F5344CB8AC3E}">
        <p14:creationId xmlns:p14="http://schemas.microsoft.com/office/powerpoint/2010/main" val="370173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3200" dirty="0"/>
              <a:t>Part 3 of 5 – Introduction to APIs</a:t>
            </a:r>
          </a:p>
        </p:txBody>
      </p:sp>
      <p:sp>
        <p:nvSpPr>
          <p:cNvPr id="8" name="Text Placeholder 7"/>
          <p:cNvSpPr>
            <a:spLocks noGrp="1"/>
          </p:cNvSpPr>
          <p:nvPr>
            <p:ph type="body" idx="1"/>
          </p:nvPr>
        </p:nvSpPr>
        <p:spPr/>
        <p:txBody>
          <a:bodyPr>
            <a:normAutofit/>
          </a:bodyPr>
          <a:lstStyle/>
          <a:p>
            <a:endParaRPr lang="en-US" sz="1800"/>
          </a:p>
        </p:txBody>
      </p:sp>
      <p:sp>
        <p:nvSpPr>
          <p:cNvPr id="4" name="Date Placeholder 3"/>
          <p:cNvSpPr>
            <a:spLocks noGrp="1"/>
          </p:cNvSpPr>
          <p:nvPr>
            <p:ph type="dt" sz="half" idx="10"/>
          </p:nvPr>
        </p:nvSpPr>
        <p:spPr/>
        <p:txBody>
          <a:bodyPr/>
          <a:lstStyle/>
          <a:p>
            <a:fld id="{3C404B01-47AF-4AEF-918C-AF5DB05B57F1}" type="datetime1">
              <a:rPr lang="en-US" smtClean="0"/>
              <a:t>10/3/2021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12</a:t>
            </a:fld>
            <a:endParaRPr lang="en-US" dirty="0"/>
          </a:p>
        </p:txBody>
      </p:sp>
      <p:sp>
        <p:nvSpPr>
          <p:cNvPr id="6" name="Footer Placeholder 5"/>
          <p:cNvSpPr>
            <a:spLocks noGrp="1"/>
          </p:cNvSpPr>
          <p:nvPr>
            <p:ph type="ftr" sz="quarter" idx="12"/>
          </p:nvPr>
        </p:nvSpPr>
        <p:spPr/>
        <p:txBody>
          <a:bodyPr/>
          <a:lstStyle/>
          <a:p>
            <a:r>
              <a:rPr lang="en-US" dirty="0"/>
              <a:t>Business Tier with Microservices &amp; API</a:t>
            </a:r>
          </a:p>
        </p:txBody>
      </p:sp>
    </p:spTree>
    <p:extLst>
      <p:ext uri="{BB962C8B-B14F-4D97-AF65-F5344CB8AC3E}">
        <p14:creationId xmlns:p14="http://schemas.microsoft.com/office/powerpoint/2010/main" val="238657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6574388-59C5-4ED1-9BE0-3BBE90C5CE00}"/>
              </a:ext>
            </a:extLst>
          </p:cNvPr>
          <p:cNvSpPr>
            <a:spLocks noGrp="1"/>
          </p:cNvSpPr>
          <p:nvPr>
            <p:ph type="title"/>
          </p:nvPr>
        </p:nvSpPr>
        <p:spPr/>
        <p:txBody>
          <a:bodyPr/>
          <a:lstStyle/>
          <a:p>
            <a:r>
              <a:rPr lang="en-US" dirty="0"/>
              <a:t>API</a:t>
            </a:r>
          </a:p>
        </p:txBody>
      </p:sp>
      <p:sp>
        <p:nvSpPr>
          <p:cNvPr id="11" name="Content Placeholder 10">
            <a:extLst>
              <a:ext uri="{FF2B5EF4-FFF2-40B4-BE49-F238E27FC236}">
                <a16:creationId xmlns:a16="http://schemas.microsoft.com/office/drawing/2014/main" id="{F95D762D-21AE-4842-87BF-977E5072F361}"/>
              </a:ext>
            </a:extLst>
          </p:cNvPr>
          <p:cNvSpPr>
            <a:spLocks noGrp="1"/>
          </p:cNvSpPr>
          <p:nvPr>
            <p:ph idx="1"/>
          </p:nvPr>
        </p:nvSpPr>
        <p:spPr>
          <a:xfrm>
            <a:off x="457200" y="1600200"/>
            <a:ext cx="6096000" cy="3505199"/>
          </a:xfrm>
        </p:spPr>
        <p:txBody>
          <a:bodyPr>
            <a:normAutofit/>
          </a:bodyPr>
          <a:lstStyle/>
          <a:p>
            <a:r>
              <a:rPr lang="en-US" sz="2800" dirty="0"/>
              <a:t>API stands for Application Programming Interface</a:t>
            </a:r>
          </a:p>
          <a:p>
            <a:r>
              <a:rPr lang="en-US" sz="2800" dirty="0"/>
              <a:t>It is a combination of </a:t>
            </a:r>
            <a:r>
              <a:rPr lang="en-US" sz="2800" b="1" i="1" dirty="0"/>
              <a:t>protocol</a:t>
            </a:r>
            <a:r>
              <a:rPr lang="en-US" sz="2800" dirty="0"/>
              <a:t> and </a:t>
            </a:r>
            <a:r>
              <a:rPr lang="en-US" sz="2800" b="1" i="1" dirty="0"/>
              <a:t>methods</a:t>
            </a:r>
            <a:r>
              <a:rPr lang="en-US" sz="2800" dirty="0"/>
              <a:t> that define how an application’s functionality and data can be accessed</a:t>
            </a:r>
          </a:p>
        </p:txBody>
      </p:sp>
      <p:sp>
        <p:nvSpPr>
          <p:cNvPr id="7" name="Date Placeholder 6">
            <a:extLst>
              <a:ext uri="{FF2B5EF4-FFF2-40B4-BE49-F238E27FC236}">
                <a16:creationId xmlns:a16="http://schemas.microsoft.com/office/drawing/2014/main" id="{DDEA8DFC-C6A6-4D8C-AAC8-B2C83DA8D996}"/>
              </a:ext>
            </a:extLst>
          </p:cNvPr>
          <p:cNvSpPr>
            <a:spLocks noGrp="1"/>
          </p:cNvSpPr>
          <p:nvPr>
            <p:ph type="dt" sz="half" idx="10"/>
          </p:nvPr>
        </p:nvSpPr>
        <p:spPr/>
        <p:txBody>
          <a:bodyPr/>
          <a:lstStyle/>
          <a:p>
            <a:fld id="{7D8EB883-0C37-4059-B9C8-76B2F87A1EED}" type="datetime1">
              <a:rPr lang="en-US" smtClean="0"/>
              <a:t>10/3/2021</a:t>
            </a:fld>
            <a:endParaRPr lang="en-US" dirty="0"/>
          </a:p>
        </p:txBody>
      </p:sp>
      <p:sp>
        <p:nvSpPr>
          <p:cNvPr id="8" name="Slide Number Placeholder 7">
            <a:extLst>
              <a:ext uri="{FF2B5EF4-FFF2-40B4-BE49-F238E27FC236}">
                <a16:creationId xmlns:a16="http://schemas.microsoft.com/office/drawing/2014/main" id="{29CC15E4-302B-4D81-BDC9-08AABA286C5E}"/>
              </a:ext>
            </a:extLst>
          </p:cNvPr>
          <p:cNvSpPr>
            <a:spLocks noGrp="1"/>
          </p:cNvSpPr>
          <p:nvPr>
            <p:ph type="sldNum" sz="quarter" idx="11"/>
          </p:nvPr>
        </p:nvSpPr>
        <p:spPr/>
        <p:txBody>
          <a:bodyPr/>
          <a:lstStyle/>
          <a:p>
            <a:fld id="{1394A405-A56A-447D-AF03-5FB891AC25A7}" type="slidenum">
              <a:rPr lang="en-US" smtClean="0"/>
              <a:pPr/>
              <a:t>13</a:t>
            </a:fld>
            <a:endParaRPr lang="en-US" dirty="0"/>
          </a:p>
        </p:txBody>
      </p:sp>
      <p:sp>
        <p:nvSpPr>
          <p:cNvPr id="9" name="Footer Placeholder 8">
            <a:extLst>
              <a:ext uri="{FF2B5EF4-FFF2-40B4-BE49-F238E27FC236}">
                <a16:creationId xmlns:a16="http://schemas.microsoft.com/office/drawing/2014/main" id="{852F22F7-8DA8-4077-88D8-1E8FAC65DFB0}"/>
              </a:ext>
            </a:extLst>
          </p:cNvPr>
          <p:cNvSpPr>
            <a:spLocks noGrp="1"/>
          </p:cNvSpPr>
          <p:nvPr>
            <p:ph type="ftr" sz="quarter" idx="12"/>
          </p:nvPr>
        </p:nvSpPr>
        <p:spPr/>
        <p:txBody>
          <a:bodyPr/>
          <a:lstStyle/>
          <a:p>
            <a:r>
              <a:rPr lang="en-US"/>
              <a:t>Business Tier with Microservices &amp; API</a:t>
            </a:r>
            <a:endParaRPr lang="en-US" dirty="0"/>
          </a:p>
        </p:txBody>
      </p:sp>
      <p:pic>
        <p:nvPicPr>
          <p:cNvPr id="12" name="Picture 11">
            <a:extLst>
              <a:ext uri="{FF2B5EF4-FFF2-40B4-BE49-F238E27FC236}">
                <a16:creationId xmlns:a16="http://schemas.microsoft.com/office/drawing/2014/main" id="{B02762E5-1670-4684-B608-067BFCF7C3C8}"/>
              </a:ext>
            </a:extLst>
          </p:cNvPr>
          <p:cNvPicPr>
            <a:picLocks noChangeAspect="1"/>
          </p:cNvPicPr>
          <p:nvPr/>
        </p:nvPicPr>
        <p:blipFill>
          <a:blip r:embed="rId2"/>
          <a:stretch>
            <a:fillRect/>
          </a:stretch>
        </p:blipFill>
        <p:spPr>
          <a:xfrm>
            <a:off x="7010400" y="1600200"/>
            <a:ext cx="1428750" cy="1428750"/>
          </a:xfrm>
          <a:prstGeom prst="rect">
            <a:avLst/>
          </a:prstGeom>
        </p:spPr>
      </p:pic>
      <p:sp>
        <p:nvSpPr>
          <p:cNvPr id="13" name="Content Placeholder 10">
            <a:extLst>
              <a:ext uri="{FF2B5EF4-FFF2-40B4-BE49-F238E27FC236}">
                <a16:creationId xmlns:a16="http://schemas.microsoft.com/office/drawing/2014/main" id="{B186EB09-16B1-4CA2-AFC7-09FE14EFA0E9}"/>
              </a:ext>
            </a:extLst>
          </p:cNvPr>
          <p:cNvSpPr txBox="1">
            <a:spLocks/>
          </p:cNvSpPr>
          <p:nvPr/>
        </p:nvSpPr>
        <p:spPr>
          <a:xfrm>
            <a:off x="457200" y="4416426"/>
            <a:ext cx="8229600" cy="198993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Corbel" pitchFamily="34"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Corbel"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Corbel" pitchFamily="34"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Corbe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today’s hyperconnected world, APIs play a key role. However, the protocol &amp; methods need to be </a:t>
            </a:r>
            <a:r>
              <a:rPr lang="en-US" sz="2800" b="1" i="1" dirty="0"/>
              <a:t>standardized</a:t>
            </a:r>
            <a:r>
              <a:rPr lang="en-US" sz="2800" dirty="0"/>
              <a:t> to enable ubiquitous connectivity</a:t>
            </a:r>
          </a:p>
        </p:txBody>
      </p:sp>
    </p:spTree>
    <p:extLst>
      <p:ext uri="{BB962C8B-B14F-4D97-AF65-F5344CB8AC3E}">
        <p14:creationId xmlns:p14="http://schemas.microsoft.com/office/powerpoint/2010/main" val="246909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93B45-FBE8-4885-8F70-1896EED38F54}"/>
              </a:ext>
            </a:extLst>
          </p:cNvPr>
          <p:cNvSpPr>
            <a:spLocks noGrp="1"/>
          </p:cNvSpPr>
          <p:nvPr>
            <p:ph type="title"/>
          </p:nvPr>
        </p:nvSpPr>
        <p:spPr/>
        <p:txBody>
          <a:bodyPr/>
          <a:lstStyle/>
          <a:p>
            <a:r>
              <a:rPr lang="en-US" dirty="0"/>
              <a:t>Web API (a.k.a. REST API)</a:t>
            </a:r>
          </a:p>
        </p:txBody>
      </p:sp>
      <p:sp>
        <p:nvSpPr>
          <p:cNvPr id="3" name="Content Placeholder 2">
            <a:extLst>
              <a:ext uri="{FF2B5EF4-FFF2-40B4-BE49-F238E27FC236}">
                <a16:creationId xmlns:a16="http://schemas.microsoft.com/office/drawing/2014/main" id="{ACFA1C84-4AAE-4A84-B0ED-4993D0997331}"/>
              </a:ext>
            </a:extLst>
          </p:cNvPr>
          <p:cNvSpPr>
            <a:spLocks noGrp="1"/>
          </p:cNvSpPr>
          <p:nvPr>
            <p:ph idx="1"/>
          </p:nvPr>
        </p:nvSpPr>
        <p:spPr>
          <a:xfrm>
            <a:off x="457200" y="1600201"/>
            <a:ext cx="8229600" cy="1813560"/>
          </a:xfrm>
        </p:spPr>
        <p:txBody>
          <a:bodyPr/>
          <a:lstStyle/>
          <a:p>
            <a:r>
              <a:rPr lang="en-US" dirty="0"/>
              <a:t>A </a:t>
            </a:r>
            <a:r>
              <a:rPr lang="en-US" b="1" i="1" dirty="0"/>
              <a:t>standard</a:t>
            </a:r>
            <a:r>
              <a:rPr lang="en-US" dirty="0"/>
              <a:t> way to </a:t>
            </a:r>
            <a:r>
              <a:rPr lang="en-US" b="1" i="1" dirty="0"/>
              <a:t>specify</a:t>
            </a:r>
            <a:r>
              <a:rPr lang="en-US" dirty="0"/>
              <a:t> API for an application (monolith or microservices)</a:t>
            </a:r>
          </a:p>
          <a:p>
            <a:r>
              <a:rPr lang="en-US" dirty="0"/>
              <a:t>The 3 standards are:</a:t>
            </a:r>
          </a:p>
        </p:txBody>
      </p:sp>
      <p:sp>
        <p:nvSpPr>
          <p:cNvPr id="4" name="Date Placeholder 3">
            <a:extLst>
              <a:ext uri="{FF2B5EF4-FFF2-40B4-BE49-F238E27FC236}">
                <a16:creationId xmlns:a16="http://schemas.microsoft.com/office/drawing/2014/main" id="{F2F0A673-A0C3-4A1F-8588-ACD7218F2D79}"/>
              </a:ext>
            </a:extLst>
          </p:cNvPr>
          <p:cNvSpPr>
            <a:spLocks noGrp="1"/>
          </p:cNvSpPr>
          <p:nvPr>
            <p:ph type="dt" sz="half" idx="10"/>
          </p:nvPr>
        </p:nvSpPr>
        <p:spPr/>
        <p:txBody>
          <a:bodyPr/>
          <a:lstStyle/>
          <a:p>
            <a:fld id="{8ABA0784-7298-4C22-903A-600F996D8BF8}" type="datetime1">
              <a:rPr lang="en-US" smtClean="0"/>
              <a:t>10/2/2021</a:t>
            </a:fld>
            <a:endParaRPr lang="en-US" dirty="0"/>
          </a:p>
        </p:txBody>
      </p:sp>
      <p:sp>
        <p:nvSpPr>
          <p:cNvPr id="5" name="Slide Number Placeholder 4">
            <a:extLst>
              <a:ext uri="{FF2B5EF4-FFF2-40B4-BE49-F238E27FC236}">
                <a16:creationId xmlns:a16="http://schemas.microsoft.com/office/drawing/2014/main" id="{03CB4821-D20A-48AA-B86A-52C7F55709FB}"/>
              </a:ext>
            </a:extLst>
          </p:cNvPr>
          <p:cNvSpPr>
            <a:spLocks noGrp="1"/>
          </p:cNvSpPr>
          <p:nvPr>
            <p:ph type="sldNum" sz="quarter" idx="11"/>
          </p:nvPr>
        </p:nvSpPr>
        <p:spPr/>
        <p:txBody>
          <a:bodyPr/>
          <a:lstStyle/>
          <a:p>
            <a:fld id="{1394A405-A56A-447D-AF03-5FB891AC25A7}" type="slidenum">
              <a:rPr lang="en-US" smtClean="0"/>
              <a:pPr/>
              <a:t>14</a:t>
            </a:fld>
            <a:endParaRPr lang="en-US" dirty="0"/>
          </a:p>
        </p:txBody>
      </p:sp>
      <p:sp>
        <p:nvSpPr>
          <p:cNvPr id="6" name="Footer Placeholder 5">
            <a:extLst>
              <a:ext uri="{FF2B5EF4-FFF2-40B4-BE49-F238E27FC236}">
                <a16:creationId xmlns:a16="http://schemas.microsoft.com/office/drawing/2014/main" id="{4CF21539-4346-49D3-A6C2-8BBF4046F08A}"/>
              </a:ext>
            </a:extLst>
          </p:cNvPr>
          <p:cNvSpPr>
            <a:spLocks noGrp="1"/>
          </p:cNvSpPr>
          <p:nvPr>
            <p:ph type="ftr" sz="quarter" idx="12"/>
          </p:nvPr>
        </p:nvSpPr>
        <p:spPr/>
        <p:txBody>
          <a:bodyPr/>
          <a:lstStyle/>
          <a:p>
            <a:r>
              <a:rPr lang="en-US"/>
              <a:t>Business Tier with Microservices &amp; API</a:t>
            </a:r>
            <a:endParaRPr lang="en-US" dirty="0"/>
          </a:p>
        </p:txBody>
      </p:sp>
      <p:graphicFrame>
        <p:nvGraphicFramePr>
          <p:cNvPr id="7" name="Table 7">
            <a:extLst>
              <a:ext uri="{FF2B5EF4-FFF2-40B4-BE49-F238E27FC236}">
                <a16:creationId xmlns:a16="http://schemas.microsoft.com/office/drawing/2014/main" id="{2A23C97F-C33F-427E-B8CE-F14F1D050159}"/>
              </a:ext>
            </a:extLst>
          </p:cNvPr>
          <p:cNvGraphicFramePr>
            <a:graphicFrameLocks noGrp="1"/>
          </p:cNvGraphicFramePr>
          <p:nvPr>
            <p:extLst>
              <p:ext uri="{D42A27DB-BD31-4B8C-83A1-F6EECF244321}">
                <p14:modId xmlns:p14="http://schemas.microsoft.com/office/powerpoint/2010/main" val="1321414935"/>
              </p:ext>
            </p:extLst>
          </p:nvPr>
        </p:nvGraphicFramePr>
        <p:xfrm>
          <a:off x="571500" y="3444240"/>
          <a:ext cx="8001000" cy="2004594"/>
        </p:xfrm>
        <a:graphic>
          <a:graphicData uri="http://schemas.openxmlformats.org/drawingml/2006/table">
            <a:tbl>
              <a:tblPr firstRow="1" bandRow="1">
                <a:tableStyleId>{5DA37D80-6434-44D0-A028-1B22A696006F}</a:tableStyleId>
              </a:tblPr>
              <a:tblGrid>
                <a:gridCol w="2476500">
                  <a:extLst>
                    <a:ext uri="{9D8B030D-6E8A-4147-A177-3AD203B41FA5}">
                      <a16:colId xmlns:a16="http://schemas.microsoft.com/office/drawing/2014/main" val="636169811"/>
                    </a:ext>
                  </a:extLst>
                </a:gridCol>
                <a:gridCol w="5524500">
                  <a:extLst>
                    <a:ext uri="{9D8B030D-6E8A-4147-A177-3AD203B41FA5}">
                      <a16:colId xmlns:a16="http://schemas.microsoft.com/office/drawing/2014/main" val="2339679268"/>
                    </a:ext>
                  </a:extLst>
                </a:gridCol>
              </a:tblGrid>
              <a:tr h="464957">
                <a:tc>
                  <a:txBody>
                    <a:bodyPr/>
                    <a:lstStyle/>
                    <a:p>
                      <a:r>
                        <a:rPr lang="en-US" b="0" dirty="0"/>
                        <a:t>Protocol</a:t>
                      </a:r>
                    </a:p>
                  </a:txBody>
                  <a:tcPr/>
                </a:tc>
                <a:tc>
                  <a:txBody>
                    <a:bodyPr/>
                    <a:lstStyle/>
                    <a:p>
                      <a:r>
                        <a:rPr lang="en-US" b="0" dirty="0"/>
                        <a:t>HTTP</a:t>
                      </a:r>
                    </a:p>
                  </a:txBody>
                  <a:tcPr/>
                </a:tc>
                <a:extLst>
                  <a:ext uri="{0D108BD9-81ED-4DB2-BD59-A6C34878D82A}">
                    <a16:rowId xmlns:a16="http://schemas.microsoft.com/office/drawing/2014/main" val="535108912"/>
                  </a:ext>
                </a:extLst>
              </a:tr>
              <a:tr h="616686">
                <a:tc>
                  <a:txBody>
                    <a:bodyPr/>
                    <a:lstStyle/>
                    <a:p>
                      <a:r>
                        <a:rPr lang="en-US" dirty="0"/>
                        <a:t>Methods</a:t>
                      </a:r>
                    </a:p>
                  </a:txBody>
                  <a:tcPr/>
                </a:tc>
                <a:tc>
                  <a:txBody>
                    <a:bodyPr/>
                    <a:lstStyle/>
                    <a:p>
                      <a:r>
                        <a:rPr lang="en-US" dirty="0"/>
                        <a:t>GET, POST, PUT, DELETE, </a:t>
                      </a:r>
                    </a:p>
                    <a:p>
                      <a:r>
                        <a:rPr lang="en-US" dirty="0"/>
                        <a:t>HEAD, CONNECT, OPTIONS, TRACE</a:t>
                      </a:r>
                    </a:p>
                  </a:txBody>
                  <a:tcPr/>
                </a:tc>
                <a:extLst>
                  <a:ext uri="{0D108BD9-81ED-4DB2-BD59-A6C34878D82A}">
                    <a16:rowId xmlns:a16="http://schemas.microsoft.com/office/drawing/2014/main" val="1549725940"/>
                  </a:ext>
                </a:extLst>
              </a:tr>
              <a:tr h="899557">
                <a:tc>
                  <a:txBody>
                    <a:bodyPr/>
                    <a:lstStyle/>
                    <a:p>
                      <a:r>
                        <a:rPr lang="en-US" dirty="0"/>
                        <a:t>Format of input/output data</a:t>
                      </a:r>
                    </a:p>
                  </a:txBody>
                  <a:tcPr/>
                </a:tc>
                <a:tc>
                  <a:txBody>
                    <a:bodyPr/>
                    <a:lstStyle/>
                    <a:p>
                      <a:r>
                        <a:rPr lang="en-US" dirty="0"/>
                        <a:t>JSON </a:t>
                      </a:r>
                    </a:p>
                    <a:p>
                      <a:r>
                        <a:rPr lang="en-US" dirty="0"/>
                        <a:t>(JavaScript Object Notation)</a:t>
                      </a:r>
                    </a:p>
                  </a:txBody>
                  <a:tcPr/>
                </a:tc>
                <a:extLst>
                  <a:ext uri="{0D108BD9-81ED-4DB2-BD59-A6C34878D82A}">
                    <a16:rowId xmlns:a16="http://schemas.microsoft.com/office/drawing/2014/main" val="369352304"/>
                  </a:ext>
                </a:extLst>
              </a:tr>
            </a:tbl>
          </a:graphicData>
        </a:graphic>
      </p:graphicFrame>
      <p:sp>
        <p:nvSpPr>
          <p:cNvPr id="8" name="TextBox 7">
            <a:extLst>
              <a:ext uri="{FF2B5EF4-FFF2-40B4-BE49-F238E27FC236}">
                <a16:creationId xmlns:a16="http://schemas.microsoft.com/office/drawing/2014/main" id="{644F2468-0D43-416A-B817-9C1F7638EAC2}"/>
              </a:ext>
            </a:extLst>
          </p:cNvPr>
          <p:cNvSpPr txBox="1"/>
          <p:nvPr/>
        </p:nvSpPr>
        <p:spPr>
          <a:xfrm>
            <a:off x="457200" y="5867400"/>
            <a:ext cx="8229600" cy="533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defPPr>
              <a:defRPr lang="en-US"/>
            </a:defPPr>
            <a:lvl1pPr eaLnBrk="0" fontAlgn="base" hangingPunct="0">
              <a:spcBef>
                <a:spcPct val="0"/>
              </a:spcBef>
              <a:spcAft>
                <a:spcPct val="0"/>
              </a:spcAft>
              <a:defRPr sz="1400">
                <a:latin typeface="Courier New" panose="02070309020205020404" pitchFamily="49" charset="0"/>
                <a:cs typeface="Courier New" panose="02070309020205020404" pitchFamily="49" charset="0"/>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en-US" sz="2000" b="1" dirty="0">
                <a:latin typeface="Corbel" panose="020B0503020204020204" pitchFamily="34" charset="0"/>
              </a:rPr>
              <a:t>REST</a:t>
            </a:r>
            <a:r>
              <a:rPr lang="en-US" sz="2000" dirty="0">
                <a:latin typeface="Corbel" panose="020B0503020204020204" pitchFamily="34" charset="0"/>
              </a:rPr>
              <a:t> – Representative State Transfer; an architectural style using HTTP</a:t>
            </a:r>
          </a:p>
        </p:txBody>
      </p:sp>
    </p:spTree>
    <p:extLst>
      <p:ext uri="{BB962C8B-B14F-4D97-AF65-F5344CB8AC3E}">
        <p14:creationId xmlns:p14="http://schemas.microsoft.com/office/powerpoint/2010/main" val="58226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63497-23F2-45A1-A356-0B78B3E77C22}"/>
              </a:ext>
            </a:extLst>
          </p:cNvPr>
          <p:cNvSpPr>
            <a:spLocks noGrp="1"/>
          </p:cNvSpPr>
          <p:nvPr>
            <p:ph type="title"/>
          </p:nvPr>
        </p:nvSpPr>
        <p:spPr/>
        <p:txBody>
          <a:bodyPr/>
          <a:lstStyle/>
          <a:p>
            <a:r>
              <a:rPr lang="en-US" dirty="0"/>
              <a:t>Web API Methods</a:t>
            </a:r>
          </a:p>
        </p:txBody>
      </p:sp>
      <p:sp>
        <p:nvSpPr>
          <p:cNvPr id="3" name="Content Placeholder 2">
            <a:extLst>
              <a:ext uri="{FF2B5EF4-FFF2-40B4-BE49-F238E27FC236}">
                <a16:creationId xmlns:a16="http://schemas.microsoft.com/office/drawing/2014/main" id="{C9CB05D4-8033-4D21-A796-8BC23C86A031}"/>
              </a:ext>
            </a:extLst>
          </p:cNvPr>
          <p:cNvSpPr>
            <a:spLocks noGrp="1"/>
          </p:cNvSpPr>
          <p:nvPr>
            <p:ph idx="1"/>
          </p:nvPr>
        </p:nvSpPr>
        <p:spPr/>
        <p:txBody>
          <a:bodyPr>
            <a:normAutofit lnSpcReduction="10000"/>
          </a:bodyPr>
          <a:lstStyle/>
          <a:p>
            <a:r>
              <a:rPr lang="en-US" dirty="0"/>
              <a:t>GET – get a single item or a collection</a:t>
            </a:r>
          </a:p>
          <a:p>
            <a:r>
              <a:rPr lang="en-US" dirty="0"/>
              <a:t>POST – add an item to a collection</a:t>
            </a:r>
          </a:p>
          <a:p>
            <a:r>
              <a:rPr lang="en-US" dirty="0"/>
              <a:t>PUT – edit an item that exists in a collection</a:t>
            </a:r>
          </a:p>
          <a:p>
            <a:r>
              <a:rPr lang="en-US" dirty="0"/>
              <a:t>DELETE – delete an item in a collection</a:t>
            </a:r>
          </a:p>
          <a:p>
            <a:r>
              <a:rPr lang="en-US" dirty="0"/>
              <a:t>...</a:t>
            </a:r>
          </a:p>
          <a:p>
            <a:endParaRPr lang="en-US" dirty="0"/>
          </a:p>
          <a:p>
            <a:pPr marL="0" indent="0">
              <a:buNone/>
            </a:pPr>
            <a:r>
              <a:rPr lang="en-US" dirty="0"/>
              <a:t>These methods (actions) become </a:t>
            </a:r>
            <a:r>
              <a:rPr lang="en-US" b="1" i="1" dirty="0"/>
              <a:t>universal interface</a:t>
            </a:r>
            <a:r>
              <a:rPr lang="en-US" dirty="0"/>
              <a:t> to the business tier functionality</a:t>
            </a:r>
          </a:p>
        </p:txBody>
      </p:sp>
      <p:sp>
        <p:nvSpPr>
          <p:cNvPr id="4" name="Date Placeholder 3">
            <a:extLst>
              <a:ext uri="{FF2B5EF4-FFF2-40B4-BE49-F238E27FC236}">
                <a16:creationId xmlns:a16="http://schemas.microsoft.com/office/drawing/2014/main" id="{519E73B3-1BBC-4936-9937-8013DCED9AAD}"/>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9590F8DA-94C3-4291-B224-B8E5C8A98F9C}"/>
              </a:ext>
            </a:extLst>
          </p:cNvPr>
          <p:cNvSpPr>
            <a:spLocks noGrp="1"/>
          </p:cNvSpPr>
          <p:nvPr>
            <p:ph type="sldNum" sz="quarter" idx="11"/>
          </p:nvPr>
        </p:nvSpPr>
        <p:spPr/>
        <p:txBody>
          <a:bodyPr/>
          <a:lstStyle/>
          <a:p>
            <a:fld id="{1394A405-A56A-447D-AF03-5FB891AC25A7}" type="slidenum">
              <a:rPr lang="en-US" smtClean="0"/>
              <a:pPr/>
              <a:t>15</a:t>
            </a:fld>
            <a:endParaRPr lang="en-US" dirty="0"/>
          </a:p>
        </p:txBody>
      </p:sp>
      <p:sp>
        <p:nvSpPr>
          <p:cNvPr id="6" name="Footer Placeholder 5">
            <a:extLst>
              <a:ext uri="{FF2B5EF4-FFF2-40B4-BE49-F238E27FC236}">
                <a16:creationId xmlns:a16="http://schemas.microsoft.com/office/drawing/2014/main" id="{CE6E6373-1D10-480A-A3D0-8F1E03E0BEA3}"/>
              </a:ext>
            </a:extLst>
          </p:cNvPr>
          <p:cNvSpPr>
            <a:spLocks noGrp="1"/>
          </p:cNvSpPr>
          <p:nvPr>
            <p:ph type="ftr" sz="quarter" idx="12"/>
          </p:nvPr>
        </p:nvSpPr>
        <p:spPr/>
        <p:txBody>
          <a:bodyPr/>
          <a:lstStyle/>
          <a:p>
            <a:r>
              <a:rPr lang="en-US"/>
              <a:t>Business Tier with Microservices &amp; API</a:t>
            </a:r>
            <a:endParaRPr lang="en-US" dirty="0"/>
          </a:p>
        </p:txBody>
      </p:sp>
    </p:spTree>
    <p:extLst>
      <p:ext uri="{BB962C8B-B14F-4D97-AF65-F5344CB8AC3E}">
        <p14:creationId xmlns:p14="http://schemas.microsoft.com/office/powerpoint/2010/main" val="1370108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9FDC1-9671-4CC8-8249-D39E7B69B2A8}"/>
              </a:ext>
            </a:extLst>
          </p:cNvPr>
          <p:cNvSpPr>
            <a:spLocks noGrp="1"/>
          </p:cNvSpPr>
          <p:nvPr>
            <p:ph type="title"/>
          </p:nvPr>
        </p:nvSpPr>
        <p:spPr/>
        <p:txBody>
          <a:bodyPr/>
          <a:lstStyle/>
          <a:p>
            <a:r>
              <a:rPr lang="en-US" dirty="0"/>
              <a:t>API Example</a:t>
            </a:r>
          </a:p>
        </p:txBody>
      </p:sp>
      <p:sp>
        <p:nvSpPr>
          <p:cNvPr id="3" name="Content Placeholder 2">
            <a:extLst>
              <a:ext uri="{FF2B5EF4-FFF2-40B4-BE49-F238E27FC236}">
                <a16:creationId xmlns:a16="http://schemas.microsoft.com/office/drawing/2014/main" id="{6C152BF0-0FE7-41B0-B4CC-2D533C2FA5EA}"/>
              </a:ext>
            </a:extLst>
          </p:cNvPr>
          <p:cNvSpPr>
            <a:spLocks noGrp="1"/>
          </p:cNvSpPr>
          <p:nvPr>
            <p:ph idx="1"/>
          </p:nvPr>
        </p:nvSpPr>
        <p:spPr/>
        <p:txBody>
          <a:bodyPr/>
          <a:lstStyle/>
          <a:p>
            <a:r>
              <a:rPr lang="en-US" dirty="0"/>
              <a:t>Download and install Postman application</a:t>
            </a:r>
          </a:p>
          <a:p>
            <a:r>
              <a:rPr lang="en-US" dirty="0"/>
              <a:t>Create new Http Request (File &gt; New)</a:t>
            </a:r>
          </a:p>
          <a:p>
            <a:pPr lvl="1"/>
            <a:r>
              <a:rPr lang="en-US" dirty="0"/>
              <a:t>Method: GET</a:t>
            </a:r>
          </a:p>
          <a:p>
            <a:pPr lvl="1"/>
            <a:r>
              <a:rPr lang="en-US" dirty="0"/>
              <a:t>URI: </a:t>
            </a:r>
            <a:r>
              <a:rPr lang="en-US" sz="2000" dirty="0">
                <a:hlinkClick r:id="rId2"/>
              </a:rPr>
              <a:t>http://dummy.restapiexample.com/api/v1/employees</a:t>
            </a:r>
            <a:endParaRPr lang="en-US" sz="2000" dirty="0"/>
          </a:p>
        </p:txBody>
      </p:sp>
      <p:sp>
        <p:nvSpPr>
          <p:cNvPr id="4" name="Date Placeholder 3">
            <a:extLst>
              <a:ext uri="{FF2B5EF4-FFF2-40B4-BE49-F238E27FC236}">
                <a16:creationId xmlns:a16="http://schemas.microsoft.com/office/drawing/2014/main" id="{DE6C03C2-D1EB-4716-9442-FC439E58F12C}"/>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11D56D90-8C63-4A76-BB1B-4CF725C79EBC}"/>
              </a:ext>
            </a:extLst>
          </p:cNvPr>
          <p:cNvSpPr>
            <a:spLocks noGrp="1"/>
          </p:cNvSpPr>
          <p:nvPr>
            <p:ph type="sldNum" sz="quarter" idx="11"/>
          </p:nvPr>
        </p:nvSpPr>
        <p:spPr/>
        <p:txBody>
          <a:bodyPr/>
          <a:lstStyle/>
          <a:p>
            <a:fld id="{1394A405-A56A-447D-AF03-5FB891AC25A7}" type="slidenum">
              <a:rPr lang="en-US" smtClean="0"/>
              <a:pPr/>
              <a:t>16</a:t>
            </a:fld>
            <a:endParaRPr lang="en-US" dirty="0"/>
          </a:p>
        </p:txBody>
      </p:sp>
      <p:sp>
        <p:nvSpPr>
          <p:cNvPr id="6" name="Footer Placeholder 5">
            <a:extLst>
              <a:ext uri="{FF2B5EF4-FFF2-40B4-BE49-F238E27FC236}">
                <a16:creationId xmlns:a16="http://schemas.microsoft.com/office/drawing/2014/main" id="{38717BEB-8BB1-455D-B8B8-E277D3078854}"/>
              </a:ext>
            </a:extLst>
          </p:cNvPr>
          <p:cNvSpPr>
            <a:spLocks noGrp="1"/>
          </p:cNvSpPr>
          <p:nvPr>
            <p:ph type="ftr" sz="quarter" idx="12"/>
          </p:nvPr>
        </p:nvSpPr>
        <p:spPr/>
        <p:txBody>
          <a:bodyPr/>
          <a:lstStyle/>
          <a:p>
            <a:r>
              <a:rPr lang="en-US"/>
              <a:t>Business Tier with Microservices &amp; API</a:t>
            </a:r>
            <a:endParaRPr lang="en-US" dirty="0"/>
          </a:p>
        </p:txBody>
      </p:sp>
      <p:pic>
        <p:nvPicPr>
          <p:cNvPr id="8" name="Picture 7" descr="Graphical user interface, text, application, email&#10;&#10;Description automatically generated">
            <a:extLst>
              <a:ext uri="{FF2B5EF4-FFF2-40B4-BE49-F238E27FC236}">
                <a16:creationId xmlns:a16="http://schemas.microsoft.com/office/drawing/2014/main" id="{CABC9BD4-CD75-432B-B15D-F9E6FE6F82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4299744"/>
            <a:ext cx="4743450" cy="2009775"/>
          </a:xfrm>
          <a:prstGeom prst="rect">
            <a:avLst/>
          </a:prstGeom>
          <a:ln>
            <a:noFill/>
          </a:ln>
          <a:effectLst>
            <a:outerShdw blurRad="292100" dist="139700" dir="2700000" algn="tl" rotWithShape="0">
              <a:srgbClr val="333333">
                <a:alpha val="65000"/>
              </a:srgbClr>
            </a:outerShdw>
          </a:effectLst>
        </p:spPr>
      </p:pic>
      <p:pic>
        <p:nvPicPr>
          <p:cNvPr id="10" name="Picture 9" descr="Graphical user interface, application&#10;&#10;Description automatically generated">
            <a:extLst>
              <a:ext uri="{FF2B5EF4-FFF2-40B4-BE49-F238E27FC236}">
                <a16:creationId xmlns:a16="http://schemas.microsoft.com/office/drawing/2014/main" id="{E16CC4EA-5E16-4327-84C0-41A154E3AF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1690" y="5304631"/>
            <a:ext cx="6877050" cy="1114425"/>
          </a:xfrm>
          <a:prstGeom prst="rect">
            <a:avLst/>
          </a:prstGeom>
          <a:ln>
            <a:noFill/>
          </a:ln>
          <a:effectLst>
            <a:outerShdw blurRad="292100" dist="139700" dir="2700000" algn="tl" rotWithShape="0">
              <a:srgbClr val="333333">
                <a:alpha val="65000"/>
              </a:srgbClr>
            </a:outerShdw>
          </a:effectLst>
        </p:spPr>
      </p:pic>
      <p:pic>
        <p:nvPicPr>
          <p:cNvPr id="12" name="Picture 11" descr="Graphical user interface, text, application, email&#10;&#10;Description automatically generated">
            <a:extLst>
              <a:ext uri="{FF2B5EF4-FFF2-40B4-BE49-F238E27FC236}">
                <a16:creationId xmlns:a16="http://schemas.microsoft.com/office/drawing/2014/main" id="{DC67F40B-A49B-47BB-96E1-093917CB39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3254" y="4038600"/>
            <a:ext cx="6053584" cy="2511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244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1000"/>
                                        <p:tgtEl>
                                          <p:spTgt spid="12"/>
                                        </p:tgtEl>
                                      </p:cBhvr>
                                    </p:animEffect>
                                    <p:anim calcmode="lin" valueType="num">
                                      <p:cBhvr>
                                        <p:cTn id="17" dur="1000" fill="hold"/>
                                        <p:tgtEl>
                                          <p:spTgt spid="12"/>
                                        </p:tgtEl>
                                        <p:attrNameLst>
                                          <p:attrName>ppt_x</p:attrName>
                                        </p:attrNameLst>
                                      </p:cBhvr>
                                      <p:tavLst>
                                        <p:tav tm="0">
                                          <p:val>
                                            <p:strVal val="#ppt_x"/>
                                          </p:val>
                                        </p:tav>
                                        <p:tav tm="100000">
                                          <p:val>
                                            <p:strVal val="#ppt_x"/>
                                          </p:val>
                                        </p:tav>
                                      </p:tavLst>
                                    </p:anim>
                                    <p:anim calcmode="lin" valueType="num">
                                      <p:cBhvr>
                                        <p:cTn id="1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605FA-2D9A-4F57-842A-7274DB7AEDC2}"/>
              </a:ext>
            </a:extLst>
          </p:cNvPr>
          <p:cNvSpPr>
            <a:spLocks noGrp="1"/>
          </p:cNvSpPr>
          <p:nvPr>
            <p:ph type="title"/>
          </p:nvPr>
        </p:nvSpPr>
        <p:spPr/>
        <p:txBody>
          <a:bodyPr/>
          <a:lstStyle/>
          <a:p>
            <a:r>
              <a:rPr lang="en-US" dirty="0"/>
              <a:t>OpenAPI Specification (OAS)</a:t>
            </a:r>
          </a:p>
        </p:txBody>
      </p:sp>
      <p:sp>
        <p:nvSpPr>
          <p:cNvPr id="3" name="Content Placeholder 2">
            <a:extLst>
              <a:ext uri="{FF2B5EF4-FFF2-40B4-BE49-F238E27FC236}">
                <a16:creationId xmlns:a16="http://schemas.microsoft.com/office/drawing/2014/main" id="{37EB1783-EC8F-409D-A5AC-E536AC9F3250}"/>
              </a:ext>
            </a:extLst>
          </p:cNvPr>
          <p:cNvSpPr>
            <a:spLocks noGrp="1"/>
          </p:cNvSpPr>
          <p:nvPr>
            <p:ph idx="1"/>
          </p:nvPr>
        </p:nvSpPr>
        <p:spPr/>
        <p:txBody>
          <a:bodyPr/>
          <a:lstStyle/>
          <a:p>
            <a:r>
              <a:rPr lang="en-US" dirty="0"/>
              <a:t>A standard, language-agnostic way to describe RESTful APIs</a:t>
            </a:r>
          </a:p>
          <a:p>
            <a:r>
              <a:rPr lang="en-US" dirty="0"/>
              <a:t>Makes it easy for all consumers to understand and interact with an API</a:t>
            </a:r>
          </a:p>
          <a:p>
            <a:r>
              <a:rPr lang="en-US" dirty="0"/>
              <a:t>Clients and servers can both take advantage of automated code generation tools</a:t>
            </a:r>
          </a:p>
          <a:p>
            <a:r>
              <a:rPr lang="en-US" dirty="0"/>
              <a:t>OpenAPI Specification </a:t>
            </a:r>
            <a:r>
              <a:rPr lang="en-US" b="1" i="1" dirty="0"/>
              <a:t>(OAS) </a:t>
            </a:r>
            <a:r>
              <a:rPr lang="en-US" dirty="0"/>
              <a:t>document can be easily passed around and processed</a:t>
            </a:r>
          </a:p>
        </p:txBody>
      </p:sp>
      <p:sp>
        <p:nvSpPr>
          <p:cNvPr id="4" name="Date Placeholder 3">
            <a:extLst>
              <a:ext uri="{FF2B5EF4-FFF2-40B4-BE49-F238E27FC236}">
                <a16:creationId xmlns:a16="http://schemas.microsoft.com/office/drawing/2014/main" id="{6365162B-09E8-4220-BA2F-CBCBFAE3BF9D}"/>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A2390911-8ABA-4851-AE1A-12F042100D74}"/>
              </a:ext>
            </a:extLst>
          </p:cNvPr>
          <p:cNvSpPr>
            <a:spLocks noGrp="1"/>
          </p:cNvSpPr>
          <p:nvPr>
            <p:ph type="sldNum" sz="quarter" idx="11"/>
          </p:nvPr>
        </p:nvSpPr>
        <p:spPr/>
        <p:txBody>
          <a:bodyPr/>
          <a:lstStyle/>
          <a:p>
            <a:fld id="{1394A405-A56A-447D-AF03-5FB891AC25A7}" type="slidenum">
              <a:rPr lang="en-US" smtClean="0"/>
              <a:pPr/>
              <a:t>17</a:t>
            </a:fld>
            <a:endParaRPr lang="en-US" dirty="0"/>
          </a:p>
        </p:txBody>
      </p:sp>
      <p:sp>
        <p:nvSpPr>
          <p:cNvPr id="6" name="Footer Placeholder 5">
            <a:extLst>
              <a:ext uri="{FF2B5EF4-FFF2-40B4-BE49-F238E27FC236}">
                <a16:creationId xmlns:a16="http://schemas.microsoft.com/office/drawing/2014/main" id="{13024063-86A6-44A5-9684-DC6EC59C6584}"/>
              </a:ext>
            </a:extLst>
          </p:cNvPr>
          <p:cNvSpPr>
            <a:spLocks noGrp="1"/>
          </p:cNvSpPr>
          <p:nvPr>
            <p:ph type="ftr" sz="quarter" idx="12"/>
          </p:nvPr>
        </p:nvSpPr>
        <p:spPr/>
        <p:txBody>
          <a:bodyPr/>
          <a:lstStyle/>
          <a:p>
            <a:r>
              <a:rPr lang="en-US"/>
              <a:t>Business Tier with Microservices &amp; API</a:t>
            </a:r>
            <a:endParaRPr lang="en-US" dirty="0"/>
          </a:p>
        </p:txBody>
      </p:sp>
      <p:sp>
        <p:nvSpPr>
          <p:cNvPr id="7" name="Content Placeholder 9">
            <a:extLst>
              <a:ext uri="{FF2B5EF4-FFF2-40B4-BE49-F238E27FC236}">
                <a16:creationId xmlns:a16="http://schemas.microsoft.com/office/drawing/2014/main" id="{7298B072-1EFB-48CF-958B-64DED985C6C5}"/>
              </a:ext>
            </a:extLst>
          </p:cNvPr>
          <p:cNvSpPr txBox="1">
            <a:spLocks/>
          </p:cNvSpPr>
          <p:nvPr/>
        </p:nvSpPr>
        <p:spPr>
          <a:xfrm>
            <a:off x="1752600" y="6127749"/>
            <a:ext cx="7155180" cy="365125"/>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dk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dk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dk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Font typeface="Arial" pitchFamily="34" charset="0"/>
              <a:buNone/>
            </a:pPr>
            <a:r>
              <a:rPr lang="en-US" sz="1800"/>
              <a:t>https://github.com/OAI/OpenAPI-Specification/tree/main/examples/v3.0</a:t>
            </a:r>
            <a:endParaRPr lang="en-US" sz="1800" dirty="0"/>
          </a:p>
        </p:txBody>
      </p:sp>
    </p:spTree>
    <p:extLst>
      <p:ext uri="{BB962C8B-B14F-4D97-AF65-F5344CB8AC3E}">
        <p14:creationId xmlns:p14="http://schemas.microsoft.com/office/powerpoint/2010/main" val="35187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8F756-9333-40AE-829A-38F64C70C07F}"/>
              </a:ext>
            </a:extLst>
          </p:cNvPr>
          <p:cNvSpPr>
            <a:spLocks noGrp="1"/>
          </p:cNvSpPr>
          <p:nvPr>
            <p:ph type="title"/>
          </p:nvPr>
        </p:nvSpPr>
        <p:spPr/>
        <p:txBody>
          <a:bodyPr/>
          <a:lstStyle/>
          <a:p>
            <a:r>
              <a:rPr lang="en-US" dirty="0"/>
              <a:t>API Gateway</a:t>
            </a:r>
          </a:p>
        </p:txBody>
      </p:sp>
      <p:sp>
        <p:nvSpPr>
          <p:cNvPr id="4" name="Date Placeholder 3">
            <a:extLst>
              <a:ext uri="{FF2B5EF4-FFF2-40B4-BE49-F238E27FC236}">
                <a16:creationId xmlns:a16="http://schemas.microsoft.com/office/drawing/2014/main" id="{0D28A376-182C-4D9C-BC60-0DCD9B710A41}"/>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C0297638-4BCD-4679-8B1F-CF6178AA5931}"/>
              </a:ext>
            </a:extLst>
          </p:cNvPr>
          <p:cNvSpPr>
            <a:spLocks noGrp="1"/>
          </p:cNvSpPr>
          <p:nvPr>
            <p:ph type="sldNum" sz="quarter" idx="11"/>
          </p:nvPr>
        </p:nvSpPr>
        <p:spPr/>
        <p:txBody>
          <a:bodyPr/>
          <a:lstStyle/>
          <a:p>
            <a:fld id="{1394A405-A56A-447D-AF03-5FB891AC25A7}" type="slidenum">
              <a:rPr lang="en-US" smtClean="0"/>
              <a:pPr/>
              <a:t>18</a:t>
            </a:fld>
            <a:endParaRPr lang="en-US" dirty="0"/>
          </a:p>
        </p:txBody>
      </p:sp>
      <p:sp>
        <p:nvSpPr>
          <p:cNvPr id="6" name="Footer Placeholder 5">
            <a:extLst>
              <a:ext uri="{FF2B5EF4-FFF2-40B4-BE49-F238E27FC236}">
                <a16:creationId xmlns:a16="http://schemas.microsoft.com/office/drawing/2014/main" id="{FA1CEF9A-F984-4255-917A-837F8AAB2E90}"/>
              </a:ext>
            </a:extLst>
          </p:cNvPr>
          <p:cNvSpPr>
            <a:spLocks noGrp="1"/>
          </p:cNvSpPr>
          <p:nvPr>
            <p:ph type="ftr" sz="quarter" idx="12"/>
          </p:nvPr>
        </p:nvSpPr>
        <p:spPr/>
        <p:txBody>
          <a:bodyPr/>
          <a:lstStyle/>
          <a:p>
            <a:r>
              <a:rPr lang="en-US"/>
              <a:t>Business Tier with Microservices &amp; API</a:t>
            </a:r>
            <a:endParaRPr lang="en-US" dirty="0"/>
          </a:p>
        </p:txBody>
      </p:sp>
      <p:sp>
        <p:nvSpPr>
          <p:cNvPr id="7" name="Rectangle 6">
            <a:extLst>
              <a:ext uri="{FF2B5EF4-FFF2-40B4-BE49-F238E27FC236}">
                <a16:creationId xmlns:a16="http://schemas.microsoft.com/office/drawing/2014/main" id="{2E4D5DBA-1238-4039-B9FF-52DB99C4DF1C}"/>
              </a:ext>
            </a:extLst>
          </p:cNvPr>
          <p:cNvSpPr/>
          <p:nvPr/>
        </p:nvSpPr>
        <p:spPr>
          <a:xfrm>
            <a:off x="511237" y="1802467"/>
            <a:ext cx="1578734" cy="557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Application</a:t>
            </a:r>
          </a:p>
        </p:txBody>
      </p:sp>
      <p:sp>
        <p:nvSpPr>
          <p:cNvPr id="8" name="Rectangle 7">
            <a:extLst>
              <a:ext uri="{FF2B5EF4-FFF2-40B4-BE49-F238E27FC236}">
                <a16:creationId xmlns:a16="http://schemas.microsoft.com/office/drawing/2014/main" id="{B4127A5C-8CE9-40F9-B2EA-BE5F00D445AD}"/>
              </a:ext>
            </a:extLst>
          </p:cNvPr>
          <p:cNvSpPr/>
          <p:nvPr/>
        </p:nvSpPr>
        <p:spPr>
          <a:xfrm>
            <a:off x="511237" y="2727274"/>
            <a:ext cx="1638299" cy="593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Mobile Application</a:t>
            </a:r>
          </a:p>
        </p:txBody>
      </p:sp>
      <p:sp>
        <p:nvSpPr>
          <p:cNvPr id="9" name="Rectangle 8">
            <a:extLst>
              <a:ext uri="{FF2B5EF4-FFF2-40B4-BE49-F238E27FC236}">
                <a16:creationId xmlns:a16="http://schemas.microsoft.com/office/drawing/2014/main" id="{C19FED98-22FF-4E51-B487-684F048B92B5}"/>
              </a:ext>
            </a:extLst>
          </p:cNvPr>
          <p:cNvSpPr/>
          <p:nvPr/>
        </p:nvSpPr>
        <p:spPr>
          <a:xfrm>
            <a:off x="3468709" y="1447800"/>
            <a:ext cx="1313645" cy="313010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 Gateway</a:t>
            </a:r>
          </a:p>
        </p:txBody>
      </p:sp>
      <p:cxnSp>
        <p:nvCxnSpPr>
          <p:cNvPr id="19" name="Straight Arrow Connector 18">
            <a:extLst>
              <a:ext uri="{FF2B5EF4-FFF2-40B4-BE49-F238E27FC236}">
                <a16:creationId xmlns:a16="http://schemas.microsoft.com/office/drawing/2014/main" id="{9E36D929-1558-4AF3-A1B4-B56B3BC0D14C}"/>
              </a:ext>
            </a:extLst>
          </p:cNvPr>
          <p:cNvCxnSpPr>
            <a:cxnSpLocks/>
            <a:stCxn id="7" idx="3"/>
            <a:endCxn id="9" idx="1"/>
          </p:cNvCxnSpPr>
          <p:nvPr/>
        </p:nvCxnSpPr>
        <p:spPr>
          <a:xfrm>
            <a:off x="2089971" y="2081317"/>
            <a:ext cx="1378738" cy="931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B065898-FF36-4D77-A740-B107FEA407DF}"/>
              </a:ext>
            </a:extLst>
          </p:cNvPr>
          <p:cNvCxnSpPr>
            <a:cxnSpLocks/>
            <a:stCxn id="8" idx="3"/>
            <a:endCxn id="9" idx="1"/>
          </p:cNvCxnSpPr>
          <p:nvPr/>
        </p:nvCxnSpPr>
        <p:spPr>
          <a:xfrm flipV="1">
            <a:off x="2149536" y="3012855"/>
            <a:ext cx="1319173" cy="10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E53862A8-7E81-43B3-82A7-0BB2E99701DB}"/>
              </a:ext>
            </a:extLst>
          </p:cNvPr>
          <p:cNvSpPr/>
          <p:nvPr/>
        </p:nvSpPr>
        <p:spPr>
          <a:xfrm>
            <a:off x="495998" y="3617618"/>
            <a:ext cx="1652842" cy="593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r>
              <a:rPr lang="en-US" baseline="30000" dirty="0"/>
              <a:t>rd</a:t>
            </a:r>
            <a:r>
              <a:rPr lang="en-US" dirty="0"/>
              <a:t> party Application</a:t>
            </a:r>
          </a:p>
        </p:txBody>
      </p:sp>
      <p:cxnSp>
        <p:nvCxnSpPr>
          <p:cNvPr id="33" name="Straight Arrow Connector 32">
            <a:extLst>
              <a:ext uri="{FF2B5EF4-FFF2-40B4-BE49-F238E27FC236}">
                <a16:creationId xmlns:a16="http://schemas.microsoft.com/office/drawing/2014/main" id="{648E59D3-8224-46BC-ADE7-3D223532F29F}"/>
              </a:ext>
            </a:extLst>
          </p:cNvPr>
          <p:cNvCxnSpPr>
            <a:cxnSpLocks/>
            <a:stCxn id="28" idx="3"/>
            <a:endCxn id="9" idx="1"/>
          </p:cNvCxnSpPr>
          <p:nvPr/>
        </p:nvCxnSpPr>
        <p:spPr>
          <a:xfrm flipV="1">
            <a:off x="2148840" y="3012855"/>
            <a:ext cx="1319869" cy="901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B76716E-54CF-4354-A392-F89BBBCE6951}"/>
              </a:ext>
            </a:extLst>
          </p:cNvPr>
          <p:cNvSpPr/>
          <p:nvPr/>
        </p:nvSpPr>
        <p:spPr>
          <a:xfrm>
            <a:off x="6241424" y="1417637"/>
            <a:ext cx="2445376" cy="150410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Monolith 1 </a:t>
            </a:r>
          </a:p>
        </p:txBody>
      </p:sp>
      <p:sp>
        <p:nvSpPr>
          <p:cNvPr id="40" name="Rectangle 39">
            <a:extLst>
              <a:ext uri="{FF2B5EF4-FFF2-40B4-BE49-F238E27FC236}">
                <a16:creationId xmlns:a16="http://schemas.microsoft.com/office/drawing/2014/main" id="{8CCFABFE-30CF-4F2F-8AD9-90BBC7A64A84}"/>
              </a:ext>
            </a:extLst>
          </p:cNvPr>
          <p:cNvSpPr/>
          <p:nvPr/>
        </p:nvSpPr>
        <p:spPr>
          <a:xfrm>
            <a:off x="6241424" y="3036153"/>
            <a:ext cx="2445376" cy="52901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Microservice 1</a:t>
            </a:r>
          </a:p>
        </p:txBody>
      </p:sp>
      <p:sp>
        <p:nvSpPr>
          <p:cNvPr id="43" name="Content Placeholder 2">
            <a:extLst>
              <a:ext uri="{FF2B5EF4-FFF2-40B4-BE49-F238E27FC236}">
                <a16:creationId xmlns:a16="http://schemas.microsoft.com/office/drawing/2014/main" id="{F743303A-3CC5-49FE-9DE5-F220A43E625E}"/>
              </a:ext>
            </a:extLst>
          </p:cNvPr>
          <p:cNvSpPr>
            <a:spLocks noGrp="1"/>
          </p:cNvSpPr>
          <p:nvPr>
            <p:ph idx="1"/>
          </p:nvPr>
        </p:nvSpPr>
        <p:spPr>
          <a:xfrm>
            <a:off x="457200" y="4962738"/>
            <a:ext cx="8077200" cy="1439025"/>
          </a:xfrm>
        </p:spPr>
        <p:txBody>
          <a:bodyPr>
            <a:normAutofit fontScale="92500" lnSpcReduction="10000"/>
          </a:bodyPr>
          <a:lstStyle/>
          <a:p>
            <a:r>
              <a:rPr lang="en-US" sz="2400" dirty="0"/>
              <a:t>Single entry point for all APIs available in the enterprise (implemented by monoliths or microservices)</a:t>
            </a:r>
          </a:p>
          <a:p>
            <a:r>
              <a:rPr lang="en-US" sz="2400" dirty="0"/>
              <a:t>Client applications do not know or care about implementation </a:t>
            </a:r>
          </a:p>
          <a:p>
            <a:r>
              <a:rPr lang="en-US" sz="2400" dirty="0"/>
              <a:t>Value Add – security, call routing, location transparency</a:t>
            </a:r>
          </a:p>
        </p:txBody>
      </p:sp>
      <p:sp>
        <p:nvSpPr>
          <p:cNvPr id="77" name="Rectangle 76">
            <a:extLst>
              <a:ext uri="{FF2B5EF4-FFF2-40B4-BE49-F238E27FC236}">
                <a16:creationId xmlns:a16="http://schemas.microsoft.com/office/drawing/2014/main" id="{FBB36F97-428E-4654-B449-530C24AD7035}"/>
              </a:ext>
            </a:extLst>
          </p:cNvPr>
          <p:cNvSpPr/>
          <p:nvPr/>
        </p:nvSpPr>
        <p:spPr>
          <a:xfrm>
            <a:off x="6236646" y="3745970"/>
            <a:ext cx="2411356" cy="44503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Microservice 2</a:t>
            </a:r>
          </a:p>
        </p:txBody>
      </p:sp>
      <p:sp>
        <p:nvSpPr>
          <p:cNvPr id="93" name="Oval 92">
            <a:extLst>
              <a:ext uri="{FF2B5EF4-FFF2-40B4-BE49-F238E27FC236}">
                <a16:creationId xmlns:a16="http://schemas.microsoft.com/office/drawing/2014/main" id="{70E34332-A924-4F64-8242-FEB6426C3831}"/>
              </a:ext>
            </a:extLst>
          </p:cNvPr>
          <p:cNvSpPr/>
          <p:nvPr/>
        </p:nvSpPr>
        <p:spPr>
          <a:xfrm>
            <a:off x="5741992" y="1651306"/>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4" name="Oval 93">
            <a:extLst>
              <a:ext uri="{FF2B5EF4-FFF2-40B4-BE49-F238E27FC236}">
                <a16:creationId xmlns:a16="http://schemas.microsoft.com/office/drawing/2014/main" id="{046AFA97-E1B4-47E6-A519-5E77208F3F74}"/>
              </a:ext>
            </a:extLst>
          </p:cNvPr>
          <p:cNvSpPr/>
          <p:nvPr/>
        </p:nvSpPr>
        <p:spPr>
          <a:xfrm>
            <a:off x="5741992" y="2044834"/>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5" name="Oval 94">
            <a:extLst>
              <a:ext uri="{FF2B5EF4-FFF2-40B4-BE49-F238E27FC236}">
                <a16:creationId xmlns:a16="http://schemas.microsoft.com/office/drawing/2014/main" id="{E7F2E1F5-4623-40BA-9E67-7B6494A582D5}"/>
              </a:ext>
            </a:extLst>
          </p:cNvPr>
          <p:cNvSpPr/>
          <p:nvPr/>
        </p:nvSpPr>
        <p:spPr>
          <a:xfrm>
            <a:off x="5741992" y="2490201"/>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6" name="Oval 95">
            <a:extLst>
              <a:ext uri="{FF2B5EF4-FFF2-40B4-BE49-F238E27FC236}">
                <a16:creationId xmlns:a16="http://schemas.microsoft.com/office/drawing/2014/main" id="{16C4F1AF-02FF-496A-8B9E-06A479FC7EB7}"/>
              </a:ext>
            </a:extLst>
          </p:cNvPr>
          <p:cNvSpPr/>
          <p:nvPr/>
        </p:nvSpPr>
        <p:spPr>
          <a:xfrm>
            <a:off x="5744832" y="3140458"/>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sp>
        <p:nvSpPr>
          <p:cNvPr id="97" name="Oval 96">
            <a:extLst>
              <a:ext uri="{FF2B5EF4-FFF2-40B4-BE49-F238E27FC236}">
                <a16:creationId xmlns:a16="http://schemas.microsoft.com/office/drawing/2014/main" id="{0BCE8D2D-2B6A-46AF-844B-3A56AE9074C2}"/>
              </a:ext>
            </a:extLst>
          </p:cNvPr>
          <p:cNvSpPr/>
          <p:nvPr/>
        </p:nvSpPr>
        <p:spPr>
          <a:xfrm>
            <a:off x="5741992" y="3810000"/>
            <a:ext cx="838200" cy="27885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API</a:t>
            </a:r>
          </a:p>
        </p:txBody>
      </p:sp>
      <p:cxnSp>
        <p:nvCxnSpPr>
          <p:cNvPr id="109" name="Straight Arrow Connector 108">
            <a:extLst>
              <a:ext uri="{FF2B5EF4-FFF2-40B4-BE49-F238E27FC236}">
                <a16:creationId xmlns:a16="http://schemas.microsoft.com/office/drawing/2014/main" id="{CAC3959F-D032-42EB-B7F4-8E52A328F431}"/>
              </a:ext>
            </a:extLst>
          </p:cNvPr>
          <p:cNvCxnSpPr>
            <a:cxnSpLocks/>
          </p:cNvCxnSpPr>
          <p:nvPr/>
        </p:nvCxnSpPr>
        <p:spPr>
          <a:xfrm>
            <a:off x="4792057" y="2629626"/>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0" name="Straight Arrow Connector 109">
            <a:extLst>
              <a:ext uri="{FF2B5EF4-FFF2-40B4-BE49-F238E27FC236}">
                <a16:creationId xmlns:a16="http://schemas.microsoft.com/office/drawing/2014/main" id="{7C7777F5-B6E6-4660-9977-881AB0338697}"/>
              </a:ext>
            </a:extLst>
          </p:cNvPr>
          <p:cNvCxnSpPr>
            <a:cxnSpLocks/>
          </p:cNvCxnSpPr>
          <p:nvPr/>
        </p:nvCxnSpPr>
        <p:spPr>
          <a:xfrm>
            <a:off x="4777576" y="2169689"/>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1" name="Straight Arrow Connector 110">
            <a:extLst>
              <a:ext uri="{FF2B5EF4-FFF2-40B4-BE49-F238E27FC236}">
                <a16:creationId xmlns:a16="http://schemas.microsoft.com/office/drawing/2014/main" id="{935D381E-84D7-4EE9-957E-A819B1B251E9}"/>
              </a:ext>
            </a:extLst>
          </p:cNvPr>
          <p:cNvCxnSpPr>
            <a:cxnSpLocks/>
          </p:cNvCxnSpPr>
          <p:nvPr/>
        </p:nvCxnSpPr>
        <p:spPr>
          <a:xfrm>
            <a:off x="4777576" y="3957771"/>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2" name="Straight Arrow Connector 111">
            <a:extLst>
              <a:ext uri="{FF2B5EF4-FFF2-40B4-BE49-F238E27FC236}">
                <a16:creationId xmlns:a16="http://schemas.microsoft.com/office/drawing/2014/main" id="{5531DEA7-A3ED-4EE0-AD5D-6DDCB7F69FA4}"/>
              </a:ext>
            </a:extLst>
          </p:cNvPr>
          <p:cNvCxnSpPr>
            <a:cxnSpLocks/>
          </p:cNvCxnSpPr>
          <p:nvPr/>
        </p:nvCxnSpPr>
        <p:spPr>
          <a:xfrm>
            <a:off x="4792057" y="3279883"/>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3" name="Straight Arrow Connector 112">
            <a:extLst>
              <a:ext uri="{FF2B5EF4-FFF2-40B4-BE49-F238E27FC236}">
                <a16:creationId xmlns:a16="http://schemas.microsoft.com/office/drawing/2014/main" id="{778E64D5-2B0E-4745-A5D2-AC68443899D3}"/>
              </a:ext>
            </a:extLst>
          </p:cNvPr>
          <p:cNvCxnSpPr>
            <a:cxnSpLocks/>
          </p:cNvCxnSpPr>
          <p:nvPr/>
        </p:nvCxnSpPr>
        <p:spPr>
          <a:xfrm>
            <a:off x="4777576" y="1790731"/>
            <a:ext cx="9644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9663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1287686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81BA098D-0269-495C-B97C-63A6E5C1F45B}" type="datetime1">
              <a:rPr lang="en-US" smtClean="0"/>
              <a:t>10/1/2021</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1</a:t>
            </a:fld>
            <a:endParaRPr lang="en-US"/>
          </a:p>
        </p:txBody>
      </p:sp>
      <p:sp>
        <p:nvSpPr>
          <p:cNvPr id="5" name="Footer Placeholder 4"/>
          <p:cNvSpPr>
            <a:spLocks noGrp="1"/>
          </p:cNvSpPr>
          <p:nvPr>
            <p:ph type="ftr" sz="quarter" idx="12"/>
          </p:nvPr>
        </p:nvSpPr>
        <p:spPr/>
        <p:txBody>
          <a:bodyPr/>
          <a:lstStyle/>
          <a:p>
            <a:r>
              <a:rPr lang="en-US" dirty="0"/>
              <a:t>Business Tier with Microservices &amp; API</a:t>
            </a:r>
          </a:p>
        </p:txBody>
      </p:sp>
    </p:spTree>
    <p:extLst>
      <p:ext uri="{BB962C8B-B14F-4D97-AF65-F5344CB8AC3E}">
        <p14:creationId xmlns:p14="http://schemas.microsoft.com/office/powerpoint/2010/main" val="34181824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FA30-574A-4D36-87A3-F4FCC4E46927}"/>
              </a:ext>
            </a:extLst>
          </p:cNvPr>
          <p:cNvSpPr>
            <a:spLocks noGrp="1"/>
          </p:cNvSpPr>
          <p:nvPr>
            <p:ph type="title"/>
          </p:nvPr>
        </p:nvSpPr>
        <p:spPr/>
        <p:txBody>
          <a:bodyPr/>
          <a:lstStyle/>
          <a:p>
            <a:r>
              <a:rPr lang="en-US" dirty="0"/>
              <a:t>API-First Approach</a:t>
            </a:r>
          </a:p>
        </p:txBody>
      </p:sp>
      <p:sp>
        <p:nvSpPr>
          <p:cNvPr id="3" name="Content Placeholder 2">
            <a:extLst>
              <a:ext uri="{FF2B5EF4-FFF2-40B4-BE49-F238E27FC236}">
                <a16:creationId xmlns:a16="http://schemas.microsoft.com/office/drawing/2014/main" id="{ECD9CCE6-3D5D-4F19-9E59-8DE133D09186}"/>
              </a:ext>
            </a:extLst>
          </p:cNvPr>
          <p:cNvSpPr>
            <a:spLocks noGrp="1"/>
          </p:cNvSpPr>
          <p:nvPr>
            <p:ph idx="1"/>
          </p:nvPr>
        </p:nvSpPr>
        <p:spPr/>
        <p:txBody>
          <a:bodyPr>
            <a:normAutofit fontScale="92500" lnSpcReduction="10000"/>
          </a:bodyPr>
          <a:lstStyle/>
          <a:p>
            <a:r>
              <a:rPr lang="en-US" dirty="0"/>
              <a:t>It is a philosophy used in Enterprises </a:t>
            </a:r>
          </a:p>
          <a:p>
            <a:pPr lvl="1"/>
            <a:r>
              <a:rPr lang="en-US" dirty="0"/>
              <a:t>API design comes before any implementation</a:t>
            </a:r>
          </a:p>
          <a:p>
            <a:pPr lvl="1"/>
            <a:r>
              <a:rPr lang="en-US" dirty="0"/>
              <a:t>Team builds robust API before any UI</a:t>
            </a:r>
          </a:p>
          <a:p>
            <a:pPr lvl="1"/>
            <a:r>
              <a:rPr lang="en-US" dirty="0"/>
              <a:t>API is application’s first interface!</a:t>
            </a:r>
          </a:p>
          <a:p>
            <a:pPr lvl="1"/>
            <a:endParaRPr lang="en-US" dirty="0"/>
          </a:p>
          <a:p>
            <a:r>
              <a:rPr lang="en-US" dirty="0"/>
              <a:t>Benefits of API-First in a large enterprise</a:t>
            </a:r>
          </a:p>
          <a:p>
            <a:pPr lvl="1"/>
            <a:r>
              <a:rPr lang="en-US" dirty="0"/>
              <a:t>Parallel software development</a:t>
            </a:r>
          </a:p>
          <a:p>
            <a:pPr lvl="1"/>
            <a:r>
              <a:rPr lang="en-US" dirty="0"/>
              <a:t>Accelerated development / reduced risk of failure</a:t>
            </a:r>
          </a:p>
          <a:p>
            <a:pPr lvl="1"/>
            <a:r>
              <a:rPr lang="en-US" dirty="0"/>
              <a:t>Optimized development costs</a:t>
            </a:r>
          </a:p>
          <a:p>
            <a:pPr lvl="1"/>
            <a:r>
              <a:rPr lang="en-US" dirty="0"/>
              <a:t>Improved developer/team satisfaction</a:t>
            </a:r>
          </a:p>
          <a:p>
            <a:endParaRPr lang="en-US" dirty="0"/>
          </a:p>
          <a:p>
            <a:endParaRPr lang="en-US" dirty="0"/>
          </a:p>
        </p:txBody>
      </p:sp>
      <p:sp>
        <p:nvSpPr>
          <p:cNvPr id="4" name="Date Placeholder 3">
            <a:extLst>
              <a:ext uri="{FF2B5EF4-FFF2-40B4-BE49-F238E27FC236}">
                <a16:creationId xmlns:a16="http://schemas.microsoft.com/office/drawing/2014/main" id="{61A1C316-0671-4530-955A-0F74A38D2A6A}"/>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5CE19716-A6B2-4439-85DC-769486D2C88A}"/>
              </a:ext>
            </a:extLst>
          </p:cNvPr>
          <p:cNvSpPr>
            <a:spLocks noGrp="1"/>
          </p:cNvSpPr>
          <p:nvPr>
            <p:ph type="sldNum" sz="quarter" idx="11"/>
          </p:nvPr>
        </p:nvSpPr>
        <p:spPr/>
        <p:txBody>
          <a:bodyPr/>
          <a:lstStyle/>
          <a:p>
            <a:fld id="{1394A405-A56A-447D-AF03-5FB891AC25A7}" type="slidenum">
              <a:rPr lang="en-US" smtClean="0"/>
              <a:pPr/>
              <a:t>19</a:t>
            </a:fld>
            <a:endParaRPr lang="en-US" dirty="0"/>
          </a:p>
        </p:txBody>
      </p:sp>
      <p:sp>
        <p:nvSpPr>
          <p:cNvPr id="6" name="Footer Placeholder 5">
            <a:extLst>
              <a:ext uri="{FF2B5EF4-FFF2-40B4-BE49-F238E27FC236}">
                <a16:creationId xmlns:a16="http://schemas.microsoft.com/office/drawing/2014/main" id="{72BB694F-5681-4340-BCBC-E270956A4CBF}"/>
              </a:ext>
            </a:extLst>
          </p:cNvPr>
          <p:cNvSpPr>
            <a:spLocks noGrp="1"/>
          </p:cNvSpPr>
          <p:nvPr>
            <p:ph type="ftr" sz="quarter" idx="12"/>
          </p:nvPr>
        </p:nvSpPr>
        <p:spPr/>
        <p:txBody>
          <a:bodyPr/>
          <a:lstStyle/>
          <a:p>
            <a:r>
              <a:rPr lang="en-US"/>
              <a:t>Business Tier with Microservices &amp; API</a:t>
            </a:r>
            <a:endParaRPr lang="en-US" dirty="0"/>
          </a:p>
        </p:txBody>
      </p:sp>
    </p:spTree>
    <p:extLst>
      <p:ext uri="{BB962C8B-B14F-4D97-AF65-F5344CB8AC3E}">
        <p14:creationId xmlns:p14="http://schemas.microsoft.com/office/powerpoint/2010/main" val="274130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0495-8133-4979-8DB3-D97F92F9AE91}"/>
              </a:ext>
            </a:extLst>
          </p:cNvPr>
          <p:cNvSpPr>
            <a:spLocks noGrp="1"/>
          </p:cNvSpPr>
          <p:nvPr>
            <p:ph type="title"/>
          </p:nvPr>
        </p:nvSpPr>
        <p:spPr/>
        <p:txBody>
          <a:bodyPr/>
          <a:lstStyle/>
          <a:p>
            <a:r>
              <a:rPr lang="en-US" dirty="0"/>
              <a:t>Do you have an API for that?</a:t>
            </a:r>
          </a:p>
        </p:txBody>
      </p:sp>
      <p:sp>
        <p:nvSpPr>
          <p:cNvPr id="4" name="Date Placeholder 3">
            <a:extLst>
              <a:ext uri="{FF2B5EF4-FFF2-40B4-BE49-F238E27FC236}">
                <a16:creationId xmlns:a16="http://schemas.microsoft.com/office/drawing/2014/main" id="{87CE1D8C-DC7D-4882-AEF5-03EADB6A2A1F}"/>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B27F22CA-5ABD-41E6-B66F-5A81C76FA503}"/>
              </a:ext>
            </a:extLst>
          </p:cNvPr>
          <p:cNvSpPr>
            <a:spLocks noGrp="1"/>
          </p:cNvSpPr>
          <p:nvPr>
            <p:ph type="sldNum" sz="quarter" idx="11"/>
          </p:nvPr>
        </p:nvSpPr>
        <p:spPr/>
        <p:txBody>
          <a:bodyPr/>
          <a:lstStyle/>
          <a:p>
            <a:fld id="{1394A405-A56A-447D-AF03-5FB891AC25A7}" type="slidenum">
              <a:rPr lang="en-US" smtClean="0"/>
              <a:pPr/>
              <a:t>20</a:t>
            </a:fld>
            <a:endParaRPr lang="en-US" dirty="0"/>
          </a:p>
        </p:txBody>
      </p:sp>
      <p:sp>
        <p:nvSpPr>
          <p:cNvPr id="6" name="Footer Placeholder 5">
            <a:extLst>
              <a:ext uri="{FF2B5EF4-FFF2-40B4-BE49-F238E27FC236}">
                <a16:creationId xmlns:a16="http://schemas.microsoft.com/office/drawing/2014/main" id="{BB6A498C-F7B5-4B90-A7F3-07E221B30D1C}"/>
              </a:ext>
            </a:extLst>
          </p:cNvPr>
          <p:cNvSpPr>
            <a:spLocks noGrp="1"/>
          </p:cNvSpPr>
          <p:nvPr>
            <p:ph type="ftr" sz="quarter" idx="12"/>
          </p:nvPr>
        </p:nvSpPr>
        <p:spPr/>
        <p:txBody>
          <a:bodyPr/>
          <a:lstStyle/>
          <a:p>
            <a:r>
              <a:rPr lang="en-US"/>
              <a:t>Business Tier with Microservices &amp; API</a:t>
            </a:r>
            <a:endParaRPr lang="en-US" dirty="0"/>
          </a:p>
        </p:txBody>
      </p:sp>
      <p:pic>
        <p:nvPicPr>
          <p:cNvPr id="3074" name="Picture 2" descr="7 Places to Look for Business Partnerships">
            <a:extLst>
              <a:ext uri="{FF2B5EF4-FFF2-40B4-BE49-F238E27FC236}">
                <a16:creationId xmlns:a16="http://schemas.microsoft.com/office/drawing/2014/main" id="{C906FD00-CA0C-41B3-B1A7-889532E6B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828800"/>
            <a:ext cx="7429500" cy="40862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946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3200" dirty="0"/>
              <a:t>Part 4 of 5 – Building Microservices with RESTful APIs</a:t>
            </a:r>
          </a:p>
        </p:txBody>
      </p:sp>
      <p:sp>
        <p:nvSpPr>
          <p:cNvPr id="8" name="Text Placeholder 7"/>
          <p:cNvSpPr>
            <a:spLocks noGrp="1"/>
          </p:cNvSpPr>
          <p:nvPr>
            <p:ph type="body" idx="1"/>
          </p:nvPr>
        </p:nvSpPr>
        <p:spPr/>
        <p:txBody>
          <a:bodyPr>
            <a:normAutofit/>
          </a:bodyPr>
          <a:lstStyle/>
          <a:p>
            <a:endParaRPr lang="en-US" sz="1800"/>
          </a:p>
        </p:txBody>
      </p:sp>
      <p:sp>
        <p:nvSpPr>
          <p:cNvPr id="4" name="Date Placeholder 3"/>
          <p:cNvSpPr>
            <a:spLocks noGrp="1"/>
          </p:cNvSpPr>
          <p:nvPr>
            <p:ph type="dt" sz="half" idx="10"/>
          </p:nvPr>
        </p:nvSpPr>
        <p:spPr/>
        <p:txBody>
          <a:bodyPr/>
          <a:lstStyle/>
          <a:p>
            <a:fld id="{3C404B01-47AF-4AEF-918C-AF5DB05B57F1}" type="datetime1">
              <a:rPr lang="en-US" smtClean="0"/>
              <a:t>10/3/2021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21</a:t>
            </a:fld>
            <a:endParaRPr lang="en-US" dirty="0"/>
          </a:p>
        </p:txBody>
      </p:sp>
      <p:sp>
        <p:nvSpPr>
          <p:cNvPr id="6" name="Footer Placeholder 5"/>
          <p:cNvSpPr>
            <a:spLocks noGrp="1"/>
          </p:cNvSpPr>
          <p:nvPr>
            <p:ph type="ftr" sz="quarter" idx="12"/>
          </p:nvPr>
        </p:nvSpPr>
        <p:spPr/>
        <p:txBody>
          <a:bodyPr/>
          <a:lstStyle/>
          <a:p>
            <a:r>
              <a:rPr lang="en-US" dirty="0"/>
              <a:t>Business Tier with Microservices &amp; API</a:t>
            </a:r>
          </a:p>
        </p:txBody>
      </p:sp>
    </p:spTree>
    <p:extLst>
      <p:ext uri="{BB962C8B-B14F-4D97-AF65-F5344CB8AC3E}">
        <p14:creationId xmlns:p14="http://schemas.microsoft.com/office/powerpoint/2010/main" val="198638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F4B8DB-DD24-48C2-879D-48BAA6F66D2F}"/>
              </a:ext>
            </a:extLst>
          </p:cNvPr>
          <p:cNvSpPr>
            <a:spLocks noGrp="1"/>
          </p:cNvSpPr>
          <p:nvPr>
            <p:ph type="title"/>
          </p:nvPr>
        </p:nvSpPr>
        <p:spPr/>
        <p:txBody>
          <a:bodyPr/>
          <a:lstStyle/>
          <a:p>
            <a:r>
              <a:rPr lang="en-US" dirty="0"/>
              <a:t>Development Frameworks</a:t>
            </a:r>
          </a:p>
        </p:txBody>
      </p:sp>
      <p:sp>
        <p:nvSpPr>
          <p:cNvPr id="4" name="Date Placeholder 3">
            <a:extLst>
              <a:ext uri="{FF2B5EF4-FFF2-40B4-BE49-F238E27FC236}">
                <a16:creationId xmlns:a16="http://schemas.microsoft.com/office/drawing/2014/main" id="{B7DFF3B8-DD98-4B98-B39D-6BBA0DB0AF60}"/>
              </a:ext>
            </a:extLst>
          </p:cNvPr>
          <p:cNvSpPr>
            <a:spLocks noGrp="1"/>
          </p:cNvSpPr>
          <p:nvPr>
            <p:ph type="dt" sz="half" idx="10"/>
          </p:nvPr>
        </p:nvSpPr>
        <p:spPr/>
        <p:txBody>
          <a:bodyPr/>
          <a:lstStyle/>
          <a:p>
            <a:fld id="{E6162A76-2065-40F3-AB0C-4D6D1548D390}" type="datetime1">
              <a:rPr lang="en-US" smtClean="0"/>
              <a:t>10/3/2021</a:t>
            </a:fld>
            <a:endParaRPr lang="en-US" dirty="0"/>
          </a:p>
        </p:txBody>
      </p:sp>
      <p:sp>
        <p:nvSpPr>
          <p:cNvPr id="5" name="Slide Number Placeholder 4">
            <a:extLst>
              <a:ext uri="{FF2B5EF4-FFF2-40B4-BE49-F238E27FC236}">
                <a16:creationId xmlns:a16="http://schemas.microsoft.com/office/drawing/2014/main" id="{4A8ECAD3-8B0F-478F-B447-04C03C7733E4}"/>
              </a:ext>
            </a:extLst>
          </p:cNvPr>
          <p:cNvSpPr>
            <a:spLocks noGrp="1"/>
          </p:cNvSpPr>
          <p:nvPr>
            <p:ph type="sldNum" sz="quarter" idx="11"/>
          </p:nvPr>
        </p:nvSpPr>
        <p:spPr/>
        <p:txBody>
          <a:bodyPr/>
          <a:lstStyle/>
          <a:p>
            <a:fld id="{1394A405-A56A-447D-AF03-5FB891AC25A7}" type="slidenum">
              <a:rPr lang="en-US" smtClean="0"/>
              <a:pPr/>
              <a:t>22</a:t>
            </a:fld>
            <a:endParaRPr lang="en-US" dirty="0"/>
          </a:p>
        </p:txBody>
      </p:sp>
      <p:sp>
        <p:nvSpPr>
          <p:cNvPr id="6" name="Footer Placeholder 5">
            <a:extLst>
              <a:ext uri="{FF2B5EF4-FFF2-40B4-BE49-F238E27FC236}">
                <a16:creationId xmlns:a16="http://schemas.microsoft.com/office/drawing/2014/main" id="{95231482-534B-45A8-8609-93E3C1FD501C}"/>
              </a:ext>
            </a:extLst>
          </p:cNvPr>
          <p:cNvSpPr>
            <a:spLocks noGrp="1"/>
          </p:cNvSpPr>
          <p:nvPr>
            <p:ph type="ftr" sz="quarter" idx="12"/>
          </p:nvPr>
        </p:nvSpPr>
        <p:spPr/>
        <p:txBody>
          <a:bodyPr/>
          <a:lstStyle/>
          <a:p>
            <a:r>
              <a:rPr lang="en-US"/>
              <a:t>Business Tier with Microservices &amp; API</a:t>
            </a:r>
            <a:endParaRPr lang="en-US" dirty="0"/>
          </a:p>
        </p:txBody>
      </p:sp>
      <p:sp>
        <p:nvSpPr>
          <p:cNvPr id="10" name="Rectangle 9">
            <a:extLst>
              <a:ext uri="{FF2B5EF4-FFF2-40B4-BE49-F238E27FC236}">
                <a16:creationId xmlns:a16="http://schemas.microsoft.com/office/drawing/2014/main" id="{C9913D96-6E57-4F64-8B66-912D5F97FDC0}"/>
              </a:ext>
            </a:extLst>
          </p:cNvPr>
          <p:cNvSpPr/>
          <p:nvPr/>
        </p:nvSpPr>
        <p:spPr>
          <a:xfrm>
            <a:off x="609600" y="1727527"/>
            <a:ext cx="3810000" cy="23795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400" dirty="0"/>
              <a:t>Java Based</a:t>
            </a:r>
          </a:p>
          <a:p>
            <a:pPr marL="742950" lvl="1" indent="-285750">
              <a:buFont typeface="Wingdings" panose="05000000000000000000" pitchFamily="2" charset="2"/>
              <a:buChar char="q"/>
            </a:pPr>
            <a:r>
              <a:rPr lang="en-US" sz="2400" dirty="0"/>
              <a:t>Spring Boot</a:t>
            </a:r>
          </a:p>
          <a:p>
            <a:pPr marL="742950" lvl="1" indent="-285750">
              <a:buFont typeface="Wingdings" panose="05000000000000000000" pitchFamily="2" charset="2"/>
              <a:buChar char="q"/>
            </a:pPr>
            <a:r>
              <a:rPr lang="en-US" sz="2400" dirty="0"/>
              <a:t>Restlet</a:t>
            </a:r>
          </a:p>
          <a:p>
            <a:pPr marL="742950" lvl="1" indent="-285750">
              <a:buFont typeface="Wingdings" panose="05000000000000000000" pitchFamily="2" charset="2"/>
              <a:buChar char="q"/>
            </a:pPr>
            <a:r>
              <a:rPr lang="en-US" sz="2400" dirty="0"/>
              <a:t>Spark</a:t>
            </a:r>
          </a:p>
          <a:p>
            <a:pPr marL="742950" lvl="1" indent="-285750">
              <a:buFont typeface="Wingdings" panose="05000000000000000000" pitchFamily="2" charset="2"/>
              <a:buChar char="q"/>
            </a:pPr>
            <a:r>
              <a:rPr lang="en-US" sz="2400" dirty="0"/>
              <a:t>Dropwizard</a:t>
            </a:r>
          </a:p>
        </p:txBody>
      </p:sp>
      <p:sp>
        <p:nvSpPr>
          <p:cNvPr id="11" name="Rectangle 10">
            <a:extLst>
              <a:ext uri="{FF2B5EF4-FFF2-40B4-BE49-F238E27FC236}">
                <a16:creationId xmlns:a16="http://schemas.microsoft.com/office/drawing/2014/main" id="{114222D1-351F-45C5-AD77-CF1205515380}"/>
              </a:ext>
            </a:extLst>
          </p:cNvPr>
          <p:cNvSpPr/>
          <p:nvPr/>
        </p:nvSpPr>
        <p:spPr>
          <a:xfrm>
            <a:off x="4724402" y="1737705"/>
            <a:ext cx="3810000" cy="23611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400" dirty="0"/>
              <a:t>Python Based</a:t>
            </a:r>
          </a:p>
          <a:p>
            <a:pPr marL="742950" lvl="1" indent="-285750">
              <a:buFont typeface="Wingdings" panose="05000000000000000000" pitchFamily="2" charset="2"/>
              <a:buChar char="q"/>
            </a:pPr>
            <a:r>
              <a:rPr lang="en-US" sz="2400" dirty="0"/>
              <a:t>Flask</a:t>
            </a:r>
          </a:p>
          <a:p>
            <a:pPr marL="742950" lvl="1" indent="-285750">
              <a:buFont typeface="Wingdings" panose="05000000000000000000" pitchFamily="2" charset="2"/>
              <a:buChar char="q"/>
            </a:pPr>
            <a:r>
              <a:rPr lang="en-US" sz="2400" dirty="0"/>
              <a:t>Falcom</a:t>
            </a:r>
          </a:p>
          <a:p>
            <a:pPr marL="742950" lvl="1" indent="-285750">
              <a:buFont typeface="Wingdings" panose="05000000000000000000" pitchFamily="2" charset="2"/>
              <a:buChar char="q"/>
            </a:pPr>
            <a:r>
              <a:rPr lang="en-US" sz="2400" dirty="0"/>
              <a:t>Bottle</a:t>
            </a:r>
          </a:p>
          <a:p>
            <a:pPr marL="742950" lvl="1" indent="-285750">
              <a:buFont typeface="Wingdings" panose="05000000000000000000" pitchFamily="2" charset="2"/>
              <a:buChar char="q"/>
            </a:pPr>
            <a:r>
              <a:rPr lang="en-US" sz="2400" dirty="0"/>
              <a:t>Nameko</a:t>
            </a:r>
          </a:p>
          <a:p>
            <a:pPr marL="742950" lvl="1" indent="-285750">
              <a:buFont typeface="Wingdings" panose="05000000000000000000" pitchFamily="2" charset="2"/>
              <a:buChar char="q"/>
            </a:pPr>
            <a:r>
              <a:rPr lang="en-US" sz="2400" dirty="0"/>
              <a:t>CherryPy</a:t>
            </a:r>
          </a:p>
        </p:txBody>
      </p:sp>
      <p:sp>
        <p:nvSpPr>
          <p:cNvPr id="12" name="Rectangle 11">
            <a:extLst>
              <a:ext uri="{FF2B5EF4-FFF2-40B4-BE49-F238E27FC236}">
                <a16:creationId xmlns:a16="http://schemas.microsoft.com/office/drawing/2014/main" id="{B4615DF3-A8EE-4DB5-BCD1-962D71AD29C2}"/>
              </a:ext>
            </a:extLst>
          </p:cNvPr>
          <p:cNvSpPr/>
          <p:nvPr/>
        </p:nvSpPr>
        <p:spPr>
          <a:xfrm>
            <a:off x="609600" y="4461767"/>
            <a:ext cx="38100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400" dirty="0"/>
              <a:t>Golang (Go Language) based</a:t>
            </a:r>
          </a:p>
          <a:p>
            <a:pPr marL="742950" lvl="1" indent="-285750">
              <a:buFont typeface="Wingdings" panose="05000000000000000000" pitchFamily="2" charset="2"/>
              <a:buChar char="q"/>
            </a:pPr>
            <a:r>
              <a:rPr lang="en-US" sz="2400" dirty="0"/>
              <a:t>GoMicro</a:t>
            </a:r>
          </a:p>
          <a:p>
            <a:pPr marL="742950" lvl="1" indent="-285750">
              <a:buFont typeface="Wingdings" panose="05000000000000000000" pitchFamily="2" charset="2"/>
              <a:buChar char="q"/>
            </a:pPr>
            <a:r>
              <a:rPr lang="en-US" sz="2400" dirty="0"/>
              <a:t>Go Kit</a:t>
            </a:r>
          </a:p>
        </p:txBody>
      </p:sp>
      <p:sp>
        <p:nvSpPr>
          <p:cNvPr id="13" name="Rectangle 12">
            <a:extLst>
              <a:ext uri="{FF2B5EF4-FFF2-40B4-BE49-F238E27FC236}">
                <a16:creationId xmlns:a16="http://schemas.microsoft.com/office/drawing/2014/main" id="{66C4FF45-3759-4295-8902-289E6B577746}"/>
              </a:ext>
            </a:extLst>
          </p:cNvPr>
          <p:cNvSpPr/>
          <p:nvPr/>
        </p:nvSpPr>
        <p:spPr>
          <a:xfrm>
            <a:off x="4724400" y="4457657"/>
            <a:ext cx="3810000" cy="1676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sz="2400" dirty="0"/>
              <a:t>Node JS based</a:t>
            </a:r>
          </a:p>
          <a:p>
            <a:pPr marL="285750" indent="-285750">
              <a:buFont typeface="Arial" panose="020B0604020202020204" pitchFamily="34" charset="0"/>
              <a:buChar char="•"/>
            </a:pPr>
            <a:r>
              <a:rPr lang="en-US" sz="2400" dirty="0"/>
              <a:t>.NET</a:t>
            </a:r>
          </a:p>
        </p:txBody>
      </p:sp>
    </p:spTree>
    <p:extLst>
      <p:ext uri="{BB962C8B-B14F-4D97-AF65-F5344CB8AC3E}">
        <p14:creationId xmlns:p14="http://schemas.microsoft.com/office/powerpoint/2010/main" val="3549017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7436263-D050-497C-BF0B-29E7F1ECAE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279" y="128588"/>
            <a:ext cx="2457450" cy="18669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7E243779-D283-4139-8555-E7892DEBA144}"/>
              </a:ext>
            </a:extLst>
          </p:cNvPr>
          <p:cNvSpPr>
            <a:spLocks noGrp="1"/>
          </p:cNvSpPr>
          <p:nvPr>
            <p:ph type="title"/>
          </p:nvPr>
        </p:nvSpPr>
        <p:spPr/>
        <p:txBody>
          <a:bodyPr/>
          <a:lstStyle/>
          <a:p>
            <a:pPr algn="l"/>
            <a:r>
              <a:rPr lang="en-US" dirty="0"/>
              <a:t>    Java Based Frameworks</a:t>
            </a:r>
          </a:p>
        </p:txBody>
      </p:sp>
      <p:sp>
        <p:nvSpPr>
          <p:cNvPr id="9" name="Content Placeholder 8">
            <a:extLst>
              <a:ext uri="{FF2B5EF4-FFF2-40B4-BE49-F238E27FC236}">
                <a16:creationId xmlns:a16="http://schemas.microsoft.com/office/drawing/2014/main" id="{697770C6-1270-4DAB-B0A9-5B6B2D5EEC15}"/>
              </a:ext>
            </a:extLst>
          </p:cNvPr>
          <p:cNvSpPr>
            <a:spLocks noGrp="1"/>
          </p:cNvSpPr>
          <p:nvPr>
            <p:ph idx="1"/>
          </p:nvPr>
        </p:nvSpPr>
        <p:spPr>
          <a:xfrm>
            <a:off x="457200" y="2286000"/>
            <a:ext cx="8077200" cy="3840163"/>
          </a:xfrm>
        </p:spPr>
        <p:txBody>
          <a:bodyPr/>
          <a:lstStyle/>
          <a:p>
            <a:r>
              <a:rPr lang="en-US" dirty="0"/>
              <a:t>All Java based frameworks use the same foundational JEE components (i.e., specs) </a:t>
            </a:r>
          </a:p>
          <a:p>
            <a:pPr lvl="1"/>
            <a:r>
              <a:rPr lang="en-US" dirty="0"/>
              <a:t>JAX-RS</a:t>
            </a:r>
          </a:p>
          <a:p>
            <a:pPr lvl="1"/>
            <a:r>
              <a:rPr lang="en-US" dirty="0"/>
              <a:t>JSON-P &amp; JSON-B</a:t>
            </a:r>
          </a:p>
          <a:p>
            <a:pPr lvl="1"/>
            <a:r>
              <a:rPr lang="en-US" dirty="0"/>
              <a:t>Context and Dependency Injection (CDI)</a:t>
            </a:r>
          </a:p>
        </p:txBody>
      </p:sp>
      <p:sp>
        <p:nvSpPr>
          <p:cNvPr id="5" name="Date Placeholder 4">
            <a:extLst>
              <a:ext uri="{FF2B5EF4-FFF2-40B4-BE49-F238E27FC236}">
                <a16:creationId xmlns:a16="http://schemas.microsoft.com/office/drawing/2014/main" id="{AAE9B276-9794-470A-B212-6174995CF604}"/>
              </a:ext>
            </a:extLst>
          </p:cNvPr>
          <p:cNvSpPr>
            <a:spLocks noGrp="1"/>
          </p:cNvSpPr>
          <p:nvPr>
            <p:ph type="dt" sz="half" idx="10"/>
          </p:nvPr>
        </p:nvSpPr>
        <p:spPr/>
        <p:txBody>
          <a:bodyPr/>
          <a:lstStyle/>
          <a:p>
            <a:fld id="{34CF217C-E316-40AC-B5A4-DFCCC73A1081}" type="datetime1">
              <a:rPr lang="en-US" smtClean="0"/>
              <a:t>10/3/2021</a:t>
            </a:fld>
            <a:endParaRPr lang="en-US" dirty="0"/>
          </a:p>
        </p:txBody>
      </p:sp>
      <p:sp>
        <p:nvSpPr>
          <p:cNvPr id="6" name="Slide Number Placeholder 5">
            <a:extLst>
              <a:ext uri="{FF2B5EF4-FFF2-40B4-BE49-F238E27FC236}">
                <a16:creationId xmlns:a16="http://schemas.microsoft.com/office/drawing/2014/main" id="{13EAC80C-BBF2-4E98-B5E0-CD51ACEE8C99}"/>
              </a:ext>
            </a:extLst>
          </p:cNvPr>
          <p:cNvSpPr>
            <a:spLocks noGrp="1"/>
          </p:cNvSpPr>
          <p:nvPr>
            <p:ph type="sldNum" sz="quarter" idx="11"/>
          </p:nvPr>
        </p:nvSpPr>
        <p:spPr/>
        <p:txBody>
          <a:bodyPr/>
          <a:lstStyle/>
          <a:p>
            <a:fld id="{1394A405-A56A-447D-AF03-5FB891AC25A7}" type="slidenum">
              <a:rPr lang="en-US" smtClean="0"/>
              <a:pPr/>
              <a:t>23</a:t>
            </a:fld>
            <a:endParaRPr lang="en-US" dirty="0"/>
          </a:p>
        </p:txBody>
      </p:sp>
      <p:sp>
        <p:nvSpPr>
          <p:cNvPr id="7" name="Footer Placeholder 6">
            <a:extLst>
              <a:ext uri="{FF2B5EF4-FFF2-40B4-BE49-F238E27FC236}">
                <a16:creationId xmlns:a16="http://schemas.microsoft.com/office/drawing/2014/main" id="{DF117A8E-2F49-46BC-8484-0F680E155AD4}"/>
              </a:ext>
            </a:extLst>
          </p:cNvPr>
          <p:cNvSpPr>
            <a:spLocks noGrp="1"/>
          </p:cNvSpPr>
          <p:nvPr>
            <p:ph type="ftr" sz="quarter" idx="12"/>
          </p:nvPr>
        </p:nvSpPr>
        <p:spPr/>
        <p:txBody>
          <a:bodyPr/>
          <a:lstStyle/>
          <a:p>
            <a:r>
              <a:rPr lang="en-US"/>
              <a:t>Business Tier with Microservices &amp; API</a:t>
            </a:r>
          </a:p>
          <a:p>
            <a:endParaRPr lang="en-US" dirty="0"/>
          </a:p>
        </p:txBody>
      </p:sp>
    </p:spTree>
    <p:extLst>
      <p:ext uri="{BB962C8B-B14F-4D97-AF65-F5344CB8AC3E}">
        <p14:creationId xmlns:p14="http://schemas.microsoft.com/office/powerpoint/2010/main" val="1629418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16A4-3DD4-469F-BF47-BC9A655A4BC1}"/>
              </a:ext>
            </a:extLst>
          </p:cNvPr>
          <p:cNvSpPr>
            <a:spLocks noGrp="1"/>
          </p:cNvSpPr>
          <p:nvPr>
            <p:ph type="title"/>
          </p:nvPr>
        </p:nvSpPr>
        <p:spPr/>
        <p:txBody>
          <a:bodyPr/>
          <a:lstStyle/>
          <a:p>
            <a:r>
              <a:rPr lang="en-US" dirty="0"/>
              <a:t>JAX-RS</a:t>
            </a:r>
          </a:p>
        </p:txBody>
      </p:sp>
      <p:sp>
        <p:nvSpPr>
          <p:cNvPr id="3" name="Content Placeholder 2">
            <a:extLst>
              <a:ext uri="{FF2B5EF4-FFF2-40B4-BE49-F238E27FC236}">
                <a16:creationId xmlns:a16="http://schemas.microsoft.com/office/drawing/2014/main" id="{FFF17B71-D3CB-45C5-8050-8ED7627B0538}"/>
              </a:ext>
            </a:extLst>
          </p:cNvPr>
          <p:cNvSpPr>
            <a:spLocks noGrp="1"/>
          </p:cNvSpPr>
          <p:nvPr>
            <p:ph idx="1"/>
          </p:nvPr>
        </p:nvSpPr>
        <p:spPr/>
        <p:txBody>
          <a:bodyPr>
            <a:normAutofit/>
          </a:bodyPr>
          <a:lstStyle/>
          <a:p>
            <a:r>
              <a:rPr lang="en-US" sz="2800" dirty="0"/>
              <a:t>Stands for Java API for RESTful Web Services</a:t>
            </a:r>
          </a:p>
          <a:p>
            <a:r>
              <a:rPr lang="en-US" sz="2800" dirty="0"/>
              <a:t>Microservices are deployed within a web application, with a pre-defined singular servlet: </a:t>
            </a:r>
            <a:r>
              <a:rPr lang="en-US" sz="2800" dirty="0">
                <a:latin typeface="Courier New" panose="02070309020205020404" pitchFamily="49" charset="0"/>
                <a:cs typeface="Courier New" panose="02070309020205020404" pitchFamily="49" charset="0"/>
              </a:rPr>
              <a:t>javax.ws.rs.core.Application</a:t>
            </a:r>
            <a:r>
              <a:rPr lang="en-US" sz="2800" dirty="0"/>
              <a:t> </a:t>
            </a:r>
          </a:p>
          <a:p>
            <a:r>
              <a:rPr lang="en-US" sz="2800" dirty="0"/>
              <a:t>You must configure an application path</a:t>
            </a:r>
          </a:p>
        </p:txBody>
      </p:sp>
      <p:sp>
        <p:nvSpPr>
          <p:cNvPr id="4" name="Date Placeholder 3">
            <a:extLst>
              <a:ext uri="{FF2B5EF4-FFF2-40B4-BE49-F238E27FC236}">
                <a16:creationId xmlns:a16="http://schemas.microsoft.com/office/drawing/2014/main" id="{A8520358-D9F1-4491-AC0C-C0C179C67119}"/>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7E61DA06-CB35-484B-8E3C-F42836D9E075}"/>
              </a:ext>
            </a:extLst>
          </p:cNvPr>
          <p:cNvSpPr>
            <a:spLocks noGrp="1"/>
          </p:cNvSpPr>
          <p:nvPr>
            <p:ph type="sldNum" sz="quarter" idx="11"/>
          </p:nvPr>
        </p:nvSpPr>
        <p:spPr/>
        <p:txBody>
          <a:bodyPr/>
          <a:lstStyle/>
          <a:p>
            <a:fld id="{1394A405-A56A-447D-AF03-5FB891AC25A7}" type="slidenum">
              <a:rPr lang="en-US" smtClean="0"/>
              <a:pPr/>
              <a:t>24</a:t>
            </a:fld>
            <a:endParaRPr lang="en-US" dirty="0"/>
          </a:p>
        </p:txBody>
      </p:sp>
      <p:sp>
        <p:nvSpPr>
          <p:cNvPr id="6" name="Footer Placeholder 5">
            <a:extLst>
              <a:ext uri="{FF2B5EF4-FFF2-40B4-BE49-F238E27FC236}">
                <a16:creationId xmlns:a16="http://schemas.microsoft.com/office/drawing/2014/main" id="{EDF1A771-880F-4D7B-90CD-922FB3C32E9B}"/>
              </a:ext>
            </a:extLst>
          </p:cNvPr>
          <p:cNvSpPr>
            <a:spLocks noGrp="1"/>
          </p:cNvSpPr>
          <p:nvPr>
            <p:ph type="ftr" sz="quarter" idx="12"/>
          </p:nvPr>
        </p:nvSpPr>
        <p:spPr/>
        <p:txBody>
          <a:bodyPr/>
          <a:lstStyle/>
          <a:p>
            <a:r>
              <a:rPr lang="en-US"/>
              <a:t>Business Tier with Microservices &amp; API</a:t>
            </a:r>
            <a:endParaRPr lang="en-US" dirty="0"/>
          </a:p>
        </p:txBody>
      </p:sp>
      <p:sp>
        <p:nvSpPr>
          <p:cNvPr id="7" name="TextBox 6">
            <a:extLst>
              <a:ext uri="{FF2B5EF4-FFF2-40B4-BE49-F238E27FC236}">
                <a16:creationId xmlns:a16="http://schemas.microsoft.com/office/drawing/2014/main" id="{2BF7E7C3-D5F5-44C3-B786-DC22300862AE}"/>
              </a:ext>
            </a:extLst>
          </p:cNvPr>
          <p:cNvSpPr txBox="1"/>
          <p:nvPr/>
        </p:nvSpPr>
        <p:spPr>
          <a:xfrm>
            <a:off x="457200" y="4343400"/>
            <a:ext cx="8229600" cy="19653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defPPr>
              <a:defRPr lang="en-US"/>
            </a:defPPr>
            <a:lvl1pPr eaLnBrk="0" fontAlgn="base" hangingPunct="0">
              <a:spcBef>
                <a:spcPct val="0"/>
              </a:spcBef>
              <a:spcAft>
                <a:spcPct val="0"/>
              </a:spcAft>
              <a:defRPr sz="1400">
                <a:latin typeface="Courier New" panose="02070309020205020404" pitchFamily="49" charset="0"/>
                <a:cs typeface="Courier New" panose="02070309020205020404" pitchFamily="49" charset="0"/>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en-US" sz="1800" dirty="0"/>
              <a:t>@ApplicationPath("/servicename")</a:t>
            </a:r>
          </a:p>
          <a:p>
            <a:r>
              <a:rPr lang="en-US" sz="1800" b="1" dirty="0"/>
              <a:t>public class MyApplication extends   javax.ws.rs.core.Application { </a:t>
            </a:r>
          </a:p>
          <a:p>
            <a:r>
              <a:rPr lang="en-US" sz="1800" b="1" dirty="0"/>
              <a:t>	... </a:t>
            </a:r>
          </a:p>
          <a:p>
            <a:r>
              <a:rPr lang="en-US" sz="1800" b="1" dirty="0"/>
              <a:t>}</a:t>
            </a:r>
            <a:endParaRPr lang="en-US" sz="1800" dirty="0"/>
          </a:p>
        </p:txBody>
      </p:sp>
    </p:spTree>
    <p:extLst>
      <p:ext uri="{BB962C8B-B14F-4D97-AF65-F5344CB8AC3E}">
        <p14:creationId xmlns:p14="http://schemas.microsoft.com/office/powerpoint/2010/main" val="256153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916A4-3DD4-469F-BF47-BC9A655A4BC1}"/>
              </a:ext>
            </a:extLst>
          </p:cNvPr>
          <p:cNvSpPr>
            <a:spLocks noGrp="1"/>
          </p:cNvSpPr>
          <p:nvPr>
            <p:ph type="title"/>
          </p:nvPr>
        </p:nvSpPr>
        <p:spPr/>
        <p:txBody>
          <a:bodyPr/>
          <a:lstStyle/>
          <a:p>
            <a:r>
              <a:rPr lang="en-US" dirty="0"/>
              <a:t>JAX-RS (contd.)</a:t>
            </a:r>
          </a:p>
        </p:txBody>
      </p:sp>
      <p:sp>
        <p:nvSpPr>
          <p:cNvPr id="3" name="Content Placeholder 2">
            <a:extLst>
              <a:ext uri="{FF2B5EF4-FFF2-40B4-BE49-F238E27FC236}">
                <a16:creationId xmlns:a16="http://schemas.microsoft.com/office/drawing/2014/main" id="{FFF17B71-D3CB-45C5-8050-8ED7627B0538}"/>
              </a:ext>
            </a:extLst>
          </p:cNvPr>
          <p:cNvSpPr>
            <a:spLocks noGrp="1"/>
          </p:cNvSpPr>
          <p:nvPr>
            <p:ph idx="1"/>
          </p:nvPr>
        </p:nvSpPr>
        <p:spPr/>
        <p:txBody>
          <a:bodyPr/>
          <a:lstStyle/>
          <a:p>
            <a:r>
              <a:rPr lang="en-US" dirty="0"/>
              <a:t>You can use a simple Java class (POJO) as a microservice by configuring its methods as RESTful API</a:t>
            </a:r>
          </a:p>
        </p:txBody>
      </p:sp>
      <p:sp>
        <p:nvSpPr>
          <p:cNvPr id="4" name="Date Placeholder 3">
            <a:extLst>
              <a:ext uri="{FF2B5EF4-FFF2-40B4-BE49-F238E27FC236}">
                <a16:creationId xmlns:a16="http://schemas.microsoft.com/office/drawing/2014/main" id="{A8520358-D9F1-4491-AC0C-C0C179C67119}"/>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7E61DA06-CB35-484B-8E3C-F42836D9E075}"/>
              </a:ext>
            </a:extLst>
          </p:cNvPr>
          <p:cNvSpPr>
            <a:spLocks noGrp="1"/>
          </p:cNvSpPr>
          <p:nvPr>
            <p:ph type="sldNum" sz="quarter" idx="11"/>
          </p:nvPr>
        </p:nvSpPr>
        <p:spPr/>
        <p:txBody>
          <a:bodyPr/>
          <a:lstStyle/>
          <a:p>
            <a:fld id="{1394A405-A56A-447D-AF03-5FB891AC25A7}" type="slidenum">
              <a:rPr lang="en-US" smtClean="0"/>
              <a:pPr/>
              <a:t>25</a:t>
            </a:fld>
            <a:endParaRPr lang="en-US" dirty="0"/>
          </a:p>
        </p:txBody>
      </p:sp>
      <p:sp>
        <p:nvSpPr>
          <p:cNvPr id="6" name="Footer Placeholder 5">
            <a:extLst>
              <a:ext uri="{FF2B5EF4-FFF2-40B4-BE49-F238E27FC236}">
                <a16:creationId xmlns:a16="http://schemas.microsoft.com/office/drawing/2014/main" id="{EDF1A771-880F-4D7B-90CD-922FB3C32E9B}"/>
              </a:ext>
            </a:extLst>
          </p:cNvPr>
          <p:cNvSpPr>
            <a:spLocks noGrp="1"/>
          </p:cNvSpPr>
          <p:nvPr>
            <p:ph type="ftr" sz="quarter" idx="12"/>
          </p:nvPr>
        </p:nvSpPr>
        <p:spPr/>
        <p:txBody>
          <a:bodyPr/>
          <a:lstStyle/>
          <a:p>
            <a:r>
              <a:rPr lang="en-US"/>
              <a:t>Business Tier with Microservices &amp; API</a:t>
            </a:r>
            <a:endParaRPr lang="en-US" dirty="0"/>
          </a:p>
        </p:txBody>
      </p:sp>
      <p:sp>
        <p:nvSpPr>
          <p:cNvPr id="7" name="TextBox 6">
            <a:extLst>
              <a:ext uri="{FF2B5EF4-FFF2-40B4-BE49-F238E27FC236}">
                <a16:creationId xmlns:a16="http://schemas.microsoft.com/office/drawing/2014/main" id="{2BF7E7C3-D5F5-44C3-B786-DC22300862AE}"/>
              </a:ext>
            </a:extLst>
          </p:cNvPr>
          <p:cNvSpPr txBox="1"/>
          <p:nvPr/>
        </p:nvSpPr>
        <p:spPr>
          <a:xfrm>
            <a:off x="497541" y="3429000"/>
            <a:ext cx="8193741" cy="23923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defPPr>
              <a:defRPr lang="en-US"/>
            </a:defPPr>
            <a:lvl1pPr eaLnBrk="0" fontAlgn="base" hangingPunct="0">
              <a:spcBef>
                <a:spcPct val="0"/>
              </a:spcBef>
              <a:spcAft>
                <a:spcPct val="0"/>
              </a:spcAft>
              <a:defRPr sz="1400">
                <a:latin typeface="Courier New" panose="02070309020205020404" pitchFamily="49" charset="0"/>
                <a:cs typeface="Courier New" panose="02070309020205020404" pitchFamily="49" charset="0"/>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en-US" dirty="0"/>
              <a:t>@Path("/helloworld") </a:t>
            </a:r>
          </a:p>
          <a:p>
            <a:r>
              <a:rPr lang="en-US" b="1" dirty="0"/>
              <a:t>public</a:t>
            </a:r>
            <a:r>
              <a:rPr lang="en-US" dirty="0"/>
              <a:t> </a:t>
            </a:r>
            <a:r>
              <a:rPr lang="en-US" b="1" dirty="0"/>
              <a:t>class</a:t>
            </a:r>
            <a:r>
              <a:rPr lang="en-US" dirty="0"/>
              <a:t> </a:t>
            </a:r>
            <a:r>
              <a:rPr lang="en-US" b="1" dirty="0"/>
              <a:t>HelloWorld</a:t>
            </a:r>
            <a:r>
              <a:rPr lang="en-US" dirty="0"/>
              <a:t> { </a:t>
            </a:r>
          </a:p>
          <a:p>
            <a:endParaRPr lang="en-US" dirty="0"/>
          </a:p>
          <a:p>
            <a:pPr lvl="1"/>
            <a:r>
              <a:rPr lang="en-US" sz="1400" dirty="0">
                <a:latin typeface="Courier New" panose="02070309020205020404" pitchFamily="49" charset="0"/>
                <a:cs typeface="Courier New" panose="02070309020205020404" pitchFamily="49" charset="0"/>
              </a:rPr>
              <a:t>@GET </a:t>
            </a:r>
          </a:p>
          <a:p>
            <a:pPr lvl="1"/>
            <a:r>
              <a:rPr lang="en-US" sz="1400" dirty="0">
                <a:latin typeface="Courier New" panose="02070309020205020404" pitchFamily="49" charset="0"/>
                <a:cs typeface="Courier New" panose="02070309020205020404" pitchFamily="49" charset="0"/>
              </a:rPr>
              <a:t>@Path("/hello") </a:t>
            </a:r>
          </a:p>
          <a:p>
            <a:pPr lvl="1"/>
            <a:r>
              <a:rPr lang="en-US" sz="1400" b="1" dirty="0">
                <a:latin typeface="Courier New" panose="02070309020205020404" pitchFamily="49" charset="0"/>
                <a:cs typeface="Courier New" panose="02070309020205020404" pitchFamily="49" charset="0"/>
              </a:rPr>
              <a:t>public</a:t>
            </a:r>
            <a:r>
              <a:rPr lang="en-US" sz="1400" dirty="0">
                <a:latin typeface="Courier New" panose="02070309020205020404" pitchFamily="49" charset="0"/>
                <a:cs typeface="Courier New" panose="02070309020205020404" pitchFamily="49" charset="0"/>
              </a:rPr>
              <a:t> Response hello() { </a:t>
            </a:r>
          </a:p>
          <a:p>
            <a:pPr lvl="1"/>
            <a:r>
              <a:rPr lang="en-US" sz="1400" b="1" dirty="0">
                <a:latin typeface="Courier New" panose="02070309020205020404" pitchFamily="49" charset="0"/>
                <a:cs typeface="Courier New" panose="02070309020205020404" pitchFamily="49" charset="0"/>
              </a:rPr>
              <a:t>	return</a:t>
            </a:r>
            <a:r>
              <a:rPr lang="en-US" sz="1400" dirty="0">
                <a:latin typeface="Courier New" panose="02070309020205020404" pitchFamily="49" charset="0"/>
                <a:cs typeface="Courier New" panose="02070309020205020404" pitchFamily="49" charset="0"/>
              </a:rPr>
              <a:t> Response.ok().entity(“Hello World!").build(); </a:t>
            </a:r>
          </a:p>
          <a:p>
            <a:pPr lvl="1"/>
            <a:r>
              <a:rPr lang="en-US" sz="1400" dirty="0">
                <a:latin typeface="Courier New" panose="02070309020205020404" pitchFamily="49" charset="0"/>
                <a:cs typeface="Courier New" panose="02070309020205020404" pitchFamily="49" charset="0"/>
              </a:rPr>
              <a:t>}</a:t>
            </a:r>
          </a:p>
          <a:p>
            <a:r>
              <a:rPr lang="en-US" dirty="0"/>
              <a:t>}</a:t>
            </a:r>
          </a:p>
        </p:txBody>
      </p:sp>
      <p:sp>
        <p:nvSpPr>
          <p:cNvPr id="8" name="TextBox 7">
            <a:extLst>
              <a:ext uri="{FF2B5EF4-FFF2-40B4-BE49-F238E27FC236}">
                <a16:creationId xmlns:a16="http://schemas.microsoft.com/office/drawing/2014/main" id="{E7426926-500D-4D3A-BA33-E47A41C32977}"/>
              </a:ext>
            </a:extLst>
          </p:cNvPr>
          <p:cNvSpPr txBox="1"/>
          <p:nvPr/>
        </p:nvSpPr>
        <p:spPr>
          <a:xfrm>
            <a:off x="1138518" y="6061631"/>
            <a:ext cx="6324600" cy="369332"/>
          </a:xfrm>
          <a:prstGeom prst="rect">
            <a:avLst/>
          </a:prstGeom>
          <a:noFill/>
        </p:spPr>
        <p:txBody>
          <a:bodyPr wrap="square" rtlCol="0">
            <a:spAutoFit/>
          </a:bodyPr>
          <a:lstStyle/>
          <a:p>
            <a:r>
              <a:rPr lang="en-US" dirty="0"/>
              <a:t>https://docs.oracle.com/javaee/7/tutorial/jaxrs002.htm</a:t>
            </a:r>
          </a:p>
        </p:txBody>
      </p:sp>
    </p:spTree>
    <p:extLst>
      <p:ext uri="{BB962C8B-B14F-4D97-AF65-F5344CB8AC3E}">
        <p14:creationId xmlns:p14="http://schemas.microsoft.com/office/powerpoint/2010/main" val="241950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DA7A-8440-4B00-B225-30E0054BA348}"/>
              </a:ext>
            </a:extLst>
          </p:cNvPr>
          <p:cNvSpPr>
            <a:spLocks noGrp="1"/>
          </p:cNvSpPr>
          <p:nvPr>
            <p:ph type="title"/>
          </p:nvPr>
        </p:nvSpPr>
        <p:spPr/>
        <p:txBody>
          <a:bodyPr/>
          <a:lstStyle/>
          <a:p>
            <a:r>
              <a:rPr lang="en-US" dirty="0"/>
              <a:t>JSON-P &amp; JSON-B</a:t>
            </a:r>
          </a:p>
        </p:txBody>
      </p:sp>
      <p:sp>
        <p:nvSpPr>
          <p:cNvPr id="3" name="Content Placeholder 2">
            <a:extLst>
              <a:ext uri="{FF2B5EF4-FFF2-40B4-BE49-F238E27FC236}">
                <a16:creationId xmlns:a16="http://schemas.microsoft.com/office/drawing/2014/main" id="{441B4920-DCC6-4F88-8EA0-8FEF2ED778B1}"/>
              </a:ext>
            </a:extLst>
          </p:cNvPr>
          <p:cNvSpPr>
            <a:spLocks noGrp="1"/>
          </p:cNvSpPr>
          <p:nvPr>
            <p:ph idx="1"/>
          </p:nvPr>
        </p:nvSpPr>
        <p:spPr/>
        <p:txBody>
          <a:bodyPr/>
          <a:lstStyle/>
          <a:p>
            <a:r>
              <a:rPr lang="en-US" dirty="0"/>
              <a:t>Libraries for JEE applications to deal with JSON &amp; convert to/from Java objects</a:t>
            </a:r>
          </a:p>
          <a:p>
            <a:r>
              <a:rPr lang="en-US" dirty="0"/>
              <a:t>Part of JAX-RS 2.0+ specification </a:t>
            </a:r>
          </a:p>
        </p:txBody>
      </p:sp>
      <p:sp>
        <p:nvSpPr>
          <p:cNvPr id="4" name="Date Placeholder 3">
            <a:extLst>
              <a:ext uri="{FF2B5EF4-FFF2-40B4-BE49-F238E27FC236}">
                <a16:creationId xmlns:a16="http://schemas.microsoft.com/office/drawing/2014/main" id="{92F9FA78-9D0F-491D-A407-2C44A3B5B316}"/>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B0E32275-16D3-40D5-98D9-76922F9FC9B7}"/>
              </a:ext>
            </a:extLst>
          </p:cNvPr>
          <p:cNvSpPr>
            <a:spLocks noGrp="1"/>
          </p:cNvSpPr>
          <p:nvPr>
            <p:ph type="sldNum" sz="quarter" idx="11"/>
          </p:nvPr>
        </p:nvSpPr>
        <p:spPr/>
        <p:txBody>
          <a:bodyPr/>
          <a:lstStyle/>
          <a:p>
            <a:fld id="{1394A405-A56A-447D-AF03-5FB891AC25A7}" type="slidenum">
              <a:rPr lang="en-US" smtClean="0"/>
              <a:pPr/>
              <a:t>26</a:t>
            </a:fld>
            <a:endParaRPr lang="en-US" dirty="0"/>
          </a:p>
        </p:txBody>
      </p:sp>
      <p:sp>
        <p:nvSpPr>
          <p:cNvPr id="6" name="Footer Placeholder 5">
            <a:extLst>
              <a:ext uri="{FF2B5EF4-FFF2-40B4-BE49-F238E27FC236}">
                <a16:creationId xmlns:a16="http://schemas.microsoft.com/office/drawing/2014/main" id="{2F2EAFF4-9AE0-4C04-A85D-AC7EBA42629C}"/>
              </a:ext>
            </a:extLst>
          </p:cNvPr>
          <p:cNvSpPr>
            <a:spLocks noGrp="1"/>
          </p:cNvSpPr>
          <p:nvPr>
            <p:ph type="ftr" sz="quarter" idx="12"/>
          </p:nvPr>
        </p:nvSpPr>
        <p:spPr/>
        <p:txBody>
          <a:bodyPr/>
          <a:lstStyle/>
          <a:p>
            <a:r>
              <a:rPr lang="en-US"/>
              <a:t>Business Tier with Microservices &amp; API</a:t>
            </a:r>
            <a:endParaRPr lang="en-US" dirty="0"/>
          </a:p>
        </p:txBody>
      </p:sp>
      <p:sp>
        <p:nvSpPr>
          <p:cNvPr id="7" name="TextBox 6">
            <a:extLst>
              <a:ext uri="{FF2B5EF4-FFF2-40B4-BE49-F238E27FC236}">
                <a16:creationId xmlns:a16="http://schemas.microsoft.com/office/drawing/2014/main" id="{2DA15A0E-F983-471F-A813-6B59E89E1064}"/>
              </a:ext>
            </a:extLst>
          </p:cNvPr>
          <p:cNvSpPr txBox="1"/>
          <p:nvPr/>
        </p:nvSpPr>
        <p:spPr>
          <a:xfrm>
            <a:off x="493059" y="3352800"/>
            <a:ext cx="8193741" cy="285283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defPPr>
              <a:defRPr lang="en-US"/>
            </a:defPPr>
            <a:lvl1pPr eaLnBrk="0" fontAlgn="base" hangingPunct="0">
              <a:spcBef>
                <a:spcPct val="0"/>
              </a:spcBef>
              <a:spcAft>
                <a:spcPct val="0"/>
              </a:spcAft>
              <a:defRPr sz="1400">
                <a:latin typeface="Courier New" panose="02070309020205020404" pitchFamily="49" charset="0"/>
                <a:cs typeface="Courier New" panose="02070309020205020404" pitchFamily="49" charset="0"/>
              </a:defRPr>
            </a:lvl1pPr>
            <a:lvl2pPr eaLnBrk="0" fontAlgn="base" hangingPunct="0">
              <a:spcBef>
                <a:spcPct val="0"/>
              </a:spcBef>
              <a:spcAft>
                <a:spcPct val="0"/>
              </a:spcAft>
              <a:defRPr>
                <a:latin typeface="Arial" panose="020B0604020202020204" pitchFamily="34" charset="0"/>
              </a:defRPr>
            </a:lvl2pPr>
            <a:lvl3pPr eaLnBrk="0" fontAlgn="base" hangingPunct="0">
              <a:spcBef>
                <a:spcPct val="0"/>
              </a:spcBef>
              <a:spcAft>
                <a:spcPct val="0"/>
              </a:spcAft>
              <a:defRPr>
                <a:latin typeface="Arial" panose="020B0604020202020204" pitchFamily="34" charset="0"/>
              </a:defRPr>
            </a:lvl3pPr>
            <a:lvl4pPr eaLnBrk="0" fontAlgn="base" hangingPunct="0">
              <a:spcBef>
                <a:spcPct val="0"/>
              </a:spcBef>
              <a:spcAft>
                <a:spcPct val="0"/>
              </a:spcAft>
              <a:defRPr>
                <a:latin typeface="Arial" panose="020B0604020202020204" pitchFamily="34" charset="0"/>
              </a:defRPr>
            </a:lvl4pPr>
            <a:lvl5pPr eaLnBrk="0" fontAlgn="base" hangingPunct="0">
              <a:spcBef>
                <a:spcPct val="0"/>
              </a:spcBef>
              <a:spcAft>
                <a:spcPct val="0"/>
              </a:spcAft>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en-US" dirty="0"/>
              <a:t>private static final </a:t>
            </a:r>
            <a:r>
              <a:rPr lang="en-US" dirty="0" err="1"/>
              <a:t>Jsonb</a:t>
            </a:r>
            <a:r>
              <a:rPr lang="en-US" dirty="0"/>
              <a:t> </a:t>
            </a:r>
            <a:r>
              <a:rPr lang="en-US" dirty="0" err="1"/>
              <a:t>jsonb</a:t>
            </a:r>
            <a:r>
              <a:rPr lang="en-US" dirty="0"/>
              <a:t> = </a:t>
            </a:r>
            <a:r>
              <a:rPr lang="en-US" dirty="0" err="1"/>
              <a:t>JsonbBuilder.create</a:t>
            </a:r>
            <a:r>
              <a:rPr lang="en-US" dirty="0"/>
              <a:t>();</a:t>
            </a:r>
          </a:p>
          <a:p>
            <a:endParaRPr lang="en-US" dirty="0"/>
          </a:p>
          <a:p>
            <a:r>
              <a:rPr lang="en-US" dirty="0"/>
              <a:t>// Convert POJO --&gt; JSON</a:t>
            </a:r>
          </a:p>
          <a:p>
            <a:r>
              <a:rPr lang="en-US" dirty="0"/>
              <a:t>User </a:t>
            </a:r>
            <a:r>
              <a:rPr lang="en-US" dirty="0" err="1"/>
              <a:t>andy</a:t>
            </a:r>
            <a:r>
              <a:rPr lang="en-US" dirty="0"/>
              <a:t> = new User(1234, "Andy", 77, </a:t>
            </a:r>
            <a:r>
              <a:rPr lang="en-US" dirty="0" err="1"/>
              <a:t>Collections.singleton</a:t>
            </a:r>
            <a:r>
              <a:rPr lang="en-US" dirty="0"/>
              <a:t>("admin"));</a:t>
            </a:r>
          </a:p>
          <a:p>
            <a:r>
              <a:rPr lang="en-US" dirty="0"/>
              <a:t>String </a:t>
            </a:r>
            <a:r>
              <a:rPr lang="en-US" dirty="0" err="1"/>
              <a:t>andyJson</a:t>
            </a:r>
            <a:r>
              <a:rPr lang="en-US" dirty="0"/>
              <a:t> = </a:t>
            </a:r>
            <a:r>
              <a:rPr lang="en-US" dirty="0" err="1"/>
              <a:t>jsonb.toJson</a:t>
            </a:r>
            <a:r>
              <a:rPr lang="en-US" dirty="0"/>
              <a:t>(</a:t>
            </a:r>
            <a:r>
              <a:rPr lang="en-US" dirty="0" err="1"/>
              <a:t>andy</a:t>
            </a:r>
            <a:r>
              <a:rPr lang="en-US" dirty="0"/>
              <a:t>);</a:t>
            </a:r>
          </a:p>
          <a:p>
            <a:r>
              <a:rPr lang="en-US" dirty="0" err="1"/>
              <a:t>System.out.println</a:t>
            </a:r>
            <a:r>
              <a:rPr lang="en-US" dirty="0"/>
              <a:t>(</a:t>
            </a:r>
            <a:r>
              <a:rPr lang="en-US" dirty="0" err="1"/>
              <a:t>andyJson</a:t>
            </a:r>
            <a:r>
              <a:rPr lang="en-US" dirty="0"/>
              <a:t>); // prints: {"age":77,"id":1234,"name":"Andy","roles":["admin"]}</a:t>
            </a:r>
          </a:p>
          <a:p>
            <a:endParaRPr lang="en-US" dirty="0"/>
          </a:p>
          <a:p>
            <a:r>
              <a:rPr lang="en-US" dirty="0"/>
              <a:t>// Convert JSON --&gt; POJO</a:t>
            </a:r>
          </a:p>
          <a:p>
            <a:r>
              <a:rPr lang="en-US" dirty="0"/>
              <a:t>String </a:t>
            </a:r>
            <a:r>
              <a:rPr lang="en-US" dirty="0" err="1"/>
              <a:t>jsonData</a:t>
            </a:r>
            <a:r>
              <a:rPr lang="en-US" dirty="0"/>
              <a:t> = "{\"age\":55,\"id\":5678,\"name\":\"Hank\",\"roles\":[\"member\"]}";</a:t>
            </a:r>
          </a:p>
          <a:p>
            <a:r>
              <a:rPr lang="en-US" dirty="0"/>
              <a:t>User hank = </a:t>
            </a:r>
            <a:r>
              <a:rPr lang="en-US" dirty="0" err="1"/>
              <a:t>jsonb.fromJson</a:t>
            </a:r>
            <a:r>
              <a:rPr lang="en-US" dirty="0"/>
              <a:t>(</a:t>
            </a:r>
            <a:r>
              <a:rPr lang="en-US" dirty="0" err="1"/>
              <a:t>jsonData</a:t>
            </a:r>
            <a:r>
              <a:rPr lang="en-US" dirty="0"/>
              <a:t>, </a:t>
            </a:r>
            <a:r>
              <a:rPr lang="en-US" dirty="0" err="1"/>
              <a:t>User.class</a:t>
            </a:r>
            <a:r>
              <a:rPr lang="en-US" dirty="0"/>
              <a:t>);</a:t>
            </a:r>
          </a:p>
        </p:txBody>
      </p:sp>
      <p:sp>
        <p:nvSpPr>
          <p:cNvPr id="8" name="TextBox 7">
            <a:extLst>
              <a:ext uri="{FF2B5EF4-FFF2-40B4-BE49-F238E27FC236}">
                <a16:creationId xmlns:a16="http://schemas.microsoft.com/office/drawing/2014/main" id="{DB47CEB6-B283-4D16-A98A-1B353482A3EA}"/>
              </a:ext>
            </a:extLst>
          </p:cNvPr>
          <p:cNvSpPr txBox="1"/>
          <p:nvPr/>
        </p:nvSpPr>
        <p:spPr>
          <a:xfrm>
            <a:off x="1905000" y="6179161"/>
            <a:ext cx="5259251" cy="338554"/>
          </a:xfrm>
          <a:prstGeom prst="rect">
            <a:avLst/>
          </a:prstGeom>
          <a:noFill/>
        </p:spPr>
        <p:txBody>
          <a:bodyPr wrap="square" rtlCol="0">
            <a:spAutoFit/>
          </a:bodyPr>
          <a:lstStyle/>
          <a:p>
            <a:r>
              <a:rPr lang="en-US" sz="1600" dirty="0"/>
              <a:t>Source: https://openliberty.io/docs/21.0.0.9/json-p-b.html</a:t>
            </a:r>
          </a:p>
        </p:txBody>
      </p:sp>
    </p:spTree>
    <p:extLst>
      <p:ext uri="{BB962C8B-B14F-4D97-AF65-F5344CB8AC3E}">
        <p14:creationId xmlns:p14="http://schemas.microsoft.com/office/powerpoint/2010/main" val="326161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FF6B-4660-4CE4-8C1B-75E5093044B5}"/>
              </a:ext>
            </a:extLst>
          </p:cNvPr>
          <p:cNvSpPr>
            <a:spLocks noGrp="1"/>
          </p:cNvSpPr>
          <p:nvPr>
            <p:ph type="title"/>
          </p:nvPr>
        </p:nvSpPr>
        <p:spPr/>
        <p:txBody>
          <a:bodyPr/>
          <a:lstStyle/>
          <a:p>
            <a:r>
              <a:rPr lang="en-US" dirty="0"/>
              <a:t>JAX-RS Implementations</a:t>
            </a:r>
          </a:p>
        </p:txBody>
      </p:sp>
      <p:sp>
        <p:nvSpPr>
          <p:cNvPr id="3" name="Content Placeholder 2">
            <a:extLst>
              <a:ext uri="{FF2B5EF4-FFF2-40B4-BE49-F238E27FC236}">
                <a16:creationId xmlns:a16="http://schemas.microsoft.com/office/drawing/2014/main" id="{96FF76D4-D8FF-44C6-BD33-DCA91D68B87D}"/>
              </a:ext>
            </a:extLst>
          </p:cNvPr>
          <p:cNvSpPr>
            <a:spLocks noGrp="1"/>
          </p:cNvSpPr>
          <p:nvPr>
            <p:ph idx="1"/>
          </p:nvPr>
        </p:nvSpPr>
        <p:spPr/>
        <p:txBody>
          <a:bodyPr>
            <a:normAutofit fontScale="92500" lnSpcReduction="20000"/>
          </a:bodyPr>
          <a:lstStyle/>
          <a:p>
            <a:r>
              <a:rPr lang="en-US" dirty="0"/>
              <a:t>Apache CXF  </a:t>
            </a:r>
          </a:p>
          <a:p>
            <a:r>
              <a:rPr lang="en-US" dirty="0"/>
              <a:t>Jersey (reference implementation)</a:t>
            </a:r>
          </a:p>
          <a:p>
            <a:r>
              <a:rPr lang="en-US" dirty="0"/>
              <a:t>RESTeasy (JBoss)</a:t>
            </a:r>
          </a:p>
          <a:p>
            <a:r>
              <a:rPr lang="en-US" dirty="0"/>
              <a:t>Restlet</a:t>
            </a:r>
          </a:p>
          <a:p>
            <a:r>
              <a:rPr lang="en-US" dirty="0"/>
              <a:t>WebSphere Application Server (IBM)</a:t>
            </a:r>
          </a:p>
          <a:p>
            <a:r>
              <a:rPr lang="en-US" dirty="0"/>
              <a:t>WebLogic Application Server (Oracle)</a:t>
            </a:r>
          </a:p>
          <a:p>
            <a:r>
              <a:rPr lang="en-US" dirty="0"/>
              <a:t>Everrest</a:t>
            </a:r>
          </a:p>
          <a:p>
            <a:r>
              <a:rPr lang="en-US" dirty="0"/>
              <a:t>Jello-Framework</a:t>
            </a:r>
          </a:p>
          <a:p>
            <a:r>
              <a:rPr lang="en-US" dirty="0"/>
              <a:t>Apache TomEE (add-on to Apache Tomcat)</a:t>
            </a:r>
          </a:p>
        </p:txBody>
      </p:sp>
      <p:sp>
        <p:nvSpPr>
          <p:cNvPr id="4" name="Date Placeholder 3">
            <a:extLst>
              <a:ext uri="{FF2B5EF4-FFF2-40B4-BE49-F238E27FC236}">
                <a16:creationId xmlns:a16="http://schemas.microsoft.com/office/drawing/2014/main" id="{F7D969B9-8316-4C16-B0FB-8614611D8891}"/>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77574210-46DE-4330-95DE-AC3DB86793D4}"/>
              </a:ext>
            </a:extLst>
          </p:cNvPr>
          <p:cNvSpPr>
            <a:spLocks noGrp="1"/>
          </p:cNvSpPr>
          <p:nvPr>
            <p:ph type="sldNum" sz="quarter" idx="11"/>
          </p:nvPr>
        </p:nvSpPr>
        <p:spPr/>
        <p:txBody>
          <a:bodyPr/>
          <a:lstStyle/>
          <a:p>
            <a:fld id="{1394A405-A56A-447D-AF03-5FB891AC25A7}" type="slidenum">
              <a:rPr lang="en-US" smtClean="0"/>
              <a:pPr/>
              <a:t>27</a:t>
            </a:fld>
            <a:endParaRPr lang="en-US" dirty="0"/>
          </a:p>
        </p:txBody>
      </p:sp>
      <p:sp>
        <p:nvSpPr>
          <p:cNvPr id="6" name="Footer Placeholder 5">
            <a:extLst>
              <a:ext uri="{FF2B5EF4-FFF2-40B4-BE49-F238E27FC236}">
                <a16:creationId xmlns:a16="http://schemas.microsoft.com/office/drawing/2014/main" id="{B70DB451-AF2E-4DB4-8E99-0F058EC360B2}"/>
              </a:ext>
            </a:extLst>
          </p:cNvPr>
          <p:cNvSpPr>
            <a:spLocks noGrp="1"/>
          </p:cNvSpPr>
          <p:nvPr>
            <p:ph type="ftr" sz="quarter" idx="12"/>
          </p:nvPr>
        </p:nvSpPr>
        <p:spPr/>
        <p:txBody>
          <a:bodyPr/>
          <a:lstStyle/>
          <a:p>
            <a:r>
              <a:rPr lang="en-US"/>
              <a:t>Business Tier with Microservices &amp; API</a:t>
            </a:r>
            <a:endParaRPr lang="en-US" dirty="0"/>
          </a:p>
        </p:txBody>
      </p:sp>
    </p:spTree>
    <p:extLst>
      <p:ext uri="{BB962C8B-B14F-4D97-AF65-F5344CB8AC3E}">
        <p14:creationId xmlns:p14="http://schemas.microsoft.com/office/powerpoint/2010/main" val="603342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2BF5-E890-4B3B-9706-D5A288733406}"/>
              </a:ext>
            </a:extLst>
          </p:cNvPr>
          <p:cNvSpPr>
            <a:spLocks noGrp="1"/>
          </p:cNvSpPr>
          <p:nvPr>
            <p:ph type="title"/>
          </p:nvPr>
        </p:nvSpPr>
        <p:spPr/>
        <p:txBody>
          <a:bodyPr/>
          <a:lstStyle/>
          <a:p>
            <a:r>
              <a:rPr lang="en-US" dirty="0"/>
              <a:t>Eclipse Micro Profile</a:t>
            </a:r>
          </a:p>
        </p:txBody>
      </p:sp>
      <p:sp>
        <p:nvSpPr>
          <p:cNvPr id="3" name="Content Placeholder 2">
            <a:extLst>
              <a:ext uri="{FF2B5EF4-FFF2-40B4-BE49-F238E27FC236}">
                <a16:creationId xmlns:a16="http://schemas.microsoft.com/office/drawing/2014/main" id="{D5D125A5-2A43-4153-9DA9-ABEA402A1F4A}"/>
              </a:ext>
            </a:extLst>
          </p:cNvPr>
          <p:cNvSpPr>
            <a:spLocks noGrp="1"/>
          </p:cNvSpPr>
          <p:nvPr>
            <p:ph idx="1"/>
          </p:nvPr>
        </p:nvSpPr>
        <p:spPr/>
        <p:txBody>
          <a:bodyPr/>
          <a:lstStyle/>
          <a:p>
            <a:r>
              <a:rPr lang="en-US" dirty="0"/>
              <a:t>A modular set of technologies to develop cloud-native Java microservices at scale</a:t>
            </a:r>
          </a:p>
        </p:txBody>
      </p:sp>
      <p:sp>
        <p:nvSpPr>
          <p:cNvPr id="4" name="Date Placeholder 3">
            <a:extLst>
              <a:ext uri="{FF2B5EF4-FFF2-40B4-BE49-F238E27FC236}">
                <a16:creationId xmlns:a16="http://schemas.microsoft.com/office/drawing/2014/main" id="{B104EF4E-A7A0-451B-9304-6C8ED1B2D77E}"/>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F98A54FD-27ED-49D9-A90A-36AA4C22DBF1}"/>
              </a:ext>
            </a:extLst>
          </p:cNvPr>
          <p:cNvSpPr>
            <a:spLocks noGrp="1"/>
          </p:cNvSpPr>
          <p:nvPr>
            <p:ph type="sldNum" sz="quarter" idx="11"/>
          </p:nvPr>
        </p:nvSpPr>
        <p:spPr/>
        <p:txBody>
          <a:bodyPr/>
          <a:lstStyle/>
          <a:p>
            <a:fld id="{1394A405-A56A-447D-AF03-5FB891AC25A7}" type="slidenum">
              <a:rPr lang="en-US" smtClean="0"/>
              <a:pPr/>
              <a:t>28</a:t>
            </a:fld>
            <a:endParaRPr lang="en-US" dirty="0"/>
          </a:p>
        </p:txBody>
      </p:sp>
      <p:sp>
        <p:nvSpPr>
          <p:cNvPr id="6" name="Footer Placeholder 5">
            <a:extLst>
              <a:ext uri="{FF2B5EF4-FFF2-40B4-BE49-F238E27FC236}">
                <a16:creationId xmlns:a16="http://schemas.microsoft.com/office/drawing/2014/main" id="{23B22C1F-2DF4-46D1-B88E-C9C30B01EB3D}"/>
              </a:ext>
            </a:extLst>
          </p:cNvPr>
          <p:cNvSpPr>
            <a:spLocks noGrp="1"/>
          </p:cNvSpPr>
          <p:nvPr>
            <p:ph type="ftr" sz="quarter" idx="12"/>
          </p:nvPr>
        </p:nvSpPr>
        <p:spPr/>
        <p:txBody>
          <a:bodyPr/>
          <a:lstStyle/>
          <a:p>
            <a:r>
              <a:rPr lang="en-US"/>
              <a:t>Business Tier with Microservices &amp; API</a:t>
            </a:r>
            <a:endParaRPr lang="en-US" dirty="0"/>
          </a:p>
        </p:txBody>
      </p:sp>
      <p:pic>
        <p:nvPicPr>
          <p:cNvPr id="8" name="Picture 7" descr="A picture containing text, calculator&#10;&#10;Description automatically generated">
            <a:extLst>
              <a:ext uri="{FF2B5EF4-FFF2-40B4-BE49-F238E27FC236}">
                <a16:creationId xmlns:a16="http://schemas.microsoft.com/office/drawing/2014/main" id="{089B8F43-3E1C-471B-9BBC-109C06CDE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849843"/>
            <a:ext cx="6534150" cy="3562350"/>
          </a:xfrm>
          <a:prstGeom prst="rect">
            <a:avLst/>
          </a:prstGeom>
        </p:spPr>
      </p:pic>
      <p:sp>
        <p:nvSpPr>
          <p:cNvPr id="9" name="Rectangle 8">
            <a:extLst>
              <a:ext uri="{FF2B5EF4-FFF2-40B4-BE49-F238E27FC236}">
                <a16:creationId xmlns:a16="http://schemas.microsoft.com/office/drawing/2014/main" id="{9BAC50E4-95D6-4D27-853C-95F008D85679}"/>
              </a:ext>
            </a:extLst>
          </p:cNvPr>
          <p:cNvSpPr/>
          <p:nvPr/>
        </p:nvSpPr>
        <p:spPr>
          <a:xfrm>
            <a:off x="762000" y="4638816"/>
            <a:ext cx="7620000" cy="1858962"/>
          </a:xfrm>
          <a:prstGeom prst="rect">
            <a:avLst/>
          </a:prstGeom>
          <a:noFill/>
          <a:ln>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CA27BF8-B7D7-433D-B3A4-C67335A330BF}"/>
              </a:ext>
            </a:extLst>
          </p:cNvPr>
          <p:cNvSpPr txBox="1"/>
          <p:nvPr/>
        </p:nvSpPr>
        <p:spPr>
          <a:xfrm>
            <a:off x="6499412" y="6191909"/>
            <a:ext cx="1962150" cy="369332"/>
          </a:xfrm>
          <a:prstGeom prst="rect">
            <a:avLst/>
          </a:prstGeom>
          <a:noFill/>
        </p:spPr>
        <p:txBody>
          <a:bodyPr wrap="square" rtlCol="0">
            <a:spAutoFit/>
          </a:bodyPr>
          <a:lstStyle/>
          <a:p>
            <a:r>
              <a:rPr lang="en-US" dirty="0">
                <a:solidFill>
                  <a:srgbClr val="00B050"/>
                </a:solidFill>
              </a:rPr>
              <a:t>Core Java EE</a:t>
            </a:r>
          </a:p>
        </p:txBody>
      </p:sp>
    </p:spTree>
    <p:extLst>
      <p:ext uri="{BB962C8B-B14F-4D97-AF65-F5344CB8AC3E}">
        <p14:creationId xmlns:p14="http://schemas.microsoft.com/office/powerpoint/2010/main" val="37011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3200" dirty="0"/>
              <a:t>Part 1 of 5 – Overview of Business tier</a:t>
            </a:r>
          </a:p>
        </p:txBody>
      </p:sp>
      <p:sp>
        <p:nvSpPr>
          <p:cNvPr id="8" name="Text Placeholder 7"/>
          <p:cNvSpPr>
            <a:spLocks noGrp="1"/>
          </p:cNvSpPr>
          <p:nvPr>
            <p:ph type="body" idx="1"/>
          </p:nvPr>
        </p:nvSpPr>
        <p:spPr/>
        <p:txBody>
          <a:bodyPr>
            <a:normAutofit/>
          </a:bodyPr>
          <a:lstStyle/>
          <a:p>
            <a:endParaRPr lang="en-US" sz="1800"/>
          </a:p>
        </p:txBody>
      </p:sp>
      <p:sp>
        <p:nvSpPr>
          <p:cNvPr id="4" name="Date Placeholder 3"/>
          <p:cNvSpPr>
            <a:spLocks noGrp="1"/>
          </p:cNvSpPr>
          <p:nvPr>
            <p:ph type="dt" sz="half" idx="10"/>
          </p:nvPr>
        </p:nvSpPr>
        <p:spPr/>
        <p:txBody>
          <a:bodyPr/>
          <a:lstStyle/>
          <a:p>
            <a:fld id="{3C404B01-47AF-4AEF-918C-AF5DB05B57F1}" type="datetime1">
              <a:rPr lang="en-US" smtClean="0"/>
              <a:t>10/2/2021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a:t>
            </a:fld>
            <a:endParaRPr lang="en-US" dirty="0"/>
          </a:p>
        </p:txBody>
      </p:sp>
      <p:sp>
        <p:nvSpPr>
          <p:cNvPr id="6" name="Footer Placeholder 5"/>
          <p:cNvSpPr>
            <a:spLocks noGrp="1"/>
          </p:cNvSpPr>
          <p:nvPr>
            <p:ph type="ftr" sz="quarter" idx="12"/>
          </p:nvPr>
        </p:nvSpPr>
        <p:spPr/>
        <p:txBody>
          <a:bodyPr/>
          <a:lstStyle/>
          <a:p>
            <a:r>
              <a:rPr lang="en-US" dirty="0"/>
              <a:t>Business Tier with Microservices &amp; API</a:t>
            </a:r>
          </a:p>
        </p:txBody>
      </p:sp>
    </p:spTree>
    <p:extLst>
      <p:ext uri="{BB962C8B-B14F-4D97-AF65-F5344CB8AC3E}">
        <p14:creationId xmlns:p14="http://schemas.microsoft.com/office/powerpoint/2010/main" val="3774634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3200" dirty="0"/>
              <a:t>Part 5 of 5 – Miscellaneous Concepts</a:t>
            </a:r>
          </a:p>
        </p:txBody>
      </p:sp>
      <p:sp>
        <p:nvSpPr>
          <p:cNvPr id="8" name="Text Placeholder 7"/>
          <p:cNvSpPr>
            <a:spLocks noGrp="1"/>
          </p:cNvSpPr>
          <p:nvPr>
            <p:ph type="body" idx="1"/>
          </p:nvPr>
        </p:nvSpPr>
        <p:spPr/>
        <p:txBody>
          <a:bodyPr>
            <a:normAutofit/>
          </a:bodyPr>
          <a:lstStyle/>
          <a:p>
            <a:endParaRPr lang="en-US" sz="1800"/>
          </a:p>
        </p:txBody>
      </p:sp>
      <p:sp>
        <p:nvSpPr>
          <p:cNvPr id="4" name="Date Placeholder 3"/>
          <p:cNvSpPr>
            <a:spLocks noGrp="1"/>
          </p:cNvSpPr>
          <p:nvPr>
            <p:ph type="dt" sz="half" idx="10"/>
          </p:nvPr>
        </p:nvSpPr>
        <p:spPr/>
        <p:txBody>
          <a:bodyPr/>
          <a:lstStyle/>
          <a:p>
            <a:fld id="{3C404B01-47AF-4AEF-918C-AF5DB05B57F1}" type="datetime1">
              <a:rPr lang="en-US" smtClean="0"/>
              <a:t>10/3/2021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29</a:t>
            </a:fld>
            <a:endParaRPr lang="en-US" dirty="0"/>
          </a:p>
        </p:txBody>
      </p:sp>
      <p:sp>
        <p:nvSpPr>
          <p:cNvPr id="6" name="Footer Placeholder 5"/>
          <p:cNvSpPr>
            <a:spLocks noGrp="1"/>
          </p:cNvSpPr>
          <p:nvPr>
            <p:ph type="ftr" sz="quarter" idx="12"/>
          </p:nvPr>
        </p:nvSpPr>
        <p:spPr/>
        <p:txBody>
          <a:bodyPr/>
          <a:lstStyle/>
          <a:p>
            <a:r>
              <a:rPr lang="en-US" dirty="0"/>
              <a:t>Business Tier with Microservices &amp; API</a:t>
            </a:r>
          </a:p>
        </p:txBody>
      </p:sp>
    </p:spTree>
    <p:extLst>
      <p:ext uri="{BB962C8B-B14F-4D97-AF65-F5344CB8AC3E}">
        <p14:creationId xmlns:p14="http://schemas.microsoft.com/office/powerpoint/2010/main" val="2563554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AE0BA31-9F8D-4EBE-B020-23ADA900A21D}"/>
              </a:ext>
            </a:extLst>
          </p:cNvPr>
          <p:cNvSpPr>
            <a:spLocks noGrp="1"/>
          </p:cNvSpPr>
          <p:nvPr>
            <p:ph type="title"/>
          </p:nvPr>
        </p:nvSpPr>
        <p:spPr/>
        <p:txBody>
          <a:bodyPr/>
          <a:lstStyle/>
          <a:p>
            <a:r>
              <a:rPr lang="en-US" dirty="0"/>
              <a:t>Key Enabling Technologies</a:t>
            </a:r>
          </a:p>
        </p:txBody>
      </p:sp>
      <p:sp>
        <p:nvSpPr>
          <p:cNvPr id="8" name="Content Placeholder 7">
            <a:extLst>
              <a:ext uri="{FF2B5EF4-FFF2-40B4-BE49-F238E27FC236}">
                <a16:creationId xmlns:a16="http://schemas.microsoft.com/office/drawing/2014/main" id="{23E02F31-9B33-4CE6-8E65-1943F83AF981}"/>
              </a:ext>
            </a:extLst>
          </p:cNvPr>
          <p:cNvSpPr>
            <a:spLocks noGrp="1"/>
          </p:cNvSpPr>
          <p:nvPr>
            <p:ph idx="1"/>
          </p:nvPr>
        </p:nvSpPr>
        <p:spPr/>
        <p:txBody>
          <a:bodyPr/>
          <a:lstStyle/>
          <a:p>
            <a:r>
              <a:rPr lang="en-US" dirty="0"/>
              <a:t>Key Enabling technologies for Microservices based architecture are:</a:t>
            </a:r>
          </a:p>
          <a:p>
            <a:pPr lvl="1"/>
            <a:r>
              <a:rPr lang="en-US" dirty="0"/>
              <a:t>Containers, Docker, and Kubernetes</a:t>
            </a:r>
          </a:p>
          <a:p>
            <a:pPr lvl="1"/>
            <a:r>
              <a:rPr lang="en-US" dirty="0"/>
              <a:t>API Gateways</a:t>
            </a:r>
          </a:p>
          <a:p>
            <a:pPr lvl="1"/>
            <a:r>
              <a:rPr lang="en-US" dirty="0"/>
              <a:t>Messaging &amp; event streaming</a:t>
            </a:r>
          </a:p>
          <a:p>
            <a:pPr lvl="1"/>
            <a:r>
              <a:rPr lang="en-US" dirty="0"/>
              <a:t>Serverless</a:t>
            </a:r>
          </a:p>
          <a:p>
            <a:r>
              <a:rPr lang="en-US" dirty="0"/>
              <a:t>Microservices both enable, and require DevOps</a:t>
            </a:r>
          </a:p>
        </p:txBody>
      </p:sp>
      <p:sp>
        <p:nvSpPr>
          <p:cNvPr id="4" name="Date Placeholder 3">
            <a:extLst>
              <a:ext uri="{FF2B5EF4-FFF2-40B4-BE49-F238E27FC236}">
                <a16:creationId xmlns:a16="http://schemas.microsoft.com/office/drawing/2014/main" id="{D0093316-0758-449C-9FB2-810CC3E18154}"/>
              </a:ext>
            </a:extLst>
          </p:cNvPr>
          <p:cNvSpPr>
            <a:spLocks noGrp="1"/>
          </p:cNvSpPr>
          <p:nvPr>
            <p:ph type="dt" sz="half" idx="10"/>
          </p:nvPr>
        </p:nvSpPr>
        <p:spPr/>
        <p:txBody>
          <a:bodyPr/>
          <a:lstStyle/>
          <a:p>
            <a:fld id="{E6162A76-2065-40F3-AB0C-4D6D1548D390}" type="datetime1">
              <a:rPr lang="en-US" smtClean="0"/>
              <a:t>10/3/2021</a:t>
            </a:fld>
            <a:endParaRPr lang="en-US" dirty="0"/>
          </a:p>
        </p:txBody>
      </p:sp>
      <p:sp>
        <p:nvSpPr>
          <p:cNvPr id="5" name="Slide Number Placeholder 4">
            <a:extLst>
              <a:ext uri="{FF2B5EF4-FFF2-40B4-BE49-F238E27FC236}">
                <a16:creationId xmlns:a16="http://schemas.microsoft.com/office/drawing/2014/main" id="{F09955A4-D049-4A49-9673-EE5DD4740C92}"/>
              </a:ext>
            </a:extLst>
          </p:cNvPr>
          <p:cNvSpPr>
            <a:spLocks noGrp="1"/>
          </p:cNvSpPr>
          <p:nvPr>
            <p:ph type="sldNum" sz="quarter" idx="11"/>
          </p:nvPr>
        </p:nvSpPr>
        <p:spPr/>
        <p:txBody>
          <a:bodyPr/>
          <a:lstStyle/>
          <a:p>
            <a:fld id="{1394A405-A56A-447D-AF03-5FB891AC25A7}" type="slidenum">
              <a:rPr lang="en-US" smtClean="0"/>
              <a:pPr/>
              <a:t>30</a:t>
            </a:fld>
            <a:endParaRPr lang="en-US" dirty="0"/>
          </a:p>
        </p:txBody>
      </p:sp>
      <p:sp>
        <p:nvSpPr>
          <p:cNvPr id="6" name="Footer Placeholder 5">
            <a:extLst>
              <a:ext uri="{FF2B5EF4-FFF2-40B4-BE49-F238E27FC236}">
                <a16:creationId xmlns:a16="http://schemas.microsoft.com/office/drawing/2014/main" id="{8DDAF3DE-C4FC-48F7-9687-EFAD261B1764}"/>
              </a:ext>
            </a:extLst>
          </p:cNvPr>
          <p:cNvSpPr>
            <a:spLocks noGrp="1"/>
          </p:cNvSpPr>
          <p:nvPr>
            <p:ph type="ftr" sz="quarter" idx="12"/>
          </p:nvPr>
        </p:nvSpPr>
        <p:spPr/>
        <p:txBody>
          <a:bodyPr/>
          <a:lstStyle/>
          <a:p>
            <a:r>
              <a:rPr lang="en-US"/>
              <a:t>Business Tier with Microservices &amp; API</a:t>
            </a:r>
            <a:endParaRPr lang="en-US" dirty="0"/>
          </a:p>
        </p:txBody>
      </p:sp>
    </p:spTree>
    <p:extLst>
      <p:ext uri="{BB962C8B-B14F-4D97-AF65-F5344CB8AC3E}">
        <p14:creationId xmlns:p14="http://schemas.microsoft.com/office/powerpoint/2010/main" val="3227761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34AC911-D995-4B67-9EBD-C91EC0455C83}"/>
              </a:ext>
            </a:extLst>
          </p:cNvPr>
          <p:cNvSpPr>
            <a:spLocks noGrp="1"/>
          </p:cNvSpPr>
          <p:nvPr>
            <p:ph type="title"/>
          </p:nvPr>
        </p:nvSpPr>
        <p:spPr/>
        <p:txBody>
          <a:bodyPr>
            <a:normAutofit fontScale="90000"/>
          </a:bodyPr>
          <a:lstStyle/>
          <a:p>
            <a:r>
              <a:rPr lang="en-US" dirty="0"/>
              <a:t>Future (and Present) of Software Architecture</a:t>
            </a:r>
          </a:p>
        </p:txBody>
      </p:sp>
      <p:sp>
        <p:nvSpPr>
          <p:cNvPr id="8" name="Content Placeholder 7">
            <a:extLst>
              <a:ext uri="{FF2B5EF4-FFF2-40B4-BE49-F238E27FC236}">
                <a16:creationId xmlns:a16="http://schemas.microsoft.com/office/drawing/2014/main" id="{F13D1F3C-A6C3-4628-B95B-BB8C5898017D}"/>
              </a:ext>
            </a:extLst>
          </p:cNvPr>
          <p:cNvSpPr>
            <a:spLocks noGrp="1"/>
          </p:cNvSpPr>
          <p:nvPr>
            <p:ph idx="1"/>
          </p:nvPr>
        </p:nvSpPr>
        <p:spPr>
          <a:xfrm>
            <a:off x="457200" y="3897593"/>
            <a:ext cx="8229600" cy="2398433"/>
          </a:xfrm>
        </p:spPr>
        <p:txBody>
          <a:bodyPr>
            <a:normAutofit/>
          </a:bodyPr>
          <a:lstStyle/>
          <a:p>
            <a:r>
              <a:rPr lang="en-US" sz="2400" dirty="0"/>
              <a:t>Leading companies have adopted microservices approach</a:t>
            </a:r>
          </a:p>
          <a:p>
            <a:r>
              <a:rPr lang="en-US" sz="2400" dirty="0"/>
              <a:t>Underlying principle – break an application’s tasks into software subcomponents</a:t>
            </a:r>
          </a:p>
          <a:p>
            <a:r>
              <a:rPr lang="en-US" sz="2400" dirty="0"/>
              <a:t>Microservices &amp; APIs are shaping not just how software works together, but also how </a:t>
            </a:r>
            <a:r>
              <a:rPr lang="en-US" sz="2400" b="1" i="1" dirty="0"/>
              <a:t>people</a:t>
            </a:r>
            <a:r>
              <a:rPr lang="en-US" sz="2400" dirty="0"/>
              <a:t> collaborate</a:t>
            </a:r>
          </a:p>
        </p:txBody>
      </p:sp>
      <p:sp>
        <p:nvSpPr>
          <p:cNvPr id="4" name="Date Placeholder 3">
            <a:extLst>
              <a:ext uri="{FF2B5EF4-FFF2-40B4-BE49-F238E27FC236}">
                <a16:creationId xmlns:a16="http://schemas.microsoft.com/office/drawing/2014/main" id="{4D4935AA-01C6-420A-94E8-A8F5FA47AFA3}"/>
              </a:ext>
            </a:extLst>
          </p:cNvPr>
          <p:cNvSpPr>
            <a:spLocks noGrp="1"/>
          </p:cNvSpPr>
          <p:nvPr>
            <p:ph type="dt" sz="half" idx="10"/>
          </p:nvPr>
        </p:nvSpPr>
        <p:spPr/>
        <p:txBody>
          <a:bodyPr/>
          <a:lstStyle/>
          <a:p>
            <a:fld id="{E6162A76-2065-40F3-AB0C-4D6D1548D390}" type="datetime1">
              <a:rPr lang="en-US" smtClean="0"/>
              <a:t>10/3/2021</a:t>
            </a:fld>
            <a:endParaRPr lang="en-US" dirty="0"/>
          </a:p>
        </p:txBody>
      </p:sp>
      <p:sp>
        <p:nvSpPr>
          <p:cNvPr id="5" name="Slide Number Placeholder 4">
            <a:extLst>
              <a:ext uri="{FF2B5EF4-FFF2-40B4-BE49-F238E27FC236}">
                <a16:creationId xmlns:a16="http://schemas.microsoft.com/office/drawing/2014/main" id="{CFAC5539-F3EA-4300-B4B4-89E432642E8D}"/>
              </a:ext>
            </a:extLst>
          </p:cNvPr>
          <p:cNvSpPr>
            <a:spLocks noGrp="1"/>
          </p:cNvSpPr>
          <p:nvPr>
            <p:ph type="sldNum" sz="quarter" idx="11"/>
          </p:nvPr>
        </p:nvSpPr>
        <p:spPr/>
        <p:txBody>
          <a:bodyPr/>
          <a:lstStyle/>
          <a:p>
            <a:fld id="{1394A405-A56A-447D-AF03-5FB891AC25A7}" type="slidenum">
              <a:rPr lang="en-US" smtClean="0"/>
              <a:pPr/>
              <a:t>31</a:t>
            </a:fld>
            <a:endParaRPr lang="en-US" dirty="0"/>
          </a:p>
        </p:txBody>
      </p:sp>
      <p:sp>
        <p:nvSpPr>
          <p:cNvPr id="6" name="Footer Placeholder 5">
            <a:extLst>
              <a:ext uri="{FF2B5EF4-FFF2-40B4-BE49-F238E27FC236}">
                <a16:creationId xmlns:a16="http://schemas.microsoft.com/office/drawing/2014/main" id="{EFD4522D-FD5C-448F-90D0-E799CCE29B16}"/>
              </a:ext>
            </a:extLst>
          </p:cNvPr>
          <p:cNvSpPr>
            <a:spLocks noGrp="1"/>
          </p:cNvSpPr>
          <p:nvPr>
            <p:ph type="ftr" sz="quarter" idx="12"/>
          </p:nvPr>
        </p:nvSpPr>
        <p:spPr/>
        <p:txBody>
          <a:bodyPr/>
          <a:lstStyle/>
          <a:p>
            <a:r>
              <a:rPr lang="en-US"/>
              <a:t>Business Tier with Microservices &amp; API</a:t>
            </a:r>
            <a:endParaRPr lang="en-US" dirty="0"/>
          </a:p>
        </p:txBody>
      </p:sp>
      <p:pic>
        <p:nvPicPr>
          <p:cNvPr id="5122" name="Picture 2" descr="Amazon.com. Spend less. Smile more.">
            <a:extLst>
              <a:ext uri="{FF2B5EF4-FFF2-40B4-BE49-F238E27FC236}">
                <a16:creationId xmlns:a16="http://schemas.microsoft.com/office/drawing/2014/main" id="{417E9DFF-99FA-4E19-A812-D103E36FD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020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7E5E5BC-7D32-4F94-A708-7D2275FF6B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1981854"/>
            <a:ext cx="2599866" cy="12065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Spotify — Logo and Brand Assets">
            <a:extLst>
              <a:ext uri="{FF2B5EF4-FFF2-40B4-BE49-F238E27FC236}">
                <a16:creationId xmlns:a16="http://schemas.microsoft.com/office/drawing/2014/main" id="{C5433E3B-3BAB-4C19-94FA-A34C44248F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2194065"/>
            <a:ext cx="2522667" cy="757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7591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have we learned?</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87016656"/>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p:cNvSpPr>
            <a:spLocks noGrp="1"/>
          </p:cNvSpPr>
          <p:nvPr>
            <p:ph type="dt" sz="half" idx="10"/>
          </p:nvPr>
        </p:nvSpPr>
        <p:spPr/>
        <p:txBody>
          <a:bodyPr/>
          <a:lstStyle/>
          <a:p>
            <a:fld id="{A01DA06A-DD9F-4B0F-9C23-982F96A0D041}" type="datetime1">
              <a:rPr lang="en-US" smtClean="0"/>
              <a:t>10/2/2021</a:t>
            </a:fld>
            <a:endParaRPr lang="en-US"/>
          </a:p>
        </p:txBody>
      </p:sp>
      <p:sp>
        <p:nvSpPr>
          <p:cNvPr id="6" name="Slide Number Placeholder 5"/>
          <p:cNvSpPr>
            <a:spLocks noGrp="1"/>
          </p:cNvSpPr>
          <p:nvPr>
            <p:ph type="sldNum" sz="quarter" idx="11"/>
          </p:nvPr>
        </p:nvSpPr>
        <p:spPr/>
        <p:txBody>
          <a:bodyPr/>
          <a:lstStyle/>
          <a:p>
            <a:fld id="{1394A405-A56A-447D-AF03-5FB891AC25A7}" type="slidenum">
              <a:rPr lang="en-US" smtClean="0"/>
              <a:pPr/>
              <a:t>32</a:t>
            </a:fld>
            <a:endParaRPr lang="en-US"/>
          </a:p>
        </p:txBody>
      </p:sp>
      <p:sp>
        <p:nvSpPr>
          <p:cNvPr id="5" name="Footer Placeholder 4"/>
          <p:cNvSpPr>
            <a:spLocks noGrp="1"/>
          </p:cNvSpPr>
          <p:nvPr>
            <p:ph type="ftr" sz="quarter" idx="12"/>
          </p:nvPr>
        </p:nvSpPr>
        <p:spPr/>
        <p:txBody>
          <a:bodyPr/>
          <a:lstStyle/>
          <a:p>
            <a:r>
              <a:rPr lang="en-US" dirty="0"/>
              <a:t>Business Tier with Microservices &amp; API</a:t>
            </a:r>
          </a:p>
        </p:txBody>
      </p:sp>
    </p:spTree>
    <p:extLst>
      <p:ext uri="{BB962C8B-B14F-4D97-AF65-F5344CB8AC3E}">
        <p14:creationId xmlns:p14="http://schemas.microsoft.com/office/powerpoint/2010/main" val="7136728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2000" dirty="0"/>
              <a:t>Lewis, James and Fowler, Martin, 2014. Microservices – A definition of this new architectural term. Retrieved August 2021, from: </a:t>
            </a:r>
            <a:r>
              <a:rPr lang="en-US" sz="2000" dirty="0">
                <a:hlinkClick r:id="rId3"/>
              </a:rPr>
              <a:t>https://martinfowler.com/articles/microservices.html</a:t>
            </a:r>
            <a:r>
              <a:rPr lang="en-US" sz="2000" dirty="0"/>
              <a:t> </a:t>
            </a:r>
          </a:p>
          <a:p>
            <a:r>
              <a:rPr lang="en-US" sz="2000" dirty="0"/>
              <a:t>Fowler, M., 2015. Microservices Trade-Offs. Retrieved August 2021, from: </a:t>
            </a:r>
            <a:r>
              <a:rPr lang="en-US" sz="2000" dirty="0">
                <a:hlinkClick r:id="rId4"/>
              </a:rPr>
              <a:t>https://martinfowler.com/articles/microservice-trade-offs.html</a:t>
            </a:r>
            <a:r>
              <a:rPr lang="en-US" sz="2000" dirty="0"/>
              <a:t> </a:t>
            </a:r>
          </a:p>
          <a:p>
            <a:r>
              <a:rPr lang="en-US" sz="2000" dirty="0"/>
              <a:t>Microservice Architecture. Retrieved August 2021, from: </a:t>
            </a:r>
            <a:r>
              <a:rPr lang="en-US" sz="2000" dirty="0">
                <a:hlinkClick r:id="rId5"/>
              </a:rPr>
              <a:t>https://microservices.io/index.html</a:t>
            </a:r>
            <a:r>
              <a:rPr lang="en-US" sz="2000" dirty="0"/>
              <a:t> </a:t>
            </a:r>
          </a:p>
          <a:p>
            <a:endParaRPr lang="en-US" sz="2000" dirty="0"/>
          </a:p>
        </p:txBody>
      </p:sp>
      <p:sp>
        <p:nvSpPr>
          <p:cNvPr id="4" name="Date Placeholder 3"/>
          <p:cNvSpPr>
            <a:spLocks noGrp="1"/>
          </p:cNvSpPr>
          <p:nvPr>
            <p:ph type="dt" sz="half" idx="10"/>
          </p:nvPr>
        </p:nvSpPr>
        <p:spPr/>
        <p:txBody>
          <a:bodyPr/>
          <a:lstStyle/>
          <a:p>
            <a:fld id="{94F1EDEF-D08F-4746-B6D2-6DC0B9567809}" type="datetime1">
              <a:rPr lang="en-US" smtClean="0"/>
              <a:t>10/2/2021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33</a:t>
            </a:fld>
            <a:endParaRPr lang="en-US" dirty="0"/>
          </a:p>
        </p:txBody>
      </p:sp>
      <p:sp>
        <p:nvSpPr>
          <p:cNvPr id="6" name="Footer Placeholder 5"/>
          <p:cNvSpPr>
            <a:spLocks noGrp="1"/>
          </p:cNvSpPr>
          <p:nvPr>
            <p:ph type="ftr" sz="quarter" idx="12"/>
          </p:nvPr>
        </p:nvSpPr>
        <p:spPr/>
        <p:txBody>
          <a:bodyPr/>
          <a:lstStyle/>
          <a:p>
            <a:r>
              <a:rPr lang="en-US" dirty="0"/>
              <a:t>Business Tier with Microservices &amp; API</a:t>
            </a:r>
          </a:p>
        </p:txBody>
      </p:sp>
    </p:spTree>
    <p:extLst>
      <p:ext uri="{BB962C8B-B14F-4D97-AF65-F5344CB8AC3E}">
        <p14:creationId xmlns:p14="http://schemas.microsoft.com/office/powerpoint/2010/main" val="4180082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3200" dirty="0"/>
              <a:t>Appendix</a:t>
            </a:r>
          </a:p>
        </p:txBody>
      </p:sp>
      <p:sp>
        <p:nvSpPr>
          <p:cNvPr id="8" name="Text Placeholder 7"/>
          <p:cNvSpPr>
            <a:spLocks noGrp="1"/>
          </p:cNvSpPr>
          <p:nvPr>
            <p:ph type="body" idx="1"/>
          </p:nvPr>
        </p:nvSpPr>
        <p:spPr/>
        <p:txBody>
          <a:bodyPr>
            <a:normAutofit/>
          </a:bodyPr>
          <a:lstStyle/>
          <a:p>
            <a:endParaRPr lang="en-US" sz="1800"/>
          </a:p>
        </p:txBody>
      </p:sp>
      <p:sp>
        <p:nvSpPr>
          <p:cNvPr id="4" name="Date Placeholder 3"/>
          <p:cNvSpPr>
            <a:spLocks noGrp="1"/>
          </p:cNvSpPr>
          <p:nvPr>
            <p:ph type="dt" sz="half" idx="10"/>
          </p:nvPr>
        </p:nvSpPr>
        <p:spPr/>
        <p:txBody>
          <a:bodyPr/>
          <a:lstStyle/>
          <a:p>
            <a:fld id="{3C404B01-47AF-4AEF-918C-AF5DB05B57F1}" type="datetime1">
              <a:rPr lang="en-US" smtClean="0"/>
              <a:t>10/3/2021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34</a:t>
            </a:fld>
            <a:endParaRPr lang="en-US" dirty="0"/>
          </a:p>
        </p:txBody>
      </p:sp>
      <p:sp>
        <p:nvSpPr>
          <p:cNvPr id="6" name="Footer Placeholder 5"/>
          <p:cNvSpPr>
            <a:spLocks noGrp="1"/>
          </p:cNvSpPr>
          <p:nvPr>
            <p:ph type="ftr" sz="quarter" idx="12"/>
          </p:nvPr>
        </p:nvSpPr>
        <p:spPr/>
        <p:txBody>
          <a:bodyPr/>
          <a:lstStyle/>
          <a:p>
            <a:r>
              <a:rPr lang="en-US" dirty="0"/>
              <a:t>Business Tier with Microservices &amp; API</a:t>
            </a:r>
          </a:p>
        </p:txBody>
      </p:sp>
    </p:spTree>
    <p:extLst>
      <p:ext uri="{BB962C8B-B14F-4D97-AF65-F5344CB8AC3E}">
        <p14:creationId xmlns:p14="http://schemas.microsoft.com/office/powerpoint/2010/main" val="2635503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28FC-7AB6-429F-AA12-3A0050A588A4}"/>
              </a:ext>
            </a:extLst>
          </p:cNvPr>
          <p:cNvSpPr>
            <a:spLocks noGrp="1"/>
          </p:cNvSpPr>
          <p:nvPr>
            <p:ph type="title"/>
          </p:nvPr>
        </p:nvSpPr>
        <p:spPr/>
        <p:txBody>
          <a:bodyPr/>
          <a:lstStyle/>
          <a:p>
            <a:r>
              <a:rPr lang="en-US" dirty="0"/>
              <a:t>API Example (full screenshot)</a:t>
            </a:r>
          </a:p>
        </p:txBody>
      </p:sp>
      <p:sp>
        <p:nvSpPr>
          <p:cNvPr id="4" name="Date Placeholder 3">
            <a:extLst>
              <a:ext uri="{FF2B5EF4-FFF2-40B4-BE49-F238E27FC236}">
                <a16:creationId xmlns:a16="http://schemas.microsoft.com/office/drawing/2014/main" id="{74BFA128-5092-4A62-923B-D2B90B522176}"/>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B0960C16-1F47-4734-A2BA-BEBB4707CADB}"/>
              </a:ext>
            </a:extLst>
          </p:cNvPr>
          <p:cNvSpPr>
            <a:spLocks noGrp="1"/>
          </p:cNvSpPr>
          <p:nvPr>
            <p:ph type="sldNum" sz="quarter" idx="11"/>
          </p:nvPr>
        </p:nvSpPr>
        <p:spPr/>
        <p:txBody>
          <a:bodyPr/>
          <a:lstStyle/>
          <a:p>
            <a:fld id="{1394A405-A56A-447D-AF03-5FB891AC25A7}" type="slidenum">
              <a:rPr lang="en-US" smtClean="0"/>
              <a:pPr/>
              <a:t>35</a:t>
            </a:fld>
            <a:endParaRPr lang="en-US" dirty="0"/>
          </a:p>
        </p:txBody>
      </p:sp>
      <p:sp>
        <p:nvSpPr>
          <p:cNvPr id="6" name="Footer Placeholder 5">
            <a:extLst>
              <a:ext uri="{FF2B5EF4-FFF2-40B4-BE49-F238E27FC236}">
                <a16:creationId xmlns:a16="http://schemas.microsoft.com/office/drawing/2014/main" id="{3B3B89A4-D988-4EBB-B84D-31D8E08D9A37}"/>
              </a:ext>
            </a:extLst>
          </p:cNvPr>
          <p:cNvSpPr>
            <a:spLocks noGrp="1"/>
          </p:cNvSpPr>
          <p:nvPr>
            <p:ph type="ftr" sz="quarter" idx="12"/>
          </p:nvPr>
        </p:nvSpPr>
        <p:spPr/>
        <p:txBody>
          <a:bodyPr/>
          <a:lstStyle/>
          <a:p>
            <a:r>
              <a:rPr lang="en-US"/>
              <a:t>Business Tier with Microservices &amp; API</a:t>
            </a:r>
            <a:endParaRPr lang="en-US" dirty="0"/>
          </a:p>
        </p:txBody>
      </p:sp>
      <p:pic>
        <p:nvPicPr>
          <p:cNvPr id="7" name="Picture 6">
            <a:extLst>
              <a:ext uri="{FF2B5EF4-FFF2-40B4-BE49-F238E27FC236}">
                <a16:creationId xmlns:a16="http://schemas.microsoft.com/office/drawing/2014/main" id="{0D688860-9BC4-411D-921F-C4E27422CD65}"/>
              </a:ext>
            </a:extLst>
          </p:cNvPr>
          <p:cNvPicPr>
            <a:picLocks noChangeAspect="1"/>
          </p:cNvPicPr>
          <p:nvPr/>
        </p:nvPicPr>
        <p:blipFill>
          <a:blip r:embed="rId2"/>
          <a:stretch>
            <a:fillRect/>
          </a:stretch>
        </p:blipFill>
        <p:spPr>
          <a:xfrm>
            <a:off x="0" y="1454727"/>
            <a:ext cx="9144000" cy="5403273"/>
          </a:xfrm>
          <a:prstGeom prst="rect">
            <a:avLst/>
          </a:prstGeom>
        </p:spPr>
      </p:pic>
    </p:spTree>
    <p:extLst>
      <p:ext uri="{BB962C8B-B14F-4D97-AF65-F5344CB8AC3E}">
        <p14:creationId xmlns:p14="http://schemas.microsoft.com/office/powerpoint/2010/main" val="4258663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8922-E50E-4BAB-84DE-CE3FA60CA4C3}"/>
              </a:ext>
            </a:extLst>
          </p:cNvPr>
          <p:cNvSpPr>
            <a:spLocks noGrp="1"/>
          </p:cNvSpPr>
          <p:nvPr>
            <p:ph type="title"/>
          </p:nvPr>
        </p:nvSpPr>
        <p:spPr/>
        <p:txBody>
          <a:bodyPr/>
          <a:lstStyle/>
          <a:p>
            <a:r>
              <a:rPr lang="en-US" dirty="0"/>
              <a:t>OAS Example (snippets)</a:t>
            </a:r>
          </a:p>
        </p:txBody>
      </p:sp>
      <p:sp>
        <p:nvSpPr>
          <p:cNvPr id="4" name="Date Placeholder 3">
            <a:extLst>
              <a:ext uri="{FF2B5EF4-FFF2-40B4-BE49-F238E27FC236}">
                <a16:creationId xmlns:a16="http://schemas.microsoft.com/office/drawing/2014/main" id="{81086955-9212-4E3E-AADE-064499909FAB}"/>
              </a:ext>
            </a:extLst>
          </p:cNvPr>
          <p:cNvSpPr>
            <a:spLocks noGrp="1"/>
          </p:cNvSpPr>
          <p:nvPr>
            <p:ph type="dt" sz="half" idx="10"/>
          </p:nvPr>
        </p:nvSpPr>
        <p:spPr/>
        <p:txBody>
          <a:bodyPr/>
          <a:lstStyle/>
          <a:p>
            <a:fld id="{8ABA0784-7298-4C22-903A-600F996D8BF8}" type="datetime1">
              <a:rPr lang="en-US" smtClean="0"/>
              <a:t>10/3/2021</a:t>
            </a:fld>
            <a:endParaRPr lang="en-US" dirty="0"/>
          </a:p>
        </p:txBody>
      </p:sp>
      <p:sp>
        <p:nvSpPr>
          <p:cNvPr id="5" name="Slide Number Placeholder 4">
            <a:extLst>
              <a:ext uri="{FF2B5EF4-FFF2-40B4-BE49-F238E27FC236}">
                <a16:creationId xmlns:a16="http://schemas.microsoft.com/office/drawing/2014/main" id="{2C2991E3-AACC-4D8E-990E-E16D92A022E6}"/>
              </a:ext>
            </a:extLst>
          </p:cNvPr>
          <p:cNvSpPr>
            <a:spLocks noGrp="1"/>
          </p:cNvSpPr>
          <p:nvPr>
            <p:ph type="sldNum" sz="quarter" idx="11"/>
          </p:nvPr>
        </p:nvSpPr>
        <p:spPr/>
        <p:txBody>
          <a:bodyPr/>
          <a:lstStyle/>
          <a:p>
            <a:fld id="{1394A405-A56A-447D-AF03-5FB891AC25A7}" type="slidenum">
              <a:rPr lang="en-US" smtClean="0"/>
              <a:pPr/>
              <a:t>36</a:t>
            </a:fld>
            <a:endParaRPr lang="en-US" dirty="0"/>
          </a:p>
        </p:txBody>
      </p:sp>
      <p:sp>
        <p:nvSpPr>
          <p:cNvPr id="6" name="Footer Placeholder 5">
            <a:extLst>
              <a:ext uri="{FF2B5EF4-FFF2-40B4-BE49-F238E27FC236}">
                <a16:creationId xmlns:a16="http://schemas.microsoft.com/office/drawing/2014/main" id="{D16DE7C0-ED05-4AA2-873E-84231FF59E10}"/>
              </a:ext>
            </a:extLst>
          </p:cNvPr>
          <p:cNvSpPr>
            <a:spLocks noGrp="1"/>
          </p:cNvSpPr>
          <p:nvPr>
            <p:ph type="ftr" sz="quarter" idx="12"/>
          </p:nvPr>
        </p:nvSpPr>
        <p:spPr/>
        <p:txBody>
          <a:bodyPr/>
          <a:lstStyle/>
          <a:p>
            <a:r>
              <a:rPr lang="en-US"/>
              <a:t>Business Tier with Microservices &amp; API</a:t>
            </a:r>
            <a:endParaRPr lang="en-US" dirty="0"/>
          </a:p>
        </p:txBody>
      </p:sp>
      <p:sp>
        <p:nvSpPr>
          <p:cNvPr id="7" name="Rectangle 6">
            <a:extLst>
              <a:ext uri="{FF2B5EF4-FFF2-40B4-BE49-F238E27FC236}">
                <a16:creationId xmlns:a16="http://schemas.microsoft.com/office/drawing/2014/main" id="{2DC1DB4B-579C-4CED-9193-640E8E86949B}"/>
              </a:ext>
            </a:extLst>
          </p:cNvPr>
          <p:cNvSpPr>
            <a:spLocks noChangeArrowheads="1"/>
          </p:cNvSpPr>
          <p:nvPr/>
        </p:nvSpPr>
        <p:spPr bwMode="auto">
          <a:xfrm>
            <a:off x="182880" y="1295400"/>
            <a:ext cx="8229600" cy="51816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sz="1400" dirty="0" err="1">
                <a:latin typeface="Courier New" panose="02070309020205020404" pitchFamily="49" charset="0"/>
                <a:cs typeface="Courier New" panose="02070309020205020404" pitchFamily="49" charset="0"/>
              </a:rPr>
              <a:t>openapi</a:t>
            </a:r>
            <a:r>
              <a:rPr lang="en-US" sz="1400" dirty="0">
                <a:latin typeface="Courier New" panose="02070309020205020404" pitchFamily="49" charset="0"/>
                <a:cs typeface="Courier New" panose="02070309020205020404" pitchFamily="49" charset="0"/>
              </a:rPr>
              <a:t>: 3.0.0</a:t>
            </a:r>
          </a:p>
          <a:p>
            <a:r>
              <a:rPr lang="en-US" sz="1400" dirty="0">
                <a:latin typeface="Courier New" panose="02070309020205020404" pitchFamily="49" charset="0"/>
                <a:cs typeface="Courier New" panose="02070309020205020404" pitchFamily="49" charset="0"/>
              </a:rPr>
              <a:t>info:</a:t>
            </a:r>
          </a:p>
          <a:p>
            <a:r>
              <a:rPr lang="en-US" sz="1400" dirty="0">
                <a:latin typeface="Courier New" panose="02070309020205020404" pitchFamily="49" charset="0"/>
                <a:cs typeface="Courier New" panose="02070309020205020404" pitchFamily="49" charset="0"/>
              </a:rPr>
              <a:t>  title: Callback Example</a:t>
            </a:r>
          </a:p>
          <a:p>
            <a:r>
              <a:rPr lang="en-US" sz="1400" dirty="0">
                <a:latin typeface="Courier New" panose="02070309020205020404" pitchFamily="49" charset="0"/>
                <a:cs typeface="Courier New" panose="02070309020205020404" pitchFamily="49" charset="0"/>
              </a:rPr>
              <a:t>  version: 1.0.0</a:t>
            </a:r>
          </a:p>
          <a:p>
            <a:r>
              <a:rPr lang="en-US" sz="1400" dirty="0">
                <a:latin typeface="Courier New" panose="02070309020205020404" pitchFamily="49" charset="0"/>
                <a:cs typeface="Courier New" panose="02070309020205020404" pitchFamily="49" charset="0"/>
              </a:rPr>
              <a:t>paths:</a:t>
            </a:r>
          </a:p>
          <a:p>
            <a:r>
              <a:rPr lang="en-US" sz="1400" dirty="0">
                <a:latin typeface="Courier New" panose="02070309020205020404" pitchFamily="49" charset="0"/>
                <a:cs typeface="Courier New" panose="02070309020205020404" pitchFamily="49" charset="0"/>
              </a:rPr>
              <a:t>  /streams:</a:t>
            </a:r>
          </a:p>
          <a:p>
            <a:r>
              <a:rPr lang="en-US" sz="1400" dirty="0">
                <a:latin typeface="Courier New" panose="02070309020205020404" pitchFamily="49" charset="0"/>
                <a:cs typeface="Courier New" panose="02070309020205020404" pitchFamily="49" charset="0"/>
              </a:rPr>
              <a:t>    post:</a:t>
            </a:r>
          </a:p>
          <a:p>
            <a:r>
              <a:rPr lang="en-US" sz="1400" dirty="0">
                <a:latin typeface="Courier New" panose="02070309020205020404" pitchFamily="49" charset="0"/>
                <a:cs typeface="Courier New" panose="02070309020205020404" pitchFamily="49" charset="0"/>
              </a:rPr>
              <a:t>      description: subscribes a client to receive out-of-band data</a:t>
            </a:r>
          </a:p>
          <a:p>
            <a:r>
              <a:rPr lang="en-US" sz="1400" dirty="0">
                <a:latin typeface="Courier New" panose="02070309020205020404" pitchFamily="49" charset="0"/>
                <a:cs typeface="Courier New" panose="02070309020205020404" pitchFamily="49" charset="0"/>
              </a:rPr>
              <a:t>      parameters:</a:t>
            </a:r>
          </a:p>
          <a:p>
            <a:r>
              <a:rPr lang="en-US" sz="1400" dirty="0">
                <a:latin typeface="Courier New" panose="02070309020205020404" pitchFamily="49" charset="0"/>
                <a:cs typeface="Courier New" panose="02070309020205020404" pitchFamily="49" charset="0"/>
              </a:rPr>
              <a:t>        - name: </a:t>
            </a:r>
            <a:r>
              <a:rPr lang="en-US" sz="1400" dirty="0" err="1">
                <a:latin typeface="Courier New" panose="02070309020205020404" pitchFamily="49" charset="0"/>
                <a:cs typeface="Courier New" panose="02070309020205020404" pitchFamily="49" charset="0"/>
              </a:rPr>
              <a:t>callbackUrl</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in: query</a:t>
            </a:r>
          </a:p>
          <a:p>
            <a:r>
              <a:rPr lang="en-US" sz="1400" dirty="0">
                <a:latin typeface="Courier New" panose="02070309020205020404" pitchFamily="49" charset="0"/>
                <a:cs typeface="Courier New" panose="02070309020205020404" pitchFamily="49" charset="0"/>
              </a:rPr>
              <a:t>          required: true</a:t>
            </a:r>
          </a:p>
          <a:p>
            <a:r>
              <a:rPr lang="en-US" sz="1400" dirty="0">
                <a:latin typeface="Courier New" panose="02070309020205020404" pitchFamily="49" charset="0"/>
                <a:cs typeface="Courier New" panose="02070309020205020404" pitchFamily="49" charset="0"/>
              </a:rPr>
              <a:t>          description: |</a:t>
            </a:r>
          </a:p>
          <a:p>
            <a:r>
              <a:rPr lang="en-US" sz="1400" dirty="0">
                <a:latin typeface="Courier New" panose="02070309020205020404" pitchFamily="49" charset="0"/>
                <a:cs typeface="Courier New" panose="02070309020205020404" pitchFamily="49" charset="0"/>
              </a:rPr>
              <a:t>            the location where data will be sent.  Must be network accessible</a:t>
            </a:r>
          </a:p>
          <a:p>
            <a:r>
              <a:rPr lang="en-US" sz="1400" dirty="0">
                <a:latin typeface="Courier New" panose="02070309020205020404" pitchFamily="49" charset="0"/>
                <a:cs typeface="Courier New" panose="02070309020205020404" pitchFamily="49" charset="0"/>
              </a:rPr>
              <a:t>            by the source server</a:t>
            </a:r>
          </a:p>
          <a:p>
            <a:r>
              <a:rPr lang="en-US" sz="1400" dirty="0">
                <a:latin typeface="Courier New" panose="02070309020205020404" pitchFamily="49" charset="0"/>
                <a:cs typeface="Courier New" panose="02070309020205020404" pitchFamily="49" charset="0"/>
              </a:rPr>
              <a:t>          schema:</a:t>
            </a:r>
          </a:p>
          <a:p>
            <a:r>
              <a:rPr lang="en-US" sz="1400" dirty="0">
                <a:latin typeface="Courier New" panose="02070309020205020404" pitchFamily="49" charset="0"/>
                <a:cs typeface="Courier New" panose="02070309020205020404" pitchFamily="49" charset="0"/>
              </a:rPr>
              <a:t>            type: string</a:t>
            </a:r>
          </a:p>
          <a:p>
            <a:r>
              <a:rPr lang="en-US" sz="1400" dirty="0">
                <a:latin typeface="Courier New" panose="02070309020205020404" pitchFamily="49" charset="0"/>
                <a:cs typeface="Courier New" panose="02070309020205020404" pitchFamily="49" charset="0"/>
              </a:rPr>
              <a:t>            format: </a:t>
            </a:r>
            <a:r>
              <a:rPr lang="en-US" sz="1400" dirty="0" err="1">
                <a:latin typeface="Courier New" panose="02070309020205020404" pitchFamily="49" charset="0"/>
                <a:cs typeface="Courier New" panose="02070309020205020404" pitchFamily="49" charset="0"/>
              </a:rPr>
              <a:t>uri</a:t>
            </a:r>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            example: https://tonys-server.com</a:t>
            </a:r>
          </a:p>
          <a:p>
            <a:r>
              <a:rPr lang="en-US" sz="1400" dirty="0">
                <a:latin typeface="Courier New" panose="02070309020205020404" pitchFamily="49" charset="0"/>
                <a:cs typeface="Courier New" panose="02070309020205020404" pitchFamily="49" charset="0"/>
              </a:rPr>
              <a:t>      responses:</a:t>
            </a: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p>
        </p:txBody>
      </p:sp>
      <p:sp>
        <p:nvSpPr>
          <p:cNvPr id="10" name="Content Placeholder 9">
            <a:extLst>
              <a:ext uri="{FF2B5EF4-FFF2-40B4-BE49-F238E27FC236}">
                <a16:creationId xmlns:a16="http://schemas.microsoft.com/office/drawing/2014/main" id="{D4857EC7-7E82-486A-B358-2EC88484A588}"/>
              </a:ext>
            </a:extLst>
          </p:cNvPr>
          <p:cNvSpPr>
            <a:spLocks noGrp="1"/>
          </p:cNvSpPr>
          <p:nvPr>
            <p:ph idx="1"/>
          </p:nvPr>
        </p:nvSpPr>
        <p:spPr>
          <a:xfrm>
            <a:off x="1752600" y="6127749"/>
            <a:ext cx="7155180" cy="365125"/>
          </a:xfrm>
        </p:spPr>
        <p:style>
          <a:lnRef idx="2">
            <a:schemeClr val="accent1"/>
          </a:lnRef>
          <a:fillRef idx="1">
            <a:schemeClr val="lt1"/>
          </a:fillRef>
          <a:effectRef idx="0">
            <a:schemeClr val="accent1"/>
          </a:effectRef>
          <a:fontRef idx="minor">
            <a:schemeClr val="dk1"/>
          </a:fontRef>
        </p:style>
        <p:txBody>
          <a:bodyPr>
            <a:normAutofit lnSpcReduction="10000"/>
          </a:bodyPr>
          <a:lstStyle/>
          <a:p>
            <a:pPr marL="0" indent="0">
              <a:buNone/>
            </a:pPr>
            <a:r>
              <a:rPr lang="en-US" sz="1800" dirty="0"/>
              <a:t>https://github.com/OAI/OpenAPI-Specification/tree/main/examples/v3.0</a:t>
            </a:r>
          </a:p>
        </p:txBody>
      </p:sp>
    </p:spTree>
    <p:extLst>
      <p:ext uri="{BB962C8B-B14F-4D97-AF65-F5344CB8AC3E}">
        <p14:creationId xmlns:p14="http://schemas.microsoft.com/office/powerpoint/2010/main" val="49048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Tier Overview</a:t>
            </a:r>
          </a:p>
        </p:txBody>
      </p:sp>
      <p:sp>
        <p:nvSpPr>
          <p:cNvPr id="3" name="Content Placeholder 2"/>
          <p:cNvSpPr>
            <a:spLocks noGrp="1"/>
          </p:cNvSpPr>
          <p:nvPr>
            <p:ph idx="1"/>
          </p:nvPr>
        </p:nvSpPr>
        <p:spPr/>
        <p:txBody>
          <a:bodyPr>
            <a:normAutofit fontScale="92500" lnSpcReduction="20000"/>
          </a:bodyPr>
          <a:lstStyle/>
          <a:p>
            <a:r>
              <a:rPr lang="en-US" dirty="0"/>
              <a:t>Role/Purpose</a:t>
            </a:r>
          </a:p>
          <a:p>
            <a:pPr lvl="1"/>
            <a:r>
              <a:rPr lang="en-US" dirty="0"/>
              <a:t>Consolidate business logic</a:t>
            </a:r>
          </a:p>
          <a:p>
            <a:pPr lvl="1"/>
            <a:r>
              <a:rPr lang="en-US" dirty="0"/>
              <a:t>Encapsulate / hide complexity</a:t>
            </a:r>
          </a:p>
          <a:p>
            <a:pPr lvl="1"/>
            <a:r>
              <a:rPr lang="en-US" dirty="0"/>
              <a:t>Decouple from presentation tier</a:t>
            </a:r>
          </a:p>
          <a:p>
            <a:pPr lvl="2"/>
            <a:r>
              <a:rPr lang="en-US" dirty="0"/>
              <a:t>Separate from rate of change</a:t>
            </a:r>
          </a:p>
          <a:p>
            <a:pPr lvl="2"/>
            <a:r>
              <a:rPr lang="en-US" dirty="0"/>
              <a:t>Avoid mixing of concerns</a:t>
            </a:r>
          </a:p>
          <a:p>
            <a:endParaRPr lang="en-US" dirty="0"/>
          </a:p>
          <a:p>
            <a:r>
              <a:rPr lang="en-US" dirty="0"/>
              <a:t>Non-functional requirements</a:t>
            </a:r>
          </a:p>
          <a:p>
            <a:pPr lvl="1"/>
            <a:r>
              <a:rPr lang="en-US" dirty="0"/>
              <a:t>Transaction</a:t>
            </a:r>
          </a:p>
          <a:p>
            <a:pPr lvl="1"/>
            <a:r>
              <a:rPr lang="en-US" dirty="0"/>
              <a:t>Security </a:t>
            </a:r>
          </a:p>
          <a:p>
            <a:pPr lvl="1"/>
            <a:r>
              <a:rPr lang="en-US" dirty="0"/>
              <a:t>Orchestration / business workflow</a:t>
            </a:r>
          </a:p>
        </p:txBody>
      </p:sp>
      <p:sp>
        <p:nvSpPr>
          <p:cNvPr id="4" name="Date Placeholder 3"/>
          <p:cNvSpPr>
            <a:spLocks noGrp="1"/>
          </p:cNvSpPr>
          <p:nvPr>
            <p:ph type="dt" sz="half" idx="10"/>
          </p:nvPr>
        </p:nvSpPr>
        <p:spPr/>
        <p:txBody>
          <a:bodyPr/>
          <a:lstStyle/>
          <a:p>
            <a:fld id="{EA2CBFE5-9889-4DA0-8BE8-9DAEAF8775E0}" type="datetime1">
              <a:rPr lang="en-US" smtClean="0"/>
              <a:t>10/1/2021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3</a:t>
            </a:fld>
            <a:endParaRPr lang="en-US" dirty="0"/>
          </a:p>
        </p:txBody>
      </p:sp>
      <p:sp>
        <p:nvSpPr>
          <p:cNvPr id="6" name="Footer Placeholder 5"/>
          <p:cNvSpPr>
            <a:spLocks noGrp="1"/>
          </p:cNvSpPr>
          <p:nvPr>
            <p:ph type="ftr" sz="quarter" idx="12"/>
          </p:nvPr>
        </p:nvSpPr>
        <p:spPr/>
        <p:txBody>
          <a:bodyPr/>
          <a:lstStyle/>
          <a:p>
            <a:r>
              <a:rPr lang="en-US" dirty="0"/>
              <a:t>Business Tier with Microservices &amp; API</a:t>
            </a:r>
          </a:p>
        </p:txBody>
      </p:sp>
      <p:sp>
        <p:nvSpPr>
          <p:cNvPr id="23" name="Rectangle 22"/>
          <p:cNvSpPr/>
          <p:nvPr/>
        </p:nvSpPr>
        <p:spPr>
          <a:xfrm>
            <a:off x="7028447" y="1600200"/>
            <a:ext cx="591553" cy="1801103"/>
          </a:xfrm>
          <a:prstGeom prst="rect">
            <a:avLst/>
          </a:prstGeom>
          <a:ln w="38100">
            <a:solidFill>
              <a:srgbClr val="FF0000"/>
            </a:solidFill>
            <a:prstDash val="solid"/>
          </a:ln>
        </p:spPr>
        <p:style>
          <a:lnRef idx="1">
            <a:schemeClr val="accent1"/>
          </a:lnRef>
          <a:fillRef idx="2">
            <a:schemeClr val="accent1"/>
          </a:fillRef>
          <a:effectRef idx="1">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sz="1400"/>
          </a:p>
        </p:txBody>
      </p:sp>
      <p:sp>
        <p:nvSpPr>
          <p:cNvPr id="24" name="Rectangle 23"/>
          <p:cNvSpPr/>
          <p:nvPr/>
        </p:nvSpPr>
        <p:spPr>
          <a:xfrm>
            <a:off x="6335295" y="1647914"/>
            <a:ext cx="448511" cy="1705675"/>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Presentation Tier</a:t>
            </a:r>
          </a:p>
        </p:txBody>
      </p:sp>
      <p:sp>
        <p:nvSpPr>
          <p:cNvPr id="25" name="Rectangle 24"/>
          <p:cNvSpPr/>
          <p:nvPr/>
        </p:nvSpPr>
        <p:spPr>
          <a:xfrm>
            <a:off x="7109995" y="1647914"/>
            <a:ext cx="448511" cy="1705675"/>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Business Logic Tier</a:t>
            </a:r>
          </a:p>
        </p:txBody>
      </p:sp>
      <p:sp>
        <p:nvSpPr>
          <p:cNvPr id="26" name="Rectangle 25"/>
          <p:cNvSpPr/>
          <p:nvPr/>
        </p:nvSpPr>
        <p:spPr>
          <a:xfrm>
            <a:off x="7925468" y="1647914"/>
            <a:ext cx="448511" cy="1705675"/>
          </a:xfrm>
          <a:prstGeom prst="rect">
            <a:avLst/>
          </a:prstGeom>
        </p:spPr>
        <p:style>
          <a:lnRef idx="0">
            <a:schemeClr val="accent1"/>
          </a:lnRef>
          <a:fillRef idx="3">
            <a:schemeClr val="accent1"/>
          </a:fillRef>
          <a:effectRef idx="3">
            <a:schemeClr val="accent1"/>
          </a:effectRef>
          <a:fontRef idx="minor">
            <a:schemeClr val="lt1"/>
          </a:fontRef>
        </p:style>
        <p:txBody>
          <a:bodyPr vert="vert27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Integration Tier</a:t>
            </a:r>
          </a:p>
        </p:txBody>
      </p:sp>
      <p:sp>
        <p:nvSpPr>
          <p:cNvPr id="27" name="Rectangle 26"/>
          <p:cNvSpPr/>
          <p:nvPr/>
        </p:nvSpPr>
        <p:spPr>
          <a:xfrm>
            <a:off x="6335295" y="3686403"/>
            <a:ext cx="2079458" cy="45762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400" dirty="0"/>
              <a:t>System Component Tier</a:t>
            </a:r>
          </a:p>
        </p:txBody>
      </p:sp>
      <p:sp>
        <p:nvSpPr>
          <p:cNvPr id="28" name="Right Arrow 27"/>
          <p:cNvSpPr/>
          <p:nvPr/>
        </p:nvSpPr>
        <p:spPr>
          <a:xfrm>
            <a:off x="6783805" y="2355145"/>
            <a:ext cx="366963" cy="249611"/>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29" name="Right Arrow 28"/>
          <p:cNvSpPr/>
          <p:nvPr/>
        </p:nvSpPr>
        <p:spPr>
          <a:xfrm>
            <a:off x="7558505" y="2355145"/>
            <a:ext cx="366963" cy="249611"/>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0" name="Right Arrow 29"/>
          <p:cNvSpPr/>
          <p:nvPr/>
        </p:nvSpPr>
        <p:spPr>
          <a:xfrm rot="5400000">
            <a:off x="8003703" y="3397675"/>
            <a:ext cx="332815" cy="24464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1" name="Right Arrow 30"/>
          <p:cNvSpPr/>
          <p:nvPr/>
        </p:nvSpPr>
        <p:spPr>
          <a:xfrm rot="5400000">
            <a:off x="7147456" y="3397675"/>
            <a:ext cx="332815" cy="24464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2" name="Right Arrow 31"/>
          <p:cNvSpPr/>
          <p:nvPr/>
        </p:nvSpPr>
        <p:spPr>
          <a:xfrm rot="5400000">
            <a:off x="6372756" y="3397675"/>
            <a:ext cx="332815" cy="244642"/>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400"/>
          </a:p>
        </p:txBody>
      </p:sp>
      <p:sp>
        <p:nvSpPr>
          <p:cNvPr id="35" name="TextBox 34"/>
          <p:cNvSpPr txBox="1"/>
          <p:nvPr/>
        </p:nvSpPr>
        <p:spPr>
          <a:xfrm>
            <a:off x="6539164" y="4267200"/>
            <a:ext cx="1753268" cy="707886"/>
          </a:xfrm>
          <a:prstGeom prst="rect">
            <a:avLst/>
          </a:prstGeom>
          <a:noFill/>
        </p:spPr>
        <p:txBody>
          <a:bodyPr wrap="square" rtlCol="0">
            <a:spAutoFit/>
          </a:bodyPr>
          <a:lstStyle/>
          <a:p>
            <a:pPr algn="ctr"/>
            <a:r>
              <a:rPr lang="en-US" sz="2000" dirty="0"/>
              <a:t>Application Architecture</a:t>
            </a:r>
          </a:p>
        </p:txBody>
      </p:sp>
    </p:spTree>
    <p:extLst>
      <p:ext uri="{BB962C8B-B14F-4D97-AF65-F5344CB8AC3E}">
        <p14:creationId xmlns:p14="http://schemas.microsoft.com/office/powerpoint/2010/main" val="3058577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Tier Overview (contd.)</a:t>
            </a:r>
          </a:p>
        </p:txBody>
      </p:sp>
      <p:sp>
        <p:nvSpPr>
          <p:cNvPr id="3" name="Content Placeholder 2"/>
          <p:cNvSpPr>
            <a:spLocks noGrp="1"/>
          </p:cNvSpPr>
          <p:nvPr>
            <p:ph idx="1"/>
          </p:nvPr>
        </p:nvSpPr>
        <p:spPr/>
        <p:txBody>
          <a:bodyPr>
            <a:normAutofit/>
          </a:bodyPr>
          <a:lstStyle/>
          <a:p>
            <a:r>
              <a:rPr lang="en-US" dirty="0"/>
              <a:t>Architectural considerations</a:t>
            </a:r>
          </a:p>
          <a:p>
            <a:pPr marL="971550" lvl="1" indent="-514350">
              <a:buFont typeface="+mj-lt"/>
              <a:buAutoNum type="arabicParenR"/>
            </a:pPr>
            <a:r>
              <a:rPr lang="en-US" dirty="0"/>
              <a:t>Reuse across applications</a:t>
            </a:r>
          </a:p>
          <a:p>
            <a:pPr marL="971550" lvl="1" indent="-514350">
              <a:buFont typeface="+mj-lt"/>
              <a:buAutoNum type="arabicParenR"/>
            </a:pPr>
            <a:r>
              <a:rPr lang="en-US" dirty="0"/>
              <a:t>Deployment choice</a:t>
            </a:r>
          </a:p>
          <a:p>
            <a:pPr lvl="2"/>
            <a:r>
              <a:rPr lang="en-US" dirty="0"/>
              <a:t>Distributed vs. Non-distributed</a:t>
            </a:r>
          </a:p>
          <a:p>
            <a:pPr marL="971550" lvl="1" indent="-514350">
              <a:buFont typeface="+mj-lt"/>
              <a:buAutoNum type="arabicParenR"/>
            </a:pPr>
            <a:r>
              <a:rPr lang="en-US" dirty="0"/>
              <a:t>Scalability &amp; clustering </a:t>
            </a:r>
          </a:p>
          <a:p>
            <a:pPr marL="971550" lvl="1" indent="-514350">
              <a:buFont typeface="+mj-lt"/>
              <a:buAutoNum type="arabicParenR"/>
            </a:pPr>
            <a:r>
              <a:rPr lang="en-US" dirty="0"/>
              <a:t>Performance: granular interfaces</a:t>
            </a:r>
          </a:p>
          <a:p>
            <a:pPr marL="971550" lvl="1" indent="-514350">
              <a:buFont typeface="+mj-lt"/>
              <a:buAutoNum type="arabicParenR"/>
            </a:pPr>
            <a:r>
              <a:rPr lang="en-US" dirty="0"/>
              <a:t>Stateful vs. Stateless (conversational state)</a:t>
            </a:r>
          </a:p>
          <a:p>
            <a:pPr marL="971550" lvl="1" indent="-514350">
              <a:buFont typeface="+mj-lt"/>
              <a:buAutoNum type="arabicParenR"/>
            </a:pPr>
            <a:r>
              <a:rPr lang="en-US" dirty="0"/>
              <a:t>Location transparency</a:t>
            </a:r>
          </a:p>
          <a:p>
            <a:pPr lvl="1"/>
            <a:endParaRPr lang="en-US" dirty="0"/>
          </a:p>
        </p:txBody>
      </p:sp>
      <p:sp>
        <p:nvSpPr>
          <p:cNvPr id="4" name="Date Placeholder 3"/>
          <p:cNvSpPr>
            <a:spLocks noGrp="1"/>
          </p:cNvSpPr>
          <p:nvPr>
            <p:ph type="dt" sz="half" idx="10"/>
          </p:nvPr>
        </p:nvSpPr>
        <p:spPr/>
        <p:txBody>
          <a:bodyPr/>
          <a:lstStyle/>
          <a:p>
            <a:fld id="{533F7E0E-AA7F-4340-BE16-3E1F90AA559D}" type="datetime1">
              <a:rPr lang="en-US" smtClean="0"/>
              <a:t>10/1/2021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4</a:t>
            </a:fld>
            <a:endParaRPr lang="en-US" dirty="0"/>
          </a:p>
        </p:txBody>
      </p:sp>
      <p:sp>
        <p:nvSpPr>
          <p:cNvPr id="6" name="Footer Placeholder 5"/>
          <p:cNvSpPr>
            <a:spLocks noGrp="1"/>
          </p:cNvSpPr>
          <p:nvPr>
            <p:ph type="ftr" sz="quarter" idx="12"/>
          </p:nvPr>
        </p:nvSpPr>
        <p:spPr/>
        <p:txBody>
          <a:bodyPr/>
          <a:lstStyle/>
          <a:p>
            <a:r>
              <a:rPr lang="en-US" dirty="0"/>
              <a:t>Business Tier with Microservices &amp; API</a:t>
            </a:r>
          </a:p>
        </p:txBody>
      </p:sp>
    </p:spTree>
    <p:extLst>
      <p:ext uri="{BB962C8B-B14F-4D97-AF65-F5344CB8AC3E}">
        <p14:creationId xmlns:p14="http://schemas.microsoft.com/office/powerpoint/2010/main" val="1679573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Tier – Distributed vs. Non-Distributed</a:t>
            </a:r>
          </a:p>
        </p:txBody>
      </p:sp>
      <p:sp>
        <p:nvSpPr>
          <p:cNvPr id="4" name="Date Placeholder 3"/>
          <p:cNvSpPr>
            <a:spLocks noGrp="1"/>
          </p:cNvSpPr>
          <p:nvPr>
            <p:ph type="dt" sz="half" idx="10"/>
          </p:nvPr>
        </p:nvSpPr>
        <p:spPr/>
        <p:txBody>
          <a:bodyPr/>
          <a:lstStyle/>
          <a:p>
            <a:fld id="{0BD44BEF-6338-409A-8681-292FAFCE186D}" type="datetime1">
              <a:rPr lang="en-US" smtClean="0"/>
              <a:t>10/1/2021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5</a:t>
            </a:fld>
            <a:endParaRPr lang="en-US" dirty="0"/>
          </a:p>
        </p:txBody>
      </p:sp>
      <p:sp>
        <p:nvSpPr>
          <p:cNvPr id="6" name="Footer Placeholder 5"/>
          <p:cNvSpPr>
            <a:spLocks noGrp="1"/>
          </p:cNvSpPr>
          <p:nvPr>
            <p:ph type="ftr" sz="quarter" idx="12"/>
          </p:nvPr>
        </p:nvSpPr>
        <p:spPr/>
        <p:txBody>
          <a:bodyPr/>
          <a:lstStyle/>
          <a:p>
            <a:r>
              <a:rPr lang="en-US" dirty="0"/>
              <a:t>Business Tier with Microservices &amp; API</a:t>
            </a:r>
          </a:p>
        </p:txBody>
      </p:sp>
      <p:grpSp>
        <p:nvGrpSpPr>
          <p:cNvPr id="51" name="Group 50"/>
          <p:cNvGrpSpPr/>
          <p:nvPr/>
        </p:nvGrpSpPr>
        <p:grpSpPr>
          <a:xfrm>
            <a:off x="762000" y="4259842"/>
            <a:ext cx="7300641" cy="1607558"/>
            <a:chOff x="601851" y="3657600"/>
            <a:chExt cx="7300641" cy="1607558"/>
          </a:xfrm>
        </p:grpSpPr>
        <p:sp>
          <p:nvSpPr>
            <p:cNvPr id="13" name="TextBox 17"/>
            <p:cNvSpPr txBox="1"/>
            <p:nvPr/>
          </p:nvSpPr>
          <p:spPr>
            <a:xfrm>
              <a:off x="601851" y="4778570"/>
              <a:ext cx="7697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Corbel" pitchFamily="34" charset="0"/>
                </a:rPr>
                <a:t>Client</a:t>
              </a:r>
            </a:p>
          </p:txBody>
        </p:sp>
        <p:pic>
          <p:nvPicPr>
            <p:cNvPr id="33" name="Picture 32" descr="server2.jpg"/>
            <p:cNvPicPr>
              <a:picLocks noChangeAspect="1"/>
            </p:cNvPicPr>
            <p:nvPr/>
          </p:nvPicPr>
          <p:blipFill>
            <a:blip r:embed="rId3" cstate="print"/>
            <a:stretch>
              <a:fillRect/>
            </a:stretch>
          </p:blipFill>
          <p:spPr>
            <a:xfrm>
              <a:off x="2400822" y="3950306"/>
              <a:ext cx="1104378" cy="934414"/>
            </a:xfrm>
            <a:prstGeom prst="rect">
              <a:avLst/>
            </a:prstGeom>
          </p:spPr>
        </p:pic>
        <p:pic>
          <p:nvPicPr>
            <p:cNvPr id="39" name="Picture 38" descr="computer1.jpg"/>
            <p:cNvPicPr>
              <a:picLocks noChangeAspect="1"/>
            </p:cNvPicPr>
            <p:nvPr/>
          </p:nvPicPr>
          <p:blipFill>
            <a:blip r:embed="rId4" cstate="print"/>
            <a:stretch>
              <a:fillRect/>
            </a:stretch>
          </p:blipFill>
          <p:spPr>
            <a:xfrm>
              <a:off x="684480" y="4258445"/>
              <a:ext cx="608853" cy="496824"/>
            </a:xfrm>
            <a:prstGeom prst="rect">
              <a:avLst/>
            </a:prstGeom>
          </p:spPr>
        </p:pic>
        <p:sp>
          <p:nvSpPr>
            <p:cNvPr id="40" name="Right Arrow 39"/>
            <p:cNvSpPr/>
            <p:nvPr/>
          </p:nvSpPr>
          <p:spPr>
            <a:xfrm>
              <a:off x="1492188" y="4342371"/>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ight Arrow 40"/>
            <p:cNvSpPr/>
            <p:nvPr/>
          </p:nvSpPr>
          <p:spPr>
            <a:xfrm>
              <a:off x="3702371" y="4290425"/>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2" name="Picture 41" descr="server2.jpg"/>
            <p:cNvPicPr>
              <a:picLocks noChangeAspect="1"/>
            </p:cNvPicPr>
            <p:nvPr/>
          </p:nvPicPr>
          <p:blipFill>
            <a:blip r:embed="rId3" cstate="print"/>
            <a:stretch>
              <a:fillRect/>
            </a:stretch>
          </p:blipFill>
          <p:spPr>
            <a:xfrm>
              <a:off x="4724400" y="3927111"/>
              <a:ext cx="1104378" cy="934414"/>
            </a:xfrm>
            <a:prstGeom prst="rect">
              <a:avLst/>
            </a:prstGeom>
          </p:spPr>
        </p:pic>
        <p:pic>
          <p:nvPicPr>
            <p:cNvPr id="43" name="Picture 42" descr="database1.png"/>
            <p:cNvPicPr>
              <a:picLocks noChangeAspect="1"/>
            </p:cNvPicPr>
            <p:nvPr/>
          </p:nvPicPr>
          <p:blipFill>
            <a:blip r:embed="rId5" cstate="print"/>
            <a:stretch>
              <a:fillRect/>
            </a:stretch>
          </p:blipFill>
          <p:spPr>
            <a:xfrm>
              <a:off x="7010400" y="3862378"/>
              <a:ext cx="869785" cy="959985"/>
            </a:xfrm>
            <a:prstGeom prst="rect">
              <a:avLst/>
            </a:prstGeom>
          </p:spPr>
        </p:pic>
        <p:sp>
          <p:nvSpPr>
            <p:cNvPr id="44" name="Right Arrow 43"/>
            <p:cNvSpPr/>
            <p:nvPr/>
          </p:nvSpPr>
          <p:spPr>
            <a:xfrm>
              <a:off x="6027821" y="4272387"/>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5" name="TextBox 44"/>
            <p:cNvSpPr txBox="1"/>
            <p:nvPr/>
          </p:nvSpPr>
          <p:spPr>
            <a:xfrm>
              <a:off x="2935532" y="3689857"/>
              <a:ext cx="1371600" cy="369332"/>
            </a:xfrm>
            <a:prstGeom prst="rect">
              <a:avLst/>
            </a:prstGeom>
            <a:solidFill>
              <a:schemeClr val="bg1">
                <a:alpha val="55000"/>
              </a:schemeClr>
            </a:solidFill>
            <a:ln w="12700">
              <a:solidFill>
                <a:schemeClr val="tx1"/>
              </a:solidFill>
            </a:ln>
          </p:spPr>
          <p:txBody>
            <a:bodyPr wrap="square" rtlCol="0">
              <a:spAutoFit/>
            </a:bodyPr>
            <a:lstStyle/>
            <a:p>
              <a:r>
                <a:rPr lang="en-US" dirty="0"/>
                <a:t>Presentation</a:t>
              </a:r>
            </a:p>
          </p:txBody>
        </p:sp>
        <p:sp>
          <p:nvSpPr>
            <p:cNvPr id="46" name="TextBox 45"/>
            <p:cNvSpPr txBox="1"/>
            <p:nvPr/>
          </p:nvSpPr>
          <p:spPr>
            <a:xfrm>
              <a:off x="5159292" y="3657600"/>
              <a:ext cx="1371600" cy="369332"/>
            </a:xfrm>
            <a:prstGeom prst="rect">
              <a:avLst/>
            </a:prstGeom>
            <a:solidFill>
              <a:schemeClr val="bg1">
                <a:alpha val="55000"/>
              </a:schemeClr>
            </a:solidFill>
            <a:ln w="12700">
              <a:solidFill>
                <a:schemeClr val="tx1"/>
              </a:solidFill>
            </a:ln>
          </p:spPr>
          <p:txBody>
            <a:bodyPr wrap="square" rtlCol="0">
              <a:spAutoFit/>
            </a:bodyPr>
            <a:lstStyle/>
            <a:p>
              <a:pPr algn="ctr"/>
              <a:r>
                <a:rPr lang="en-US" dirty="0"/>
                <a:t>Bus Logic</a:t>
              </a:r>
            </a:p>
          </p:txBody>
        </p:sp>
        <p:sp>
          <p:nvSpPr>
            <p:cNvPr id="48" name="TextBox 47"/>
            <p:cNvSpPr txBox="1"/>
            <p:nvPr/>
          </p:nvSpPr>
          <p:spPr>
            <a:xfrm>
              <a:off x="7010400" y="4895826"/>
              <a:ext cx="892092" cy="369332"/>
            </a:xfrm>
            <a:prstGeom prst="rect">
              <a:avLst/>
            </a:prstGeom>
            <a:noFill/>
            <a:ln w="12700">
              <a:noFill/>
            </a:ln>
          </p:spPr>
          <p:txBody>
            <a:bodyPr wrap="square" rtlCol="0">
              <a:spAutoFit/>
            </a:bodyPr>
            <a:lstStyle/>
            <a:p>
              <a:pPr algn="ctr"/>
              <a:r>
                <a:rPr lang="en-US" dirty="0"/>
                <a:t>Data</a:t>
              </a:r>
            </a:p>
          </p:txBody>
        </p:sp>
      </p:grpSp>
      <p:grpSp>
        <p:nvGrpSpPr>
          <p:cNvPr id="50" name="Group 49"/>
          <p:cNvGrpSpPr/>
          <p:nvPr/>
        </p:nvGrpSpPr>
        <p:grpSpPr>
          <a:xfrm>
            <a:off x="768538" y="1905000"/>
            <a:ext cx="7232462" cy="1509316"/>
            <a:chOff x="449451" y="1447800"/>
            <a:chExt cx="7232462" cy="1509316"/>
          </a:xfrm>
        </p:grpSpPr>
        <p:pic>
          <p:nvPicPr>
            <p:cNvPr id="8" name="Picture 7" descr="server2.jpg"/>
            <p:cNvPicPr>
              <a:picLocks noChangeAspect="1"/>
            </p:cNvPicPr>
            <p:nvPr/>
          </p:nvPicPr>
          <p:blipFill>
            <a:blip r:embed="rId3" cstate="print"/>
            <a:stretch>
              <a:fillRect/>
            </a:stretch>
          </p:blipFill>
          <p:spPr>
            <a:xfrm>
              <a:off x="2641824" y="1750178"/>
              <a:ext cx="1104378" cy="934414"/>
            </a:xfrm>
            <a:prstGeom prst="rect">
              <a:avLst/>
            </a:prstGeom>
          </p:spPr>
        </p:pic>
        <p:pic>
          <p:nvPicPr>
            <p:cNvPr id="9" name="Picture 8" descr="computer1.jpg"/>
            <p:cNvPicPr>
              <a:picLocks noChangeAspect="1"/>
            </p:cNvPicPr>
            <p:nvPr/>
          </p:nvPicPr>
          <p:blipFill>
            <a:blip r:embed="rId4" cstate="print"/>
            <a:stretch>
              <a:fillRect/>
            </a:stretch>
          </p:blipFill>
          <p:spPr>
            <a:xfrm>
              <a:off x="610347" y="1968973"/>
              <a:ext cx="608853" cy="496824"/>
            </a:xfrm>
            <a:prstGeom prst="rect">
              <a:avLst/>
            </a:prstGeom>
          </p:spPr>
        </p:pic>
        <p:pic>
          <p:nvPicPr>
            <p:cNvPr id="10" name="Picture 9" descr="database1.png"/>
            <p:cNvPicPr>
              <a:picLocks noChangeAspect="1"/>
            </p:cNvPicPr>
            <p:nvPr/>
          </p:nvPicPr>
          <p:blipFill>
            <a:blip r:embed="rId5" cstate="print"/>
            <a:stretch>
              <a:fillRect/>
            </a:stretch>
          </p:blipFill>
          <p:spPr>
            <a:xfrm>
              <a:off x="6781800" y="1591426"/>
              <a:ext cx="869785" cy="959985"/>
            </a:xfrm>
            <a:prstGeom prst="rect">
              <a:avLst/>
            </a:prstGeom>
          </p:spPr>
        </p:pic>
        <p:sp>
          <p:nvSpPr>
            <p:cNvPr id="11" name="Right Arrow 10"/>
            <p:cNvSpPr/>
            <p:nvPr/>
          </p:nvSpPr>
          <p:spPr>
            <a:xfrm>
              <a:off x="1492188" y="2058163"/>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TextBox 25"/>
            <p:cNvSpPr txBox="1"/>
            <p:nvPr/>
          </p:nvSpPr>
          <p:spPr>
            <a:xfrm>
              <a:off x="6789821" y="2587784"/>
              <a:ext cx="892092" cy="369332"/>
            </a:xfrm>
            <a:prstGeom prst="rect">
              <a:avLst/>
            </a:prstGeom>
            <a:noFill/>
            <a:ln w="12700">
              <a:noFill/>
            </a:ln>
          </p:spPr>
          <p:txBody>
            <a:bodyPr wrap="square" rtlCol="0">
              <a:spAutoFit/>
            </a:bodyPr>
            <a:lstStyle/>
            <a:p>
              <a:pPr algn="ctr"/>
              <a:r>
                <a:rPr lang="en-US" dirty="0"/>
                <a:t>Data</a:t>
              </a:r>
            </a:p>
          </p:txBody>
        </p:sp>
        <p:sp>
          <p:nvSpPr>
            <p:cNvPr id="35" name="Right Arrow 34"/>
            <p:cNvSpPr/>
            <p:nvPr/>
          </p:nvSpPr>
          <p:spPr>
            <a:xfrm>
              <a:off x="5444192" y="2001435"/>
              <a:ext cx="7620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7" name="Group 46"/>
            <p:cNvGrpSpPr/>
            <p:nvPr/>
          </p:nvGrpSpPr>
          <p:grpSpPr>
            <a:xfrm>
              <a:off x="3374634" y="1447800"/>
              <a:ext cx="1371600" cy="749960"/>
              <a:chOff x="3374634" y="1447800"/>
              <a:chExt cx="1371600" cy="749960"/>
            </a:xfrm>
          </p:grpSpPr>
          <p:sp>
            <p:nvSpPr>
              <p:cNvPr id="23" name="TextBox 22"/>
              <p:cNvSpPr txBox="1"/>
              <p:nvPr/>
            </p:nvSpPr>
            <p:spPr>
              <a:xfrm>
                <a:off x="3374634" y="1447800"/>
                <a:ext cx="1371600" cy="369332"/>
              </a:xfrm>
              <a:prstGeom prst="rect">
                <a:avLst/>
              </a:prstGeom>
              <a:solidFill>
                <a:schemeClr val="bg1">
                  <a:alpha val="55000"/>
                </a:schemeClr>
              </a:solidFill>
              <a:ln w="12700">
                <a:solidFill>
                  <a:schemeClr val="tx1"/>
                </a:solidFill>
              </a:ln>
            </p:spPr>
            <p:txBody>
              <a:bodyPr wrap="square" rtlCol="0">
                <a:spAutoFit/>
              </a:bodyPr>
              <a:lstStyle/>
              <a:p>
                <a:r>
                  <a:rPr lang="en-US" dirty="0"/>
                  <a:t>Presentation</a:t>
                </a:r>
              </a:p>
            </p:txBody>
          </p:sp>
          <p:sp>
            <p:nvSpPr>
              <p:cNvPr id="37" name="TextBox 36"/>
              <p:cNvSpPr txBox="1"/>
              <p:nvPr/>
            </p:nvSpPr>
            <p:spPr>
              <a:xfrm>
                <a:off x="3374634" y="1828428"/>
                <a:ext cx="1371600" cy="369332"/>
              </a:xfrm>
              <a:prstGeom prst="rect">
                <a:avLst/>
              </a:prstGeom>
              <a:solidFill>
                <a:schemeClr val="bg1">
                  <a:alpha val="55000"/>
                </a:schemeClr>
              </a:solidFill>
              <a:ln w="12700">
                <a:solidFill>
                  <a:schemeClr val="tx1"/>
                </a:solidFill>
              </a:ln>
            </p:spPr>
            <p:txBody>
              <a:bodyPr wrap="square" rtlCol="0">
                <a:spAutoFit/>
              </a:bodyPr>
              <a:lstStyle/>
              <a:p>
                <a:pPr algn="ctr"/>
                <a:r>
                  <a:rPr lang="en-US" dirty="0"/>
                  <a:t>Bus Logic</a:t>
                </a:r>
              </a:p>
            </p:txBody>
          </p:sp>
        </p:grpSp>
        <p:sp>
          <p:nvSpPr>
            <p:cNvPr id="49" name="TextBox 17"/>
            <p:cNvSpPr txBox="1"/>
            <p:nvPr/>
          </p:nvSpPr>
          <p:spPr>
            <a:xfrm>
              <a:off x="449451" y="2428676"/>
              <a:ext cx="769749"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latin typeface="Corbel" pitchFamily="34" charset="0"/>
                </a:rPr>
                <a:t>Client</a:t>
              </a:r>
            </a:p>
          </p:txBody>
        </p:sp>
      </p:grpSp>
    </p:spTree>
    <p:extLst>
      <p:ext uri="{BB962C8B-B14F-4D97-AF65-F5344CB8AC3E}">
        <p14:creationId xmlns:p14="http://schemas.microsoft.com/office/powerpoint/2010/main" val="27176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sz="3200" dirty="0"/>
              <a:t>Part 2 of 5 – Introduction to Microservices</a:t>
            </a:r>
          </a:p>
        </p:txBody>
      </p:sp>
      <p:sp>
        <p:nvSpPr>
          <p:cNvPr id="8" name="Text Placeholder 7"/>
          <p:cNvSpPr>
            <a:spLocks noGrp="1"/>
          </p:cNvSpPr>
          <p:nvPr>
            <p:ph type="body" idx="1"/>
          </p:nvPr>
        </p:nvSpPr>
        <p:spPr/>
        <p:txBody>
          <a:bodyPr>
            <a:normAutofit/>
          </a:bodyPr>
          <a:lstStyle/>
          <a:p>
            <a:endParaRPr lang="en-US" sz="1800"/>
          </a:p>
        </p:txBody>
      </p:sp>
      <p:sp>
        <p:nvSpPr>
          <p:cNvPr id="4" name="Date Placeholder 3"/>
          <p:cNvSpPr>
            <a:spLocks noGrp="1"/>
          </p:cNvSpPr>
          <p:nvPr>
            <p:ph type="dt" sz="half" idx="10"/>
          </p:nvPr>
        </p:nvSpPr>
        <p:spPr/>
        <p:txBody>
          <a:bodyPr/>
          <a:lstStyle/>
          <a:p>
            <a:fld id="{3C404B01-47AF-4AEF-918C-AF5DB05B57F1}" type="datetime1">
              <a:rPr lang="en-US" smtClean="0"/>
              <a:t>10/3/2021</a:t>
            </a:fld>
            <a:endParaRPr lang="en-US" dirty="0"/>
          </a:p>
        </p:txBody>
      </p:sp>
      <p:sp>
        <p:nvSpPr>
          <p:cNvPr id="5" name="Slide Number Placeholder 4"/>
          <p:cNvSpPr>
            <a:spLocks noGrp="1"/>
          </p:cNvSpPr>
          <p:nvPr>
            <p:ph type="sldNum" sz="quarter" idx="11"/>
          </p:nvPr>
        </p:nvSpPr>
        <p:spPr/>
        <p:txBody>
          <a:bodyPr/>
          <a:lstStyle/>
          <a:p>
            <a:fld id="{1394A405-A56A-447D-AF03-5FB891AC25A7}" type="slidenum">
              <a:rPr lang="en-US" smtClean="0"/>
              <a:pPr/>
              <a:t>6</a:t>
            </a:fld>
            <a:endParaRPr lang="en-US" dirty="0"/>
          </a:p>
        </p:txBody>
      </p:sp>
      <p:sp>
        <p:nvSpPr>
          <p:cNvPr id="6" name="Footer Placeholder 5"/>
          <p:cNvSpPr>
            <a:spLocks noGrp="1"/>
          </p:cNvSpPr>
          <p:nvPr>
            <p:ph type="ftr" sz="quarter" idx="12"/>
          </p:nvPr>
        </p:nvSpPr>
        <p:spPr/>
        <p:txBody>
          <a:bodyPr/>
          <a:lstStyle/>
          <a:p>
            <a:r>
              <a:rPr lang="en-US" dirty="0"/>
              <a:t>Business Tier with Microservices &amp; API</a:t>
            </a:r>
          </a:p>
        </p:txBody>
      </p:sp>
    </p:spTree>
    <p:extLst>
      <p:ext uri="{BB962C8B-B14F-4D97-AF65-F5344CB8AC3E}">
        <p14:creationId xmlns:p14="http://schemas.microsoft.com/office/powerpoint/2010/main" val="856835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B178-5227-4902-A948-BA429602E903}"/>
              </a:ext>
            </a:extLst>
          </p:cNvPr>
          <p:cNvSpPr>
            <a:spLocks noGrp="1"/>
          </p:cNvSpPr>
          <p:nvPr>
            <p:ph type="title"/>
          </p:nvPr>
        </p:nvSpPr>
        <p:spPr/>
        <p:txBody>
          <a:bodyPr/>
          <a:lstStyle/>
          <a:p>
            <a:r>
              <a:rPr lang="en-US" dirty="0"/>
              <a:t>Monolith Applications</a:t>
            </a:r>
          </a:p>
        </p:txBody>
      </p:sp>
      <p:sp>
        <p:nvSpPr>
          <p:cNvPr id="3" name="Content Placeholder 2">
            <a:extLst>
              <a:ext uri="{FF2B5EF4-FFF2-40B4-BE49-F238E27FC236}">
                <a16:creationId xmlns:a16="http://schemas.microsoft.com/office/drawing/2014/main" id="{1F1CD390-49BC-4661-BC69-25B00B9CF07B}"/>
              </a:ext>
            </a:extLst>
          </p:cNvPr>
          <p:cNvSpPr>
            <a:spLocks noGrp="1"/>
          </p:cNvSpPr>
          <p:nvPr>
            <p:ph idx="1"/>
          </p:nvPr>
        </p:nvSpPr>
        <p:spPr>
          <a:xfrm>
            <a:off x="457199" y="1600200"/>
            <a:ext cx="4267193" cy="4525963"/>
          </a:xfrm>
        </p:spPr>
        <p:txBody>
          <a:bodyPr>
            <a:normAutofit/>
          </a:bodyPr>
          <a:lstStyle/>
          <a:p>
            <a:r>
              <a:rPr lang="en-US" sz="2400" dirty="0"/>
              <a:t>The entire business logic can be built as a singular, self-sufficient application called </a:t>
            </a:r>
            <a:r>
              <a:rPr lang="en-US" sz="2400" b="1" i="1" dirty="0"/>
              <a:t>monolith</a:t>
            </a:r>
          </a:p>
          <a:p>
            <a:r>
              <a:rPr lang="en-US" sz="2400" dirty="0"/>
              <a:t>Traditional style, application contains lots of functionality and business logic</a:t>
            </a:r>
          </a:p>
          <a:p>
            <a:r>
              <a:rPr lang="en-US" sz="2400" dirty="0"/>
              <a:t>Complex, expensive to change and evolve </a:t>
            </a:r>
          </a:p>
          <a:p>
            <a:r>
              <a:rPr lang="en-US" sz="2400" dirty="0"/>
              <a:t>Risk of falling into </a:t>
            </a:r>
            <a:r>
              <a:rPr lang="en-US" sz="2400" b="1" i="1" dirty="0"/>
              <a:t>big ball of mud</a:t>
            </a:r>
            <a:r>
              <a:rPr lang="en-US" sz="2400" dirty="0"/>
              <a:t> anti-pattern</a:t>
            </a:r>
          </a:p>
        </p:txBody>
      </p:sp>
      <p:sp>
        <p:nvSpPr>
          <p:cNvPr id="4" name="Date Placeholder 3">
            <a:extLst>
              <a:ext uri="{FF2B5EF4-FFF2-40B4-BE49-F238E27FC236}">
                <a16:creationId xmlns:a16="http://schemas.microsoft.com/office/drawing/2014/main" id="{9D94595B-FD9B-423A-92E0-431DC6D9D498}"/>
              </a:ext>
            </a:extLst>
          </p:cNvPr>
          <p:cNvSpPr>
            <a:spLocks noGrp="1"/>
          </p:cNvSpPr>
          <p:nvPr>
            <p:ph type="dt" sz="half" idx="10"/>
          </p:nvPr>
        </p:nvSpPr>
        <p:spPr/>
        <p:txBody>
          <a:bodyPr/>
          <a:lstStyle/>
          <a:p>
            <a:fld id="{8ABA0784-7298-4C22-903A-600F996D8BF8}" type="datetime1">
              <a:rPr lang="en-US" smtClean="0"/>
              <a:t>10/1/2021</a:t>
            </a:fld>
            <a:endParaRPr lang="en-US" dirty="0"/>
          </a:p>
        </p:txBody>
      </p:sp>
      <p:sp>
        <p:nvSpPr>
          <p:cNvPr id="5" name="Slide Number Placeholder 4">
            <a:extLst>
              <a:ext uri="{FF2B5EF4-FFF2-40B4-BE49-F238E27FC236}">
                <a16:creationId xmlns:a16="http://schemas.microsoft.com/office/drawing/2014/main" id="{DD864CE7-DF43-4442-8AD0-6515C9A2BE1F}"/>
              </a:ext>
            </a:extLst>
          </p:cNvPr>
          <p:cNvSpPr>
            <a:spLocks noGrp="1"/>
          </p:cNvSpPr>
          <p:nvPr>
            <p:ph type="sldNum" sz="quarter" idx="11"/>
          </p:nvPr>
        </p:nvSpPr>
        <p:spPr/>
        <p:txBody>
          <a:bodyPr/>
          <a:lstStyle/>
          <a:p>
            <a:fld id="{1394A405-A56A-447D-AF03-5FB891AC25A7}" type="slidenum">
              <a:rPr lang="en-US" smtClean="0"/>
              <a:pPr/>
              <a:t>7</a:t>
            </a:fld>
            <a:endParaRPr lang="en-US" dirty="0"/>
          </a:p>
        </p:txBody>
      </p:sp>
      <p:sp>
        <p:nvSpPr>
          <p:cNvPr id="6" name="Footer Placeholder 5">
            <a:extLst>
              <a:ext uri="{FF2B5EF4-FFF2-40B4-BE49-F238E27FC236}">
                <a16:creationId xmlns:a16="http://schemas.microsoft.com/office/drawing/2014/main" id="{28CDEC2E-5145-410C-9340-E1FC885ADADA}"/>
              </a:ext>
            </a:extLst>
          </p:cNvPr>
          <p:cNvSpPr>
            <a:spLocks noGrp="1"/>
          </p:cNvSpPr>
          <p:nvPr>
            <p:ph type="ftr" sz="quarter" idx="12"/>
          </p:nvPr>
        </p:nvSpPr>
        <p:spPr/>
        <p:txBody>
          <a:bodyPr/>
          <a:lstStyle/>
          <a:p>
            <a:r>
              <a:rPr lang="en-US"/>
              <a:t>Business Tier with Microservices &amp; API</a:t>
            </a:r>
            <a:endParaRPr lang="en-US" dirty="0"/>
          </a:p>
        </p:txBody>
      </p:sp>
      <p:sp>
        <p:nvSpPr>
          <p:cNvPr id="7" name="TextBox 6">
            <a:extLst>
              <a:ext uri="{FF2B5EF4-FFF2-40B4-BE49-F238E27FC236}">
                <a16:creationId xmlns:a16="http://schemas.microsoft.com/office/drawing/2014/main" id="{8BFB7500-DC71-4C4D-AACF-1F002EB5309D}"/>
              </a:ext>
            </a:extLst>
          </p:cNvPr>
          <p:cNvSpPr txBox="1"/>
          <p:nvPr/>
        </p:nvSpPr>
        <p:spPr>
          <a:xfrm>
            <a:off x="5524500" y="5835134"/>
            <a:ext cx="2819400" cy="369332"/>
          </a:xfrm>
          <a:prstGeom prst="rect">
            <a:avLst/>
          </a:prstGeom>
          <a:noFill/>
        </p:spPr>
        <p:txBody>
          <a:bodyPr wrap="square" rtlCol="0">
            <a:spAutoFit/>
          </a:bodyPr>
          <a:lstStyle/>
          <a:p>
            <a:pPr algn="ctr"/>
            <a:r>
              <a:rPr lang="en-US" dirty="0"/>
              <a:t>An Example Monolith</a:t>
            </a:r>
          </a:p>
        </p:txBody>
      </p:sp>
      <p:sp>
        <p:nvSpPr>
          <p:cNvPr id="8" name="Rectangle 7">
            <a:extLst>
              <a:ext uri="{FF2B5EF4-FFF2-40B4-BE49-F238E27FC236}">
                <a16:creationId xmlns:a16="http://schemas.microsoft.com/office/drawing/2014/main" id="{950743D2-41E5-4799-A167-08E9EE04541E}"/>
              </a:ext>
            </a:extLst>
          </p:cNvPr>
          <p:cNvSpPr/>
          <p:nvPr/>
        </p:nvSpPr>
        <p:spPr>
          <a:xfrm>
            <a:off x="5181600" y="1676400"/>
            <a:ext cx="34290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User Interface</a:t>
            </a:r>
          </a:p>
        </p:txBody>
      </p:sp>
      <p:sp>
        <p:nvSpPr>
          <p:cNvPr id="9" name="Rectangle 8">
            <a:extLst>
              <a:ext uri="{FF2B5EF4-FFF2-40B4-BE49-F238E27FC236}">
                <a16:creationId xmlns:a16="http://schemas.microsoft.com/office/drawing/2014/main" id="{CCEA19A8-0DD7-42CA-8628-AD0B84169751}"/>
              </a:ext>
            </a:extLst>
          </p:cNvPr>
          <p:cNvSpPr/>
          <p:nvPr/>
        </p:nvSpPr>
        <p:spPr>
          <a:xfrm>
            <a:off x="5181600" y="21336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Payment Business Logic</a:t>
            </a:r>
          </a:p>
        </p:txBody>
      </p:sp>
      <p:sp>
        <p:nvSpPr>
          <p:cNvPr id="11" name="Rectangle 10">
            <a:extLst>
              <a:ext uri="{FF2B5EF4-FFF2-40B4-BE49-F238E27FC236}">
                <a16:creationId xmlns:a16="http://schemas.microsoft.com/office/drawing/2014/main" id="{840435DF-EBEB-4488-BC10-40D8C0E7F5B3}"/>
              </a:ext>
            </a:extLst>
          </p:cNvPr>
          <p:cNvSpPr/>
          <p:nvPr/>
        </p:nvSpPr>
        <p:spPr>
          <a:xfrm>
            <a:off x="6324600" y="21336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Order Processing Business Logic</a:t>
            </a:r>
          </a:p>
        </p:txBody>
      </p:sp>
      <p:sp>
        <p:nvSpPr>
          <p:cNvPr id="12" name="Rectangle 11">
            <a:extLst>
              <a:ext uri="{FF2B5EF4-FFF2-40B4-BE49-F238E27FC236}">
                <a16:creationId xmlns:a16="http://schemas.microsoft.com/office/drawing/2014/main" id="{A7FCCA17-1516-4948-A0D1-D964E09AB2A3}"/>
              </a:ext>
            </a:extLst>
          </p:cNvPr>
          <p:cNvSpPr/>
          <p:nvPr/>
        </p:nvSpPr>
        <p:spPr>
          <a:xfrm>
            <a:off x="7467600" y="21336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Shipping Business Logic</a:t>
            </a:r>
          </a:p>
        </p:txBody>
      </p:sp>
      <p:sp>
        <p:nvSpPr>
          <p:cNvPr id="13" name="Rectangle 12">
            <a:extLst>
              <a:ext uri="{FF2B5EF4-FFF2-40B4-BE49-F238E27FC236}">
                <a16:creationId xmlns:a16="http://schemas.microsoft.com/office/drawing/2014/main" id="{F960CC84-6675-4A0E-9918-C6F1B04ACCA2}"/>
              </a:ext>
            </a:extLst>
          </p:cNvPr>
          <p:cNvSpPr/>
          <p:nvPr/>
        </p:nvSpPr>
        <p:spPr>
          <a:xfrm>
            <a:off x="5181600" y="3276600"/>
            <a:ext cx="34290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Data Access</a:t>
            </a:r>
          </a:p>
        </p:txBody>
      </p:sp>
      <p:sp>
        <p:nvSpPr>
          <p:cNvPr id="10" name="Flowchart: Magnetic Disk 9">
            <a:extLst>
              <a:ext uri="{FF2B5EF4-FFF2-40B4-BE49-F238E27FC236}">
                <a16:creationId xmlns:a16="http://schemas.microsoft.com/office/drawing/2014/main" id="{D81746C8-7A36-418D-AC50-ACF8D9161AB2}"/>
              </a:ext>
            </a:extLst>
          </p:cNvPr>
          <p:cNvSpPr/>
          <p:nvPr/>
        </p:nvSpPr>
        <p:spPr>
          <a:xfrm>
            <a:off x="6324600" y="4343400"/>
            <a:ext cx="1219200" cy="10668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Database</a:t>
            </a:r>
          </a:p>
        </p:txBody>
      </p:sp>
      <p:cxnSp>
        <p:nvCxnSpPr>
          <p:cNvPr id="15" name="Straight Connector 14">
            <a:extLst>
              <a:ext uri="{FF2B5EF4-FFF2-40B4-BE49-F238E27FC236}">
                <a16:creationId xmlns:a16="http://schemas.microsoft.com/office/drawing/2014/main" id="{0B1A0198-2DC2-42FA-8093-9BC43086C6C4}"/>
              </a:ext>
            </a:extLst>
          </p:cNvPr>
          <p:cNvCxnSpPr>
            <a:cxnSpLocks/>
          </p:cNvCxnSpPr>
          <p:nvPr/>
        </p:nvCxnSpPr>
        <p:spPr>
          <a:xfrm>
            <a:off x="6934200" y="3733800"/>
            <a:ext cx="0" cy="609600"/>
          </a:xfrm>
          <a:prstGeom prst="line">
            <a:avLst/>
          </a:prstGeom>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20916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barn(inVertical)">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1000"/>
                                        <p:tgtEl>
                                          <p:spTgt spid="3">
                                            <p:txEl>
                                              <p:pRg st="3" end="3"/>
                                            </p:txEl>
                                          </p:spTgt>
                                        </p:tgtEl>
                                      </p:cBhvr>
                                    </p:animEffect>
                                    <p:anim calcmode="lin" valueType="num">
                                      <p:cBhvr>
                                        <p:cTn id="4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1" grpId="0" animBg="1"/>
      <p:bldP spid="12" grpId="0" animBg="1"/>
      <p:bldP spid="13"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D75F-5730-4B34-BFBC-1246B7D0580D}"/>
              </a:ext>
            </a:extLst>
          </p:cNvPr>
          <p:cNvSpPr>
            <a:spLocks noGrp="1"/>
          </p:cNvSpPr>
          <p:nvPr>
            <p:ph type="title"/>
          </p:nvPr>
        </p:nvSpPr>
        <p:spPr/>
        <p:txBody>
          <a:bodyPr/>
          <a:lstStyle/>
          <a:p>
            <a:r>
              <a:rPr lang="en-US" dirty="0"/>
              <a:t>Microservices</a:t>
            </a:r>
          </a:p>
        </p:txBody>
      </p:sp>
      <p:sp>
        <p:nvSpPr>
          <p:cNvPr id="3" name="Content Placeholder 2">
            <a:extLst>
              <a:ext uri="{FF2B5EF4-FFF2-40B4-BE49-F238E27FC236}">
                <a16:creationId xmlns:a16="http://schemas.microsoft.com/office/drawing/2014/main" id="{FB903483-2070-47BA-B8B3-CF76D380B87A}"/>
              </a:ext>
            </a:extLst>
          </p:cNvPr>
          <p:cNvSpPr>
            <a:spLocks noGrp="1"/>
          </p:cNvSpPr>
          <p:nvPr>
            <p:ph idx="1"/>
          </p:nvPr>
        </p:nvSpPr>
        <p:spPr>
          <a:xfrm>
            <a:off x="457200" y="1600200"/>
            <a:ext cx="4165632" cy="4525963"/>
          </a:xfrm>
        </p:spPr>
        <p:txBody>
          <a:bodyPr>
            <a:normAutofit/>
          </a:bodyPr>
          <a:lstStyle/>
          <a:p>
            <a:r>
              <a:rPr lang="en-US" sz="2400" dirty="0"/>
              <a:t>An architecture style to build applications using small,  loosely-coupled services</a:t>
            </a:r>
          </a:p>
          <a:p>
            <a:r>
              <a:rPr lang="en-US" sz="2400" dirty="0"/>
              <a:t>Connectivity via a well-defined interface called </a:t>
            </a:r>
            <a:r>
              <a:rPr lang="en-US" sz="2400" b="1" i="1" dirty="0"/>
              <a:t>API</a:t>
            </a:r>
          </a:p>
          <a:p>
            <a:r>
              <a:rPr lang="en-US" sz="2400" dirty="0"/>
              <a:t>Typically organized by business capability, referred to as </a:t>
            </a:r>
            <a:r>
              <a:rPr lang="en-US" sz="2400" b="1" i="1" dirty="0"/>
              <a:t>bounded context</a:t>
            </a:r>
          </a:p>
          <a:p>
            <a:r>
              <a:rPr lang="en-US" sz="2400" dirty="0"/>
              <a:t>Independent tech stack, data storage &amp; deployment</a:t>
            </a:r>
          </a:p>
        </p:txBody>
      </p:sp>
      <p:sp>
        <p:nvSpPr>
          <p:cNvPr id="4" name="Date Placeholder 3">
            <a:extLst>
              <a:ext uri="{FF2B5EF4-FFF2-40B4-BE49-F238E27FC236}">
                <a16:creationId xmlns:a16="http://schemas.microsoft.com/office/drawing/2014/main" id="{D71AFDC9-0609-46E8-8CEE-79FBCED9CA08}"/>
              </a:ext>
            </a:extLst>
          </p:cNvPr>
          <p:cNvSpPr>
            <a:spLocks noGrp="1"/>
          </p:cNvSpPr>
          <p:nvPr>
            <p:ph type="dt" sz="half" idx="10"/>
          </p:nvPr>
        </p:nvSpPr>
        <p:spPr/>
        <p:txBody>
          <a:bodyPr/>
          <a:lstStyle/>
          <a:p>
            <a:fld id="{8ABA0784-7298-4C22-903A-600F996D8BF8}" type="datetime1">
              <a:rPr lang="en-US" smtClean="0"/>
              <a:t>10/1/2021</a:t>
            </a:fld>
            <a:endParaRPr lang="en-US" dirty="0"/>
          </a:p>
        </p:txBody>
      </p:sp>
      <p:sp>
        <p:nvSpPr>
          <p:cNvPr id="5" name="Slide Number Placeholder 4">
            <a:extLst>
              <a:ext uri="{FF2B5EF4-FFF2-40B4-BE49-F238E27FC236}">
                <a16:creationId xmlns:a16="http://schemas.microsoft.com/office/drawing/2014/main" id="{D93BCAE7-06FE-4F2D-8C3B-0854C618C4E2}"/>
              </a:ext>
            </a:extLst>
          </p:cNvPr>
          <p:cNvSpPr>
            <a:spLocks noGrp="1"/>
          </p:cNvSpPr>
          <p:nvPr>
            <p:ph type="sldNum" sz="quarter" idx="11"/>
          </p:nvPr>
        </p:nvSpPr>
        <p:spPr/>
        <p:txBody>
          <a:bodyPr/>
          <a:lstStyle/>
          <a:p>
            <a:fld id="{1394A405-A56A-447D-AF03-5FB891AC25A7}" type="slidenum">
              <a:rPr lang="en-US" smtClean="0"/>
              <a:pPr/>
              <a:t>8</a:t>
            </a:fld>
            <a:endParaRPr lang="en-US" dirty="0"/>
          </a:p>
        </p:txBody>
      </p:sp>
      <p:sp>
        <p:nvSpPr>
          <p:cNvPr id="6" name="Footer Placeholder 5">
            <a:extLst>
              <a:ext uri="{FF2B5EF4-FFF2-40B4-BE49-F238E27FC236}">
                <a16:creationId xmlns:a16="http://schemas.microsoft.com/office/drawing/2014/main" id="{D5DC84B5-0EC4-4AC0-B00A-5276F2857D35}"/>
              </a:ext>
            </a:extLst>
          </p:cNvPr>
          <p:cNvSpPr>
            <a:spLocks noGrp="1"/>
          </p:cNvSpPr>
          <p:nvPr>
            <p:ph type="ftr" sz="quarter" idx="12"/>
          </p:nvPr>
        </p:nvSpPr>
        <p:spPr/>
        <p:txBody>
          <a:bodyPr/>
          <a:lstStyle/>
          <a:p>
            <a:r>
              <a:rPr lang="en-US"/>
              <a:t>Business Tier with Microservices &amp; API</a:t>
            </a:r>
            <a:endParaRPr lang="en-US" dirty="0"/>
          </a:p>
        </p:txBody>
      </p:sp>
      <p:sp>
        <p:nvSpPr>
          <p:cNvPr id="7" name="TextBox 6">
            <a:extLst>
              <a:ext uri="{FF2B5EF4-FFF2-40B4-BE49-F238E27FC236}">
                <a16:creationId xmlns:a16="http://schemas.microsoft.com/office/drawing/2014/main" id="{5797C96E-3116-4C7D-8AAA-B93A286B7E38}"/>
              </a:ext>
            </a:extLst>
          </p:cNvPr>
          <p:cNvSpPr txBox="1"/>
          <p:nvPr/>
        </p:nvSpPr>
        <p:spPr>
          <a:xfrm>
            <a:off x="5181601" y="5943600"/>
            <a:ext cx="3657599" cy="646331"/>
          </a:xfrm>
          <a:prstGeom prst="rect">
            <a:avLst/>
          </a:prstGeom>
          <a:noFill/>
        </p:spPr>
        <p:txBody>
          <a:bodyPr wrap="square" rtlCol="0">
            <a:spAutoFit/>
          </a:bodyPr>
          <a:lstStyle/>
          <a:p>
            <a:pPr algn="ctr"/>
            <a:r>
              <a:rPr lang="en-US" dirty="0"/>
              <a:t>An Example of Microservices Architecture</a:t>
            </a:r>
          </a:p>
        </p:txBody>
      </p:sp>
      <p:sp>
        <p:nvSpPr>
          <p:cNvPr id="8" name="Rectangle 7">
            <a:extLst>
              <a:ext uri="{FF2B5EF4-FFF2-40B4-BE49-F238E27FC236}">
                <a16:creationId xmlns:a16="http://schemas.microsoft.com/office/drawing/2014/main" id="{88DAB363-BD07-42E1-B317-1E13C960A1A3}"/>
              </a:ext>
            </a:extLst>
          </p:cNvPr>
          <p:cNvSpPr/>
          <p:nvPr/>
        </p:nvSpPr>
        <p:spPr>
          <a:xfrm>
            <a:off x="5167182" y="1676400"/>
            <a:ext cx="34290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600" dirty="0"/>
              <a:t>User Interface</a:t>
            </a:r>
          </a:p>
        </p:txBody>
      </p:sp>
      <p:sp>
        <p:nvSpPr>
          <p:cNvPr id="9" name="Rectangle 8">
            <a:extLst>
              <a:ext uri="{FF2B5EF4-FFF2-40B4-BE49-F238E27FC236}">
                <a16:creationId xmlns:a16="http://schemas.microsoft.com/office/drawing/2014/main" id="{E278D880-D579-4F37-914E-B5A3BF063918}"/>
              </a:ext>
            </a:extLst>
          </p:cNvPr>
          <p:cNvSpPr/>
          <p:nvPr/>
        </p:nvSpPr>
        <p:spPr>
          <a:xfrm>
            <a:off x="4938582" y="27432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Payment Business Logic</a:t>
            </a:r>
          </a:p>
        </p:txBody>
      </p:sp>
      <p:sp>
        <p:nvSpPr>
          <p:cNvPr id="10" name="Rectangle 9">
            <a:extLst>
              <a:ext uri="{FF2B5EF4-FFF2-40B4-BE49-F238E27FC236}">
                <a16:creationId xmlns:a16="http://schemas.microsoft.com/office/drawing/2014/main" id="{08E0C651-E6CE-4A59-920D-51E413230298}"/>
              </a:ext>
            </a:extLst>
          </p:cNvPr>
          <p:cNvSpPr/>
          <p:nvPr/>
        </p:nvSpPr>
        <p:spPr>
          <a:xfrm>
            <a:off x="6310182" y="27432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Order Processing Business Logic</a:t>
            </a:r>
          </a:p>
        </p:txBody>
      </p:sp>
      <p:sp>
        <p:nvSpPr>
          <p:cNvPr id="11" name="Rectangle 10">
            <a:extLst>
              <a:ext uri="{FF2B5EF4-FFF2-40B4-BE49-F238E27FC236}">
                <a16:creationId xmlns:a16="http://schemas.microsoft.com/office/drawing/2014/main" id="{78CAE9DC-66DC-46A9-AAA3-891052F8FAF4}"/>
              </a:ext>
            </a:extLst>
          </p:cNvPr>
          <p:cNvSpPr/>
          <p:nvPr/>
        </p:nvSpPr>
        <p:spPr>
          <a:xfrm>
            <a:off x="7681782" y="2743200"/>
            <a:ext cx="11430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Shipping Business Logic</a:t>
            </a:r>
          </a:p>
        </p:txBody>
      </p:sp>
      <p:sp>
        <p:nvSpPr>
          <p:cNvPr id="12" name="Rectangle 11">
            <a:extLst>
              <a:ext uri="{FF2B5EF4-FFF2-40B4-BE49-F238E27FC236}">
                <a16:creationId xmlns:a16="http://schemas.microsoft.com/office/drawing/2014/main" id="{AD7D98BD-C8A9-4673-82EC-CF95FE6BE05B}"/>
              </a:ext>
            </a:extLst>
          </p:cNvPr>
          <p:cNvSpPr/>
          <p:nvPr/>
        </p:nvSpPr>
        <p:spPr>
          <a:xfrm>
            <a:off x="4938580" y="3886200"/>
            <a:ext cx="11430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Data Access</a:t>
            </a:r>
          </a:p>
        </p:txBody>
      </p:sp>
      <p:sp>
        <p:nvSpPr>
          <p:cNvPr id="13" name="Flowchart: Magnetic Disk 12">
            <a:extLst>
              <a:ext uri="{FF2B5EF4-FFF2-40B4-BE49-F238E27FC236}">
                <a16:creationId xmlns:a16="http://schemas.microsoft.com/office/drawing/2014/main" id="{AD09122A-5399-41FF-80B6-0E805089D2E9}"/>
              </a:ext>
            </a:extLst>
          </p:cNvPr>
          <p:cNvSpPr/>
          <p:nvPr/>
        </p:nvSpPr>
        <p:spPr>
          <a:xfrm>
            <a:off x="5014780" y="4798656"/>
            <a:ext cx="990599" cy="4572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Database</a:t>
            </a:r>
          </a:p>
        </p:txBody>
      </p:sp>
      <p:cxnSp>
        <p:nvCxnSpPr>
          <p:cNvPr id="14" name="Straight Connector 13">
            <a:extLst>
              <a:ext uri="{FF2B5EF4-FFF2-40B4-BE49-F238E27FC236}">
                <a16:creationId xmlns:a16="http://schemas.microsoft.com/office/drawing/2014/main" id="{AFC00676-A238-48CD-BF7A-23CF42FFEAB0}"/>
              </a:ext>
            </a:extLst>
          </p:cNvPr>
          <p:cNvCxnSpPr>
            <a:cxnSpLocks/>
            <a:endCxn id="13" idx="1"/>
          </p:cNvCxnSpPr>
          <p:nvPr/>
        </p:nvCxnSpPr>
        <p:spPr>
          <a:xfrm>
            <a:off x="5510079" y="4357945"/>
            <a:ext cx="1" cy="440711"/>
          </a:xfrm>
          <a:prstGeom prst="line">
            <a:avLst/>
          </a:prstGeom>
        </p:spPr>
        <p:style>
          <a:lnRef idx="2">
            <a:schemeClr val="accent6"/>
          </a:lnRef>
          <a:fillRef idx="0">
            <a:schemeClr val="accent6"/>
          </a:fillRef>
          <a:effectRef idx="1">
            <a:schemeClr val="accent6"/>
          </a:effectRef>
          <a:fontRef idx="minor">
            <a:schemeClr val="tx1"/>
          </a:fontRef>
        </p:style>
      </p:cxnSp>
      <p:sp>
        <p:nvSpPr>
          <p:cNvPr id="15" name="Rectangle 14">
            <a:extLst>
              <a:ext uri="{FF2B5EF4-FFF2-40B4-BE49-F238E27FC236}">
                <a16:creationId xmlns:a16="http://schemas.microsoft.com/office/drawing/2014/main" id="{1AB2FA11-7FF0-4B50-B2CC-AA6CF65CDA80}"/>
              </a:ext>
            </a:extLst>
          </p:cNvPr>
          <p:cNvSpPr/>
          <p:nvPr/>
        </p:nvSpPr>
        <p:spPr>
          <a:xfrm>
            <a:off x="6310182" y="3886200"/>
            <a:ext cx="11430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Data Access</a:t>
            </a:r>
          </a:p>
        </p:txBody>
      </p:sp>
      <p:sp>
        <p:nvSpPr>
          <p:cNvPr id="16" name="Rectangle 15">
            <a:extLst>
              <a:ext uri="{FF2B5EF4-FFF2-40B4-BE49-F238E27FC236}">
                <a16:creationId xmlns:a16="http://schemas.microsoft.com/office/drawing/2014/main" id="{54E693A9-EBE3-48E3-A8C0-11605E29DBC3}"/>
              </a:ext>
            </a:extLst>
          </p:cNvPr>
          <p:cNvSpPr/>
          <p:nvPr/>
        </p:nvSpPr>
        <p:spPr>
          <a:xfrm>
            <a:off x="7681782" y="3900745"/>
            <a:ext cx="1143000" cy="457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Data Access</a:t>
            </a:r>
          </a:p>
        </p:txBody>
      </p:sp>
      <p:sp>
        <p:nvSpPr>
          <p:cNvPr id="17" name="Flowchart: Magnetic Disk 16">
            <a:extLst>
              <a:ext uri="{FF2B5EF4-FFF2-40B4-BE49-F238E27FC236}">
                <a16:creationId xmlns:a16="http://schemas.microsoft.com/office/drawing/2014/main" id="{1702FF91-27CE-4665-BE24-A7030F4760A0}"/>
              </a:ext>
            </a:extLst>
          </p:cNvPr>
          <p:cNvSpPr/>
          <p:nvPr/>
        </p:nvSpPr>
        <p:spPr>
          <a:xfrm>
            <a:off x="6386382" y="4800600"/>
            <a:ext cx="990599" cy="4572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Database</a:t>
            </a:r>
          </a:p>
        </p:txBody>
      </p:sp>
      <p:sp>
        <p:nvSpPr>
          <p:cNvPr id="18" name="Flowchart: Magnetic Disk 17">
            <a:extLst>
              <a:ext uri="{FF2B5EF4-FFF2-40B4-BE49-F238E27FC236}">
                <a16:creationId xmlns:a16="http://schemas.microsoft.com/office/drawing/2014/main" id="{4F242427-0AEF-4358-9B0B-85242719D899}"/>
              </a:ext>
            </a:extLst>
          </p:cNvPr>
          <p:cNvSpPr/>
          <p:nvPr/>
        </p:nvSpPr>
        <p:spPr>
          <a:xfrm>
            <a:off x="7848601" y="4806178"/>
            <a:ext cx="990599" cy="4572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600" dirty="0"/>
              <a:t>Database</a:t>
            </a:r>
          </a:p>
        </p:txBody>
      </p:sp>
      <p:cxnSp>
        <p:nvCxnSpPr>
          <p:cNvPr id="21" name="Straight Connector 20">
            <a:extLst>
              <a:ext uri="{FF2B5EF4-FFF2-40B4-BE49-F238E27FC236}">
                <a16:creationId xmlns:a16="http://schemas.microsoft.com/office/drawing/2014/main" id="{6AC1A107-4FFB-435B-A8C5-BEC23907BC4A}"/>
              </a:ext>
            </a:extLst>
          </p:cNvPr>
          <p:cNvCxnSpPr>
            <a:cxnSpLocks/>
          </p:cNvCxnSpPr>
          <p:nvPr/>
        </p:nvCxnSpPr>
        <p:spPr>
          <a:xfrm>
            <a:off x="8340431" y="4372490"/>
            <a:ext cx="1" cy="440711"/>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Straight Connector 21">
            <a:extLst>
              <a:ext uri="{FF2B5EF4-FFF2-40B4-BE49-F238E27FC236}">
                <a16:creationId xmlns:a16="http://schemas.microsoft.com/office/drawing/2014/main" id="{B1E6AF7E-BDA9-43DD-8CA3-CE0D90F7CD0C}"/>
              </a:ext>
            </a:extLst>
          </p:cNvPr>
          <p:cNvCxnSpPr>
            <a:cxnSpLocks/>
          </p:cNvCxnSpPr>
          <p:nvPr/>
        </p:nvCxnSpPr>
        <p:spPr>
          <a:xfrm>
            <a:off x="6881680" y="4365467"/>
            <a:ext cx="1" cy="440711"/>
          </a:xfrm>
          <a:prstGeom prst="line">
            <a:avLst/>
          </a:prstGeom>
        </p:spPr>
        <p:style>
          <a:lnRef idx="2">
            <a:schemeClr val="accent6"/>
          </a:lnRef>
          <a:fillRef idx="0">
            <a:schemeClr val="accent6"/>
          </a:fillRef>
          <a:effectRef idx="1">
            <a:schemeClr val="accent6"/>
          </a:effectRef>
          <a:fontRef idx="minor">
            <a:schemeClr val="tx1"/>
          </a:fontRef>
        </p:style>
      </p:cxnSp>
      <p:sp>
        <p:nvSpPr>
          <p:cNvPr id="23" name="Rectangle 22">
            <a:extLst>
              <a:ext uri="{FF2B5EF4-FFF2-40B4-BE49-F238E27FC236}">
                <a16:creationId xmlns:a16="http://schemas.microsoft.com/office/drawing/2014/main" id="{DFB6ACB5-E4D3-4D7D-8DF2-A2B3F5CCDBA4}"/>
              </a:ext>
            </a:extLst>
          </p:cNvPr>
          <p:cNvSpPr/>
          <p:nvPr/>
        </p:nvSpPr>
        <p:spPr>
          <a:xfrm>
            <a:off x="4938580" y="2500312"/>
            <a:ext cx="1143000" cy="23561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API</a:t>
            </a:r>
          </a:p>
        </p:txBody>
      </p:sp>
      <p:sp>
        <p:nvSpPr>
          <p:cNvPr id="24" name="Rectangle 23">
            <a:extLst>
              <a:ext uri="{FF2B5EF4-FFF2-40B4-BE49-F238E27FC236}">
                <a16:creationId xmlns:a16="http://schemas.microsoft.com/office/drawing/2014/main" id="{725FB67B-7F93-44A1-A8F7-0C5836C8154E}"/>
              </a:ext>
            </a:extLst>
          </p:cNvPr>
          <p:cNvSpPr/>
          <p:nvPr/>
        </p:nvSpPr>
        <p:spPr>
          <a:xfrm>
            <a:off x="7688706" y="2496466"/>
            <a:ext cx="1143000" cy="23561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API</a:t>
            </a:r>
          </a:p>
        </p:txBody>
      </p:sp>
      <p:sp>
        <p:nvSpPr>
          <p:cNvPr id="25" name="Rectangle 24">
            <a:extLst>
              <a:ext uri="{FF2B5EF4-FFF2-40B4-BE49-F238E27FC236}">
                <a16:creationId xmlns:a16="http://schemas.microsoft.com/office/drawing/2014/main" id="{3218B810-984B-4A4F-A7A2-6521FB7A658E}"/>
              </a:ext>
            </a:extLst>
          </p:cNvPr>
          <p:cNvSpPr/>
          <p:nvPr/>
        </p:nvSpPr>
        <p:spPr>
          <a:xfrm>
            <a:off x="6310182" y="2496466"/>
            <a:ext cx="1143000" cy="23561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API</a:t>
            </a:r>
          </a:p>
        </p:txBody>
      </p:sp>
      <p:cxnSp>
        <p:nvCxnSpPr>
          <p:cNvPr id="30" name="Connector: Elbow 29">
            <a:extLst>
              <a:ext uri="{FF2B5EF4-FFF2-40B4-BE49-F238E27FC236}">
                <a16:creationId xmlns:a16="http://schemas.microsoft.com/office/drawing/2014/main" id="{80AA9370-EDDF-44D4-A85B-3B6FDC326BDF}"/>
              </a:ext>
            </a:extLst>
          </p:cNvPr>
          <p:cNvCxnSpPr>
            <a:stCxn id="8" idx="2"/>
            <a:endCxn id="23" idx="0"/>
          </p:cNvCxnSpPr>
          <p:nvPr/>
        </p:nvCxnSpPr>
        <p:spPr>
          <a:xfrm rot="5400000">
            <a:off x="6012525" y="1631155"/>
            <a:ext cx="366712" cy="13716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4C33C8E0-6951-4B7E-89CB-7AA7FEAD5B07}"/>
              </a:ext>
            </a:extLst>
          </p:cNvPr>
          <p:cNvCxnSpPr>
            <a:stCxn id="8" idx="2"/>
            <a:endCxn id="24" idx="0"/>
          </p:cNvCxnSpPr>
          <p:nvPr/>
        </p:nvCxnSpPr>
        <p:spPr>
          <a:xfrm rot="16200000" flipH="1">
            <a:off x="7389511" y="1625771"/>
            <a:ext cx="362866" cy="1378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AC828E8-C5AA-4030-80A8-532FEEDA3C2F}"/>
              </a:ext>
            </a:extLst>
          </p:cNvPr>
          <p:cNvCxnSpPr>
            <a:stCxn id="8" idx="2"/>
          </p:cNvCxnSpPr>
          <p:nvPr/>
        </p:nvCxnSpPr>
        <p:spPr>
          <a:xfrm>
            <a:off x="6881682" y="2133600"/>
            <a:ext cx="0" cy="374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699E10C-84DE-48BE-BDE5-D88BC55142B3}"/>
              </a:ext>
            </a:extLst>
          </p:cNvPr>
          <p:cNvGrpSpPr/>
          <p:nvPr/>
        </p:nvGrpSpPr>
        <p:grpSpPr>
          <a:xfrm>
            <a:off x="4800600" y="2451814"/>
            <a:ext cx="1371532" cy="3375779"/>
            <a:chOff x="4800600" y="2451814"/>
            <a:chExt cx="1371532" cy="3375779"/>
          </a:xfrm>
        </p:grpSpPr>
        <p:sp>
          <p:nvSpPr>
            <p:cNvPr id="35" name="Rectangle 34">
              <a:extLst>
                <a:ext uri="{FF2B5EF4-FFF2-40B4-BE49-F238E27FC236}">
                  <a16:creationId xmlns:a16="http://schemas.microsoft.com/office/drawing/2014/main" id="{C1CBBE10-7C3F-4475-A667-E9479A89A69D}"/>
                </a:ext>
              </a:extLst>
            </p:cNvPr>
            <p:cNvSpPr/>
            <p:nvPr/>
          </p:nvSpPr>
          <p:spPr>
            <a:xfrm>
              <a:off x="4800600" y="2451814"/>
              <a:ext cx="1371532" cy="3110786"/>
            </a:xfrm>
            <a:prstGeom prst="rect">
              <a:avLst/>
            </a:prstGeom>
            <a:solidFill>
              <a:schemeClr val="accent2">
                <a:alpha val="30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5BB3C1C-4529-4858-A01F-3F6EDD54CE52}"/>
                </a:ext>
              </a:extLst>
            </p:cNvPr>
            <p:cNvSpPr txBox="1"/>
            <p:nvPr/>
          </p:nvSpPr>
          <p:spPr>
            <a:xfrm>
              <a:off x="4800600" y="5516700"/>
              <a:ext cx="1371532" cy="310893"/>
            </a:xfrm>
            <a:prstGeom prst="rect">
              <a:avLst/>
            </a:prstGeom>
            <a:noFill/>
            <a:ln>
              <a:noFill/>
            </a:ln>
          </p:spPr>
          <p:txBody>
            <a:bodyPr wrap="square" rtlCol="0">
              <a:spAutoFit/>
            </a:bodyPr>
            <a:lstStyle/>
            <a:p>
              <a:pPr algn="ctr"/>
              <a:r>
                <a:rPr lang="en-US" sz="1400" b="1" dirty="0">
                  <a:solidFill>
                    <a:schemeClr val="accent2"/>
                  </a:solidFill>
                </a:rPr>
                <a:t>A Microservice</a:t>
              </a:r>
            </a:p>
          </p:txBody>
        </p:sp>
      </p:grpSp>
      <p:sp>
        <p:nvSpPr>
          <p:cNvPr id="39" name="TextBox 38">
            <a:extLst>
              <a:ext uri="{FF2B5EF4-FFF2-40B4-BE49-F238E27FC236}">
                <a16:creationId xmlns:a16="http://schemas.microsoft.com/office/drawing/2014/main" id="{4ADB21C9-A6EE-48BD-944A-5A324F93BBAF}"/>
              </a:ext>
            </a:extLst>
          </p:cNvPr>
          <p:cNvSpPr txBox="1"/>
          <p:nvPr/>
        </p:nvSpPr>
        <p:spPr>
          <a:xfrm>
            <a:off x="152401" y="6098922"/>
            <a:ext cx="5029200" cy="369332"/>
          </a:xfrm>
          <a:prstGeom prst="rect">
            <a:avLst/>
          </a:prstGeom>
          <a:noFill/>
        </p:spPr>
        <p:txBody>
          <a:bodyPr wrap="square" rtlCol="0">
            <a:spAutoFit/>
          </a:bodyPr>
          <a:lstStyle/>
          <a:p>
            <a:r>
              <a:rPr lang="en-US" b="1" dirty="0">
                <a:solidFill>
                  <a:srgbClr val="FF0000"/>
                </a:solidFill>
                <a:highlight>
                  <a:srgbClr val="FFFF00"/>
                </a:highlight>
              </a:rPr>
              <a:t>Coupled Microservices </a:t>
            </a:r>
            <a:r>
              <a:rPr lang="en-US" b="1" dirty="0">
                <a:solidFill>
                  <a:srgbClr val="FF0000"/>
                </a:solidFill>
                <a:highlight>
                  <a:srgbClr val="FFFF00"/>
                </a:highlight>
                <a:sym typeface="Wingdings" panose="05000000000000000000" pitchFamily="2" charset="2"/>
              </a:rPr>
              <a:t> </a:t>
            </a:r>
            <a:r>
              <a:rPr lang="en-US" b="1" dirty="0">
                <a:solidFill>
                  <a:srgbClr val="FF0000"/>
                </a:solidFill>
                <a:highlight>
                  <a:srgbClr val="FFFF00"/>
                </a:highlight>
              </a:rPr>
              <a:t>Distributed Monolith!!</a:t>
            </a:r>
          </a:p>
        </p:txBody>
      </p:sp>
    </p:spTree>
    <p:extLst>
      <p:ext uri="{BB962C8B-B14F-4D97-AF65-F5344CB8AC3E}">
        <p14:creationId xmlns:p14="http://schemas.microsoft.com/office/powerpoint/2010/main" val="261707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500"/>
                                        <p:tgtEl>
                                          <p:spTgt spid="2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fade">
                                      <p:cBhvr>
                                        <p:cTn id="70" dur="1000"/>
                                        <p:tgtEl>
                                          <p:spTgt spid="38"/>
                                        </p:tgtEl>
                                      </p:cBhvr>
                                    </p:animEffect>
                                    <p:anim calcmode="lin" valueType="num">
                                      <p:cBhvr>
                                        <p:cTn id="71" dur="1000" fill="hold"/>
                                        <p:tgtEl>
                                          <p:spTgt spid="38"/>
                                        </p:tgtEl>
                                        <p:attrNameLst>
                                          <p:attrName>ppt_x</p:attrName>
                                        </p:attrNameLst>
                                      </p:cBhvr>
                                      <p:tavLst>
                                        <p:tav tm="0">
                                          <p:val>
                                            <p:strVal val="#ppt_x"/>
                                          </p:val>
                                        </p:tav>
                                        <p:tav tm="100000">
                                          <p:val>
                                            <p:strVal val="#ppt_x"/>
                                          </p:val>
                                        </p:tav>
                                      </p:tavLst>
                                    </p:anim>
                                    <p:anim calcmode="lin" valueType="num">
                                      <p:cBhvr>
                                        <p:cTn id="72"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Effect transition="in" filter="fade">
                                      <p:cBhvr>
                                        <p:cTn id="81" dur="500"/>
                                        <p:tgtEl>
                                          <p:spTgt spid="3">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6" presetClass="entr" presetSubtype="21" fill="hold" nodeType="clickEffect">
                                  <p:stCondLst>
                                    <p:cond delay="0"/>
                                  </p:stCondLst>
                                  <p:childTnLst>
                                    <p:set>
                                      <p:cBhvr>
                                        <p:cTn id="85" dur="1" fill="hold">
                                          <p:stCondLst>
                                            <p:cond delay="0"/>
                                          </p:stCondLst>
                                        </p:cTn>
                                        <p:tgtEl>
                                          <p:spTgt spid="3">
                                            <p:txEl>
                                              <p:pRg st="3" end="3"/>
                                            </p:txEl>
                                          </p:spTgt>
                                        </p:tgtEl>
                                        <p:attrNameLst>
                                          <p:attrName>style.visibility</p:attrName>
                                        </p:attrNameLst>
                                      </p:cBhvr>
                                      <p:to>
                                        <p:strVal val="visible"/>
                                      </p:to>
                                    </p:set>
                                    <p:animEffect transition="in" filter="barn(inVertical)">
                                      <p:cBhvr>
                                        <p:cTn id="86" dur="500"/>
                                        <p:tgtEl>
                                          <p:spTgt spid="3">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21" presetClass="entr" presetSubtype="2" fill="hold" grpId="0" nodeType="click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wheel(2)">
                                      <p:cBhvr>
                                        <p:cTn id="9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23" grpId="0" animBg="1"/>
      <p:bldP spid="24" grpId="0" animBg="1"/>
      <p:bldP spid="25" grpId="0" animBg="1"/>
      <p:bldP spid="3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14797</TotalTime>
  <Words>3053</Words>
  <Application>Microsoft Office PowerPoint</Application>
  <PresentationFormat>On-screen Show (4:3)</PresentationFormat>
  <Paragraphs>473</Paragraphs>
  <Slides>37</Slides>
  <Notes>16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4" baseType="lpstr">
      <vt:lpstr>Arial</vt:lpstr>
      <vt:lpstr>Calibri</vt:lpstr>
      <vt:lpstr>Corbel</vt:lpstr>
      <vt:lpstr>Courier New</vt:lpstr>
      <vt:lpstr>Wingdings</vt:lpstr>
      <vt:lpstr>Office Theme</vt:lpstr>
      <vt:lpstr>Visio</vt:lpstr>
      <vt:lpstr>Business Tier with Microservices and APIs</vt:lpstr>
      <vt:lpstr>Agenda</vt:lpstr>
      <vt:lpstr>Part 1 of 5 – Overview of Business tier</vt:lpstr>
      <vt:lpstr>Business Tier Overview</vt:lpstr>
      <vt:lpstr>Business Tier Overview (contd.)</vt:lpstr>
      <vt:lpstr>Business Tier – Distributed vs. Non-Distributed</vt:lpstr>
      <vt:lpstr>Part 2 of 5 – Introduction to Microservices</vt:lpstr>
      <vt:lpstr>Monolith Applications</vt:lpstr>
      <vt:lpstr>Microservices</vt:lpstr>
      <vt:lpstr>Characteristics of Microservices Architecture</vt:lpstr>
      <vt:lpstr>Benefits/Costs of Microservices</vt:lpstr>
      <vt:lpstr>When to use Microservices?</vt:lpstr>
      <vt:lpstr>Part 3 of 5 – Introduction to APIs</vt:lpstr>
      <vt:lpstr>API</vt:lpstr>
      <vt:lpstr>Web API (a.k.a. REST API)</vt:lpstr>
      <vt:lpstr>Web API Methods</vt:lpstr>
      <vt:lpstr>API Example</vt:lpstr>
      <vt:lpstr>OpenAPI Specification (OAS)</vt:lpstr>
      <vt:lpstr>API Gateway</vt:lpstr>
      <vt:lpstr>API-First Approach</vt:lpstr>
      <vt:lpstr>Do you have an API for that?</vt:lpstr>
      <vt:lpstr>Part 4 of 5 – Building Microservices with RESTful APIs</vt:lpstr>
      <vt:lpstr>Development Frameworks</vt:lpstr>
      <vt:lpstr>    Java Based Frameworks</vt:lpstr>
      <vt:lpstr>JAX-RS</vt:lpstr>
      <vt:lpstr>JAX-RS (contd.)</vt:lpstr>
      <vt:lpstr>JSON-P &amp; JSON-B</vt:lpstr>
      <vt:lpstr>JAX-RS Implementations</vt:lpstr>
      <vt:lpstr>Eclipse Micro Profile</vt:lpstr>
      <vt:lpstr>Part 5 of 5 – Miscellaneous Concepts</vt:lpstr>
      <vt:lpstr>Key Enabling Technologies</vt:lpstr>
      <vt:lpstr>Future (and Present) of Software Architecture</vt:lpstr>
      <vt:lpstr>What have we learned?</vt:lpstr>
      <vt:lpstr>References</vt:lpstr>
      <vt:lpstr>Appendix</vt:lpstr>
      <vt:lpstr>API Example (full screenshot)</vt:lpstr>
      <vt:lpstr>OAS Example (snippets)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J. Herold</dc:creator>
  <cp:lastModifiedBy>Kumar, Praveen</cp:lastModifiedBy>
  <cp:revision>555</cp:revision>
  <dcterms:created xsi:type="dcterms:W3CDTF">2011-08-04T21:09:46Z</dcterms:created>
  <dcterms:modified xsi:type="dcterms:W3CDTF">2021-10-04T03:14:42Z</dcterms:modified>
</cp:coreProperties>
</file>