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56" r:id="rId4"/>
    <p:sldId id="257"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6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5BAF9C-BDCE-4330-B312-F3DC81553F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11957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BAF9C-BDCE-4330-B312-F3DC81553F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6141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BAF9C-BDCE-4330-B312-F3DC81553F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4388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BAF9C-BDCE-4330-B312-F3DC81553F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330936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BAF9C-BDCE-4330-B312-F3DC81553F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203237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5BAF9C-BDCE-4330-B312-F3DC81553F78}"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428404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5BAF9C-BDCE-4330-B312-F3DC81553F78}"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428738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5BAF9C-BDCE-4330-B312-F3DC81553F78}"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25905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BAF9C-BDCE-4330-B312-F3DC81553F78}"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405279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BAF9C-BDCE-4330-B312-F3DC81553F78}"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273861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BAF9C-BDCE-4330-B312-F3DC81553F78}"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3E399-EFC6-4908-B001-64DB0531BE74}" type="slidenum">
              <a:rPr lang="en-US" smtClean="0"/>
              <a:t>‹#›</a:t>
            </a:fld>
            <a:endParaRPr lang="en-US"/>
          </a:p>
        </p:txBody>
      </p:sp>
    </p:spTree>
    <p:extLst>
      <p:ext uri="{BB962C8B-B14F-4D97-AF65-F5344CB8AC3E}">
        <p14:creationId xmlns:p14="http://schemas.microsoft.com/office/powerpoint/2010/main" val="128881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BAF9C-BDCE-4330-B312-F3DC81553F78}" type="datetimeFigureOut">
              <a:rPr lang="en-US" smtClean="0"/>
              <a:t>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3E399-EFC6-4908-B001-64DB0531BE74}" type="slidenum">
              <a:rPr lang="en-US" smtClean="0"/>
              <a:t>‹#›</a:t>
            </a:fld>
            <a:endParaRPr lang="en-US"/>
          </a:p>
        </p:txBody>
      </p:sp>
    </p:spTree>
    <p:extLst>
      <p:ext uri="{BB962C8B-B14F-4D97-AF65-F5344CB8AC3E}">
        <p14:creationId xmlns:p14="http://schemas.microsoft.com/office/powerpoint/2010/main" val="38494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982" y="0"/>
            <a:ext cx="12095018" cy="6761018"/>
          </a:xfrm>
        </p:spPr>
        <p:txBody>
          <a:bodyPr/>
          <a:lstStyle/>
          <a:p>
            <a:pPr marL="0" indent="0">
              <a:buNone/>
            </a:pPr>
            <a:endParaRPr lang="en-US" dirty="0" smtClean="0">
              <a:solidFill>
                <a:srgbClr val="0070C0"/>
              </a:solidFill>
              <a:latin typeface="Algerian" panose="04020705040A02060702" pitchFamily="82" charset="0"/>
            </a:endParaRPr>
          </a:p>
          <a:p>
            <a:pPr marL="0" indent="0">
              <a:buNone/>
            </a:pPr>
            <a:endParaRPr lang="en-US" dirty="0">
              <a:solidFill>
                <a:srgbClr val="0070C0"/>
              </a:solidFill>
              <a:latin typeface="Algerian" panose="04020705040A02060702" pitchFamily="82" charset="0"/>
            </a:endParaRPr>
          </a:p>
          <a:p>
            <a:pPr marL="0" indent="0">
              <a:buNone/>
            </a:pPr>
            <a:r>
              <a:rPr lang="en-US" dirty="0" smtClean="0">
                <a:solidFill>
                  <a:srgbClr val="0070C0"/>
                </a:solidFill>
                <a:latin typeface="Algerian" panose="04020705040A02060702" pitchFamily="82" charset="0"/>
              </a:rPr>
              <a:t>     </a:t>
            </a:r>
          </a:p>
          <a:p>
            <a:pPr marL="0" indent="0">
              <a:buNone/>
            </a:pPr>
            <a:endParaRPr lang="en-US" dirty="0">
              <a:solidFill>
                <a:srgbClr val="0070C0"/>
              </a:solidFill>
              <a:latin typeface="Algerian" panose="04020705040A02060702" pitchFamily="82" charset="0"/>
            </a:endParaRPr>
          </a:p>
          <a:p>
            <a:pPr marL="0" indent="0">
              <a:buNone/>
            </a:pPr>
            <a:endParaRPr lang="en-US" dirty="0" smtClean="0">
              <a:solidFill>
                <a:srgbClr val="0070C0"/>
              </a:solidFill>
              <a:latin typeface="Algerian" panose="04020705040A02060702" pitchFamily="82" charset="0"/>
            </a:endParaRPr>
          </a:p>
          <a:p>
            <a:pPr marL="0" indent="0">
              <a:buNone/>
            </a:pPr>
            <a:r>
              <a:rPr lang="en-US" dirty="0">
                <a:solidFill>
                  <a:srgbClr val="0070C0"/>
                </a:solidFill>
                <a:latin typeface="Algerian" panose="04020705040A02060702" pitchFamily="82" charset="0"/>
              </a:rPr>
              <a:t> </a:t>
            </a:r>
            <a:r>
              <a:rPr lang="en-US" dirty="0" smtClean="0">
                <a:solidFill>
                  <a:srgbClr val="0070C0"/>
                </a:solidFill>
                <a:latin typeface="Algerian" panose="04020705040A02060702" pitchFamily="82" charset="0"/>
              </a:rPr>
              <a:t>        </a:t>
            </a:r>
          </a:p>
          <a:p>
            <a:pPr marL="0" indent="0">
              <a:buNone/>
            </a:pPr>
            <a:endParaRPr lang="en-US" dirty="0">
              <a:solidFill>
                <a:srgbClr val="0070C0"/>
              </a:solidFill>
              <a:latin typeface="Algerian" panose="04020705040A02060702" pitchFamily="82" charset="0"/>
            </a:endParaRPr>
          </a:p>
          <a:p>
            <a:pPr marL="0" indent="0">
              <a:buNone/>
            </a:pPr>
            <a:r>
              <a:rPr lang="en-US" dirty="0" smtClean="0">
                <a:solidFill>
                  <a:srgbClr val="0070C0"/>
                </a:solidFill>
                <a:latin typeface="Algerian" panose="04020705040A02060702" pitchFamily="82" charset="0"/>
              </a:rPr>
              <a:t>           COLLEGE </a:t>
            </a:r>
            <a:r>
              <a:rPr lang="en-US" dirty="0">
                <a:solidFill>
                  <a:srgbClr val="0070C0"/>
                </a:solidFill>
                <a:latin typeface="Algerian" panose="04020705040A02060702" pitchFamily="82" charset="0"/>
              </a:rPr>
              <a:t>OF COMPUTING AND INFORMATICS</a:t>
            </a:r>
          </a:p>
          <a:p>
            <a:pPr marL="0" indent="0">
              <a:buNone/>
            </a:pPr>
            <a:r>
              <a:rPr lang="en-US" dirty="0" smtClean="0">
                <a:solidFill>
                  <a:srgbClr val="0070C0"/>
                </a:solidFill>
                <a:latin typeface="Algerian" panose="04020705040A02060702" pitchFamily="82" charset="0"/>
              </a:rPr>
              <a:t>          </a:t>
            </a:r>
            <a:r>
              <a:rPr lang="en-US" dirty="0" smtClean="0">
                <a:solidFill>
                  <a:srgbClr val="7030A0"/>
                </a:solidFill>
                <a:latin typeface="Algerian" panose="04020705040A02060702" pitchFamily="82" charset="0"/>
              </a:rPr>
              <a:t>DEPARTEMENT </a:t>
            </a:r>
            <a:r>
              <a:rPr lang="en-US" dirty="0">
                <a:solidFill>
                  <a:srgbClr val="7030A0"/>
                </a:solidFill>
                <a:latin typeface="Algerian" panose="04020705040A02060702" pitchFamily="82" charset="0"/>
              </a:rPr>
              <a:t>OF INFORMATION </a:t>
            </a:r>
            <a:r>
              <a:rPr lang="en-US" dirty="0" smtClean="0">
                <a:solidFill>
                  <a:srgbClr val="7030A0"/>
                </a:solidFill>
                <a:latin typeface="Algerian" panose="04020705040A02060702" pitchFamily="82" charset="0"/>
              </a:rPr>
              <a:t>SYSTEM</a:t>
            </a:r>
          </a:p>
          <a:p>
            <a:pPr marL="0" indent="0">
              <a:buNone/>
            </a:pPr>
            <a:r>
              <a:rPr lang="en-US" dirty="0">
                <a:solidFill>
                  <a:srgbClr val="00B050"/>
                </a:solidFill>
                <a:latin typeface="Algerian" panose="04020705040A02060702" pitchFamily="82" charset="0"/>
              </a:rPr>
              <a:t> </a:t>
            </a:r>
            <a:r>
              <a:rPr lang="en-US" dirty="0" smtClean="0">
                <a:solidFill>
                  <a:srgbClr val="00B050"/>
                </a:solidFill>
                <a:latin typeface="Algerian" panose="04020705040A02060702" pitchFamily="82" charset="0"/>
              </a:rPr>
              <a:t>        information security</a:t>
            </a:r>
          </a:p>
          <a:p>
            <a:pPr marL="0" indent="0">
              <a:buNone/>
            </a:pPr>
            <a:r>
              <a:rPr lang="en-US" dirty="0">
                <a:solidFill>
                  <a:srgbClr val="7030A0"/>
                </a:solidFill>
                <a:latin typeface="Algerian" panose="04020705040A02060702" pitchFamily="82" charset="0"/>
              </a:rPr>
              <a:t> </a:t>
            </a:r>
            <a:r>
              <a:rPr lang="en-US" dirty="0" smtClean="0">
                <a:solidFill>
                  <a:srgbClr val="7030A0"/>
                </a:solidFill>
                <a:latin typeface="Algerian" panose="04020705040A02060702" pitchFamily="82" charset="0"/>
              </a:rPr>
              <a:t>            </a:t>
            </a:r>
            <a:r>
              <a:rPr lang="en-US" dirty="0" smtClean="0">
                <a:solidFill>
                  <a:schemeClr val="accent4">
                    <a:lumMod val="75000"/>
                  </a:schemeClr>
                </a:solidFill>
                <a:latin typeface="Algerian" panose="04020705040A02060702" pitchFamily="82" charset="0"/>
              </a:rPr>
              <a:t>group 9</a:t>
            </a:r>
          </a:p>
          <a:p>
            <a:pPr marL="0" indent="0">
              <a:buNone/>
            </a:pPr>
            <a:r>
              <a:rPr lang="en-US" dirty="0">
                <a:solidFill>
                  <a:srgbClr val="7030A0"/>
                </a:solidFill>
                <a:latin typeface="Algerian" panose="04020705040A02060702" pitchFamily="82" charset="0"/>
              </a:rPr>
              <a:t> </a:t>
            </a:r>
            <a:r>
              <a:rPr lang="en-US" dirty="0" smtClean="0">
                <a:solidFill>
                  <a:srgbClr val="7030A0"/>
                </a:solidFill>
                <a:latin typeface="Algerian" panose="04020705040A02060702" pitchFamily="82" charset="0"/>
              </a:rPr>
              <a:t>           </a:t>
            </a:r>
            <a:r>
              <a:rPr lang="en-US" dirty="0" smtClean="0">
                <a:solidFill>
                  <a:srgbClr val="002060"/>
                </a:solidFill>
                <a:latin typeface="Algerian" panose="04020705040A02060702" pitchFamily="82" charset="0"/>
              </a:rPr>
              <a:t>section ‘a’</a:t>
            </a:r>
          </a:p>
          <a:p>
            <a:pPr marL="0" indent="0">
              <a:buNone/>
            </a:pPr>
            <a:r>
              <a:rPr lang="en-US" dirty="0">
                <a:solidFill>
                  <a:srgbClr val="7030A0"/>
                </a:solidFill>
                <a:latin typeface="Algerian" panose="04020705040A02060702" pitchFamily="82" charset="0"/>
              </a:rPr>
              <a:t> </a:t>
            </a:r>
            <a:r>
              <a:rPr lang="en-US" dirty="0" smtClean="0">
                <a:solidFill>
                  <a:srgbClr val="7030A0"/>
                </a:solidFill>
                <a:latin typeface="Algerian" panose="04020705040A02060702" pitchFamily="82" charset="0"/>
              </a:rPr>
              <a:t>             </a:t>
            </a:r>
          </a:p>
          <a:p>
            <a:pPr marL="0" indent="0">
              <a:buNone/>
            </a:pPr>
            <a:endParaRPr lang="en-US" dirty="0" smtClean="0">
              <a:solidFill>
                <a:srgbClr val="7030A0"/>
              </a:solidFill>
              <a:latin typeface="Algerian" panose="04020705040A02060702" pitchFamily="82" charset="0"/>
            </a:endParaRPr>
          </a:p>
          <a:p>
            <a:pPr marL="0" indent="0">
              <a:buNone/>
            </a:pPr>
            <a:endParaRPr lang="en-US" dirty="0" smtClean="0">
              <a:solidFill>
                <a:srgbClr val="7030A0"/>
              </a:solidFill>
              <a:latin typeface="Algerian" panose="04020705040A02060702" pitchFamily="82" charset="0"/>
            </a:endParaRPr>
          </a:p>
          <a:p>
            <a:pPr marL="0" indent="0">
              <a:buNone/>
            </a:pPr>
            <a:endParaRPr lang="en-US" dirty="0" smtClean="0">
              <a:solidFill>
                <a:srgbClr val="7030A0"/>
              </a:solidFill>
              <a:latin typeface="Algerian" panose="04020705040A02060702" pitchFamily="82" charset="0"/>
            </a:endParaRPr>
          </a:p>
          <a:p>
            <a:pPr marL="0" indent="0">
              <a:buNone/>
            </a:pPr>
            <a:endParaRPr lang="en-US" dirty="0" smtClean="0">
              <a:solidFill>
                <a:srgbClr val="7030A0"/>
              </a:solidFill>
              <a:latin typeface="Algerian" panose="04020705040A02060702" pitchFamily="82"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26473" y="231370"/>
            <a:ext cx="10224654" cy="2872048"/>
          </a:xfrm>
          <a:prstGeom prst="rect">
            <a:avLst/>
          </a:prstGeom>
        </p:spPr>
      </p:pic>
    </p:spTree>
    <p:extLst>
      <p:ext uri="{BB962C8B-B14F-4D97-AF65-F5344CB8AC3E}">
        <p14:creationId xmlns:p14="http://schemas.microsoft.com/office/powerpoint/2010/main" val="2192840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19088" y="166688"/>
            <a:ext cx="11333162" cy="6345237"/>
          </a:xfrm>
        </p:spPr>
        <p:txBody>
          <a:bodyPr>
            <a:normAutofit fontScale="92500" lnSpcReduction="10000"/>
          </a:bodyPr>
          <a:lstStyle/>
          <a:p>
            <a:pPr marL="0" indent="0">
              <a:buNone/>
            </a:pPr>
            <a:r>
              <a:rPr lang="en-US" dirty="0" smtClean="0">
                <a:solidFill>
                  <a:schemeClr val="accent4">
                    <a:lumMod val="75000"/>
                  </a:schemeClr>
                </a:solidFill>
              </a:rPr>
              <a:t>3.Necessity of  </a:t>
            </a:r>
            <a:r>
              <a:rPr lang="en-US" dirty="0">
                <a:solidFill>
                  <a:schemeClr val="accent4">
                    <a:lumMod val="75000"/>
                  </a:schemeClr>
                </a:solidFill>
              </a:rPr>
              <a:t>integrated planning approach </a:t>
            </a:r>
            <a:r>
              <a:rPr lang="en-US" dirty="0" smtClean="0">
                <a:solidFill>
                  <a:schemeClr val="accent4">
                    <a:lumMod val="75000"/>
                  </a:schemeClr>
                </a:solidFill>
              </a:rPr>
              <a:t>for </a:t>
            </a:r>
            <a:r>
              <a:rPr lang="en-US" dirty="0">
                <a:solidFill>
                  <a:schemeClr val="accent4">
                    <a:lumMod val="75000"/>
                  </a:schemeClr>
                </a:solidFill>
              </a:rPr>
              <a:t>building healthcare capacity and providing a coordinated response to emergencies and </a:t>
            </a:r>
            <a:r>
              <a:rPr lang="en-US" dirty="0" smtClean="0">
                <a:solidFill>
                  <a:schemeClr val="accent4">
                    <a:lumMod val="75000"/>
                  </a:schemeClr>
                </a:solidFill>
              </a:rPr>
              <a:t>disasters</a:t>
            </a:r>
          </a:p>
          <a:p>
            <a:pPr>
              <a:buFont typeface="Wingdings" panose="05000000000000000000" pitchFamily="2" charset="2"/>
              <a:buChar char="§"/>
            </a:pPr>
            <a:r>
              <a:rPr lang="en-US" dirty="0" smtClean="0"/>
              <a:t>when unforeseen circumstances rise in relation to the health and disaster to human life, the first and foremost requirement to any firm, organization or individual is that of the preparedness and immediate in terms of the medical and emergency facilities.</a:t>
            </a:r>
          </a:p>
          <a:p>
            <a:pPr lvl="0" algn="just">
              <a:buFont typeface="Wingdings" panose="05000000000000000000" pitchFamily="2" charset="2"/>
              <a:buChar char="§"/>
            </a:pPr>
            <a:r>
              <a:rPr lang="en-US" dirty="0" smtClean="0"/>
              <a:t>they provide the outcome, provide relief and help in improving the situation in general and improving the health and increase the level of human life saving quotient in particular.</a:t>
            </a:r>
          </a:p>
          <a:p>
            <a:pPr lvl="0" algn="just">
              <a:buFont typeface="Wingdings" panose="05000000000000000000" pitchFamily="2" charset="2"/>
              <a:buChar char="§"/>
            </a:pPr>
            <a:r>
              <a:rPr lang="en-US" dirty="0" smtClean="0"/>
              <a:t>they </a:t>
            </a:r>
            <a:r>
              <a:rPr lang="en-US" dirty="0"/>
              <a:t>ensure participation of all affected departments and it identifies possible </a:t>
            </a:r>
            <a:r>
              <a:rPr lang="en-US" dirty="0" smtClean="0"/>
              <a:t>crisis situations</a:t>
            </a:r>
            <a:r>
              <a:rPr lang="en-US" dirty="0"/>
              <a:t>, their impacts, and plan a suitable course of action. This can improve the organizations ability to respond. </a:t>
            </a:r>
            <a:endParaRPr lang="en-US" dirty="0" smtClean="0"/>
          </a:p>
          <a:p>
            <a:pPr lvl="0" algn="just">
              <a:buFont typeface="Wingdings" panose="05000000000000000000" pitchFamily="2" charset="2"/>
              <a:buChar char="§"/>
            </a:pPr>
            <a:r>
              <a:rPr lang="en-US" dirty="0" smtClean="0"/>
              <a:t>The stronger </a:t>
            </a:r>
            <a:r>
              <a:rPr lang="en-US" dirty="0"/>
              <a:t>the capacity of the healthcare organization the less vulnerable they will be. </a:t>
            </a:r>
            <a:endParaRPr lang="en-US" dirty="0" smtClean="0"/>
          </a:p>
          <a:p>
            <a:r>
              <a:rPr lang="en-US" dirty="0"/>
              <a:t>Integrated planning will also </a:t>
            </a:r>
            <a:r>
              <a:rPr lang="en-US" dirty="0" smtClean="0"/>
              <a:t>allow the </a:t>
            </a:r>
            <a:r>
              <a:rPr lang="en-US" dirty="0"/>
              <a:t>organization to efficiently manage all types of emergencies and bring about an orderly transition from relief </a:t>
            </a:r>
            <a:r>
              <a:rPr lang="en-US" dirty="0" smtClean="0"/>
              <a:t>to recover.</a:t>
            </a:r>
          </a:p>
          <a:p>
            <a:pPr marL="0" indent="0">
              <a:buNone/>
            </a:pPr>
            <a:endParaRPr lang="en-US" dirty="0"/>
          </a:p>
          <a:p>
            <a:endParaRPr lang="en-US" dirty="0"/>
          </a:p>
          <a:p>
            <a:pPr>
              <a:buFont typeface="Wingdings" panose="05000000000000000000" pitchFamily="2" charset="2"/>
              <a:buChar char="§"/>
            </a:pPr>
            <a:endParaRPr lang="en-US" dirty="0" smtClean="0">
              <a:solidFill>
                <a:schemeClr val="accent4">
                  <a:lumMod val="75000"/>
                </a:schemeClr>
              </a:solidFill>
            </a:endParaRPr>
          </a:p>
          <a:p>
            <a:pPr marL="0" indent="0">
              <a:buNone/>
            </a:pPr>
            <a:endParaRPr lang="en-US" dirty="0">
              <a:solidFill>
                <a:schemeClr val="accent4">
                  <a:lumMod val="75000"/>
                </a:schemeClr>
              </a:solidFill>
            </a:endParaRPr>
          </a:p>
        </p:txBody>
      </p:sp>
    </p:spTree>
    <p:extLst>
      <p:ext uri="{BB962C8B-B14F-4D97-AF65-F5344CB8AC3E}">
        <p14:creationId xmlns:p14="http://schemas.microsoft.com/office/powerpoint/2010/main" val="216945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3" y="263235"/>
            <a:ext cx="11859491" cy="2022765"/>
          </a:xfrm>
        </p:spPr>
        <p:txBody>
          <a:bodyPr>
            <a:normAutofit/>
          </a:bodyPr>
          <a:lstStyle/>
          <a:p>
            <a:r>
              <a:rPr lang="en-US" sz="3200" dirty="0" smtClean="0">
                <a:solidFill>
                  <a:schemeClr val="accent5">
                    <a:lumMod val="75000"/>
                  </a:schemeClr>
                </a:solidFill>
              </a:rPr>
              <a:t>4.What is needs assessment and its role in providing disaster planning, education </a:t>
            </a:r>
            <a:r>
              <a:rPr lang="en-US" sz="3200" dirty="0">
                <a:solidFill>
                  <a:schemeClr val="accent5">
                    <a:lumMod val="75000"/>
                  </a:schemeClr>
                </a:solidFill>
              </a:rPr>
              <a:t>and training clinical strategies, and logistical solutions to Connecticut’s healthcare delivery infrastructure</a:t>
            </a:r>
          </a:p>
        </p:txBody>
      </p:sp>
      <p:sp>
        <p:nvSpPr>
          <p:cNvPr id="3" name="Content Placeholder 2"/>
          <p:cNvSpPr>
            <a:spLocks noGrp="1"/>
          </p:cNvSpPr>
          <p:nvPr>
            <p:ph idx="1"/>
          </p:nvPr>
        </p:nvSpPr>
        <p:spPr>
          <a:xfrm>
            <a:off x="193963" y="2521526"/>
            <a:ext cx="11859491" cy="4239491"/>
          </a:xfrm>
        </p:spPr>
        <p:txBody>
          <a:bodyPr>
            <a:normAutofit/>
          </a:bodyPr>
          <a:lstStyle/>
          <a:p>
            <a:r>
              <a:rPr lang="en-US" sz="2400" dirty="0" smtClean="0"/>
              <a:t>Need assessment is the process of identifying and determining needs.</a:t>
            </a:r>
            <a:endParaRPr lang="en-US" sz="2400" dirty="0"/>
          </a:p>
          <a:p>
            <a:r>
              <a:rPr lang="en-US" sz="2400" dirty="0" smtClean="0"/>
              <a:t>Negotiating </a:t>
            </a:r>
            <a:r>
              <a:rPr lang="en-US" sz="2400" dirty="0"/>
              <a:t>with the state of Connecticut and the department of healthcare department and facilities has to be executed and the center is performing just the same and has to be </a:t>
            </a:r>
            <a:r>
              <a:rPr lang="en-US" sz="2400" dirty="0" smtClean="0"/>
              <a:t>dealt </a:t>
            </a:r>
            <a:r>
              <a:rPr lang="en-US" sz="2400" dirty="0"/>
              <a:t>with responsible. </a:t>
            </a:r>
            <a:endParaRPr lang="en-US" sz="2400" dirty="0" smtClean="0"/>
          </a:p>
          <a:p>
            <a:r>
              <a:rPr lang="en-US" sz="2400" dirty="0"/>
              <a:t>The association has worked just fine in terms of providing relief and executed the services as guided by the center. </a:t>
            </a:r>
            <a:endParaRPr lang="en-US" sz="2400" dirty="0" smtClean="0"/>
          </a:p>
          <a:p>
            <a:r>
              <a:rPr lang="en-US" sz="2400" dirty="0" smtClean="0"/>
              <a:t>In order to </a:t>
            </a:r>
            <a:r>
              <a:rPr lang="en-US" sz="2400" dirty="0"/>
              <a:t>understanding of the circumstances that has emerged </a:t>
            </a:r>
            <a:r>
              <a:rPr lang="en-US" sz="2400" dirty="0" smtClean="0"/>
              <a:t>.</a:t>
            </a:r>
            <a:endParaRPr lang="en-US" sz="2400" dirty="0"/>
          </a:p>
        </p:txBody>
      </p:sp>
    </p:spTree>
    <p:extLst>
      <p:ext uri="{BB962C8B-B14F-4D97-AF65-F5344CB8AC3E}">
        <p14:creationId xmlns:p14="http://schemas.microsoft.com/office/powerpoint/2010/main" val="15615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110837"/>
            <a:ext cx="11928764" cy="1039090"/>
          </a:xfrm>
        </p:spPr>
        <p:txBody>
          <a:bodyPr>
            <a:normAutofit fontScale="90000"/>
          </a:bodyPr>
          <a:lstStyle/>
          <a:p>
            <a:r>
              <a:rPr lang="en-US" dirty="0" smtClean="0">
                <a:solidFill>
                  <a:srgbClr val="00B0F0"/>
                </a:solidFill>
              </a:rPr>
              <a:t>5. </a:t>
            </a:r>
            <a:r>
              <a:rPr lang="en-US" sz="3200" dirty="0">
                <a:solidFill>
                  <a:srgbClr val="00B0F0"/>
                </a:solidFill>
              </a:rPr>
              <a:t>the difference between a tabletop exercise and a full functional disaster recovery drill</a:t>
            </a:r>
          </a:p>
        </p:txBody>
      </p:sp>
      <p:sp>
        <p:nvSpPr>
          <p:cNvPr id="3" name="Content Placeholder 2"/>
          <p:cNvSpPr>
            <a:spLocks noGrp="1"/>
          </p:cNvSpPr>
          <p:nvPr>
            <p:ph idx="1"/>
          </p:nvPr>
        </p:nvSpPr>
        <p:spPr>
          <a:xfrm>
            <a:off x="124691" y="1260764"/>
            <a:ext cx="11928763" cy="5444835"/>
          </a:xfrm>
        </p:spPr>
        <p:txBody>
          <a:bodyPr/>
          <a:lstStyle/>
          <a:p>
            <a:pPr>
              <a:buFont typeface="Wingdings" panose="05000000000000000000" pitchFamily="2" charset="2"/>
              <a:buChar char="Ø"/>
            </a:pPr>
            <a:r>
              <a:rPr lang="en-US" sz="2400" dirty="0">
                <a:solidFill>
                  <a:schemeClr val="accent6">
                    <a:lumMod val="75000"/>
                  </a:schemeClr>
                </a:solidFill>
              </a:rPr>
              <a:t>tabletop </a:t>
            </a:r>
            <a:r>
              <a:rPr lang="en-US" sz="2400" dirty="0" smtClean="0">
                <a:solidFill>
                  <a:schemeClr val="accent6">
                    <a:lumMod val="75000"/>
                  </a:schemeClr>
                </a:solidFill>
              </a:rPr>
              <a:t>exercise</a:t>
            </a:r>
          </a:p>
          <a:p>
            <a:pPr lvl="1">
              <a:buFont typeface="Wingdings" panose="05000000000000000000" pitchFamily="2" charset="2"/>
              <a:buChar char="ü"/>
            </a:pPr>
            <a:r>
              <a:rPr lang="en-US" dirty="0"/>
              <a:t>mere lay out and </a:t>
            </a:r>
            <a:r>
              <a:rPr lang="en-US" dirty="0" smtClean="0"/>
              <a:t>description, but when </a:t>
            </a:r>
            <a:r>
              <a:rPr lang="en-US" dirty="0"/>
              <a:t>it comes to executing the plans, it takes a whole lot of pain and </a:t>
            </a:r>
            <a:r>
              <a:rPr lang="en-US" dirty="0" smtClean="0"/>
              <a:t>labor.</a:t>
            </a:r>
          </a:p>
          <a:p>
            <a:pPr lvl="1">
              <a:buFont typeface="Wingdings" panose="05000000000000000000" pitchFamily="2" charset="2"/>
              <a:buChar char="ü"/>
            </a:pPr>
            <a:r>
              <a:rPr lang="en-US" dirty="0" smtClean="0"/>
              <a:t>It requires constantly </a:t>
            </a:r>
            <a:r>
              <a:rPr lang="en-US" dirty="0"/>
              <a:t>and spontaneously execution of tasks and lot of coordination and cooperation between several departments and planning </a:t>
            </a:r>
            <a:r>
              <a:rPr lang="en-US" dirty="0" smtClean="0"/>
              <a:t>authorities.</a:t>
            </a:r>
          </a:p>
          <a:p>
            <a:pPr lvl="1">
              <a:buFont typeface="Wingdings" panose="05000000000000000000" pitchFamily="2" charset="2"/>
              <a:buChar char="ü"/>
            </a:pPr>
            <a:r>
              <a:rPr lang="en-US" dirty="0" smtClean="0"/>
              <a:t>If we coordinate with other department it gets/learns new idea and can solve problems easily, but in back it losses its information because it can not understand well.</a:t>
            </a:r>
          </a:p>
          <a:p>
            <a:pPr>
              <a:buFont typeface="Wingdings" panose="05000000000000000000" pitchFamily="2" charset="2"/>
              <a:buChar char="Ø"/>
            </a:pPr>
            <a:r>
              <a:rPr lang="en-US" sz="2400" dirty="0" smtClean="0">
                <a:solidFill>
                  <a:schemeClr val="accent4">
                    <a:lumMod val="75000"/>
                  </a:schemeClr>
                </a:solidFill>
              </a:rPr>
              <a:t>full </a:t>
            </a:r>
            <a:r>
              <a:rPr lang="en-US" sz="2400" dirty="0">
                <a:solidFill>
                  <a:schemeClr val="accent4">
                    <a:lumMod val="75000"/>
                  </a:schemeClr>
                </a:solidFill>
              </a:rPr>
              <a:t>functional disaster recovery </a:t>
            </a:r>
            <a:r>
              <a:rPr lang="en-US" sz="2400" dirty="0" smtClean="0">
                <a:solidFill>
                  <a:schemeClr val="accent4">
                    <a:lumMod val="75000"/>
                  </a:schemeClr>
                </a:solidFill>
              </a:rPr>
              <a:t>drill</a:t>
            </a:r>
          </a:p>
          <a:p>
            <a:pPr lvl="0">
              <a:buFont typeface="Wingdings" panose="05000000000000000000" pitchFamily="2" charset="2"/>
              <a:buChar char="ü"/>
            </a:pPr>
            <a:r>
              <a:rPr lang="en-US" sz="2400" dirty="0"/>
              <a:t>I</a:t>
            </a:r>
            <a:r>
              <a:rPr lang="en-US" sz="2400" dirty="0" smtClean="0"/>
              <a:t>s </a:t>
            </a:r>
            <a:r>
              <a:rPr lang="en-US" sz="2400" dirty="0"/>
              <a:t>just a </a:t>
            </a:r>
            <a:r>
              <a:rPr lang="en-US" sz="2400" dirty="0">
                <a:solidFill>
                  <a:srgbClr val="FF0000"/>
                </a:solidFill>
              </a:rPr>
              <a:t>series and training </a:t>
            </a:r>
            <a:r>
              <a:rPr lang="en-US" sz="2400" dirty="0"/>
              <a:t>manuals and descriptions which does not work for itself and does  not provide any physical or actual relief which can be measured or brought to account</a:t>
            </a:r>
            <a:r>
              <a:rPr lang="en-US" sz="2400" dirty="0" smtClean="0"/>
              <a:t>.</a:t>
            </a:r>
          </a:p>
          <a:p>
            <a:pPr lvl="0">
              <a:buFont typeface="Wingdings" panose="05000000000000000000" pitchFamily="2" charset="2"/>
              <a:buChar char="ü"/>
            </a:pPr>
            <a:r>
              <a:rPr lang="en-US" sz="2400" dirty="0" smtClean="0"/>
              <a:t>The trained requires time</a:t>
            </a:r>
            <a:endParaRPr lang="en-US" sz="2400" dirty="0"/>
          </a:p>
          <a:p>
            <a:pPr marL="0" indent="0">
              <a:buNone/>
            </a:pPr>
            <a:endParaRPr lang="en-US" dirty="0" smtClean="0"/>
          </a:p>
        </p:txBody>
      </p:sp>
    </p:spTree>
    <p:extLst>
      <p:ext uri="{BB962C8B-B14F-4D97-AF65-F5344CB8AC3E}">
        <p14:creationId xmlns:p14="http://schemas.microsoft.com/office/powerpoint/2010/main" val="239756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110837"/>
            <a:ext cx="11928764" cy="1579852"/>
          </a:xfrm>
        </p:spPr>
        <p:txBody>
          <a:bodyPr>
            <a:normAutofit/>
          </a:bodyPr>
          <a:lstStyle/>
          <a:p>
            <a:r>
              <a:rPr lang="en-US" sz="3200" dirty="0">
                <a:solidFill>
                  <a:schemeClr val="accent2">
                    <a:lumMod val="50000"/>
                  </a:schemeClr>
                </a:solidFill>
              </a:rPr>
              <a:t>6. Hospital Emergency Incident Command System and the five sections of an HEICS. </a:t>
            </a:r>
          </a:p>
        </p:txBody>
      </p:sp>
      <p:sp>
        <p:nvSpPr>
          <p:cNvPr id="3" name="Content Placeholder 2"/>
          <p:cNvSpPr>
            <a:spLocks noGrp="1"/>
          </p:cNvSpPr>
          <p:nvPr>
            <p:ph idx="1"/>
          </p:nvPr>
        </p:nvSpPr>
        <p:spPr>
          <a:xfrm>
            <a:off x="124691" y="1825625"/>
            <a:ext cx="11928763" cy="4893830"/>
          </a:xfrm>
        </p:spPr>
        <p:txBody>
          <a:bodyPr>
            <a:normAutofit/>
          </a:bodyPr>
          <a:lstStyle/>
          <a:p>
            <a:pPr>
              <a:buFont typeface="Wingdings" panose="05000000000000000000" pitchFamily="2" charset="2"/>
              <a:buChar char="v"/>
            </a:pPr>
            <a:r>
              <a:rPr lang="en-US" sz="2400" dirty="0"/>
              <a:t> </a:t>
            </a:r>
            <a:r>
              <a:rPr lang="en-US" sz="2400" dirty="0" smtClean="0"/>
              <a:t>The</a:t>
            </a:r>
            <a:r>
              <a:rPr lang="en-US" sz="2400" dirty="0"/>
              <a:t> </a:t>
            </a:r>
            <a:r>
              <a:rPr lang="en-US" sz="2400" b="1" dirty="0"/>
              <a:t>hospital incident command system</a:t>
            </a:r>
            <a:r>
              <a:rPr lang="en-US" sz="2400" dirty="0"/>
              <a:t> (HICS) is an </a:t>
            </a:r>
            <a:r>
              <a:rPr lang="en-US" sz="2400" dirty="0" smtClean="0"/>
              <a:t>incident command system</a:t>
            </a:r>
            <a:r>
              <a:rPr lang="en-US" sz="2400" u="sng" dirty="0" smtClean="0"/>
              <a:t> </a:t>
            </a:r>
            <a:r>
              <a:rPr lang="en-US" sz="2400" dirty="0" smtClean="0"/>
              <a:t>(</a:t>
            </a:r>
            <a:r>
              <a:rPr lang="en-US" sz="2400" dirty="0"/>
              <a:t>ICS) designed for hospitals and intended for use in both emergency and non-emergency situations</a:t>
            </a:r>
            <a:r>
              <a:rPr lang="en-US" sz="2400" dirty="0" smtClean="0"/>
              <a:t>.</a:t>
            </a:r>
          </a:p>
          <a:p>
            <a:pPr>
              <a:buFont typeface="Wingdings" panose="05000000000000000000" pitchFamily="2" charset="2"/>
              <a:buChar char="v"/>
            </a:pPr>
            <a:r>
              <a:rPr lang="en-US" sz="2400" dirty="0"/>
              <a:t>Hospital Emergency Incident Command System (HEICS), is an integrated authority and agency which is working in the negotiation and the actual provision of relief in case of emergency </a:t>
            </a:r>
            <a:endParaRPr lang="en-US" sz="2400" dirty="0" smtClean="0"/>
          </a:p>
          <a:p>
            <a:pPr>
              <a:buFont typeface="Wingdings" panose="05000000000000000000" pitchFamily="2" charset="2"/>
              <a:buChar char="v"/>
            </a:pPr>
            <a:r>
              <a:rPr lang="en-US" sz="2400" dirty="0"/>
              <a:t>It provides hospitals of all sizes with tools needed to advance their </a:t>
            </a:r>
            <a:r>
              <a:rPr lang="en-US" sz="2400" dirty="0" smtClean="0"/>
              <a:t>emergency preparedness and </a:t>
            </a:r>
            <a:r>
              <a:rPr lang="en-US" sz="2400" dirty="0"/>
              <a:t>response </a:t>
            </a:r>
            <a:r>
              <a:rPr lang="en-US" sz="2400" dirty="0" smtClean="0"/>
              <a:t>capability.</a:t>
            </a:r>
          </a:p>
          <a:p>
            <a:pPr lvl="2"/>
            <a:r>
              <a:rPr lang="en-US" sz="2400" dirty="0"/>
              <a:t>It is a system which </a:t>
            </a:r>
            <a:r>
              <a:rPr lang="en-US" sz="2400" dirty="0" smtClean="0"/>
              <a:t>employs</a:t>
            </a:r>
            <a:endParaRPr lang="en-US" sz="2400" dirty="0"/>
          </a:p>
          <a:p>
            <a:pPr lvl="2"/>
            <a:r>
              <a:rPr lang="en-US" sz="2400" dirty="0" smtClean="0"/>
              <a:t>a </a:t>
            </a:r>
            <a:r>
              <a:rPr lang="en-US" sz="2400" dirty="0"/>
              <a:t>logical management </a:t>
            </a:r>
            <a:r>
              <a:rPr lang="en-US" sz="2400" dirty="0" smtClean="0"/>
              <a:t>structure</a:t>
            </a:r>
          </a:p>
          <a:p>
            <a:pPr lvl="2"/>
            <a:r>
              <a:rPr lang="en-US" sz="2400" dirty="0" smtClean="0"/>
              <a:t>defined responsibilities</a:t>
            </a:r>
          </a:p>
          <a:p>
            <a:pPr lvl="2"/>
            <a:r>
              <a:rPr lang="en-US" sz="2400" dirty="0" smtClean="0"/>
              <a:t>clear </a:t>
            </a:r>
            <a:r>
              <a:rPr lang="en-US" sz="2400" dirty="0"/>
              <a:t>reporting channels</a:t>
            </a:r>
            <a:endParaRPr lang="en-US" sz="2400" dirty="0"/>
          </a:p>
        </p:txBody>
      </p:sp>
    </p:spTree>
    <p:extLst>
      <p:ext uri="{BB962C8B-B14F-4D97-AF65-F5344CB8AC3E}">
        <p14:creationId xmlns:p14="http://schemas.microsoft.com/office/powerpoint/2010/main" val="4058652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5" y="110837"/>
            <a:ext cx="11956473" cy="831272"/>
          </a:xfrm>
        </p:spPr>
        <p:txBody>
          <a:bodyPr/>
          <a:lstStyle/>
          <a:p>
            <a:r>
              <a:rPr lang="en-US" dirty="0" smtClean="0">
                <a:solidFill>
                  <a:schemeClr val="accent2">
                    <a:lumMod val="50000"/>
                  </a:schemeClr>
                </a:solidFill>
              </a:rPr>
              <a:t>          the </a:t>
            </a:r>
            <a:r>
              <a:rPr lang="en-US" dirty="0">
                <a:solidFill>
                  <a:schemeClr val="accent2">
                    <a:lumMod val="50000"/>
                  </a:schemeClr>
                </a:solidFill>
              </a:rPr>
              <a:t>five sections of an HEICS. </a:t>
            </a:r>
            <a:endParaRPr lang="en-US" dirty="0"/>
          </a:p>
        </p:txBody>
      </p:sp>
      <p:pic>
        <p:nvPicPr>
          <p:cNvPr id="4" name="Content Placeholder 3" descr="Image result for section of hospital emergency incident command syste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326" y="1357746"/>
            <a:ext cx="10584873" cy="4513624"/>
          </a:xfrm>
          <a:prstGeom prst="rect">
            <a:avLst/>
          </a:prstGeom>
          <a:noFill/>
          <a:ln>
            <a:noFill/>
          </a:ln>
        </p:spPr>
      </p:pic>
    </p:spTree>
    <p:extLst>
      <p:ext uri="{BB962C8B-B14F-4D97-AF65-F5344CB8AC3E}">
        <p14:creationId xmlns:p14="http://schemas.microsoft.com/office/powerpoint/2010/main" val="99529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5" y="124692"/>
            <a:ext cx="11859491" cy="858981"/>
          </a:xfrm>
        </p:spPr>
        <p:txBody>
          <a:bodyPr>
            <a:normAutofit/>
          </a:bodyPr>
          <a:lstStyle/>
          <a:p>
            <a:r>
              <a:rPr lang="en-US" sz="3200" dirty="0">
                <a:solidFill>
                  <a:schemeClr val="accent5">
                    <a:lumMod val="50000"/>
                  </a:schemeClr>
                </a:solidFill>
              </a:rPr>
              <a:t>7. </a:t>
            </a:r>
            <a:r>
              <a:rPr lang="en-US" sz="3200" dirty="0" smtClean="0">
                <a:solidFill>
                  <a:schemeClr val="accent5">
                    <a:lumMod val="50000"/>
                  </a:schemeClr>
                </a:solidFill>
              </a:rPr>
              <a:t>Importance of education </a:t>
            </a:r>
            <a:r>
              <a:rPr lang="en-US" sz="3200" dirty="0">
                <a:solidFill>
                  <a:schemeClr val="accent5">
                    <a:lumMod val="50000"/>
                  </a:schemeClr>
                </a:solidFill>
              </a:rPr>
              <a:t>and training </a:t>
            </a:r>
            <a:r>
              <a:rPr lang="en-US" sz="3200" dirty="0" smtClean="0">
                <a:solidFill>
                  <a:schemeClr val="accent5">
                    <a:lumMod val="50000"/>
                  </a:schemeClr>
                </a:solidFill>
              </a:rPr>
              <a:t>for contingency </a:t>
            </a:r>
            <a:r>
              <a:rPr lang="en-US" sz="3200" dirty="0">
                <a:solidFill>
                  <a:schemeClr val="accent5">
                    <a:lumMod val="50000"/>
                  </a:schemeClr>
                </a:solidFill>
              </a:rPr>
              <a:t>planning</a:t>
            </a:r>
          </a:p>
        </p:txBody>
      </p:sp>
      <p:sp>
        <p:nvSpPr>
          <p:cNvPr id="3" name="Content Placeholder 2"/>
          <p:cNvSpPr>
            <a:spLocks noGrp="1"/>
          </p:cNvSpPr>
          <p:nvPr>
            <p:ph idx="1"/>
          </p:nvPr>
        </p:nvSpPr>
        <p:spPr>
          <a:xfrm>
            <a:off x="110835" y="1219200"/>
            <a:ext cx="11859491" cy="5514109"/>
          </a:xfrm>
        </p:spPr>
        <p:txBody>
          <a:bodyPr>
            <a:normAutofit/>
          </a:bodyPr>
          <a:lstStyle/>
          <a:p>
            <a:pPr algn="just"/>
            <a:r>
              <a:rPr lang="en-US" sz="2400" dirty="0" smtClean="0"/>
              <a:t>Is the </a:t>
            </a:r>
            <a:r>
              <a:rPr lang="en-US" sz="2400" dirty="0"/>
              <a:t>basis of the whole framework of contingency planning and execution because without any formal training and understanding the proper situation no personnel would be able to maneuver the services and prove helpful in providing relief to those in need</a:t>
            </a:r>
            <a:r>
              <a:rPr lang="en-US" sz="2400" dirty="0" smtClean="0"/>
              <a:t>.</a:t>
            </a:r>
          </a:p>
          <a:p>
            <a:pPr algn="just"/>
            <a:r>
              <a:rPr lang="en-US" sz="2400" dirty="0" smtClean="0"/>
              <a:t>Training </a:t>
            </a:r>
            <a:r>
              <a:rPr lang="en-US" sz="2400" dirty="0"/>
              <a:t>the basis of understanding the need to preparedness beforehand in order to be able to handle the emergency situation as and when required and that too, with </a:t>
            </a:r>
            <a:r>
              <a:rPr lang="en-US" sz="2400" dirty="0" smtClean="0"/>
              <a:t>efficiency.</a:t>
            </a:r>
            <a:endParaRPr lang="en-US" sz="2400" dirty="0"/>
          </a:p>
        </p:txBody>
      </p:sp>
    </p:spTree>
    <p:extLst>
      <p:ext uri="{BB962C8B-B14F-4D97-AF65-F5344CB8AC3E}">
        <p14:creationId xmlns:p14="http://schemas.microsoft.com/office/powerpoint/2010/main" val="4260424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52401"/>
            <a:ext cx="11817928" cy="955963"/>
          </a:xfrm>
        </p:spPr>
        <p:txBody>
          <a:bodyPr/>
          <a:lstStyle/>
          <a:p>
            <a:r>
              <a:rPr lang="en-US" dirty="0" smtClean="0"/>
              <a:t>    </a:t>
            </a:r>
            <a:r>
              <a:rPr lang="en-US" sz="3200" dirty="0" smtClean="0">
                <a:solidFill>
                  <a:srgbClr val="6600CC"/>
                </a:solidFill>
              </a:rPr>
              <a:t>8.Strategic </a:t>
            </a:r>
            <a:r>
              <a:rPr lang="en-US" sz="3200" dirty="0">
                <a:solidFill>
                  <a:srgbClr val="6600CC"/>
                </a:solidFill>
              </a:rPr>
              <a:t>National Stockpile resources</a:t>
            </a:r>
          </a:p>
        </p:txBody>
      </p:sp>
      <p:sp>
        <p:nvSpPr>
          <p:cNvPr id="3" name="Content Placeholder 2"/>
          <p:cNvSpPr>
            <a:spLocks noGrp="1"/>
          </p:cNvSpPr>
          <p:nvPr>
            <p:ph idx="1"/>
          </p:nvPr>
        </p:nvSpPr>
        <p:spPr>
          <a:xfrm>
            <a:off x="138546" y="1108364"/>
            <a:ext cx="11817928" cy="5555672"/>
          </a:xfrm>
        </p:spPr>
        <p:txBody>
          <a:bodyPr/>
          <a:lstStyle/>
          <a:p>
            <a:r>
              <a:rPr lang="en-US" dirty="0"/>
              <a:t>resources not available during the first seventy-two hours of a </a:t>
            </a:r>
            <a:r>
              <a:rPr lang="en-US" dirty="0" smtClean="0"/>
              <a:t>disaster because </a:t>
            </a:r>
            <a:r>
              <a:rPr lang="en-US" dirty="0"/>
              <a:t>it is absolutely out of question for each and every hospital to stock up and pile up each and every possible </a:t>
            </a:r>
            <a:r>
              <a:rPr lang="en-US" dirty="0" smtClean="0"/>
              <a:t>resource.</a:t>
            </a:r>
          </a:p>
          <a:p>
            <a:r>
              <a:rPr lang="en-US" dirty="0"/>
              <a:t>I</a:t>
            </a:r>
            <a:r>
              <a:rPr lang="en-US" dirty="0" smtClean="0"/>
              <a:t>t </a:t>
            </a:r>
            <a:r>
              <a:rPr lang="en-US" dirty="0"/>
              <a:t>would just make the finances and budgets blow out of proportions and hospitals would not be able to meet budgetary requirements for day to day emergency activities in their </a:t>
            </a:r>
            <a:r>
              <a:rPr lang="en-US" dirty="0" smtClean="0"/>
              <a:t>facility.</a:t>
            </a:r>
          </a:p>
          <a:p>
            <a:r>
              <a:rPr lang="en-US" dirty="0"/>
              <a:t>so in a way it is a sharing of national resources, which is always optimum and </a:t>
            </a:r>
            <a:r>
              <a:rPr lang="en-US" dirty="0" smtClean="0"/>
              <a:t>promoted.</a:t>
            </a:r>
            <a:endParaRPr lang="en-US" dirty="0"/>
          </a:p>
        </p:txBody>
      </p:sp>
    </p:spTree>
    <p:extLst>
      <p:ext uri="{BB962C8B-B14F-4D97-AF65-F5344CB8AC3E}">
        <p14:creationId xmlns:p14="http://schemas.microsoft.com/office/powerpoint/2010/main" val="2371897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817927" cy="1510579"/>
          </a:xfrm>
        </p:spPr>
        <p:txBody>
          <a:bodyPr>
            <a:normAutofit/>
          </a:bodyPr>
          <a:lstStyle/>
          <a:p>
            <a:r>
              <a:rPr lang="en-US" sz="3200" dirty="0" smtClean="0">
                <a:solidFill>
                  <a:schemeClr val="accent1"/>
                </a:solidFill>
              </a:rPr>
              <a:t>9.How redundancy </a:t>
            </a:r>
            <a:r>
              <a:rPr lang="en-US" sz="3200" dirty="0">
                <a:solidFill>
                  <a:schemeClr val="accent1"/>
                </a:solidFill>
              </a:rPr>
              <a:t>improve the reliability of communication systems</a:t>
            </a:r>
          </a:p>
        </p:txBody>
      </p:sp>
      <p:sp>
        <p:nvSpPr>
          <p:cNvPr id="3" name="Content Placeholder 2"/>
          <p:cNvSpPr>
            <a:spLocks noGrp="1"/>
          </p:cNvSpPr>
          <p:nvPr>
            <p:ph idx="1"/>
          </p:nvPr>
        </p:nvSpPr>
        <p:spPr>
          <a:xfrm>
            <a:off x="180109" y="1825624"/>
            <a:ext cx="11817927" cy="5032375"/>
          </a:xfrm>
        </p:spPr>
        <p:txBody>
          <a:bodyPr/>
          <a:lstStyle/>
          <a:p>
            <a:r>
              <a:rPr lang="en-US" dirty="0" smtClean="0"/>
              <a:t>Redundancy improve the reliability o communication system by Reinforcing </a:t>
            </a:r>
            <a:r>
              <a:rPr lang="en-US" dirty="0"/>
              <a:t>the same piece of information through same or several modes of </a:t>
            </a:r>
            <a:r>
              <a:rPr lang="en-US" dirty="0" smtClean="0"/>
              <a:t>communication </a:t>
            </a:r>
            <a:r>
              <a:rPr lang="en-US" dirty="0"/>
              <a:t>is always favored and preferred</a:t>
            </a:r>
            <a:r>
              <a:rPr lang="en-US" dirty="0" smtClean="0"/>
              <a:t>. </a:t>
            </a:r>
          </a:p>
          <a:p>
            <a:r>
              <a:rPr lang="en-US" dirty="0"/>
              <a:t>reinforcement leads to quick knowledge and rules out confusion and double mindedness in the way of </a:t>
            </a:r>
            <a:r>
              <a:rPr lang="en-US" dirty="0" smtClean="0"/>
              <a:t>communication.</a:t>
            </a:r>
            <a:endParaRPr lang="en-US" dirty="0"/>
          </a:p>
        </p:txBody>
      </p:sp>
    </p:spTree>
    <p:extLst>
      <p:ext uri="{BB962C8B-B14F-4D97-AF65-F5344CB8AC3E}">
        <p14:creationId xmlns:p14="http://schemas.microsoft.com/office/powerpoint/2010/main" val="2232984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07818"/>
            <a:ext cx="11145982" cy="955964"/>
          </a:xfrm>
        </p:spPr>
        <p:txBody>
          <a:bodyPr>
            <a:normAutofit/>
          </a:bodyPr>
          <a:lstStyle/>
          <a:p>
            <a:r>
              <a:rPr lang="en-US" dirty="0" smtClean="0"/>
              <a:t>             Surge </a:t>
            </a:r>
            <a:r>
              <a:rPr lang="en-US" dirty="0"/>
              <a:t>capacity</a:t>
            </a:r>
          </a:p>
        </p:txBody>
      </p:sp>
      <p:sp>
        <p:nvSpPr>
          <p:cNvPr id="3" name="Content Placeholder 2"/>
          <p:cNvSpPr>
            <a:spLocks noGrp="1"/>
          </p:cNvSpPr>
          <p:nvPr>
            <p:ph idx="1"/>
          </p:nvPr>
        </p:nvSpPr>
        <p:spPr>
          <a:xfrm>
            <a:off x="838200" y="1274618"/>
            <a:ext cx="10515600" cy="4902345"/>
          </a:xfrm>
        </p:spPr>
        <p:txBody>
          <a:bodyPr/>
          <a:lstStyle/>
          <a:p>
            <a:r>
              <a:rPr lang="en-US" dirty="0"/>
              <a:t>Surge capacity is one of the most important components of hospital preparedness for responding to emergencies and disasters. </a:t>
            </a:r>
            <a:endParaRPr lang="en-US" dirty="0" smtClean="0"/>
          </a:p>
          <a:p>
            <a:r>
              <a:rPr lang="en-US" dirty="0" smtClean="0"/>
              <a:t>The </a:t>
            </a:r>
            <a:r>
              <a:rPr lang="en-US" dirty="0"/>
              <a:t>ability to provide health and medical care during a sudden increase in the number of patients or victims of disasters is a main concern of hospitals. </a:t>
            </a:r>
            <a:endParaRPr lang="en-US" dirty="0" smtClean="0"/>
          </a:p>
          <a:p>
            <a:r>
              <a:rPr lang="en-US" dirty="0" smtClean="0"/>
              <a:t>We </a:t>
            </a:r>
            <a:r>
              <a:rPr lang="en-US" dirty="0"/>
              <a:t>aimed to perform a systematic review of hospital surge capacity in emergencies and disasters with a preparedness approach.</a:t>
            </a:r>
          </a:p>
        </p:txBody>
      </p:sp>
    </p:spTree>
    <p:extLst>
      <p:ext uri="{BB962C8B-B14F-4D97-AF65-F5344CB8AC3E}">
        <p14:creationId xmlns:p14="http://schemas.microsoft.com/office/powerpoint/2010/main" val="1214127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363" y="443345"/>
            <a:ext cx="11457709" cy="573361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r>
              <a:rPr lang="en-US" sz="4400" dirty="0" smtClean="0">
                <a:solidFill>
                  <a:srgbClr val="002060"/>
                </a:solidFill>
                <a:latin typeface="Algerian" panose="04020705040A02060702" pitchFamily="82" charset="0"/>
              </a:rPr>
              <a:t>thank you!!!</a:t>
            </a:r>
          </a:p>
          <a:p>
            <a:pPr marL="0" indent="0">
              <a:buNone/>
            </a:pPr>
            <a:endParaRPr lang="en-US" dirty="0"/>
          </a:p>
        </p:txBody>
      </p:sp>
    </p:spTree>
    <p:extLst>
      <p:ext uri="{BB962C8B-B14F-4D97-AF65-F5344CB8AC3E}">
        <p14:creationId xmlns:p14="http://schemas.microsoft.com/office/powerpoint/2010/main" val="1156582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31788" y="0"/>
            <a:ext cx="11637962" cy="6526213"/>
          </a:xfrm>
        </p:spPr>
        <p:txBody>
          <a:bodyPr/>
          <a:lstStyle/>
          <a:p>
            <a:pPr marL="0" indent="0">
              <a:buNone/>
            </a:pPr>
            <a:endParaRPr lang="en-US" dirty="0" smtClean="0">
              <a:solidFill>
                <a:srgbClr val="00B0F0"/>
              </a:solidFill>
              <a:latin typeface="Algerian" panose="04020705040A02060702" pitchFamily="82" charset="0"/>
            </a:endParaRPr>
          </a:p>
          <a:p>
            <a:pPr marL="0" indent="0">
              <a:buNone/>
            </a:pPr>
            <a:r>
              <a:rPr lang="en-US" dirty="0">
                <a:solidFill>
                  <a:srgbClr val="00B0F0"/>
                </a:solidFill>
                <a:latin typeface="Algerian" panose="04020705040A02060702" pitchFamily="82" charset="0"/>
              </a:rPr>
              <a:t> </a:t>
            </a:r>
            <a:r>
              <a:rPr lang="en-US" dirty="0" smtClean="0">
                <a:solidFill>
                  <a:srgbClr val="00B0F0"/>
                </a:solidFill>
                <a:latin typeface="Algerian" panose="04020705040A02060702" pitchFamily="82" charset="0"/>
              </a:rPr>
              <a:t>                       </a:t>
            </a:r>
            <a:r>
              <a:rPr lang="en-US" u="sng" dirty="0" smtClean="0">
                <a:solidFill>
                  <a:srgbClr val="00B0F0"/>
                </a:solidFill>
                <a:latin typeface="Algerian" panose="04020705040A02060702" pitchFamily="82" charset="0"/>
              </a:rPr>
              <a:t>Group </a:t>
            </a:r>
            <a:r>
              <a:rPr lang="en-US" u="sng" dirty="0">
                <a:solidFill>
                  <a:srgbClr val="00B0F0"/>
                </a:solidFill>
                <a:latin typeface="Algerian" panose="04020705040A02060702" pitchFamily="82" charset="0"/>
              </a:rPr>
              <a:t>participant</a:t>
            </a:r>
          </a:p>
          <a:p>
            <a:pPr marL="0" indent="0">
              <a:buNone/>
            </a:pPr>
            <a:r>
              <a:rPr lang="en-US" dirty="0">
                <a:solidFill>
                  <a:srgbClr val="00B0F0"/>
                </a:solidFill>
                <a:latin typeface="Algerian" panose="04020705040A02060702" pitchFamily="82" charset="0"/>
              </a:rPr>
              <a:t>   </a:t>
            </a:r>
            <a:r>
              <a:rPr lang="en-US" u="sng" dirty="0">
                <a:solidFill>
                  <a:srgbClr val="00B0F0"/>
                </a:solidFill>
                <a:latin typeface="Algerian" panose="04020705040A02060702" pitchFamily="82" charset="0"/>
              </a:rPr>
              <a:t>name</a:t>
            </a:r>
            <a:r>
              <a:rPr lang="en-US" dirty="0">
                <a:solidFill>
                  <a:srgbClr val="00B0F0"/>
                </a:solidFill>
                <a:latin typeface="Algerian" panose="04020705040A02060702" pitchFamily="82" charset="0"/>
              </a:rPr>
              <a:t>   </a:t>
            </a:r>
            <a:r>
              <a:rPr lang="en-US" u="sng" dirty="0">
                <a:solidFill>
                  <a:srgbClr val="00B0F0"/>
                </a:solidFill>
                <a:latin typeface="Algerian" panose="04020705040A02060702" pitchFamily="82" charset="0"/>
              </a:rPr>
              <a:t> </a:t>
            </a:r>
            <a:r>
              <a:rPr lang="en-US" dirty="0">
                <a:solidFill>
                  <a:srgbClr val="00B0F0"/>
                </a:solidFill>
                <a:latin typeface="Algerian" panose="04020705040A02060702" pitchFamily="82" charset="0"/>
              </a:rPr>
              <a:t>                                                 </a:t>
            </a:r>
            <a:r>
              <a:rPr lang="en-US" u="sng" dirty="0">
                <a:solidFill>
                  <a:srgbClr val="00B0F0"/>
                </a:solidFill>
                <a:latin typeface="Algerian" panose="04020705040A02060702" pitchFamily="82" charset="0"/>
              </a:rPr>
              <a:t>id</a:t>
            </a:r>
          </a:p>
          <a:p>
            <a:pPr marL="0" indent="0">
              <a:buNone/>
            </a:pPr>
            <a:r>
              <a:rPr lang="en-US" dirty="0">
                <a:solidFill>
                  <a:srgbClr val="00B0F0"/>
                </a:solidFill>
                <a:latin typeface="Algerian" panose="04020705040A02060702" pitchFamily="82" charset="0"/>
              </a:rPr>
              <a:t>1.nebyu </a:t>
            </a:r>
            <a:r>
              <a:rPr lang="en-US" dirty="0" err="1">
                <a:solidFill>
                  <a:srgbClr val="00B0F0"/>
                </a:solidFill>
                <a:latin typeface="Algerian" panose="04020705040A02060702" pitchFamily="82" charset="0"/>
              </a:rPr>
              <a:t>kelemu</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/139/10</a:t>
            </a:r>
          </a:p>
          <a:p>
            <a:pPr marL="0" indent="0">
              <a:buNone/>
            </a:pPr>
            <a:r>
              <a:rPr lang="en-US" dirty="0">
                <a:solidFill>
                  <a:srgbClr val="00B0F0"/>
                </a:solidFill>
                <a:latin typeface="Algerian" panose="04020705040A02060702" pitchFamily="82" charset="0"/>
              </a:rPr>
              <a:t>2.ermiyas </a:t>
            </a:r>
            <a:r>
              <a:rPr lang="en-US" dirty="0" err="1">
                <a:solidFill>
                  <a:srgbClr val="00B0F0"/>
                </a:solidFill>
                <a:latin typeface="Algerian" panose="04020705040A02060702" pitchFamily="82" charset="0"/>
              </a:rPr>
              <a:t>bogale</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/110/10</a:t>
            </a:r>
          </a:p>
          <a:p>
            <a:pPr marL="0" indent="0">
              <a:buNone/>
            </a:pPr>
            <a:r>
              <a:rPr lang="en-US" dirty="0">
                <a:solidFill>
                  <a:srgbClr val="00B0F0"/>
                </a:solidFill>
                <a:latin typeface="Algerian" panose="04020705040A02060702" pitchFamily="82" charset="0"/>
              </a:rPr>
              <a:t>4. </a:t>
            </a:r>
            <a:r>
              <a:rPr lang="en-US" dirty="0" err="1">
                <a:solidFill>
                  <a:srgbClr val="00B0F0"/>
                </a:solidFill>
                <a:latin typeface="Algerian" panose="04020705040A02060702" pitchFamily="82" charset="0"/>
              </a:rPr>
              <a:t>Bayleyegne</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alamir</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/089/10</a:t>
            </a:r>
          </a:p>
          <a:p>
            <a:pPr marL="0" indent="0">
              <a:buNone/>
            </a:pPr>
            <a:r>
              <a:rPr lang="en-US" dirty="0">
                <a:solidFill>
                  <a:srgbClr val="00B0F0"/>
                </a:solidFill>
                <a:latin typeface="Algerian" panose="04020705040A02060702" pitchFamily="82" charset="0"/>
              </a:rPr>
              <a:t>5.Demeke </a:t>
            </a:r>
            <a:r>
              <a:rPr lang="en-US" dirty="0" err="1">
                <a:solidFill>
                  <a:srgbClr val="00B0F0"/>
                </a:solidFill>
                <a:latin typeface="Algerian" panose="04020705040A02060702" pitchFamily="82" charset="0"/>
              </a:rPr>
              <a:t>yibeltal</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/101/10</a:t>
            </a:r>
          </a:p>
          <a:p>
            <a:pPr marL="0" indent="0">
              <a:buNone/>
            </a:pPr>
            <a:r>
              <a:rPr lang="en-US" dirty="0">
                <a:solidFill>
                  <a:srgbClr val="00B0F0"/>
                </a:solidFill>
                <a:latin typeface="Algerian" panose="04020705040A02060702" pitchFamily="82" charset="0"/>
              </a:rPr>
              <a:t>6.Helen </a:t>
            </a:r>
            <a:r>
              <a:rPr lang="en-US" dirty="0" err="1">
                <a:solidFill>
                  <a:srgbClr val="00B0F0"/>
                </a:solidFill>
                <a:latin typeface="Algerian" panose="04020705040A02060702" pitchFamily="82" charset="0"/>
              </a:rPr>
              <a:t>yeshigeta</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/121/10</a:t>
            </a:r>
          </a:p>
          <a:p>
            <a:pPr marL="0" indent="0">
              <a:buNone/>
            </a:pPr>
            <a:r>
              <a:rPr lang="en-US" dirty="0">
                <a:solidFill>
                  <a:srgbClr val="00B0F0"/>
                </a:solidFill>
                <a:latin typeface="Algerian" panose="04020705040A02060702" pitchFamily="82" charset="0"/>
              </a:rPr>
              <a:t>7.Ebisa </a:t>
            </a:r>
            <a:r>
              <a:rPr lang="en-US" dirty="0" err="1">
                <a:solidFill>
                  <a:srgbClr val="00B0F0"/>
                </a:solidFill>
                <a:latin typeface="Algerian" panose="04020705040A02060702" pitchFamily="82" charset="0"/>
              </a:rPr>
              <a:t>chameda</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/106/10</a:t>
            </a:r>
          </a:p>
          <a:p>
            <a:pPr marL="0" indent="0">
              <a:buNone/>
            </a:pPr>
            <a:r>
              <a:rPr lang="en-US" dirty="0">
                <a:solidFill>
                  <a:srgbClr val="00B0F0"/>
                </a:solidFill>
                <a:latin typeface="Algerian" panose="04020705040A02060702" pitchFamily="82" charset="0"/>
              </a:rPr>
              <a:t>8.Jabir </a:t>
            </a:r>
            <a:r>
              <a:rPr lang="en-US" dirty="0" err="1">
                <a:solidFill>
                  <a:srgbClr val="00B0F0"/>
                </a:solidFill>
                <a:latin typeface="Algerian" panose="04020705040A02060702" pitchFamily="82" charset="0"/>
              </a:rPr>
              <a:t>ali</a:t>
            </a:r>
            <a:r>
              <a:rPr lang="en-US" dirty="0">
                <a:solidFill>
                  <a:srgbClr val="00B0F0"/>
                </a:solidFill>
                <a:latin typeface="Algerian" panose="04020705040A02060702" pitchFamily="82" charset="0"/>
              </a:rPr>
              <a:t>                                           </a:t>
            </a:r>
            <a:r>
              <a:rPr lang="en-US" dirty="0" err="1">
                <a:solidFill>
                  <a:srgbClr val="00B0F0"/>
                </a:solidFill>
                <a:latin typeface="Algerian" panose="04020705040A02060702" pitchFamily="82" charset="0"/>
              </a:rPr>
              <a:t>cir</a:t>
            </a:r>
            <a:r>
              <a:rPr lang="en-US" dirty="0">
                <a:solidFill>
                  <a:srgbClr val="00B0F0"/>
                </a:solidFill>
                <a:latin typeface="Algerian" panose="04020705040A02060702" pitchFamily="82" charset="0"/>
              </a:rPr>
              <a:t>/124/10</a:t>
            </a:r>
          </a:p>
          <a:p>
            <a:pPr marL="0" indent="0">
              <a:buNone/>
            </a:pPr>
            <a:r>
              <a:rPr lang="en-US" dirty="0">
                <a:solidFill>
                  <a:srgbClr val="00B0F0"/>
                </a:solidFill>
                <a:latin typeface="Algerian" panose="04020705040A02060702" pitchFamily="82" charset="0"/>
              </a:rPr>
              <a:t>9.Amanuel </a:t>
            </a:r>
            <a:r>
              <a:rPr lang="en-US" dirty="0" err="1">
                <a:solidFill>
                  <a:srgbClr val="00B0F0"/>
                </a:solidFill>
                <a:latin typeface="Algerian" panose="04020705040A02060702" pitchFamily="82" charset="0"/>
              </a:rPr>
              <a:t>kebede</a:t>
            </a:r>
            <a:r>
              <a:rPr lang="en-US" dirty="0">
                <a:solidFill>
                  <a:srgbClr val="00B0F0"/>
                </a:solidFill>
                <a:latin typeface="Algerian" panose="04020705040A02060702" pitchFamily="82" charset="0"/>
              </a:rPr>
              <a:t>                           CIR/086/10 </a:t>
            </a:r>
          </a:p>
          <a:p>
            <a:pPr marL="0" indent="0">
              <a:buNone/>
            </a:pPr>
            <a:endParaRPr lang="en-US" dirty="0">
              <a:solidFill>
                <a:srgbClr val="00B0F0"/>
              </a:solidFill>
            </a:endParaRPr>
          </a:p>
        </p:txBody>
      </p:sp>
    </p:spTree>
    <p:extLst>
      <p:ext uri="{BB962C8B-B14F-4D97-AF65-F5344CB8AC3E}">
        <p14:creationId xmlns:p14="http://schemas.microsoft.com/office/powerpoint/2010/main" val="3457417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27" y="0"/>
            <a:ext cx="11679382" cy="1510146"/>
          </a:xfrm>
        </p:spPr>
        <p:txBody>
          <a:bodyPr>
            <a:normAutofit fontScale="90000"/>
          </a:bodyPr>
          <a:lstStyle/>
          <a:p>
            <a:r>
              <a:rPr lang="en-US" sz="3100" b="1" dirty="0" smtClean="0">
                <a:solidFill>
                  <a:schemeClr val="accent6">
                    <a:lumMod val="75000"/>
                  </a:schemeClr>
                </a:solidFill>
                <a:latin typeface="Times New Roman" panose="02020603050405020304" charset="0"/>
                <a:cs typeface="Times New Roman" panose="02020603050405020304" charset="0"/>
              </a:rPr>
              <a:t>Yale New Haven Center for Emergency Preparedness and Disaster Response:  Contingency Planning</a:t>
            </a:r>
            <a:r>
              <a:rPr lang="en-US" b="1" dirty="0" smtClean="0">
                <a:latin typeface="Times New Roman" panose="02020603050405020304" charset="0"/>
                <a:cs typeface="Times New Roman" panose="02020603050405020304" charset="0"/>
              </a:rPr>
              <a:t/>
            </a:r>
            <a:br>
              <a:rPr lang="en-US" b="1" dirty="0" smtClean="0">
                <a:latin typeface="Times New Roman" panose="02020603050405020304" charset="0"/>
                <a:cs typeface="Times New Roman" panose="02020603050405020304" charset="0"/>
              </a:rPr>
            </a:br>
            <a:endParaRPr lang="en-US" dirty="0"/>
          </a:p>
        </p:txBody>
      </p:sp>
      <p:sp>
        <p:nvSpPr>
          <p:cNvPr id="3" name="Subtitle 2"/>
          <p:cNvSpPr>
            <a:spLocks noGrp="1"/>
          </p:cNvSpPr>
          <p:nvPr>
            <p:ph type="subTitle" idx="1"/>
          </p:nvPr>
        </p:nvSpPr>
        <p:spPr>
          <a:xfrm>
            <a:off x="124692" y="1510146"/>
            <a:ext cx="11956472" cy="4585854"/>
          </a:xfrm>
        </p:spPr>
        <p:txBody>
          <a:bodyPr>
            <a:normAutofit/>
          </a:bodyPr>
          <a:lstStyle/>
          <a:p>
            <a:pPr marL="342900" indent="-342900" algn="l">
              <a:buFont typeface="Wingdings" panose="05000000000000000000" pitchFamily="2" charset="2"/>
              <a:buChar char="Ø"/>
            </a:pPr>
            <a:r>
              <a:rPr lang="en-US" dirty="0"/>
              <a:t>I</a:t>
            </a:r>
            <a:r>
              <a:rPr lang="en-US" dirty="0" smtClean="0"/>
              <a:t>s </a:t>
            </a:r>
            <a:r>
              <a:rPr lang="en-US" dirty="0"/>
              <a:t>a non-profit healthcare </a:t>
            </a:r>
            <a:r>
              <a:rPr lang="en-US" dirty="0" smtClean="0"/>
              <a:t>system </a:t>
            </a:r>
            <a:r>
              <a:rPr lang="en-US" dirty="0"/>
              <a:t>with corporate headquarters in </a:t>
            </a:r>
            <a:r>
              <a:rPr lang="en-US" dirty="0" smtClean="0"/>
              <a:t>New haven.</a:t>
            </a:r>
          </a:p>
          <a:p>
            <a:pPr marL="342900" indent="-342900" algn="l">
              <a:buFont typeface="Wingdings" panose="05000000000000000000" pitchFamily="2" charset="2"/>
              <a:buChar char="Ø"/>
            </a:pPr>
            <a:r>
              <a:rPr lang="en-US" dirty="0"/>
              <a:t>Major institutions affiliated with the system include </a:t>
            </a:r>
            <a:r>
              <a:rPr lang="en-US" dirty="0" smtClean="0"/>
              <a:t>Bridgeport hospital, Greenwich hospital and Yale new haven hospital.</a:t>
            </a:r>
          </a:p>
          <a:p>
            <a:pPr marL="342900" indent="-342900" algn="l">
              <a:buFont typeface="Wingdings" panose="05000000000000000000" pitchFamily="2" charset="2"/>
              <a:buChar char="Ø"/>
            </a:pPr>
            <a:r>
              <a:rPr lang="en-US" dirty="0"/>
              <a:t>Yale New Haven Health means working together to</a:t>
            </a:r>
            <a:r>
              <a:rPr lang="en-US" dirty="0" smtClean="0"/>
              <a:t>:</a:t>
            </a:r>
          </a:p>
          <a:p>
            <a:pPr marL="1257300" lvl="2" indent="-342900" algn="l">
              <a:buFont typeface="Wingdings" panose="05000000000000000000" pitchFamily="2" charset="2"/>
              <a:buChar char="ü"/>
            </a:pPr>
            <a:r>
              <a:rPr lang="en-US" dirty="0" smtClean="0"/>
              <a:t>Preserve </a:t>
            </a:r>
            <a:r>
              <a:rPr lang="en-US" dirty="0"/>
              <a:t>and grow patient access to services</a:t>
            </a:r>
          </a:p>
          <a:p>
            <a:pPr marL="1257300" lvl="2" indent="-342900" algn="l">
              <a:buFont typeface="Wingdings" panose="05000000000000000000" pitchFamily="2" charset="2"/>
              <a:buChar char="ü"/>
            </a:pPr>
            <a:r>
              <a:rPr lang="en-US" dirty="0" smtClean="0"/>
              <a:t>Meet </a:t>
            </a:r>
            <a:r>
              <a:rPr lang="en-US" dirty="0"/>
              <a:t>consumer demand for integrated, collaborative care</a:t>
            </a:r>
          </a:p>
          <a:p>
            <a:pPr marL="1257300" lvl="2" indent="-342900" algn="l">
              <a:buFont typeface="Wingdings" panose="05000000000000000000" pitchFamily="2" charset="2"/>
              <a:buChar char="ü"/>
            </a:pPr>
            <a:r>
              <a:rPr lang="en-US" dirty="0"/>
              <a:t>Manage risk </a:t>
            </a:r>
          </a:p>
          <a:p>
            <a:pPr marL="1257300" lvl="2" indent="-342900" algn="l">
              <a:buFont typeface="Wingdings" panose="05000000000000000000" pitchFamily="2" charset="2"/>
              <a:buChar char="ü"/>
            </a:pPr>
            <a:r>
              <a:rPr lang="en-US" dirty="0"/>
              <a:t>Create a population health infrastructure</a:t>
            </a:r>
          </a:p>
          <a:p>
            <a:pPr marL="1257300" lvl="2" indent="-342900" algn="l">
              <a:buFont typeface="Wingdings" panose="05000000000000000000" pitchFamily="2" charset="2"/>
              <a:buChar char="ü"/>
            </a:pPr>
            <a:r>
              <a:rPr lang="en-US" dirty="0"/>
              <a:t>Maximize access to </a:t>
            </a:r>
            <a:r>
              <a:rPr lang="en-US" dirty="0" smtClean="0"/>
              <a:t>capital</a:t>
            </a:r>
          </a:p>
          <a:p>
            <a:pPr marL="1257300" lvl="2" indent="-342900" algn="l">
              <a:buFont typeface="Wingdings" panose="05000000000000000000" pitchFamily="2" charset="2"/>
              <a:buChar char="ü"/>
            </a:pPr>
            <a:r>
              <a:rPr lang="en-US" dirty="0" smtClean="0"/>
              <a:t>Drive broader efficiencies while increasing high quality outcomes</a:t>
            </a:r>
          </a:p>
          <a:p>
            <a:pPr marL="1257300" lvl="2" indent="-342900" algn="l">
              <a:buFont typeface="Wingdings" panose="05000000000000000000" pitchFamily="2" charset="2"/>
              <a:buChar char="ü"/>
            </a:pPr>
            <a:endParaRPr lang="en-US" dirty="0"/>
          </a:p>
          <a:p>
            <a:pPr algn="l"/>
            <a:endParaRPr lang="en-US" dirty="0" smtClean="0"/>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199840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96983"/>
            <a:ext cx="11229109" cy="1385453"/>
          </a:xfrm>
        </p:spPr>
        <p:txBody>
          <a:bodyPr>
            <a:normAutofit/>
          </a:bodyPr>
          <a:lstStyle/>
          <a:p>
            <a:r>
              <a:rPr lang="en-US" sz="2800" dirty="0">
                <a:solidFill>
                  <a:srgbClr val="0070C0"/>
                </a:solidFill>
              </a:rPr>
              <a:t>YNHHS’ Corporate Compliance Department works with departments all across the health system to carry out primary functions such as:</a:t>
            </a:r>
          </a:p>
        </p:txBody>
      </p:sp>
      <p:sp>
        <p:nvSpPr>
          <p:cNvPr id="3" name="Content Placeholder 2"/>
          <p:cNvSpPr>
            <a:spLocks noGrp="1"/>
          </p:cNvSpPr>
          <p:nvPr>
            <p:ph idx="1"/>
          </p:nvPr>
        </p:nvSpPr>
        <p:spPr>
          <a:xfrm>
            <a:off x="124691" y="1482436"/>
            <a:ext cx="11873345" cy="5181600"/>
          </a:xfrm>
        </p:spPr>
        <p:txBody>
          <a:bodyPr/>
          <a:lstStyle/>
          <a:p>
            <a:r>
              <a:rPr lang="en-US" dirty="0"/>
              <a:t>Establishing compliance policies and procedures</a:t>
            </a:r>
          </a:p>
          <a:p>
            <a:r>
              <a:rPr lang="en-US" dirty="0"/>
              <a:t>Business structure and responsibility that includes a Compliance Officer and committee</a:t>
            </a:r>
          </a:p>
          <a:p>
            <a:r>
              <a:rPr lang="en-US" dirty="0"/>
              <a:t>Education and training</a:t>
            </a:r>
          </a:p>
          <a:p>
            <a:r>
              <a:rPr lang="en-US" dirty="0"/>
              <a:t>Reporting mechanisms that include effective lines of communication</a:t>
            </a:r>
          </a:p>
          <a:p>
            <a:r>
              <a:rPr lang="en-US" dirty="0"/>
              <a:t>Response/prevention and enforcement through well publicized disciplinary guidelines</a:t>
            </a:r>
          </a:p>
          <a:p>
            <a:r>
              <a:rPr lang="en-US" dirty="0"/>
              <a:t>Monitoring and Auditing</a:t>
            </a:r>
          </a:p>
          <a:p>
            <a:r>
              <a:rPr lang="en-US" dirty="0"/>
              <a:t>Responding to detected offenses and developing corrective actions</a:t>
            </a:r>
          </a:p>
          <a:p>
            <a:r>
              <a:rPr lang="en-US" dirty="0"/>
              <a:t>Comprehensive Fraud and Abuse Plans</a:t>
            </a:r>
          </a:p>
        </p:txBody>
      </p:sp>
    </p:spTree>
    <p:extLst>
      <p:ext uri="{BB962C8B-B14F-4D97-AF65-F5344CB8AC3E}">
        <p14:creationId xmlns:p14="http://schemas.microsoft.com/office/powerpoint/2010/main" val="43117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110837"/>
            <a:ext cx="11804072" cy="1385454"/>
          </a:xfrm>
        </p:spPr>
        <p:txBody>
          <a:bodyPr>
            <a:normAutofit/>
          </a:bodyPr>
          <a:lstStyle/>
          <a:p>
            <a:r>
              <a:rPr lang="en-US" dirty="0" smtClean="0">
                <a:solidFill>
                  <a:srgbClr val="7030A0"/>
                </a:solidFill>
              </a:rPr>
              <a:t>This case study </a:t>
            </a:r>
            <a:r>
              <a:rPr lang="en-US" dirty="0" smtClean="0">
                <a:solidFill>
                  <a:srgbClr val="7030A0"/>
                </a:solidFill>
              </a:rPr>
              <a:t>mainly focuses </a:t>
            </a:r>
            <a:r>
              <a:rPr lang="en-US" dirty="0" smtClean="0">
                <a:solidFill>
                  <a:srgbClr val="7030A0"/>
                </a:solidFill>
              </a:rPr>
              <a:t>on the contingency planning and disaster recovery planning.</a:t>
            </a:r>
            <a:endParaRPr lang="en-US" dirty="0">
              <a:solidFill>
                <a:srgbClr val="7030A0"/>
              </a:solidFill>
            </a:endParaRPr>
          </a:p>
        </p:txBody>
      </p:sp>
      <p:sp>
        <p:nvSpPr>
          <p:cNvPr id="3" name="Content Placeholder 2"/>
          <p:cNvSpPr>
            <a:spLocks noGrp="1"/>
          </p:cNvSpPr>
          <p:nvPr>
            <p:ph idx="1"/>
          </p:nvPr>
        </p:nvSpPr>
        <p:spPr>
          <a:xfrm>
            <a:off x="166255" y="1496291"/>
            <a:ext cx="11914909" cy="4680672"/>
          </a:xfrm>
        </p:spPr>
        <p:txBody>
          <a:bodyPr>
            <a:normAutofit/>
          </a:bodyPr>
          <a:lstStyle/>
          <a:p>
            <a:r>
              <a:rPr lang="en-US" b="1" dirty="0" smtClean="0">
                <a:solidFill>
                  <a:srgbClr val="FF0000"/>
                </a:solidFill>
              </a:rPr>
              <a:t>Disaster </a:t>
            </a:r>
            <a:r>
              <a:rPr lang="en-US" b="1" dirty="0">
                <a:solidFill>
                  <a:srgbClr val="FF0000"/>
                </a:solidFill>
              </a:rPr>
              <a:t>Recovery</a:t>
            </a:r>
            <a:r>
              <a:rPr lang="en-US" dirty="0"/>
              <a:t> involves a set of policies, tools and procedures to enable the recovery or continuation of vital technology infrastructure and systems following a </a:t>
            </a:r>
            <a:r>
              <a:rPr lang="en-US" dirty="0" smtClean="0"/>
              <a:t>natural </a:t>
            </a:r>
            <a:r>
              <a:rPr lang="en-US" dirty="0"/>
              <a:t> or </a:t>
            </a:r>
            <a:r>
              <a:rPr lang="en-US" dirty="0" smtClean="0"/>
              <a:t>human induced disasters.</a:t>
            </a:r>
          </a:p>
          <a:p>
            <a:r>
              <a:rPr lang="en-US" dirty="0"/>
              <a:t>A disaster recovery plan is defined as a set of written procedures for recovery and protection after a major event has occurred.</a:t>
            </a:r>
            <a:endParaRPr lang="en-US" dirty="0" smtClean="0"/>
          </a:p>
          <a:p>
            <a:r>
              <a:rPr lang="en-US" dirty="0" smtClean="0"/>
              <a:t>Disaster </a:t>
            </a:r>
            <a:r>
              <a:rPr lang="en-US" dirty="0"/>
              <a:t>recovery focuses on the IT </a:t>
            </a:r>
            <a:r>
              <a:rPr lang="en-US" dirty="0" smtClean="0"/>
              <a:t>or technology systems</a:t>
            </a:r>
            <a:r>
              <a:rPr lang="en-US" dirty="0"/>
              <a:t>  supporting critical business </a:t>
            </a:r>
            <a:r>
              <a:rPr lang="en-US" dirty="0" smtClean="0"/>
              <a:t>functions.</a:t>
            </a:r>
          </a:p>
          <a:p>
            <a:r>
              <a:rPr lang="en-US" dirty="0"/>
              <a:t>which involves keeping all essential aspects of a business functioning despite significant disruptive events</a:t>
            </a:r>
            <a:r>
              <a:rPr lang="en-US" dirty="0" smtClean="0"/>
              <a:t>.</a:t>
            </a:r>
          </a:p>
          <a:p>
            <a:r>
              <a:rPr lang="en-US" dirty="0"/>
              <a:t>C</a:t>
            </a:r>
            <a:r>
              <a:rPr lang="en-US" dirty="0" smtClean="0"/>
              <a:t>ontingency Planning </a:t>
            </a:r>
            <a:r>
              <a:rPr lang="en-US" dirty="0"/>
              <a:t>includes arranging for backup </a:t>
            </a:r>
            <a:r>
              <a:rPr lang="en-US" dirty="0" smtClean="0"/>
              <a:t>sites.</a:t>
            </a:r>
          </a:p>
        </p:txBody>
      </p:sp>
    </p:spTree>
    <p:extLst>
      <p:ext uri="{BB962C8B-B14F-4D97-AF65-F5344CB8AC3E}">
        <p14:creationId xmlns:p14="http://schemas.microsoft.com/office/powerpoint/2010/main" val="37143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1" y="152401"/>
            <a:ext cx="11970327" cy="955963"/>
          </a:xfrm>
        </p:spPr>
        <p:txBody>
          <a:bodyPr>
            <a:normAutofit fontScale="90000"/>
          </a:bodyPr>
          <a:lstStyle/>
          <a:p>
            <a:r>
              <a:rPr lang="en-US" dirty="0" smtClean="0">
                <a:solidFill>
                  <a:schemeClr val="accent6">
                    <a:lumMod val="75000"/>
                  </a:schemeClr>
                </a:solidFill>
              </a:rPr>
              <a:t>           Disaster </a:t>
            </a:r>
            <a:r>
              <a:rPr lang="en-US" dirty="0">
                <a:solidFill>
                  <a:schemeClr val="accent6">
                    <a:lumMod val="75000"/>
                  </a:schemeClr>
                </a:solidFill>
              </a:rPr>
              <a:t>response</a:t>
            </a:r>
            <a:br>
              <a:rPr lang="en-US" dirty="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a:xfrm>
            <a:off x="96981" y="1399309"/>
            <a:ext cx="11970327" cy="4777654"/>
          </a:xfrm>
        </p:spPr>
        <p:txBody>
          <a:bodyPr/>
          <a:lstStyle/>
          <a:p>
            <a:r>
              <a:rPr lang="en-US" b="1" dirty="0"/>
              <a:t>Disaster response</a:t>
            </a:r>
            <a:r>
              <a:rPr lang="en-US" dirty="0"/>
              <a:t> is the second phase of </a:t>
            </a:r>
            <a:r>
              <a:rPr lang="en-US" dirty="0" smtClean="0"/>
              <a:t>the disaster management.</a:t>
            </a:r>
          </a:p>
          <a:p>
            <a:r>
              <a:rPr lang="en-US" dirty="0"/>
              <a:t>The aim of emergency response is to provide immediate assistance to </a:t>
            </a:r>
            <a:r>
              <a:rPr lang="en-US" dirty="0">
                <a:solidFill>
                  <a:schemeClr val="accent1"/>
                </a:solidFill>
              </a:rPr>
              <a:t>maintain life</a:t>
            </a:r>
            <a:r>
              <a:rPr lang="en-US" dirty="0"/>
              <a:t>, </a:t>
            </a:r>
            <a:r>
              <a:rPr lang="en-US" dirty="0">
                <a:solidFill>
                  <a:schemeClr val="accent2"/>
                </a:solidFill>
              </a:rPr>
              <a:t>improve health </a:t>
            </a:r>
            <a:r>
              <a:rPr lang="en-US" dirty="0"/>
              <a:t>and </a:t>
            </a:r>
            <a:r>
              <a:rPr lang="en-US" dirty="0" smtClean="0"/>
              <a:t>support the </a:t>
            </a:r>
            <a:r>
              <a:rPr lang="en-US" dirty="0" smtClean="0">
                <a:solidFill>
                  <a:srgbClr val="00B050"/>
                </a:solidFill>
              </a:rPr>
              <a:t>morale</a:t>
            </a:r>
            <a:r>
              <a:rPr lang="en-US" dirty="0" smtClean="0"/>
              <a:t> </a:t>
            </a:r>
            <a:r>
              <a:rPr lang="en-US" dirty="0"/>
              <a:t>of the affected population. </a:t>
            </a:r>
            <a:endParaRPr lang="en-US" dirty="0" smtClean="0"/>
          </a:p>
          <a:p>
            <a:r>
              <a:rPr lang="en-US" dirty="0"/>
              <a:t>The focus in the response phase is on putting people safe, prevent need disasters and meeting the basic needs of the people until more permanent and sustainable solutions can be found</a:t>
            </a:r>
            <a:r>
              <a:rPr lang="en-US" dirty="0" smtClean="0"/>
              <a:t>.</a:t>
            </a:r>
            <a:endParaRPr lang="en-US" dirty="0" smtClean="0"/>
          </a:p>
        </p:txBody>
      </p:sp>
    </p:spTree>
    <p:extLst>
      <p:ext uri="{BB962C8B-B14F-4D97-AF65-F5344CB8AC3E}">
        <p14:creationId xmlns:p14="http://schemas.microsoft.com/office/powerpoint/2010/main" val="134196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221674"/>
            <a:ext cx="11811000" cy="1025235"/>
          </a:xfrm>
        </p:spPr>
        <p:txBody>
          <a:bodyPr/>
          <a:lstStyle/>
          <a:p>
            <a:r>
              <a:rPr lang="en-US" b="1" dirty="0" smtClean="0"/>
              <a:t>    </a:t>
            </a:r>
            <a:r>
              <a:rPr lang="en-US" b="1" dirty="0" smtClean="0"/>
              <a:t>1.</a:t>
            </a:r>
            <a:r>
              <a:rPr lang="en-US" b="1" dirty="0" smtClean="0">
                <a:solidFill>
                  <a:srgbClr val="002060"/>
                </a:solidFill>
              </a:rPr>
              <a:t>Contingency </a:t>
            </a:r>
            <a:r>
              <a:rPr lang="en-US" b="1" dirty="0" smtClean="0">
                <a:solidFill>
                  <a:srgbClr val="002060"/>
                </a:solidFill>
              </a:rPr>
              <a:t>Planning </a:t>
            </a:r>
            <a:endParaRPr lang="en-US" b="1" dirty="0">
              <a:solidFill>
                <a:srgbClr val="002060"/>
              </a:solidFill>
            </a:endParaRPr>
          </a:p>
        </p:txBody>
      </p:sp>
      <p:sp>
        <p:nvSpPr>
          <p:cNvPr id="3" name="Content Placeholder 2"/>
          <p:cNvSpPr>
            <a:spLocks noGrp="1"/>
          </p:cNvSpPr>
          <p:nvPr>
            <p:ph idx="1"/>
          </p:nvPr>
        </p:nvSpPr>
        <p:spPr>
          <a:xfrm>
            <a:off x="284018" y="1399309"/>
            <a:ext cx="11700164" cy="5223164"/>
          </a:xfrm>
        </p:spPr>
        <p:txBody>
          <a:bodyPr>
            <a:normAutofit/>
          </a:bodyPr>
          <a:lstStyle/>
          <a:p>
            <a:r>
              <a:rPr lang="en-US" dirty="0" smtClean="0"/>
              <a:t>A contingency planning is an alternative Information Systems Security plan that is implemented when normal business operations are interrupted by </a:t>
            </a:r>
            <a:r>
              <a:rPr lang="en-US" dirty="0" smtClean="0">
                <a:solidFill>
                  <a:schemeClr val="accent1">
                    <a:lumMod val="75000"/>
                  </a:schemeClr>
                </a:solidFill>
              </a:rPr>
              <a:t>emergency</a:t>
            </a:r>
            <a:r>
              <a:rPr lang="en-US" dirty="0" smtClean="0">
                <a:solidFill>
                  <a:srgbClr val="002060"/>
                </a:solidFill>
              </a:rPr>
              <a:t>, failover </a:t>
            </a:r>
            <a:r>
              <a:rPr lang="en-US" dirty="0" smtClean="0"/>
              <a:t>or </a:t>
            </a:r>
            <a:r>
              <a:rPr lang="en-US" dirty="0" smtClean="0">
                <a:solidFill>
                  <a:srgbClr val="00B0F0"/>
                </a:solidFill>
              </a:rPr>
              <a:t>disaster.</a:t>
            </a:r>
          </a:p>
          <a:p>
            <a:r>
              <a:rPr lang="en-US" dirty="0" smtClean="0"/>
              <a:t>A contingency plan is also known as a </a:t>
            </a:r>
            <a:r>
              <a:rPr lang="en-US" dirty="0" smtClean="0">
                <a:solidFill>
                  <a:srgbClr val="FFC000"/>
                </a:solidFill>
              </a:rPr>
              <a:t>disaster recovery plan </a:t>
            </a:r>
            <a:r>
              <a:rPr lang="en-US" dirty="0" smtClean="0"/>
              <a:t>(DRP).</a:t>
            </a:r>
          </a:p>
          <a:p>
            <a:r>
              <a:rPr lang="en-US" dirty="0" smtClean="0"/>
              <a:t>A</a:t>
            </a:r>
            <a:r>
              <a:rPr lang="en-US" dirty="0"/>
              <a:t> </a:t>
            </a:r>
            <a:r>
              <a:rPr lang="en-US" b="1" dirty="0"/>
              <a:t>contingency plan</a:t>
            </a:r>
            <a:r>
              <a:rPr lang="en-US" dirty="0"/>
              <a:t> is a plan devised for an </a:t>
            </a:r>
            <a:r>
              <a:rPr lang="en-US" dirty="0">
                <a:solidFill>
                  <a:srgbClr val="00B050"/>
                </a:solidFill>
              </a:rPr>
              <a:t>outcome </a:t>
            </a:r>
            <a:r>
              <a:rPr lang="en-US" dirty="0"/>
              <a:t>other</a:t>
            </a:r>
            <a:r>
              <a:rPr lang="en-US" dirty="0"/>
              <a:t> than in the usual (expected) plan</a:t>
            </a:r>
            <a:r>
              <a:rPr lang="en-US" dirty="0" smtClean="0"/>
              <a:t>.</a:t>
            </a:r>
            <a:endParaRPr lang="en-US" dirty="0"/>
          </a:p>
          <a:p>
            <a:r>
              <a:rPr lang="en-US" dirty="0"/>
              <a:t>It is often used for </a:t>
            </a:r>
            <a:r>
              <a:rPr lang="en-US" dirty="0" smtClean="0">
                <a:solidFill>
                  <a:srgbClr val="FFC000"/>
                </a:solidFill>
              </a:rPr>
              <a:t>risk management</a:t>
            </a:r>
            <a:r>
              <a:rPr lang="en-US" dirty="0"/>
              <a:t> for an exceptional </a:t>
            </a:r>
            <a:r>
              <a:rPr lang="en-US" dirty="0" smtClean="0"/>
              <a:t>risk.</a:t>
            </a:r>
            <a:endParaRPr lang="en-US" dirty="0" smtClean="0"/>
          </a:p>
          <a:p>
            <a:r>
              <a:rPr lang="en-US" dirty="0"/>
              <a:t>Contingency plans are often devised by </a:t>
            </a:r>
            <a:r>
              <a:rPr lang="en-US" dirty="0" smtClean="0"/>
              <a:t>government or business.</a:t>
            </a:r>
          </a:p>
          <a:p>
            <a:r>
              <a:rPr lang="en-US" dirty="0" smtClean="0"/>
              <a:t>Contingency </a:t>
            </a:r>
            <a:r>
              <a:rPr lang="en-US" dirty="0"/>
              <a:t>planning is one response to </a:t>
            </a:r>
            <a:r>
              <a:rPr lang="en-US" dirty="0" smtClean="0"/>
              <a:t>risk</a:t>
            </a:r>
            <a:r>
              <a:rPr lang="en-US" dirty="0" smtClean="0"/>
              <a:t>.</a:t>
            </a:r>
          </a:p>
          <a:p>
            <a:r>
              <a:rPr lang="en-US" dirty="0"/>
              <a:t>Contingency planning should be simple and easy to carry out. </a:t>
            </a:r>
            <a:endParaRPr lang="en-US" dirty="0" smtClean="0"/>
          </a:p>
          <a:p>
            <a:endParaRPr lang="en-US" dirty="0"/>
          </a:p>
        </p:txBody>
      </p:sp>
    </p:spTree>
    <p:extLst>
      <p:ext uri="{BB962C8B-B14F-4D97-AF65-F5344CB8AC3E}">
        <p14:creationId xmlns:p14="http://schemas.microsoft.com/office/powerpoint/2010/main" val="358993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803563"/>
          </a:xfrm>
        </p:spPr>
        <p:txBody>
          <a:bodyPr/>
          <a:lstStyle/>
          <a:p>
            <a:r>
              <a:rPr lang="en-US" dirty="0" smtClean="0"/>
              <a:t>                  Conti</a:t>
            </a:r>
            <a:r>
              <a:rPr lang="en-US" dirty="0" smtClean="0"/>
              <a:t>………</a:t>
            </a:r>
            <a:endParaRPr lang="en-US" dirty="0"/>
          </a:p>
        </p:txBody>
      </p:sp>
      <p:sp>
        <p:nvSpPr>
          <p:cNvPr id="3" name="Content Placeholder 2"/>
          <p:cNvSpPr>
            <a:spLocks noGrp="1"/>
          </p:cNvSpPr>
          <p:nvPr>
            <p:ph idx="1"/>
          </p:nvPr>
        </p:nvSpPr>
        <p:spPr>
          <a:xfrm>
            <a:off x="124691" y="1149927"/>
            <a:ext cx="11229109" cy="5027036"/>
          </a:xfrm>
        </p:spPr>
        <p:txBody>
          <a:bodyPr/>
          <a:lstStyle/>
          <a:p>
            <a:r>
              <a:rPr lang="en-US" dirty="0" smtClean="0"/>
              <a:t>With </a:t>
            </a:r>
            <a:r>
              <a:rPr lang="en-US" dirty="0"/>
              <a:t>a rise in cyber-crime and unpredictable natural disasters, it is very important for companies to ensure that their Information Technology (IT) equipment, services and data are protected at all costs</a:t>
            </a:r>
            <a:r>
              <a:rPr lang="en-US" dirty="0" smtClean="0"/>
              <a:t>.</a:t>
            </a:r>
          </a:p>
          <a:p>
            <a:r>
              <a:rPr lang="en-US" dirty="0" smtClean="0"/>
              <a:t>The primary </a:t>
            </a:r>
            <a:r>
              <a:rPr lang="en-US" dirty="0"/>
              <a:t>objective is to protect data and assets after a security breach or disaster has occurred. </a:t>
            </a:r>
            <a:endParaRPr lang="en-US" dirty="0" smtClean="0"/>
          </a:p>
          <a:p>
            <a:r>
              <a:rPr lang="en-US" dirty="0"/>
              <a:t>The important point in developing the contingency plan is to prepare for the worst and plan out steps in advance </a:t>
            </a:r>
            <a:r>
              <a:rPr lang="en-US" dirty="0" smtClean="0"/>
              <a:t>to </a:t>
            </a:r>
            <a:r>
              <a:rPr lang="en-US" dirty="0"/>
              <a:t>disasters or attacks.</a:t>
            </a:r>
          </a:p>
        </p:txBody>
      </p:sp>
    </p:spTree>
    <p:extLst>
      <p:ext uri="{BB962C8B-B14F-4D97-AF65-F5344CB8AC3E}">
        <p14:creationId xmlns:p14="http://schemas.microsoft.com/office/powerpoint/2010/main" val="85133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4691"/>
            <a:ext cx="11845636" cy="1565997"/>
          </a:xfrm>
        </p:spPr>
        <p:txBody>
          <a:bodyPr/>
          <a:lstStyle/>
          <a:p>
            <a:r>
              <a:rPr lang="en-US" dirty="0" smtClean="0">
                <a:solidFill>
                  <a:schemeClr val="accent5">
                    <a:lumMod val="75000"/>
                  </a:schemeClr>
                </a:solidFill>
              </a:rPr>
              <a:t>2.Local and state partner and what other organization adds to the partnership</a:t>
            </a:r>
            <a:endParaRPr lang="en-US" dirty="0">
              <a:solidFill>
                <a:schemeClr val="accent5">
                  <a:lumMod val="75000"/>
                </a:schemeClr>
              </a:solidFill>
            </a:endParaRPr>
          </a:p>
        </p:txBody>
      </p:sp>
      <p:sp>
        <p:nvSpPr>
          <p:cNvPr id="3" name="Content Placeholder 2"/>
          <p:cNvSpPr>
            <a:spLocks noGrp="1"/>
          </p:cNvSpPr>
          <p:nvPr>
            <p:ph idx="1"/>
          </p:nvPr>
        </p:nvSpPr>
        <p:spPr>
          <a:xfrm>
            <a:off x="152400" y="1825624"/>
            <a:ext cx="11845636" cy="4838411"/>
          </a:xfrm>
        </p:spPr>
        <p:txBody>
          <a:bodyPr>
            <a:normAutofit fontScale="92500" lnSpcReduction="20000"/>
          </a:bodyPr>
          <a:lstStyle/>
          <a:p>
            <a:pPr lvl="0"/>
            <a:r>
              <a:rPr lang="en-US" dirty="0"/>
              <a:t>Emergency Medical Team</a:t>
            </a:r>
          </a:p>
          <a:p>
            <a:pPr lvl="0"/>
            <a:r>
              <a:rPr lang="en-US" dirty="0"/>
              <a:t>Emergency Facilities</a:t>
            </a:r>
          </a:p>
          <a:p>
            <a:pPr lvl="0"/>
            <a:r>
              <a:rPr lang="en-US" dirty="0"/>
              <a:t>Transportation </a:t>
            </a:r>
          </a:p>
          <a:p>
            <a:pPr lvl="0"/>
            <a:r>
              <a:rPr lang="en-US" dirty="0"/>
              <a:t>Emergency Evacuation</a:t>
            </a:r>
          </a:p>
          <a:p>
            <a:pPr lvl="0"/>
            <a:r>
              <a:rPr lang="en-US" dirty="0"/>
              <a:t>Food and beverage supplies</a:t>
            </a:r>
          </a:p>
          <a:p>
            <a:pPr lvl="0"/>
            <a:r>
              <a:rPr lang="en-US" dirty="0"/>
              <a:t>Medical Personnel transport</a:t>
            </a:r>
          </a:p>
          <a:p>
            <a:pPr lvl="0"/>
            <a:r>
              <a:rPr lang="en-US" dirty="0"/>
              <a:t>Fire tender and ambulance preparedness</a:t>
            </a:r>
          </a:p>
          <a:p>
            <a:pPr lvl="0"/>
            <a:r>
              <a:rPr lang="en-US" dirty="0"/>
              <a:t>Insurance resolving</a:t>
            </a:r>
          </a:p>
          <a:p>
            <a:pPr lvl="0"/>
            <a:r>
              <a:rPr lang="en-US" dirty="0"/>
              <a:t>Identification units</a:t>
            </a:r>
          </a:p>
          <a:p>
            <a:pPr lvl="0"/>
            <a:r>
              <a:rPr lang="en-US" dirty="0"/>
              <a:t>Lawyers and solicitors</a:t>
            </a:r>
          </a:p>
          <a:p>
            <a:pPr lvl="0"/>
            <a:r>
              <a:rPr lang="en-US" dirty="0"/>
              <a:t>Emergency shelters</a:t>
            </a:r>
          </a:p>
          <a:p>
            <a:endParaRPr lang="en-US" dirty="0"/>
          </a:p>
        </p:txBody>
      </p:sp>
    </p:spTree>
    <p:extLst>
      <p:ext uri="{BB962C8B-B14F-4D97-AF65-F5344CB8AC3E}">
        <p14:creationId xmlns:p14="http://schemas.microsoft.com/office/powerpoint/2010/main" val="316252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944</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Calibri Light</vt:lpstr>
      <vt:lpstr>Times New Roman</vt:lpstr>
      <vt:lpstr>Wingdings</vt:lpstr>
      <vt:lpstr>Office Theme</vt:lpstr>
      <vt:lpstr>PowerPoint Presentation</vt:lpstr>
      <vt:lpstr>PowerPoint Presentation</vt:lpstr>
      <vt:lpstr>Yale New Haven Center for Emergency Preparedness and Disaster Response:  Contingency Planning </vt:lpstr>
      <vt:lpstr>YNHHS’ Corporate Compliance Department works with departments all across the health system to carry out primary functions such as:</vt:lpstr>
      <vt:lpstr>This case study mainly focuses on the contingency planning and disaster recovery planning.</vt:lpstr>
      <vt:lpstr>           Disaster response </vt:lpstr>
      <vt:lpstr>    1.Contingency Planning </vt:lpstr>
      <vt:lpstr>                  Conti………</vt:lpstr>
      <vt:lpstr>2.Local and state partner and what other organization adds to the partnership</vt:lpstr>
      <vt:lpstr>PowerPoint Presentation</vt:lpstr>
      <vt:lpstr>4.What is needs assessment and its role in providing disaster planning, education and training clinical strategies, and logistical solutions to Connecticut’s healthcare delivery infrastructure</vt:lpstr>
      <vt:lpstr>5. the difference between a tabletop exercise and a full functional disaster recovery drill</vt:lpstr>
      <vt:lpstr>6. Hospital Emergency Incident Command System and the five sections of an HEICS. </vt:lpstr>
      <vt:lpstr>          the five sections of an HEICS. </vt:lpstr>
      <vt:lpstr>7. Importance of education and training for contingency planning</vt:lpstr>
      <vt:lpstr>    8.Strategic National Stockpile resources</vt:lpstr>
      <vt:lpstr>9.How redundancy improve the reliability of communication systems</vt:lpstr>
      <vt:lpstr>             Surge capacity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New Haven Center for Emergency Preparedness and Disaster Response:  Contingency Planning</dc:title>
  <dc:creator>lab 12</dc:creator>
  <cp:lastModifiedBy>lab 12</cp:lastModifiedBy>
  <cp:revision>116</cp:revision>
  <dcterms:created xsi:type="dcterms:W3CDTF">2019-12-01T19:43:22Z</dcterms:created>
  <dcterms:modified xsi:type="dcterms:W3CDTF">2019-12-08T22:57:19Z</dcterms:modified>
</cp:coreProperties>
</file>