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andfonline.com/doi/abs/10.1080/0960085X.2017.1398880"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Literature</a:t>
            </a:r>
            <a:r>
              <a:rPr/>
              <a:t> </a:t>
            </a:r>
            <a:r>
              <a:rPr/>
              <a:t>review</a:t>
            </a:r>
            <a:r>
              <a:rPr/>
              <a:t> </a:t>
            </a:r>
            <a:r>
              <a:rPr/>
              <a:t>classification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 
## Classification tree:
## tree(formula = Type ~ . - Type, data = classification[, -2])
## Variables actually used in tree construction:
##  [1] "relationship" "analysi"      "year"         "observ"       "organ"       
##  [6] "technolog"    "factor"       "set"          "perspect"     "literatur"   
## [11] "result"       "develop"      "publish"      "key"          "system"      
## [16] "articl"       "review"       "affect"       "busi"        
## Number of terminal nodes:  20 
## Residual mean deviance:  1.787 = 218 / 122 
## Misclassification error rate: 0.3944 = 56 / 142</a:t>
            </a:r>
          </a:p>
          <a:p>
            <a:pPr lvl="0" marL="0" indent="0">
              <a:buNone/>
            </a:pPr>
            <a:r>
              <a:rPr/>
              <a:t>The misclassification rate is 39%.</a:t>
            </a:r>
          </a:p>
          <a:p>
            <a:pPr lvl="0" marL="0" indent="0">
              <a:buNone/>
            </a:pPr>
            <a:r>
              <a:rPr/>
              <a:t>As a complement, we run the random forest algorithm, which tests mutliple decision trees.</a:t>
            </a:r>
          </a:p>
          <a:p>
            <a:pPr lvl="0" marL="1270000" indent="0">
              <a:buNone/>
            </a:pPr>
            <a:r>
              <a:rPr sz="1800">
                <a:latin typeface="Courier"/>
              </a:rPr>
              <a:t>## 
## Call:
##  randomForest(formula = Type ~ ., data = classification[, -2],      ntree = 500, mtry = 500, importance = TRUE) 
##                Type of random forest: classification
##                      Number of trees: 500
## No. of variables tried at each split: 500
## 
##         OOB estimate of  error rate: 65.49%
## Confusion matrix:
##               Critical Descriptive Meta-analysis Narrative Qualitative Scoping
## Critical             0           0             0         0           1       0
## Descriptive          0           0             0         0           0       0
## Meta-analysis        0           0             0         1           0       0
## Narrative            0           0             0         2           0       0
## Qualitative          1           1             0         0           0       0
## Scoping              0           0             0         0           0       0
## Theoretical          0           1             0         4           0       0
##               Theoretical class.error
## Critical               15  1.00000000
## Descriptive            22  1.00000000
## Meta-analysis          11  1.00000000
## Narrative              23  0.92000000
## Qualitative             4  1.00000000
## Scoping                 9  1.00000000
## Theoretical            47  0.09615385</a:t>
            </a:r>
          </a:p>
          <a:p>
            <a:pPr lvl="0" marL="1270000" indent="0">
              <a:buNone/>
            </a:pPr>
            <a:r>
              <a:rPr sz="1800">
                <a:latin typeface="Courier"/>
              </a:rPr>
              <a:t>##            Critical Descriptive Meta-analysis Narrative Qualitative  Scoping
## critic   0.08671165  -0.5976026    -0.1857017 -1.418188    0.000000 0.000000
## analys  -1.00100150   1.0010015     0.0000000  0.000000    0.000000 0.000000
## natur    0.71712654   1.6077069     1.0010015  0.000000   -1.001002 0.000000
## state    1.00100150   0.0000000     0.0000000 -1.001002    0.000000 0.000000
## decis    0.21567558  -1.7078070    -1.0010015  1.621140    0.000000 0.000000
## support -1.00100150  -1.0505017     0.0000000 -1.470308    0.000000 1.001002
##         Theoretical MeanDecreaseAccuracy MeanDecreaseGini
## critic  -2.50870720          -3.59386448       0.19271544
## analys   0.06726758           0.04067873       0.10129193
## natur   -0.59396229           1.84269316       0.30136417
## state    1.40275209           0.86382325       0.06749535
## decis    0.36835101           0.49271074       0.33055145
## support -0.53009355          -1.61608814       0.28057529</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lc_files/figure-pptx/random_forest_graph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2:</a:t>
            </a:r>
            <a:r>
              <a:rPr/>
              <a:t> </a:t>
            </a:r>
            <a:r>
              <a:rPr/>
              <a:t>The</a:t>
            </a:r>
            <a:r>
              <a:rPr/>
              <a:t> </a:t>
            </a:r>
            <a:r>
              <a:rPr/>
              <a:t>classification</a:t>
            </a:r>
            <a:r>
              <a:rPr/>
              <a:t> </a:t>
            </a:r>
            <a:r>
              <a:rPr/>
              <a:t>done</a:t>
            </a:r>
            <a:r>
              <a:rPr/>
              <a:t> </a:t>
            </a:r>
            <a:r>
              <a:rPr/>
              <a:t>with</a:t>
            </a:r>
            <a:r>
              <a:rPr/>
              <a:t> </a:t>
            </a:r>
            <a:r>
              <a:rPr/>
              <a:t>4</a:t>
            </a:r>
            <a:r>
              <a:rPr/>
              <a:t> </a:t>
            </a:r>
            <a:r>
              <a:rPr/>
              <a:t>Types</a:t>
            </a:r>
            <a:r>
              <a:rPr/>
              <a:t> </a:t>
            </a:r>
            <a:r>
              <a:rPr/>
              <a:t>set</a:t>
            </a:r>
            <a:r>
              <a:rPr/>
              <a:t> </a:t>
            </a:r>
            <a:r>
              <a:rPr/>
              <a:t>by</a:t>
            </a:r>
            <a:r>
              <a:rPr/>
              <a:t> </a:t>
            </a:r>
            <a:r>
              <a:rPr/>
              <a:t>Rowe</a:t>
            </a:r>
            <a:r>
              <a:rPr/>
              <a:t> </a:t>
            </a:r>
            <a:r>
              <a:rPr/>
              <a:t>(2014)</a:t>
            </a:r>
            <a:r>
              <a:rPr/>
              <a:t> </a:t>
            </a:r>
            <a:r>
              <a:rPr/>
              <a:t>does</a:t>
            </a:r>
            <a:r>
              <a:rPr/>
              <a:t> </a:t>
            </a:r>
            <a:r>
              <a:rPr/>
              <a:t>not</a:t>
            </a:r>
            <a:r>
              <a:rPr/>
              <a:t> </a:t>
            </a:r>
            <a:r>
              <a:rPr/>
              <a:t>improve</a:t>
            </a:r>
            <a:r>
              <a:rPr/>
              <a:t> </a:t>
            </a:r>
            <a:r>
              <a:rPr/>
              <a:t>the</a:t>
            </a:r>
            <a:r>
              <a:rPr/>
              <a:t> </a:t>
            </a:r>
            <a:r>
              <a:rPr/>
              <a:t>results</a:t>
            </a:r>
          </a:p>
        </p:txBody>
      </p:sp>
      <p:pic>
        <p:nvPicPr>
          <p:cNvPr descr="alc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 Classification tree:
## tree(formula = Type ~ . - Type, data = classification[, -2])
## Variables actually used in tree construction:
##  [1] "relationship" "analysi"      "year"         "observ"       "organ"       
##  [6] "technolog"    "factor"       "set"          "perspect"     "literatur"   
## [11] "result"       "develop"      "publish"      "key"          "system"      
## [16] "articl"       "review"       "affect"       "busi"        
## Number of terminal nodes:  20 
## Residual mean deviance:  1.787 = 218 / 122 
## Misclassification error rate: 0.3944 = 56 / 142</a:t>
            </a:r>
          </a:p>
          <a:p>
            <a:pPr lvl="0" marL="1270000" indent="0">
              <a:buNone/>
            </a:pPr>
            <a:r>
              <a:rPr sz="1800">
                <a:latin typeface="Courier"/>
              </a:rPr>
              <a:t>## 
## Call:
##  randomForest(formula = Type ~ ., data = classification_Rowe[,      -2], ntree = 500, mtry = 500, importance = TRUE) 
##                Type of random forest: classification
##                      Number of trees: 500
## No. of variables tried at each split: 500
## 
##         OOB estimate of  error rate: 69.01%
## Confusion matrix:
##                Describing Explaining Theory testing Understanding class.error
## Describing             19         28              0             0   0.5957447
## Explaining             26         25              0             1   0.5192308
## Theory testing          9          8              0             1   1.0000000
## Understanding           8         16              1             0   1.0000000</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a:t>
            </a:r>
            <a:r>
              <a:rPr/>
              <a:t> </a:t>
            </a:r>
            <a:r>
              <a:rPr/>
              <a:t>05:</a:t>
            </a:r>
            <a:r>
              <a:rPr/>
              <a:t> </a:t>
            </a:r>
            <a:r>
              <a:rPr/>
              <a:t>interpretation</a:t>
            </a:r>
          </a:p>
        </p:txBody>
      </p:sp>
      <p:sp>
        <p:nvSpPr>
          <p:cNvPr id="3" name="Content Placeholder 2"/>
          <p:cNvSpPr>
            <a:spLocks noGrp="1"/>
          </p:cNvSpPr>
          <p:nvPr>
            <p:ph idx="1"/>
          </p:nvPr>
        </p:nvSpPr>
        <p:spPr/>
        <p:txBody>
          <a:bodyPr/>
          <a:lstStyle/>
          <a:p>
            <a:pPr lvl="0" marL="0" indent="0">
              <a:buNone/>
            </a:pPr>
            <a:r>
              <a:rPr/>
              <a:t>Appendix:</a:t>
            </a:r>
          </a:p>
          <a:p>
            <a:pPr lvl="0" marL="0" indent="0">
              <a:buNone/>
            </a:pPr>
            <a:r>
              <a:rPr/>
              <a:t>A more detailed analysis show differences between the words networks of * Meta-Reviews * Critical * Descriptive * Qualitative * Theoretical * Narrative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The purpose of this paper is to determine how to automatically classify literature review genres.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Methodology</a:t>
            </a:r>
          </a:p>
        </p:txBody>
      </p:sp>
      <p:sp>
        <p:nvSpPr>
          <p:cNvPr id="3" name="Content Placeholder 2"/>
          <p:cNvSpPr>
            <a:spLocks noGrp="1"/>
          </p:cNvSpPr>
          <p:nvPr>
            <p:ph idx="1"/>
          </p:nvPr>
        </p:nvSpPr>
        <p:spPr/>
        <p:txBody>
          <a:bodyPr/>
          <a:lstStyle/>
          <a:p>
            <a:pPr lvl="0" marL="0" indent="0">
              <a:buNone/>
            </a:pPr>
            <a:r>
              <a:rPr/>
              <a:t>We use the five step process of knowledge-discovery in database.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a:t>
            </a:r>
            <a:r>
              <a:rPr/>
              <a:t> </a:t>
            </a:r>
            <a:r>
              <a:rPr/>
              <a:t>01:</a:t>
            </a:r>
            <a:r>
              <a:rPr/>
              <a:t> </a:t>
            </a:r>
            <a:r>
              <a:rPr/>
              <a:t>Data</a:t>
            </a:r>
            <a:r>
              <a:rPr/>
              <a:t> </a:t>
            </a:r>
            <a:r>
              <a:rPr/>
              <a:t>Selection</a:t>
            </a:r>
          </a:p>
        </p:txBody>
      </p:sp>
      <p:sp>
        <p:nvSpPr>
          <p:cNvPr id="3" name="Content Placeholder 2"/>
          <p:cNvSpPr>
            <a:spLocks noGrp="1"/>
          </p:cNvSpPr>
          <p:nvPr>
            <p:ph idx="1"/>
          </p:nvPr>
        </p:nvSpPr>
        <p:spPr/>
        <p:txBody>
          <a:bodyPr/>
          <a:lstStyle/>
          <a:p>
            <a:pPr lvl="0" marL="0" indent="0">
              <a:buNone/>
            </a:pPr>
            <a:r>
              <a:rPr/>
              <a:t>We start by performing text mining on teh abstract of articles classed as “meta-reviews” by Templier and Paré (2018). Link: </a:t>
            </a:r>
            <a:r>
              <a:rPr>
                <a:hlinkClick r:id="rId2"/>
              </a:rPr>
              <a:t>https://www.tandfonline.com/doi/abs/10.1080/0960085X.2017.1398880</a:t>
            </a:r>
          </a:p>
          <a:p>
            <a:pPr lvl="0" marL="0" indent="0">
              <a:buNone/>
            </a:pPr>
            <a:r>
              <a:rPr/>
              <a:t>Accordingly, this paper analyses 142 abstracts of literature reviews.</a:t>
            </a:r>
          </a:p>
          <a:p>
            <a:pPr lvl="0" marL="0" indent="0">
              <a:buNone/>
            </a:pPr>
            <a:r>
              <a:rPr/>
              <a:t>A polarized wordcloud allows to graphically assess whether there are word associated to one specific genre in the literature.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lc_files/figure-pptx/wordcloud%20generat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a:t>
            </a:r>
            <a:r>
              <a:rPr/>
              <a:t> </a:t>
            </a:r>
            <a:r>
              <a:rPr/>
              <a:t>02:</a:t>
            </a:r>
            <a:r>
              <a:rPr/>
              <a:t> </a:t>
            </a:r>
            <a:r>
              <a:rPr/>
              <a:t>Data</a:t>
            </a:r>
            <a:r>
              <a:rPr/>
              <a:t> </a:t>
            </a:r>
            <a:r>
              <a:rPr/>
              <a:t>Pre-processing</a:t>
            </a:r>
          </a:p>
        </p:txBody>
      </p:sp>
      <p:sp>
        <p:nvSpPr>
          <p:cNvPr id="3" name="Content Placeholder 2"/>
          <p:cNvSpPr>
            <a:spLocks noGrp="1"/>
          </p:cNvSpPr>
          <p:nvPr>
            <p:ph idx="1"/>
          </p:nvPr>
        </p:nvSpPr>
        <p:spPr/>
        <p:txBody>
          <a:bodyPr/>
          <a:lstStyle/>
          <a:p>
            <a:pPr lvl="0" marL="0" indent="0">
              <a:buNone/>
            </a:pPr>
            <a:r>
              <a:rPr/>
              <a:t>We start by associating to each abstract a set of information, and by analysis the frequency of appeareance of each word in the text.</a:t>
            </a:r>
          </a:p>
          <a:p>
            <a:pPr lvl="0" marL="1270000" indent="0">
              <a:buNone/>
            </a:pPr>
            <a:r>
              <a:rPr sz="1800">
                <a:latin typeface="Courier"/>
              </a:rPr>
              <a:t>##                                                                                                                                                                                                                 Reference
## 1                                         Ahuja, M. K. (2002). Women in the information technology profession: A literature review, synthesis and research agenda. European Journal of Information Systems, 11(1), 20–34.
## 2                              Akhlaghpour, S., Wu, J., Lapointe, L., &amp; Pinsonneault, A. (2013). The ongoing quest for the IT artifact: Looking back, moving forward. Journal of Information Technology, 28(2), 150–166. 
## 3                                                    Aksulu, A., &amp; Wade, M. (2010). A comprehensive review and synthesis of open source research. Journal of the Association for Information Systems, 11(11/12), 576–656.
## 4 Alaghehband, F. K., Rivard, S., Wu, S., &amp; Goyette, S. (2011). An assessment of the use of transaction cost theory in information technology outsourcing. The Journal of Strategic Information Systems, 20(2), 125–138. 
## 5                                           Alavi, M., &amp; Leidner, D. E. (2001). Review: Knowledge management and knowledge management systems: Conceptual foundations and research issues. MIS Quarterly, 25(1), 107–136.
##   paper critic analys natur state
## 1     0      0      0     0     0
## 2     2      0      0     0     0
## 3     1      0      0     0     1
## 4     1      0      0     1     0
## 5     3      0      0     0     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a:t>
            </a:r>
            <a:r>
              <a:rPr/>
              <a:t> </a:t>
            </a:r>
            <a:r>
              <a:rPr/>
              <a:t>03:</a:t>
            </a:r>
            <a:r>
              <a:rPr/>
              <a:t> </a:t>
            </a:r>
            <a:r>
              <a:rPr/>
              <a:t>Data</a:t>
            </a:r>
            <a:r>
              <a:rPr/>
              <a:t> </a:t>
            </a:r>
            <a:r>
              <a:rPr/>
              <a:t>transformation</a:t>
            </a:r>
          </a:p>
        </p:txBody>
      </p:sp>
      <p:sp>
        <p:nvSpPr>
          <p:cNvPr id="3" name="Content Placeholder 2"/>
          <p:cNvSpPr>
            <a:spLocks noGrp="1"/>
          </p:cNvSpPr>
          <p:nvPr>
            <p:ph idx="1"/>
          </p:nvPr>
        </p:nvSpPr>
        <p:spPr/>
        <p:txBody>
          <a:bodyPr/>
          <a:lstStyle/>
          <a:p>
            <a:pPr lvl="0" marL="0" indent="0">
              <a:buNone/>
            </a:pPr>
            <a:r>
              <a:rPr/>
              <a:t>To perform an automatic classification, we add the type of review as a dependent variable.</a:t>
            </a:r>
          </a:p>
          <a:p>
            <a:pPr lvl="0" marL="1270000" indent="0">
              <a:buNone/>
            </a:pPr>
            <a:r>
              <a:rPr sz="1800">
                <a:latin typeface="Courier"/>
              </a:rPr>
              <a:t>##       Type paper critic analys natur state
## 1 Critical     0      0      0     0     0
## 2 Critical     2      0      0     0     0
## 3 Critical     1      0      0     0     1
## 4 Critical     1      0      0     1     0
## 5 Critical     3      0      0     0     0
## 6 Critical     2      1      1     1     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a:t>
            </a:r>
            <a:r>
              <a:rPr/>
              <a:t> </a:t>
            </a:r>
            <a:r>
              <a:rPr/>
              <a:t>04:</a:t>
            </a:r>
            <a:r>
              <a:rPr/>
              <a:t> </a:t>
            </a:r>
            <a:r>
              <a:rPr/>
              <a:t>Data</a:t>
            </a:r>
            <a:r>
              <a:rPr/>
              <a:t> </a:t>
            </a:r>
            <a:r>
              <a:rPr/>
              <a:t>mining</a:t>
            </a:r>
          </a:p>
        </p:txBody>
      </p:sp>
      <p:sp>
        <p:nvSpPr>
          <p:cNvPr id="3" name="Content Placeholder 2"/>
          <p:cNvSpPr>
            <a:spLocks noGrp="1"/>
          </p:cNvSpPr>
          <p:nvPr>
            <p:ph idx="1"/>
          </p:nvPr>
        </p:nvSpPr>
        <p:spPr/>
        <p:txBody>
          <a:bodyPr/>
          <a:lstStyle/>
          <a:p>
            <a:pPr lvl="0" marL="0" indent="0">
              <a:buNone/>
            </a:pPr>
            <a:r>
              <a:rPr/>
              <a:t>We use the decision tree algorithm to automatically extracts classification rules. Other classification algorithms have been shown to be more effective for natural language processing, but here we are interested in the ability to extract a set of rules, which can be easily understood by humans.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lc_files/figure-pptx/decision_tree_ima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classification</dc:title>
  <dc:creator/>
  <cp:keywords/>
  <dcterms:created xsi:type="dcterms:W3CDTF">2019-12-16T09:48:22Z</dcterms:created>
  <dcterms:modified xsi:type="dcterms:W3CDTF">2019-12-16T09:48:22Z</dcterms:modified>
</cp:coreProperties>
</file>