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5"/>
  </p:notesMasterIdLst>
  <p:sldIdLst>
    <p:sldId id="256" r:id="rId3"/>
    <p:sldId id="263" r:id="rId4"/>
    <p:sldId id="264" r:id="rId5"/>
    <p:sldId id="265" r:id="rId6"/>
    <p:sldId id="266" r:id="rId7"/>
    <p:sldId id="260" r:id="rId8"/>
    <p:sldId id="257" r:id="rId9"/>
    <p:sldId id="259" r:id="rId10"/>
    <p:sldId id="267" r:id="rId11"/>
    <p:sldId id="268" r:id="rId12"/>
    <p:sldId id="270" r:id="rId13"/>
    <p:sldId id="291" r:id="rId14"/>
    <p:sldId id="293" r:id="rId15"/>
    <p:sldId id="29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92" r:id="rId30"/>
    <p:sldId id="285" r:id="rId31"/>
    <p:sldId id="286" r:id="rId32"/>
    <p:sldId id="287" r:id="rId33"/>
    <p:sldId id="289" r:id="rId3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A4B5"/>
    <a:srgbClr val="349CD3"/>
    <a:srgbClr val="172643"/>
    <a:srgbClr val="C28B1C"/>
    <a:srgbClr val="1A919E"/>
    <a:srgbClr val="800000"/>
    <a:srgbClr val="DDDDDD"/>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ema Uygulanmış Stil 1 - Vurgu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2833802-FEF1-4C79-8D5D-14CF1EAF98D9}" styleName="Açık Stil 2 - Vurgu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62" autoAdjust="0"/>
    <p:restoredTop sz="94660"/>
  </p:normalViewPr>
  <p:slideViewPr>
    <p:cSldViewPr snapToGrid="0">
      <p:cViewPr varScale="1">
        <p:scale>
          <a:sx n="111" d="100"/>
          <a:sy n="111" d="100"/>
        </p:scale>
        <p:origin x="50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dirty="0"/>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7EF9F-8625-47EB-BA7E-C30DF0CC7DA9}" type="datetimeFigureOut">
              <a:rPr lang="tr-TR" smtClean="0"/>
              <a:t>12.12.2023</a:t>
            </a:fld>
            <a:endParaRPr lang="tr-TR" dirty="0"/>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dirty="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76B4FD-9D8D-4939-A54B-083D67EBB201}" type="slidenum">
              <a:rPr lang="tr-TR" smtClean="0"/>
              <a:t>‹#›</a:t>
            </a:fld>
            <a:endParaRPr lang="tr-TR" dirty="0"/>
          </a:p>
        </p:txBody>
      </p:sp>
    </p:spTree>
    <p:extLst>
      <p:ext uri="{BB962C8B-B14F-4D97-AF65-F5344CB8AC3E}">
        <p14:creationId xmlns:p14="http://schemas.microsoft.com/office/powerpoint/2010/main" val="95601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504377-F52C-E051-DF49-E0C05A927CA1}"/>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ACB939D6-FFF1-E89D-C234-192A05F701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530507F8-FF08-89B6-866E-FAC13C9269B2}"/>
              </a:ext>
            </a:extLst>
          </p:cNvPr>
          <p:cNvSpPr>
            <a:spLocks noGrp="1"/>
          </p:cNvSpPr>
          <p:nvPr>
            <p:ph type="dt" sz="half" idx="10"/>
          </p:nvPr>
        </p:nvSpPr>
        <p:spPr/>
        <p:txBody>
          <a:bodyPr/>
          <a:lstStyle/>
          <a:p>
            <a:fld id="{A427DB0C-E48F-47E6-B139-1252F6A29FB6}" type="datetimeFigureOut">
              <a:rPr lang="tr-TR" smtClean="0"/>
              <a:t>12.12.2023</a:t>
            </a:fld>
            <a:endParaRPr lang="tr-TR" dirty="0"/>
          </a:p>
        </p:txBody>
      </p:sp>
      <p:sp>
        <p:nvSpPr>
          <p:cNvPr id="5" name="Alt Bilgi Yer Tutucusu 4">
            <a:extLst>
              <a:ext uri="{FF2B5EF4-FFF2-40B4-BE49-F238E27FC236}">
                <a16:creationId xmlns:a16="http://schemas.microsoft.com/office/drawing/2014/main" id="{7B679914-D05D-D867-5575-C19BD3E33804}"/>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D52F80CB-DD1B-2F97-5BB4-72D7438B4F20}"/>
              </a:ext>
            </a:extLst>
          </p:cNvPr>
          <p:cNvSpPr>
            <a:spLocks noGrp="1"/>
          </p:cNvSpPr>
          <p:nvPr>
            <p:ph type="sldNum" sz="quarter" idx="12"/>
          </p:nvPr>
        </p:nvSpPr>
        <p:spPr/>
        <p:txBody>
          <a:bodyPr/>
          <a:lstStyle/>
          <a:p>
            <a:fld id="{735EAEBC-B0FB-48F0-9AAC-9BC1BCA1F336}" type="slidenum">
              <a:rPr lang="tr-TR" smtClean="0"/>
              <a:t>‹#›</a:t>
            </a:fld>
            <a:endParaRPr lang="tr-TR" dirty="0"/>
          </a:p>
        </p:txBody>
      </p:sp>
    </p:spTree>
    <p:extLst>
      <p:ext uri="{BB962C8B-B14F-4D97-AF65-F5344CB8AC3E}">
        <p14:creationId xmlns:p14="http://schemas.microsoft.com/office/powerpoint/2010/main" val="595588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E1A39D-C08D-BC9A-D3BE-F04C6C4ED54C}"/>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41FA3A53-4C32-2DEA-A269-AE279104DADD}"/>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0420437-EA3B-F2FD-DC1C-9325A98736FB}"/>
              </a:ext>
            </a:extLst>
          </p:cNvPr>
          <p:cNvSpPr>
            <a:spLocks noGrp="1"/>
          </p:cNvSpPr>
          <p:nvPr>
            <p:ph type="dt" sz="half" idx="10"/>
          </p:nvPr>
        </p:nvSpPr>
        <p:spPr/>
        <p:txBody>
          <a:bodyPr/>
          <a:lstStyle/>
          <a:p>
            <a:fld id="{A427DB0C-E48F-47E6-B139-1252F6A29FB6}" type="datetimeFigureOut">
              <a:rPr lang="tr-TR" smtClean="0"/>
              <a:t>12.12.2023</a:t>
            </a:fld>
            <a:endParaRPr lang="tr-TR" dirty="0"/>
          </a:p>
        </p:txBody>
      </p:sp>
      <p:sp>
        <p:nvSpPr>
          <p:cNvPr id="5" name="Alt Bilgi Yer Tutucusu 4">
            <a:extLst>
              <a:ext uri="{FF2B5EF4-FFF2-40B4-BE49-F238E27FC236}">
                <a16:creationId xmlns:a16="http://schemas.microsoft.com/office/drawing/2014/main" id="{687224CB-B3B0-9239-D2CC-5C7AB3FA5319}"/>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962C0273-6BE4-0F27-B75E-7EF6A9DA00BA}"/>
              </a:ext>
            </a:extLst>
          </p:cNvPr>
          <p:cNvSpPr>
            <a:spLocks noGrp="1"/>
          </p:cNvSpPr>
          <p:nvPr>
            <p:ph type="sldNum" sz="quarter" idx="12"/>
          </p:nvPr>
        </p:nvSpPr>
        <p:spPr/>
        <p:txBody>
          <a:bodyPr/>
          <a:lstStyle/>
          <a:p>
            <a:fld id="{735EAEBC-B0FB-48F0-9AAC-9BC1BCA1F336}" type="slidenum">
              <a:rPr lang="tr-TR" smtClean="0"/>
              <a:t>‹#›</a:t>
            </a:fld>
            <a:endParaRPr lang="tr-TR" dirty="0"/>
          </a:p>
        </p:txBody>
      </p:sp>
    </p:spTree>
    <p:extLst>
      <p:ext uri="{BB962C8B-B14F-4D97-AF65-F5344CB8AC3E}">
        <p14:creationId xmlns:p14="http://schemas.microsoft.com/office/powerpoint/2010/main" val="3207157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AE51C1A-6588-85A2-AD92-437EEB8D07B9}"/>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30DDC24B-6902-DF85-597F-6E9BF809F69C}"/>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079DEF5-A302-21A9-F0A0-C6963C0A548E}"/>
              </a:ext>
            </a:extLst>
          </p:cNvPr>
          <p:cNvSpPr>
            <a:spLocks noGrp="1"/>
          </p:cNvSpPr>
          <p:nvPr>
            <p:ph type="dt" sz="half" idx="10"/>
          </p:nvPr>
        </p:nvSpPr>
        <p:spPr/>
        <p:txBody>
          <a:bodyPr/>
          <a:lstStyle/>
          <a:p>
            <a:fld id="{A427DB0C-E48F-47E6-B139-1252F6A29FB6}" type="datetimeFigureOut">
              <a:rPr lang="tr-TR" smtClean="0"/>
              <a:t>12.12.2023</a:t>
            </a:fld>
            <a:endParaRPr lang="tr-TR" dirty="0"/>
          </a:p>
        </p:txBody>
      </p:sp>
      <p:sp>
        <p:nvSpPr>
          <p:cNvPr id="5" name="Alt Bilgi Yer Tutucusu 4">
            <a:extLst>
              <a:ext uri="{FF2B5EF4-FFF2-40B4-BE49-F238E27FC236}">
                <a16:creationId xmlns:a16="http://schemas.microsoft.com/office/drawing/2014/main" id="{107534B0-5EAE-7444-C4C3-9E1619B5F783}"/>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F51D74F2-7889-A03B-11BB-DFC579698512}"/>
              </a:ext>
            </a:extLst>
          </p:cNvPr>
          <p:cNvSpPr>
            <a:spLocks noGrp="1"/>
          </p:cNvSpPr>
          <p:nvPr>
            <p:ph type="sldNum" sz="quarter" idx="12"/>
          </p:nvPr>
        </p:nvSpPr>
        <p:spPr/>
        <p:txBody>
          <a:bodyPr/>
          <a:lstStyle/>
          <a:p>
            <a:fld id="{735EAEBC-B0FB-48F0-9AAC-9BC1BCA1F336}" type="slidenum">
              <a:rPr lang="tr-TR" smtClean="0"/>
              <a:t>‹#›</a:t>
            </a:fld>
            <a:endParaRPr lang="tr-TR" dirty="0"/>
          </a:p>
        </p:txBody>
      </p:sp>
    </p:spTree>
    <p:extLst>
      <p:ext uri="{BB962C8B-B14F-4D97-AF65-F5344CB8AC3E}">
        <p14:creationId xmlns:p14="http://schemas.microsoft.com/office/powerpoint/2010/main" val="2636882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1A6C8C-9FF6-CB59-8A94-F4BD78ABC8A3}"/>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4BDEF101-FA5F-D2BB-A0E9-8AE4031868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DDD6C7C5-50C4-12A6-3BDF-0D8F059E3B5A}"/>
              </a:ext>
            </a:extLst>
          </p:cNvPr>
          <p:cNvSpPr>
            <a:spLocks noGrp="1"/>
          </p:cNvSpPr>
          <p:nvPr>
            <p:ph type="dt" sz="half" idx="10"/>
          </p:nvPr>
        </p:nvSpPr>
        <p:spPr/>
        <p:txBody>
          <a:bodyPr/>
          <a:lstStyle/>
          <a:p>
            <a:fld id="{E1F7FDCB-DCE3-42F6-BF38-58A8A631B375}" type="datetimeFigureOut">
              <a:rPr lang="tr-TR" smtClean="0"/>
              <a:t>12.12.2023</a:t>
            </a:fld>
            <a:endParaRPr lang="tr-TR" dirty="0"/>
          </a:p>
        </p:txBody>
      </p:sp>
      <p:sp>
        <p:nvSpPr>
          <p:cNvPr id="5" name="Alt Bilgi Yer Tutucusu 4">
            <a:extLst>
              <a:ext uri="{FF2B5EF4-FFF2-40B4-BE49-F238E27FC236}">
                <a16:creationId xmlns:a16="http://schemas.microsoft.com/office/drawing/2014/main" id="{AEDAD95E-1F53-078B-05E1-81347CC28991}"/>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C415ADCC-3549-64EF-4767-6A2714020728}"/>
              </a:ext>
            </a:extLst>
          </p:cNvPr>
          <p:cNvSpPr>
            <a:spLocks noGrp="1"/>
          </p:cNvSpPr>
          <p:nvPr>
            <p:ph type="sldNum" sz="quarter" idx="12"/>
          </p:nvPr>
        </p:nvSpPr>
        <p:spPr/>
        <p:txBody>
          <a:bodyPr/>
          <a:lstStyle/>
          <a:p>
            <a:fld id="{550AEB86-1584-4743-91EE-925F726C802F}" type="slidenum">
              <a:rPr lang="tr-TR" smtClean="0"/>
              <a:t>‹#›</a:t>
            </a:fld>
            <a:endParaRPr lang="tr-TR" dirty="0"/>
          </a:p>
        </p:txBody>
      </p:sp>
    </p:spTree>
    <p:extLst>
      <p:ext uri="{BB962C8B-B14F-4D97-AF65-F5344CB8AC3E}">
        <p14:creationId xmlns:p14="http://schemas.microsoft.com/office/powerpoint/2010/main" val="103296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231B04-0F05-2CD6-CAAF-9EA4A3C8E17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FDCEE65A-3955-4D0A-E751-853CBCDDE549}"/>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DC38DC9-4EB1-A2CB-262A-164E24B06019}"/>
              </a:ext>
            </a:extLst>
          </p:cNvPr>
          <p:cNvSpPr>
            <a:spLocks noGrp="1"/>
          </p:cNvSpPr>
          <p:nvPr>
            <p:ph type="dt" sz="half" idx="10"/>
          </p:nvPr>
        </p:nvSpPr>
        <p:spPr/>
        <p:txBody>
          <a:bodyPr/>
          <a:lstStyle/>
          <a:p>
            <a:fld id="{E1F7FDCB-DCE3-42F6-BF38-58A8A631B375}" type="datetimeFigureOut">
              <a:rPr lang="tr-TR" smtClean="0"/>
              <a:t>12.12.2023</a:t>
            </a:fld>
            <a:endParaRPr lang="tr-TR" dirty="0"/>
          </a:p>
        </p:txBody>
      </p:sp>
      <p:sp>
        <p:nvSpPr>
          <p:cNvPr id="5" name="Alt Bilgi Yer Tutucusu 4">
            <a:extLst>
              <a:ext uri="{FF2B5EF4-FFF2-40B4-BE49-F238E27FC236}">
                <a16:creationId xmlns:a16="http://schemas.microsoft.com/office/drawing/2014/main" id="{CF43DDDE-9F63-0EDE-EE62-8ABC83F7B086}"/>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9D969856-7BB7-730C-B9E4-E1F3B716D78E}"/>
              </a:ext>
            </a:extLst>
          </p:cNvPr>
          <p:cNvSpPr>
            <a:spLocks noGrp="1"/>
          </p:cNvSpPr>
          <p:nvPr>
            <p:ph type="sldNum" sz="quarter" idx="12"/>
          </p:nvPr>
        </p:nvSpPr>
        <p:spPr/>
        <p:txBody>
          <a:bodyPr/>
          <a:lstStyle/>
          <a:p>
            <a:fld id="{550AEB86-1584-4743-91EE-925F726C802F}" type="slidenum">
              <a:rPr lang="tr-TR" smtClean="0"/>
              <a:t>‹#›</a:t>
            </a:fld>
            <a:endParaRPr lang="tr-TR" dirty="0"/>
          </a:p>
        </p:txBody>
      </p:sp>
    </p:spTree>
    <p:extLst>
      <p:ext uri="{BB962C8B-B14F-4D97-AF65-F5344CB8AC3E}">
        <p14:creationId xmlns:p14="http://schemas.microsoft.com/office/powerpoint/2010/main" val="627216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D786F4-E682-C11B-CBF9-6692EA49A1D1}"/>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39112C35-0CB3-CA68-4B57-126F9B66DF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C3F5ADFA-460B-DF3C-8D89-E0FA58DF5D96}"/>
              </a:ext>
            </a:extLst>
          </p:cNvPr>
          <p:cNvSpPr>
            <a:spLocks noGrp="1"/>
          </p:cNvSpPr>
          <p:nvPr>
            <p:ph type="dt" sz="half" idx="10"/>
          </p:nvPr>
        </p:nvSpPr>
        <p:spPr/>
        <p:txBody>
          <a:bodyPr/>
          <a:lstStyle/>
          <a:p>
            <a:fld id="{E1F7FDCB-DCE3-42F6-BF38-58A8A631B375}" type="datetimeFigureOut">
              <a:rPr lang="tr-TR" smtClean="0"/>
              <a:t>12.12.2023</a:t>
            </a:fld>
            <a:endParaRPr lang="tr-TR" dirty="0"/>
          </a:p>
        </p:txBody>
      </p:sp>
      <p:sp>
        <p:nvSpPr>
          <p:cNvPr id="5" name="Alt Bilgi Yer Tutucusu 4">
            <a:extLst>
              <a:ext uri="{FF2B5EF4-FFF2-40B4-BE49-F238E27FC236}">
                <a16:creationId xmlns:a16="http://schemas.microsoft.com/office/drawing/2014/main" id="{A7BFA14C-131C-1632-5EB1-1BAB32F906A6}"/>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E5DE9BDF-E110-D205-8149-2AEBC45E6AE6}"/>
              </a:ext>
            </a:extLst>
          </p:cNvPr>
          <p:cNvSpPr>
            <a:spLocks noGrp="1"/>
          </p:cNvSpPr>
          <p:nvPr>
            <p:ph type="sldNum" sz="quarter" idx="12"/>
          </p:nvPr>
        </p:nvSpPr>
        <p:spPr/>
        <p:txBody>
          <a:bodyPr/>
          <a:lstStyle/>
          <a:p>
            <a:fld id="{550AEB86-1584-4743-91EE-925F726C802F}" type="slidenum">
              <a:rPr lang="tr-TR" smtClean="0"/>
              <a:t>‹#›</a:t>
            </a:fld>
            <a:endParaRPr lang="tr-TR" dirty="0"/>
          </a:p>
        </p:txBody>
      </p:sp>
    </p:spTree>
    <p:extLst>
      <p:ext uri="{BB962C8B-B14F-4D97-AF65-F5344CB8AC3E}">
        <p14:creationId xmlns:p14="http://schemas.microsoft.com/office/powerpoint/2010/main" val="2120285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0DF775-1235-72FB-C3C2-1CA8CE33576F}"/>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F7C62B5-9CEC-7554-15F0-037318726433}"/>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15299B07-03C0-D8E0-DCDC-FA16C11A976A}"/>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D0031E9A-2C21-FEEA-4B68-BC3B31057171}"/>
              </a:ext>
            </a:extLst>
          </p:cNvPr>
          <p:cNvSpPr>
            <a:spLocks noGrp="1"/>
          </p:cNvSpPr>
          <p:nvPr>
            <p:ph type="dt" sz="half" idx="10"/>
          </p:nvPr>
        </p:nvSpPr>
        <p:spPr/>
        <p:txBody>
          <a:bodyPr/>
          <a:lstStyle/>
          <a:p>
            <a:fld id="{E1F7FDCB-DCE3-42F6-BF38-58A8A631B375}" type="datetimeFigureOut">
              <a:rPr lang="tr-TR" smtClean="0"/>
              <a:t>12.12.2023</a:t>
            </a:fld>
            <a:endParaRPr lang="tr-TR" dirty="0"/>
          </a:p>
        </p:txBody>
      </p:sp>
      <p:sp>
        <p:nvSpPr>
          <p:cNvPr id="6" name="Alt Bilgi Yer Tutucusu 5">
            <a:extLst>
              <a:ext uri="{FF2B5EF4-FFF2-40B4-BE49-F238E27FC236}">
                <a16:creationId xmlns:a16="http://schemas.microsoft.com/office/drawing/2014/main" id="{692FB58B-1611-8DA3-60D6-54E2A68415E3}"/>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1EAD58A0-3F23-0E7B-D9BD-BA7D3F2CD2D7}"/>
              </a:ext>
            </a:extLst>
          </p:cNvPr>
          <p:cNvSpPr>
            <a:spLocks noGrp="1"/>
          </p:cNvSpPr>
          <p:nvPr>
            <p:ph type="sldNum" sz="quarter" idx="12"/>
          </p:nvPr>
        </p:nvSpPr>
        <p:spPr/>
        <p:txBody>
          <a:bodyPr/>
          <a:lstStyle/>
          <a:p>
            <a:fld id="{550AEB86-1584-4743-91EE-925F726C802F}" type="slidenum">
              <a:rPr lang="tr-TR" smtClean="0"/>
              <a:t>‹#›</a:t>
            </a:fld>
            <a:endParaRPr lang="tr-TR" dirty="0"/>
          </a:p>
        </p:txBody>
      </p:sp>
    </p:spTree>
    <p:extLst>
      <p:ext uri="{BB962C8B-B14F-4D97-AF65-F5344CB8AC3E}">
        <p14:creationId xmlns:p14="http://schemas.microsoft.com/office/powerpoint/2010/main" val="1294966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8B204E-5406-6AE8-6015-A39E6A49DC6E}"/>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FD877183-0FD9-4B2B-161C-198B3DE693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D6CDECE4-6BCD-DEE0-D0AB-54C510A33F9E}"/>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EE97E587-B2DE-D12F-3360-4B814B76B6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DA9CA9AC-8849-B6F4-D039-FD400ADAC2B3}"/>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B0BE0AF1-0B11-A46A-7535-4D575AE0983C}"/>
              </a:ext>
            </a:extLst>
          </p:cNvPr>
          <p:cNvSpPr>
            <a:spLocks noGrp="1"/>
          </p:cNvSpPr>
          <p:nvPr>
            <p:ph type="dt" sz="half" idx="10"/>
          </p:nvPr>
        </p:nvSpPr>
        <p:spPr/>
        <p:txBody>
          <a:bodyPr/>
          <a:lstStyle/>
          <a:p>
            <a:fld id="{E1F7FDCB-DCE3-42F6-BF38-58A8A631B375}" type="datetimeFigureOut">
              <a:rPr lang="tr-TR" smtClean="0"/>
              <a:t>12.12.2023</a:t>
            </a:fld>
            <a:endParaRPr lang="tr-TR" dirty="0"/>
          </a:p>
        </p:txBody>
      </p:sp>
      <p:sp>
        <p:nvSpPr>
          <p:cNvPr id="8" name="Alt Bilgi Yer Tutucusu 7">
            <a:extLst>
              <a:ext uri="{FF2B5EF4-FFF2-40B4-BE49-F238E27FC236}">
                <a16:creationId xmlns:a16="http://schemas.microsoft.com/office/drawing/2014/main" id="{1E904D5F-CFF3-5B83-26DF-90A05643647D}"/>
              </a:ext>
            </a:extLst>
          </p:cNvPr>
          <p:cNvSpPr>
            <a:spLocks noGrp="1"/>
          </p:cNvSpPr>
          <p:nvPr>
            <p:ph type="ftr" sz="quarter" idx="11"/>
          </p:nvPr>
        </p:nvSpPr>
        <p:spPr/>
        <p:txBody>
          <a:bodyPr/>
          <a:lstStyle/>
          <a:p>
            <a:endParaRPr lang="tr-TR" dirty="0"/>
          </a:p>
        </p:txBody>
      </p:sp>
      <p:sp>
        <p:nvSpPr>
          <p:cNvPr id="9" name="Slayt Numarası Yer Tutucusu 8">
            <a:extLst>
              <a:ext uri="{FF2B5EF4-FFF2-40B4-BE49-F238E27FC236}">
                <a16:creationId xmlns:a16="http://schemas.microsoft.com/office/drawing/2014/main" id="{36BFEE65-E761-BEDC-37B7-3DD79B8B5B32}"/>
              </a:ext>
            </a:extLst>
          </p:cNvPr>
          <p:cNvSpPr>
            <a:spLocks noGrp="1"/>
          </p:cNvSpPr>
          <p:nvPr>
            <p:ph type="sldNum" sz="quarter" idx="12"/>
          </p:nvPr>
        </p:nvSpPr>
        <p:spPr/>
        <p:txBody>
          <a:bodyPr/>
          <a:lstStyle/>
          <a:p>
            <a:fld id="{550AEB86-1584-4743-91EE-925F726C802F}" type="slidenum">
              <a:rPr lang="tr-TR" smtClean="0"/>
              <a:t>‹#›</a:t>
            </a:fld>
            <a:endParaRPr lang="tr-TR" dirty="0"/>
          </a:p>
        </p:txBody>
      </p:sp>
    </p:spTree>
    <p:extLst>
      <p:ext uri="{BB962C8B-B14F-4D97-AF65-F5344CB8AC3E}">
        <p14:creationId xmlns:p14="http://schemas.microsoft.com/office/powerpoint/2010/main" val="188752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AAF5E4-951C-C822-E8BE-B03334AD445F}"/>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7151F40-EE8D-7EAC-5A0F-8267CAE1A829}"/>
              </a:ext>
            </a:extLst>
          </p:cNvPr>
          <p:cNvSpPr>
            <a:spLocks noGrp="1"/>
          </p:cNvSpPr>
          <p:nvPr>
            <p:ph type="dt" sz="half" idx="10"/>
          </p:nvPr>
        </p:nvSpPr>
        <p:spPr/>
        <p:txBody>
          <a:bodyPr/>
          <a:lstStyle/>
          <a:p>
            <a:fld id="{E1F7FDCB-DCE3-42F6-BF38-58A8A631B375}" type="datetimeFigureOut">
              <a:rPr lang="tr-TR" smtClean="0"/>
              <a:t>12.12.2023</a:t>
            </a:fld>
            <a:endParaRPr lang="tr-TR" dirty="0"/>
          </a:p>
        </p:txBody>
      </p:sp>
      <p:sp>
        <p:nvSpPr>
          <p:cNvPr id="4" name="Alt Bilgi Yer Tutucusu 3">
            <a:extLst>
              <a:ext uri="{FF2B5EF4-FFF2-40B4-BE49-F238E27FC236}">
                <a16:creationId xmlns:a16="http://schemas.microsoft.com/office/drawing/2014/main" id="{D9BD259B-1059-9841-A64F-5F1186FA814A}"/>
              </a:ext>
            </a:extLst>
          </p:cNvPr>
          <p:cNvSpPr>
            <a:spLocks noGrp="1"/>
          </p:cNvSpPr>
          <p:nvPr>
            <p:ph type="ftr" sz="quarter" idx="11"/>
          </p:nvPr>
        </p:nvSpPr>
        <p:spPr/>
        <p:txBody>
          <a:bodyPr/>
          <a:lstStyle/>
          <a:p>
            <a:endParaRPr lang="tr-TR" dirty="0"/>
          </a:p>
        </p:txBody>
      </p:sp>
      <p:sp>
        <p:nvSpPr>
          <p:cNvPr id="5" name="Slayt Numarası Yer Tutucusu 4">
            <a:extLst>
              <a:ext uri="{FF2B5EF4-FFF2-40B4-BE49-F238E27FC236}">
                <a16:creationId xmlns:a16="http://schemas.microsoft.com/office/drawing/2014/main" id="{50AEB404-91D2-81E9-C90E-4DE3E750A52E}"/>
              </a:ext>
            </a:extLst>
          </p:cNvPr>
          <p:cNvSpPr>
            <a:spLocks noGrp="1"/>
          </p:cNvSpPr>
          <p:nvPr>
            <p:ph type="sldNum" sz="quarter" idx="12"/>
          </p:nvPr>
        </p:nvSpPr>
        <p:spPr/>
        <p:txBody>
          <a:bodyPr/>
          <a:lstStyle/>
          <a:p>
            <a:fld id="{550AEB86-1584-4743-91EE-925F726C802F}" type="slidenum">
              <a:rPr lang="tr-TR" smtClean="0"/>
              <a:t>‹#›</a:t>
            </a:fld>
            <a:endParaRPr lang="tr-TR" dirty="0"/>
          </a:p>
        </p:txBody>
      </p:sp>
    </p:spTree>
    <p:extLst>
      <p:ext uri="{BB962C8B-B14F-4D97-AF65-F5344CB8AC3E}">
        <p14:creationId xmlns:p14="http://schemas.microsoft.com/office/powerpoint/2010/main" val="24014051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89C68385-B584-C9F9-BB68-2DA907412730}"/>
              </a:ext>
            </a:extLst>
          </p:cNvPr>
          <p:cNvSpPr>
            <a:spLocks noGrp="1"/>
          </p:cNvSpPr>
          <p:nvPr>
            <p:ph type="dt" sz="half" idx="10"/>
          </p:nvPr>
        </p:nvSpPr>
        <p:spPr/>
        <p:txBody>
          <a:bodyPr/>
          <a:lstStyle/>
          <a:p>
            <a:fld id="{E1F7FDCB-DCE3-42F6-BF38-58A8A631B375}" type="datetimeFigureOut">
              <a:rPr lang="tr-TR" smtClean="0"/>
              <a:t>12.12.2023</a:t>
            </a:fld>
            <a:endParaRPr lang="tr-TR" dirty="0"/>
          </a:p>
        </p:txBody>
      </p:sp>
      <p:sp>
        <p:nvSpPr>
          <p:cNvPr id="3" name="Alt Bilgi Yer Tutucusu 2">
            <a:extLst>
              <a:ext uri="{FF2B5EF4-FFF2-40B4-BE49-F238E27FC236}">
                <a16:creationId xmlns:a16="http://schemas.microsoft.com/office/drawing/2014/main" id="{8CB4A36F-EB87-3341-4A28-2E3B86CC709F}"/>
              </a:ext>
            </a:extLst>
          </p:cNvPr>
          <p:cNvSpPr>
            <a:spLocks noGrp="1"/>
          </p:cNvSpPr>
          <p:nvPr>
            <p:ph type="ftr" sz="quarter" idx="11"/>
          </p:nvPr>
        </p:nvSpPr>
        <p:spPr/>
        <p:txBody>
          <a:bodyPr/>
          <a:lstStyle/>
          <a:p>
            <a:endParaRPr lang="tr-TR" dirty="0"/>
          </a:p>
        </p:txBody>
      </p:sp>
      <p:sp>
        <p:nvSpPr>
          <p:cNvPr id="4" name="Slayt Numarası Yer Tutucusu 3">
            <a:extLst>
              <a:ext uri="{FF2B5EF4-FFF2-40B4-BE49-F238E27FC236}">
                <a16:creationId xmlns:a16="http://schemas.microsoft.com/office/drawing/2014/main" id="{00793B30-005A-18F4-7646-9639323C3DB4}"/>
              </a:ext>
            </a:extLst>
          </p:cNvPr>
          <p:cNvSpPr>
            <a:spLocks noGrp="1"/>
          </p:cNvSpPr>
          <p:nvPr>
            <p:ph type="sldNum" sz="quarter" idx="12"/>
          </p:nvPr>
        </p:nvSpPr>
        <p:spPr/>
        <p:txBody>
          <a:bodyPr/>
          <a:lstStyle/>
          <a:p>
            <a:fld id="{550AEB86-1584-4743-91EE-925F726C802F}" type="slidenum">
              <a:rPr lang="tr-TR" smtClean="0"/>
              <a:t>‹#›</a:t>
            </a:fld>
            <a:endParaRPr lang="tr-TR" dirty="0"/>
          </a:p>
        </p:txBody>
      </p:sp>
    </p:spTree>
    <p:extLst>
      <p:ext uri="{BB962C8B-B14F-4D97-AF65-F5344CB8AC3E}">
        <p14:creationId xmlns:p14="http://schemas.microsoft.com/office/powerpoint/2010/main" val="14238588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642703-5820-7258-ECE2-7104CC15E9C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2C648365-C850-0D51-12D9-71D6AAB2F4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26173232-0790-518B-760B-D08E4B76BC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743D2F23-EFE8-FC95-5527-A682BD91E0A4}"/>
              </a:ext>
            </a:extLst>
          </p:cNvPr>
          <p:cNvSpPr>
            <a:spLocks noGrp="1"/>
          </p:cNvSpPr>
          <p:nvPr>
            <p:ph type="dt" sz="half" idx="10"/>
          </p:nvPr>
        </p:nvSpPr>
        <p:spPr/>
        <p:txBody>
          <a:bodyPr/>
          <a:lstStyle/>
          <a:p>
            <a:fld id="{E1F7FDCB-DCE3-42F6-BF38-58A8A631B375}" type="datetimeFigureOut">
              <a:rPr lang="tr-TR" smtClean="0"/>
              <a:t>12.12.2023</a:t>
            </a:fld>
            <a:endParaRPr lang="tr-TR" dirty="0"/>
          </a:p>
        </p:txBody>
      </p:sp>
      <p:sp>
        <p:nvSpPr>
          <p:cNvPr id="6" name="Alt Bilgi Yer Tutucusu 5">
            <a:extLst>
              <a:ext uri="{FF2B5EF4-FFF2-40B4-BE49-F238E27FC236}">
                <a16:creationId xmlns:a16="http://schemas.microsoft.com/office/drawing/2014/main" id="{ED63C3F4-1E76-0249-65D7-7C71D6824E92}"/>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ABA9D104-0CE6-5A3D-23E4-5E52FDBC4BE2}"/>
              </a:ext>
            </a:extLst>
          </p:cNvPr>
          <p:cNvSpPr>
            <a:spLocks noGrp="1"/>
          </p:cNvSpPr>
          <p:nvPr>
            <p:ph type="sldNum" sz="quarter" idx="12"/>
          </p:nvPr>
        </p:nvSpPr>
        <p:spPr/>
        <p:txBody>
          <a:bodyPr/>
          <a:lstStyle/>
          <a:p>
            <a:fld id="{550AEB86-1584-4743-91EE-925F726C802F}" type="slidenum">
              <a:rPr lang="tr-TR" smtClean="0"/>
              <a:t>‹#›</a:t>
            </a:fld>
            <a:endParaRPr lang="tr-TR" dirty="0"/>
          </a:p>
        </p:txBody>
      </p:sp>
    </p:spTree>
    <p:extLst>
      <p:ext uri="{BB962C8B-B14F-4D97-AF65-F5344CB8AC3E}">
        <p14:creationId xmlns:p14="http://schemas.microsoft.com/office/powerpoint/2010/main" val="4294333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B9476A-271E-32B8-AC17-6ECF4E1EC46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CFCC90C9-6098-426F-D375-FC8C2842FF06}"/>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5A66069-7487-BBA6-6543-FC643A56560D}"/>
              </a:ext>
            </a:extLst>
          </p:cNvPr>
          <p:cNvSpPr>
            <a:spLocks noGrp="1"/>
          </p:cNvSpPr>
          <p:nvPr>
            <p:ph type="dt" sz="half" idx="10"/>
          </p:nvPr>
        </p:nvSpPr>
        <p:spPr/>
        <p:txBody>
          <a:bodyPr/>
          <a:lstStyle/>
          <a:p>
            <a:fld id="{A427DB0C-E48F-47E6-B139-1252F6A29FB6}" type="datetimeFigureOut">
              <a:rPr lang="tr-TR" smtClean="0"/>
              <a:t>12.12.2023</a:t>
            </a:fld>
            <a:endParaRPr lang="tr-TR" dirty="0"/>
          </a:p>
        </p:txBody>
      </p:sp>
      <p:sp>
        <p:nvSpPr>
          <p:cNvPr id="5" name="Alt Bilgi Yer Tutucusu 4">
            <a:extLst>
              <a:ext uri="{FF2B5EF4-FFF2-40B4-BE49-F238E27FC236}">
                <a16:creationId xmlns:a16="http://schemas.microsoft.com/office/drawing/2014/main" id="{EB769B5E-EB84-BE29-32AE-3AD20DB2A035}"/>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F550CA5F-DF34-E214-E8E7-92439A96DD34}"/>
              </a:ext>
            </a:extLst>
          </p:cNvPr>
          <p:cNvSpPr>
            <a:spLocks noGrp="1"/>
          </p:cNvSpPr>
          <p:nvPr>
            <p:ph type="sldNum" sz="quarter" idx="12"/>
          </p:nvPr>
        </p:nvSpPr>
        <p:spPr/>
        <p:txBody>
          <a:bodyPr/>
          <a:lstStyle/>
          <a:p>
            <a:fld id="{735EAEBC-B0FB-48F0-9AAC-9BC1BCA1F336}" type="slidenum">
              <a:rPr lang="tr-TR" smtClean="0"/>
              <a:t>‹#›</a:t>
            </a:fld>
            <a:endParaRPr lang="tr-TR" dirty="0"/>
          </a:p>
        </p:txBody>
      </p:sp>
    </p:spTree>
    <p:extLst>
      <p:ext uri="{BB962C8B-B14F-4D97-AF65-F5344CB8AC3E}">
        <p14:creationId xmlns:p14="http://schemas.microsoft.com/office/powerpoint/2010/main" val="17186345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1C4B39-5E7B-E0BE-2FE1-127B1F87D8C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12EAB99C-6785-A29D-8B42-EB6699A070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dirty="0"/>
          </a:p>
        </p:txBody>
      </p:sp>
      <p:sp>
        <p:nvSpPr>
          <p:cNvPr id="4" name="Metin Yer Tutucusu 3">
            <a:extLst>
              <a:ext uri="{FF2B5EF4-FFF2-40B4-BE49-F238E27FC236}">
                <a16:creationId xmlns:a16="http://schemas.microsoft.com/office/drawing/2014/main" id="{039D5D57-94EB-FB72-116E-4D15E1CCC2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94EC4AD-1244-F52F-C4B4-FFEE5FB2ADFA}"/>
              </a:ext>
            </a:extLst>
          </p:cNvPr>
          <p:cNvSpPr>
            <a:spLocks noGrp="1"/>
          </p:cNvSpPr>
          <p:nvPr>
            <p:ph type="dt" sz="half" idx="10"/>
          </p:nvPr>
        </p:nvSpPr>
        <p:spPr/>
        <p:txBody>
          <a:bodyPr/>
          <a:lstStyle/>
          <a:p>
            <a:fld id="{E1F7FDCB-DCE3-42F6-BF38-58A8A631B375}" type="datetimeFigureOut">
              <a:rPr lang="tr-TR" smtClean="0"/>
              <a:t>12.12.2023</a:t>
            </a:fld>
            <a:endParaRPr lang="tr-TR" dirty="0"/>
          </a:p>
        </p:txBody>
      </p:sp>
      <p:sp>
        <p:nvSpPr>
          <p:cNvPr id="6" name="Alt Bilgi Yer Tutucusu 5">
            <a:extLst>
              <a:ext uri="{FF2B5EF4-FFF2-40B4-BE49-F238E27FC236}">
                <a16:creationId xmlns:a16="http://schemas.microsoft.com/office/drawing/2014/main" id="{1DE80453-C24E-EAD4-3744-02CBBF7A17A6}"/>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A7878010-FB4B-2A89-492C-F8D3A27D2445}"/>
              </a:ext>
            </a:extLst>
          </p:cNvPr>
          <p:cNvSpPr>
            <a:spLocks noGrp="1"/>
          </p:cNvSpPr>
          <p:nvPr>
            <p:ph type="sldNum" sz="quarter" idx="12"/>
          </p:nvPr>
        </p:nvSpPr>
        <p:spPr/>
        <p:txBody>
          <a:bodyPr/>
          <a:lstStyle/>
          <a:p>
            <a:fld id="{550AEB86-1584-4743-91EE-925F726C802F}" type="slidenum">
              <a:rPr lang="tr-TR" smtClean="0"/>
              <a:t>‹#›</a:t>
            </a:fld>
            <a:endParaRPr lang="tr-TR" dirty="0"/>
          </a:p>
        </p:txBody>
      </p:sp>
    </p:spTree>
    <p:extLst>
      <p:ext uri="{BB962C8B-B14F-4D97-AF65-F5344CB8AC3E}">
        <p14:creationId xmlns:p14="http://schemas.microsoft.com/office/powerpoint/2010/main" val="29793704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977767-FB9D-7DD6-2ABF-FC7E8BCB7189}"/>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EC2A2EDD-7488-73EB-9B32-163C2E039E7F}"/>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BF5E2AF-2916-ADCC-1E52-A2F733DF24DC}"/>
              </a:ext>
            </a:extLst>
          </p:cNvPr>
          <p:cNvSpPr>
            <a:spLocks noGrp="1"/>
          </p:cNvSpPr>
          <p:nvPr>
            <p:ph type="dt" sz="half" idx="10"/>
          </p:nvPr>
        </p:nvSpPr>
        <p:spPr/>
        <p:txBody>
          <a:bodyPr/>
          <a:lstStyle/>
          <a:p>
            <a:fld id="{E1F7FDCB-DCE3-42F6-BF38-58A8A631B375}" type="datetimeFigureOut">
              <a:rPr lang="tr-TR" smtClean="0"/>
              <a:t>12.12.2023</a:t>
            </a:fld>
            <a:endParaRPr lang="tr-TR" dirty="0"/>
          </a:p>
        </p:txBody>
      </p:sp>
      <p:sp>
        <p:nvSpPr>
          <p:cNvPr id="5" name="Alt Bilgi Yer Tutucusu 4">
            <a:extLst>
              <a:ext uri="{FF2B5EF4-FFF2-40B4-BE49-F238E27FC236}">
                <a16:creationId xmlns:a16="http://schemas.microsoft.com/office/drawing/2014/main" id="{05CACDF2-E8AA-C5CC-2FA3-EA9FE11317CF}"/>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F91C0DC2-E901-DBB4-2B3A-00143CDA31E3}"/>
              </a:ext>
            </a:extLst>
          </p:cNvPr>
          <p:cNvSpPr>
            <a:spLocks noGrp="1"/>
          </p:cNvSpPr>
          <p:nvPr>
            <p:ph type="sldNum" sz="quarter" idx="12"/>
          </p:nvPr>
        </p:nvSpPr>
        <p:spPr/>
        <p:txBody>
          <a:bodyPr/>
          <a:lstStyle/>
          <a:p>
            <a:fld id="{550AEB86-1584-4743-91EE-925F726C802F}" type="slidenum">
              <a:rPr lang="tr-TR" smtClean="0"/>
              <a:t>‹#›</a:t>
            </a:fld>
            <a:endParaRPr lang="tr-TR" dirty="0"/>
          </a:p>
        </p:txBody>
      </p:sp>
    </p:spTree>
    <p:extLst>
      <p:ext uri="{BB962C8B-B14F-4D97-AF65-F5344CB8AC3E}">
        <p14:creationId xmlns:p14="http://schemas.microsoft.com/office/powerpoint/2010/main" val="34617597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DBA0BB9-3A2E-45B4-7670-3E83EAC91C68}"/>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15EB25D8-3B89-8F54-6D7E-8D151E4F63CD}"/>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269D8A2-F63F-FD5D-7090-C7301C0328C5}"/>
              </a:ext>
            </a:extLst>
          </p:cNvPr>
          <p:cNvSpPr>
            <a:spLocks noGrp="1"/>
          </p:cNvSpPr>
          <p:nvPr>
            <p:ph type="dt" sz="half" idx="10"/>
          </p:nvPr>
        </p:nvSpPr>
        <p:spPr/>
        <p:txBody>
          <a:bodyPr/>
          <a:lstStyle/>
          <a:p>
            <a:fld id="{E1F7FDCB-DCE3-42F6-BF38-58A8A631B375}" type="datetimeFigureOut">
              <a:rPr lang="tr-TR" smtClean="0"/>
              <a:t>12.12.2023</a:t>
            </a:fld>
            <a:endParaRPr lang="tr-TR" dirty="0"/>
          </a:p>
        </p:txBody>
      </p:sp>
      <p:sp>
        <p:nvSpPr>
          <p:cNvPr id="5" name="Alt Bilgi Yer Tutucusu 4">
            <a:extLst>
              <a:ext uri="{FF2B5EF4-FFF2-40B4-BE49-F238E27FC236}">
                <a16:creationId xmlns:a16="http://schemas.microsoft.com/office/drawing/2014/main" id="{1D6865DD-96F1-21A0-2193-92DFA2CC7AA1}"/>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F4BD143D-7206-FA19-D7EB-F3AF15CBEEEF}"/>
              </a:ext>
            </a:extLst>
          </p:cNvPr>
          <p:cNvSpPr>
            <a:spLocks noGrp="1"/>
          </p:cNvSpPr>
          <p:nvPr>
            <p:ph type="sldNum" sz="quarter" idx="12"/>
          </p:nvPr>
        </p:nvSpPr>
        <p:spPr/>
        <p:txBody>
          <a:bodyPr/>
          <a:lstStyle/>
          <a:p>
            <a:fld id="{550AEB86-1584-4743-91EE-925F726C802F}" type="slidenum">
              <a:rPr lang="tr-TR" smtClean="0"/>
              <a:t>‹#›</a:t>
            </a:fld>
            <a:endParaRPr lang="tr-TR" dirty="0"/>
          </a:p>
        </p:txBody>
      </p:sp>
    </p:spTree>
    <p:extLst>
      <p:ext uri="{BB962C8B-B14F-4D97-AF65-F5344CB8AC3E}">
        <p14:creationId xmlns:p14="http://schemas.microsoft.com/office/powerpoint/2010/main" val="69352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E92F849-5F6D-F1B4-0F24-36398E474789}"/>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F2700FB9-DCC6-73F4-928A-0A70A771DE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30D541F2-6D55-30A8-724E-D9B3C7C1EA17}"/>
              </a:ext>
            </a:extLst>
          </p:cNvPr>
          <p:cNvSpPr>
            <a:spLocks noGrp="1"/>
          </p:cNvSpPr>
          <p:nvPr>
            <p:ph type="dt" sz="half" idx="10"/>
          </p:nvPr>
        </p:nvSpPr>
        <p:spPr/>
        <p:txBody>
          <a:bodyPr/>
          <a:lstStyle/>
          <a:p>
            <a:fld id="{A427DB0C-E48F-47E6-B139-1252F6A29FB6}" type="datetimeFigureOut">
              <a:rPr lang="tr-TR" smtClean="0"/>
              <a:t>12.12.2023</a:t>
            </a:fld>
            <a:endParaRPr lang="tr-TR" dirty="0"/>
          </a:p>
        </p:txBody>
      </p:sp>
      <p:sp>
        <p:nvSpPr>
          <p:cNvPr id="5" name="Alt Bilgi Yer Tutucusu 4">
            <a:extLst>
              <a:ext uri="{FF2B5EF4-FFF2-40B4-BE49-F238E27FC236}">
                <a16:creationId xmlns:a16="http://schemas.microsoft.com/office/drawing/2014/main" id="{3630185A-F462-8AAA-F69D-99E40CEECF24}"/>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88384FAC-0E19-22F7-6B13-53023BA98CA0}"/>
              </a:ext>
            </a:extLst>
          </p:cNvPr>
          <p:cNvSpPr>
            <a:spLocks noGrp="1"/>
          </p:cNvSpPr>
          <p:nvPr>
            <p:ph type="sldNum" sz="quarter" idx="12"/>
          </p:nvPr>
        </p:nvSpPr>
        <p:spPr/>
        <p:txBody>
          <a:bodyPr/>
          <a:lstStyle/>
          <a:p>
            <a:fld id="{735EAEBC-B0FB-48F0-9AAC-9BC1BCA1F336}" type="slidenum">
              <a:rPr lang="tr-TR" smtClean="0"/>
              <a:t>‹#›</a:t>
            </a:fld>
            <a:endParaRPr lang="tr-TR" dirty="0"/>
          </a:p>
        </p:txBody>
      </p:sp>
    </p:spTree>
    <p:extLst>
      <p:ext uri="{BB962C8B-B14F-4D97-AF65-F5344CB8AC3E}">
        <p14:creationId xmlns:p14="http://schemas.microsoft.com/office/powerpoint/2010/main" val="2353737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EFBA15-CF6A-D7F5-13E4-969329B14CB1}"/>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71096E73-8026-F805-9CD9-A5EF64653ADD}"/>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CD9A8059-6649-85C1-5FE8-CCC8E9AFFE6F}"/>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9BA4B916-0959-9FAF-ABD3-0C0FD5C67201}"/>
              </a:ext>
            </a:extLst>
          </p:cNvPr>
          <p:cNvSpPr>
            <a:spLocks noGrp="1"/>
          </p:cNvSpPr>
          <p:nvPr>
            <p:ph type="dt" sz="half" idx="10"/>
          </p:nvPr>
        </p:nvSpPr>
        <p:spPr/>
        <p:txBody>
          <a:bodyPr/>
          <a:lstStyle/>
          <a:p>
            <a:fld id="{A427DB0C-E48F-47E6-B139-1252F6A29FB6}" type="datetimeFigureOut">
              <a:rPr lang="tr-TR" smtClean="0"/>
              <a:t>12.12.2023</a:t>
            </a:fld>
            <a:endParaRPr lang="tr-TR" dirty="0"/>
          </a:p>
        </p:txBody>
      </p:sp>
      <p:sp>
        <p:nvSpPr>
          <p:cNvPr id="6" name="Alt Bilgi Yer Tutucusu 5">
            <a:extLst>
              <a:ext uri="{FF2B5EF4-FFF2-40B4-BE49-F238E27FC236}">
                <a16:creationId xmlns:a16="http://schemas.microsoft.com/office/drawing/2014/main" id="{D81C0D58-12A7-4C65-0028-4703176FC5AF}"/>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87E95209-1D24-A4CC-C2E4-53B3E20BE139}"/>
              </a:ext>
            </a:extLst>
          </p:cNvPr>
          <p:cNvSpPr>
            <a:spLocks noGrp="1"/>
          </p:cNvSpPr>
          <p:nvPr>
            <p:ph type="sldNum" sz="quarter" idx="12"/>
          </p:nvPr>
        </p:nvSpPr>
        <p:spPr/>
        <p:txBody>
          <a:bodyPr/>
          <a:lstStyle/>
          <a:p>
            <a:fld id="{735EAEBC-B0FB-48F0-9AAC-9BC1BCA1F336}" type="slidenum">
              <a:rPr lang="tr-TR" smtClean="0"/>
              <a:t>‹#›</a:t>
            </a:fld>
            <a:endParaRPr lang="tr-TR" dirty="0"/>
          </a:p>
        </p:txBody>
      </p:sp>
    </p:spTree>
    <p:extLst>
      <p:ext uri="{BB962C8B-B14F-4D97-AF65-F5344CB8AC3E}">
        <p14:creationId xmlns:p14="http://schemas.microsoft.com/office/powerpoint/2010/main" val="2703816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B2B8D6-8129-525B-08D2-E81491E15E4C}"/>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7BFCA70-F3A2-1DA1-98D5-540FB26ACC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0BC1C9DB-8C95-E84F-9DA2-BF7254319E21}"/>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C2E0FB93-D636-52CA-19C2-82087DAA5D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B920646A-4398-51B5-70DC-FCE23D96450A}"/>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BB2B2259-A2C9-F808-34C4-56CBECBF8BE1}"/>
              </a:ext>
            </a:extLst>
          </p:cNvPr>
          <p:cNvSpPr>
            <a:spLocks noGrp="1"/>
          </p:cNvSpPr>
          <p:nvPr>
            <p:ph type="dt" sz="half" idx="10"/>
          </p:nvPr>
        </p:nvSpPr>
        <p:spPr/>
        <p:txBody>
          <a:bodyPr/>
          <a:lstStyle/>
          <a:p>
            <a:fld id="{A427DB0C-E48F-47E6-B139-1252F6A29FB6}" type="datetimeFigureOut">
              <a:rPr lang="tr-TR" smtClean="0"/>
              <a:t>12.12.2023</a:t>
            </a:fld>
            <a:endParaRPr lang="tr-TR" dirty="0"/>
          </a:p>
        </p:txBody>
      </p:sp>
      <p:sp>
        <p:nvSpPr>
          <p:cNvPr id="8" name="Alt Bilgi Yer Tutucusu 7">
            <a:extLst>
              <a:ext uri="{FF2B5EF4-FFF2-40B4-BE49-F238E27FC236}">
                <a16:creationId xmlns:a16="http://schemas.microsoft.com/office/drawing/2014/main" id="{0843F753-59F8-D582-CD6D-62EABC34BC61}"/>
              </a:ext>
            </a:extLst>
          </p:cNvPr>
          <p:cNvSpPr>
            <a:spLocks noGrp="1"/>
          </p:cNvSpPr>
          <p:nvPr>
            <p:ph type="ftr" sz="quarter" idx="11"/>
          </p:nvPr>
        </p:nvSpPr>
        <p:spPr/>
        <p:txBody>
          <a:bodyPr/>
          <a:lstStyle/>
          <a:p>
            <a:endParaRPr lang="tr-TR" dirty="0"/>
          </a:p>
        </p:txBody>
      </p:sp>
      <p:sp>
        <p:nvSpPr>
          <p:cNvPr id="9" name="Slayt Numarası Yer Tutucusu 8">
            <a:extLst>
              <a:ext uri="{FF2B5EF4-FFF2-40B4-BE49-F238E27FC236}">
                <a16:creationId xmlns:a16="http://schemas.microsoft.com/office/drawing/2014/main" id="{4F00FE3E-A6C2-7A8C-492F-5A204FBBFEEC}"/>
              </a:ext>
            </a:extLst>
          </p:cNvPr>
          <p:cNvSpPr>
            <a:spLocks noGrp="1"/>
          </p:cNvSpPr>
          <p:nvPr>
            <p:ph type="sldNum" sz="quarter" idx="12"/>
          </p:nvPr>
        </p:nvSpPr>
        <p:spPr/>
        <p:txBody>
          <a:bodyPr/>
          <a:lstStyle/>
          <a:p>
            <a:fld id="{735EAEBC-B0FB-48F0-9AAC-9BC1BCA1F336}" type="slidenum">
              <a:rPr lang="tr-TR" smtClean="0"/>
              <a:t>‹#›</a:t>
            </a:fld>
            <a:endParaRPr lang="tr-TR" dirty="0"/>
          </a:p>
        </p:txBody>
      </p:sp>
    </p:spTree>
    <p:extLst>
      <p:ext uri="{BB962C8B-B14F-4D97-AF65-F5344CB8AC3E}">
        <p14:creationId xmlns:p14="http://schemas.microsoft.com/office/powerpoint/2010/main" val="458774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503664-3C93-A3B6-1288-83F9E67D37DF}"/>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AAC31C02-F61B-9ABB-A491-F042A18C1719}"/>
              </a:ext>
            </a:extLst>
          </p:cNvPr>
          <p:cNvSpPr>
            <a:spLocks noGrp="1"/>
          </p:cNvSpPr>
          <p:nvPr>
            <p:ph type="dt" sz="half" idx="10"/>
          </p:nvPr>
        </p:nvSpPr>
        <p:spPr/>
        <p:txBody>
          <a:bodyPr/>
          <a:lstStyle/>
          <a:p>
            <a:fld id="{A427DB0C-E48F-47E6-B139-1252F6A29FB6}" type="datetimeFigureOut">
              <a:rPr lang="tr-TR" smtClean="0"/>
              <a:t>12.12.2023</a:t>
            </a:fld>
            <a:endParaRPr lang="tr-TR" dirty="0"/>
          </a:p>
        </p:txBody>
      </p:sp>
      <p:sp>
        <p:nvSpPr>
          <p:cNvPr id="4" name="Alt Bilgi Yer Tutucusu 3">
            <a:extLst>
              <a:ext uri="{FF2B5EF4-FFF2-40B4-BE49-F238E27FC236}">
                <a16:creationId xmlns:a16="http://schemas.microsoft.com/office/drawing/2014/main" id="{E587E639-A4DF-D966-DD65-28B83BBAB7A0}"/>
              </a:ext>
            </a:extLst>
          </p:cNvPr>
          <p:cNvSpPr>
            <a:spLocks noGrp="1"/>
          </p:cNvSpPr>
          <p:nvPr>
            <p:ph type="ftr" sz="quarter" idx="11"/>
          </p:nvPr>
        </p:nvSpPr>
        <p:spPr/>
        <p:txBody>
          <a:bodyPr/>
          <a:lstStyle/>
          <a:p>
            <a:endParaRPr lang="tr-TR" dirty="0"/>
          </a:p>
        </p:txBody>
      </p:sp>
      <p:sp>
        <p:nvSpPr>
          <p:cNvPr id="5" name="Slayt Numarası Yer Tutucusu 4">
            <a:extLst>
              <a:ext uri="{FF2B5EF4-FFF2-40B4-BE49-F238E27FC236}">
                <a16:creationId xmlns:a16="http://schemas.microsoft.com/office/drawing/2014/main" id="{8CF5A884-8EEF-D4A2-3E2C-45103B69A069}"/>
              </a:ext>
            </a:extLst>
          </p:cNvPr>
          <p:cNvSpPr>
            <a:spLocks noGrp="1"/>
          </p:cNvSpPr>
          <p:nvPr>
            <p:ph type="sldNum" sz="quarter" idx="12"/>
          </p:nvPr>
        </p:nvSpPr>
        <p:spPr/>
        <p:txBody>
          <a:bodyPr/>
          <a:lstStyle/>
          <a:p>
            <a:fld id="{735EAEBC-B0FB-48F0-9AAC-9BC1BCA1F336}" type="slidenum">
              <a:rPr lang="tr-TR" smtClean="0"/>
              <a:t>‹#›</a:t>
            </a:fld>
            <a:endParaRPr lang="tr-TR" dirty="0"/>
          </a:p>
        </p:txBody>
      </p:sp>
    </p:spTree>
    <p:extLst>
      <p:ext uri="{BB962C8B-B14F-4D97-AF65-F5344CB8AC3E}">
        <p14:creationId xmlns:p14="http://schemas.microsoft.com/office/powerpoint/2010/main" val="715610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8AFF261D-E744-6A61-4E53-E91BDB7E6166}"/>
              </a:ext>
            </a:extLst>
          </p:cNvPr>
          <p:cNvSpPr>
            <a:spLocks noGrp="1"/>
          </p:cNvSpPr>
          <p:nvPr>
            <p:ph type="dt" sz="half" idx="10"/>
          </p:nvPr>
        </p:nvSpPr>
        <p:spPr/>
        <p:txBody>
          <a:bodyPr/>
          <a:lstStyle/>
          <a:p>
            <a:fld id="{A427DB0C-E48F-47E6-B139-1252F6A29FB6}" type="datetimeFigureOut">
              <a:rPr lang="tr-TR" smtClean="0"/>
              <a:t>12.12.2023</a:t>
            </a:fld>
            <a:endParaRPr lang="tr-TR" dirty="0"/>
          </a:p>
        </p:txBody>
      </p:sp>
      <p:sp>
        <p:nvSpPr>
          <p:cNvPr id="3" name="Alt Bilgi Yer Tutucusu 2">
            <a:extLst>
              <a:ext uri="{FF2B5EF4-FFF2-40B4-BE49-F238E27FC236}">
                <a16:creationId xmlns:a16="http://schemas.microsoft.com/office/drawing/2014/main" id="{BE9C0984-DC05-0B38-A597-57293CCE8792}"/>
              </a:ext>
            </a:extLst>
          </p:cNvPr>
          <p:cNvSpPr>
            <a:spLocks noGrp="1"/>
          </p:cNvSpPr>
          <p:nvPr>
            <p:ph type="ftr" sz="quarter" idx="11"/>
          </p:nvPr>
        </p:nvSpPr>
        <p:spPr/>
        <p:txBody>
          <a:bodyPr/>
          <a:lstStyle/>
          <a:p>
            <a:endParaRPr lang="tr-TR" dirty="0"/>
          </a:p>
        </p:txBody>
      </p:sp>
      <p:sp>
        <p:nvSpPr>
          <p:cNvPr id="4" name="Slayt Numarası Yer Tutucusu 3">
            <a:extLst>
              <a:ext uri="{FF2B5EF4-FFF2-40B4-BE49-F238E27FC236}">
                <a16:creationId xmlns:a16="http://schemas.microsoft.com/office/drawing/2014/main" id="{D8B19290-7FEF-E7A9-55BE-3A9758C82D88}"/>
              </a:ext>
            </a:extLst>
          </p:cNvPr>
          <p:cNvSpPr>
            <a:spLocks noGrp="1"/>
          </p:cNvSpPr>
          <p:nvPr>
            <p:ph type="sldNum" sz="quarter" idx="12"/>
          </p:nvPr>
        </p:nvSpPr>
        <p:spPr/>
        <p:txBody>
          <a:bodyPr/>
          <a:lstStyle/>
          <a:p>
            <a:fld id="{735EAEBC-B0FB-48F0-9AAC-9BC1BCA1F336}" type="slidenum">
              <a:rPr lang="tr-TR" smtClean="0"/>
              <a:t>‹#›</a:t>
            </a:fld>
            <a:endParaRPr lang="tr-TR" dirty="0"/>
          </a:p>
        </p:txBody>
      </p:sp>
    </p:spTree>
    <p:extLst>
      <p:ext uri="{BB962C8B-B14F-4D97-AF65-F5344CB8AC3E}">
        <p14:creationId xmlns:p14="http://schemas.microsoft.com/office/powerpoint/2010/main" val="2640993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593631-834A-C9AD-E292-863D10C0697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83EA187F-9696-50E7-8533-4A4F9E3F6C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5C6371D3-DE0D-3001-E7FF-B8608085EA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2A0877A-107D-E626-EF36-64BE788CE0DC}"/>
              </a:ext>
            </a:extLst>
          </p:cNvPr>
          <p:cNvSpPr>
            <a:spLocks noGrp="1"/>
          </p:cNvSpPr>
          <p:nvPr>
            <p:ph type="dt" sz="half" idx="10"/>
          </p:nvPr>
        </p:nvSpPr>
        <p:spPr/>
        <p:txBody>
          <a:bodyPr/>
          <a:lstStyle/>
          <a:p>
            <a:fld id="{A427DB0C-E48F-47E6-B139-1252F6A29FB6}" type="datetimeFigureOut">
              <a:rPr lang="tr-TR" smtClean="0"/>
              <a:t>12.12.2023</a:t>
            </a:fld>
            <a:endParaRPr lang="tr-TR" dirty="0"/>
          </a:p>
        </p:txBody>
      </p:sp>
      <p:sp>
        <p:nvSpPr>
          <p:cNvPr id="6" name="Alt Bilgi Yer Tutucusu 5">
            <a:extLst>
              <a:ext uri="{FF2B5EF4-FFF2-40B4-BE49-F238E27FC236}">
                <a16:creationId xmlns:a16="http://schemas.microsoft.com/office/drawing/2014/main" id="{7BB35B03-60AA-270D-AB4A-5BE6D016B4E2}"/>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2FB28A2D-A3E4-B7DC-8169-7CE3C7771D9C}"/>
              </a:ext>
            </a:extLst>
          </p:cNvPr>
          <p:cNvSpPr>
            <a:spLocks noGrp="1"/>
          </p:cNvSpPr>
          <p:nvPr>
            <p:ph type="sldNum" sz="quarter" idx="12"/>
          </p:nvPr>
        </p:nvSpPr>
        <p:spPr/>
        <p:txBody>
          <a:bodyPr/>
          <a:lstStyle/>
          <a:p>
            <a:fld id="{735EAEBC-B0FB-48F0-9AAC-9BC1BCA1F336}" type="slidenum">
              <a:rPr lang="tr-TR" smtClean="0"/>
              <a:t>‹#›</a:t>
            </a:fld>
            <a:endParaRPr lang="tr-TR" dirty="0"/>
          </a:p>
        </p:txBody>
      </p:sp>
    </p:spTree>
    <p:extLst>
      <p:ext uri="{BB962C8B-B14F-4D97-AF65-F5344CB8AC3E}">
        <p14:creationId xmlns:p14="http://schemas.microsoft.com/office/powerpoint/2010/main" val="3999112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F7AA70A-7AA5-AE6D-7B3C-A169C81CE6A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27F0DE8B-608F-5003-9BFD-B71D4F4EE1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dirty="0"/>
          </a:p>
        </p:txBody>
      </p:sp>
      <p:sp>
        <p:nvSpPr>
          <p:cNvPr id="4" name="Metin Yer Tutucusu 3">
            <a:extLst>
              <a:ext uri="{FF2B5EF4-FFF2-40B4-BE49-F238E27FC236}">
                <a16:creationId xmlns:a16="http://schemas.microsoft.com/office/drawing/2014/main" id="{64F9370A-03DF-3340-BF67-A9DEF754DF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03C8B2A-CD5E-C364-77CD-AEA5E402BF0C}"/>
              </a:ext>
            </a:extLst>
          </p:cNvPr>
          <p:cNvSpPr>
            <a:spLocks noGrp="1"/>
          </p:cNvSpPr>
          <p:nvPr>
            <p:ph type="dt" sz="half" idx="10"/>
          </p:nvPr>
        </p:nvSpPr>
        <p:spPr/>
        <p:txBody>
          <a:bodyPr/>
          <a:lstStyle/>
          <a:p>
            <a:fld id="{A427DB0C-E48F-47E6-B139-1252F6A29FB6}" type="datetimeFigureOut">
              <a:rPr lang="tr-TR" smtClean="0"/>
              <a:t>12.12.2023</a:t>
            </a:fld>
            <a:endParaRPr lang="tr-TR" dirty="0"/>
          </a:p>
        </p:txBody>
      </p:sp>
      <p:sp>
        <p:nvSpPr>
          <p:cNvPr id="6" name="Alt Bilgi Yer Tutucusu 5">
            <a:extLst>
              <a:ext uri="{FF2B5EF4-FFF2-40B4-BE49-F238E27FC236}">
                <a16:creationId xmlns:a16="http://schemas.microsoft.com/office/drawing/2014/main" id="{4D5235FB-7AC0-DDB0-FDF8-5DBD21BC0389}"/>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179807A4-5F4D-E807-762B-5FC8D35F55C6}"/>
              </a:ext>
            </a:extLst>
          </p:cNvPr>
          <p:cNvSpPr>
            <a:spLocks noGrp="1"/>
          </p:cNvSpPr>
          <p:nvPr>
            <p:ph type="sldNum" sz="quarter" idx="12"/>
          </p:nvPr>
        </p:nvSpPr>
        <p:spPr/>
        <p:txBody>
          <a:bodyPr/>
          <a:lstStyle/>
          <a:p>
            <a:fld id="{735EAEBC-B0FB-48F0-9AAC-9BC1BCA1F336}" type="slidenum">
              <a:rPr lang="tr-TR" smtClean="0"/>
              <a:t>‹#›</a:t>
            </a:fld>
            <a:endParaRPr lang="tr-TR" dirty="0"/>
          </a:p>
        </p:txBody>
      </p:sp>
    </p:spTree>
    <p:extLst>
      <p:ext uri="{BB962C8B-B14F-4D97-AF65-F5344CB8AC3E}">
        <p14:creationId xmlns:p14="http://schemas.microsoft.com/office/powerpoint/2010/main" val="3726796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B52AEF74-C0D8-AD98-E575-88BCD14482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A8D8140-81BD-D280-FACB-CBFE79F742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B3E32F7-F5E8-4FC0-9195-61D09D98B4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27DB0C-E48F-47E6-B139-1252F6A29FB6}" type="datetimeFigureOut">
              <a:rPr lang="tr-TR" smtClean="0"/>
              <a:t>12.12.2023</a:t>
            </a:fld>
            <a:endParaRPr lang="tr-TR" dirty="0"/>
          </a:p>
        </p:txBody>
      </p:sp>
      <p:sp>
        <p:nvSpPr>
          <p:cNvPr id="5" name="Alt Bilgi Yer Tutucusu 4">
            <a:extLst>
              <a:ext uri="{FF2B5EF4-FFF2-40B4-BE49-F238E27FC236}">
                <a16:creationId xmlns:a16="http://schemas.microsoft.com/office/drawing/2014/main" id="{24956E38-463B-AB27-34E5-31CCD6D0D2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dirty="0"/>
          </a:p>
        </p:txBody>
      </p:sp>
      <p:sp>
        <p:nvSpPr>
          <p:cNvPr id="6" name="Slayt Numarası Yer Tutucusu 5">
            <a:extLst>
              <a:ext uri="{FF2B5EF4-FFF2-40B4-BE49-F238E27FC236}">
                <a16:creationId xmlns:a16="http://schemas.microsoft.com/office/drawing/2014/main" id="{F989C0BE-9FE9-12CE-8C83-F16FB89B67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5EAEBC-B0FB-48F0-9AAC-9BC1BCA1F336}" type="slidenum">
              <a:rPr lang="tr-TR" smtClean="0"/>
              <a:t>‹#›</a:t>
            </a:fld>
            <a:endParaRPr lang="tr-TR" dirty="0"/>
          </a:p>
        </p:txBody>
      </p:sp>
    </p:spTree>
    <p:extLst>
      <p:ext uri="{BB962C8B-B14F-4D97-AF65-F5344CB8AC3E}">
        <p14:creationId xmlns:p14="http://schemas.microsoft.com/office/powerpoint/2010/main" val="2471583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6B3DFAD6-AB3E-AE8B-B0C8-9B306ABEA4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B36141E-95D2-A94B-045B-8446207206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6221E18-130F-8D94-76CE-4A2954DED3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F7FDCB-DCE3-42F6-BF38-58A8A631B375}" type="datetimeFigureOut">
              <a:rPr lang="tr-TR" smtClean="0"/>
              <a:t>12.12.2023</a:t>
            </a:fld>
            <a:endParaRPr lang="tr-TR" dirty="0"/>
          </a:p>
        </p:txBody>
      </p:sp>
      <p:sp>
        <p:nvSpPr>
          <p:cNvPr id="5" name="Alt Bilgi Yer Tutucusu 4">
            <a:extLst>
              <a:ext uri="{FF2B5EF4-FFF2-40B4-BE49-F238E27FC236}">
                <a16:creationId xmlns:a16="http://schemas.microsoft.com/office/drawing/2014/main" id="{D500986F-50CB-5C3E-C2F5-551C5FA74E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dirty="0"/>
          </a:p>
        </p:txBody>
      </p:sp>
      <p:sp>
        <p:nvSpPr>
          <p:cNvPr id="6" name="Slayt Numarası Yer Tutucusu 5">
            <a:extLst>
              <a:ext uri="{FF2B5EF4-FFF2-40B4-BE49-F238E27FC236}">
                <a16:creationId xmlns:a16="http://schemas.microsoft.com/office/drawing/2014/main" id="{51E49AA6-2531-9FF0-D780-AE050DDD8E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0AEB86-1584-4743-91EE-925F726C802F}" type="slidenum">
              <a:rPr lang="tr-TR" smtClean="0"/>
              <a:t>‹#›</a:t>
            </a:fld>
            <a:endParaRPr lang="tr-TR" dirty="0"/>
          </a:p>
        </p:txBody>
      </p:sp>
    </p:spTree>
    <p:extLst>
      <p:ext uri="{BB962C8B-B14F-4D97-AF65-F5344CB8AC3E}">
        <p14:creationId xmlns:p14="http://schemas.microsoft.com/office/powerpoint/2010/main" val="16548370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00912C-E8CC-FAE0-81D2-876A8D34024F}"/>
              </a:ext>
            </a:extLst>
          </p:cNvPr>
          <p:cNvSpPr>
            <a:spLocks noGrp="1"/>
          </p:cNvSpPr>
          <p:nvPr>
            <p:ph type="ctrTitle"/>
          </p:nvPr>
        </p:nvSpPr>
        <p:spPr/>
        <p:txBody>
          <a:bodyPr/>
          <a:lstStyle/>
          <a:p>
            <a:endParaRPr lang="tr-TR" dirty="0"/>
          </a:p>
        </p:txBody>
      </p:sp>
      <p:sp>
        <p:nvSpPr>
          <p:cNvPr id="3" name="Alt Başlık 2">
            <a:extLst>
              <a:ext uri="{FF2B5EF4-FFF2-40B4-BE49-F238E27FC236}">
                <a16:creationId xmlns:a16="http://schemas.microsoft.com/office/drawing/2014/main" id="{3896D228-BB2E-5204-6946-EFB0CF69183A}"/>
              </a:ext>
            </a:extLst>
          </p:cNvPr>
          <p:cNvSpPr>
            <a:spLocks noGrp="1"/>
          </p:cNvSpPr>
          <p:nvPr>
            <p:ph type="subTitle" idx="1"/>
          </p:nvPr>
        </p:nvSpPr>
        <p:spPr/>
        <p:txBody>
          <a:bodyPr/>
          <a:lstStyle/>
          <a:p>
            <a:endParaRPr lang="tr-TR" dirty="0"/>
          </a:p>
        </p:txBody>
      </p:sp>
      <p:pic>
        <p:nvPicPr>
          <p:cNvPr id="5" name="Resim 4" descr="metin, grafik, ekran görüntüsü, yazı tipi içeren bir resim&#10;&#10;Açıklama otomatik olarak oluşturuldu">
            <a:extLst>
              <a:ext uri="{FF2B5EF4-FFF2-40B4-BE49-F238E27FC236}">
                <a16:creationId xmlns:a16="http://schemas.microsoft.com/office/drawing/2014/main" id="{CAA5DD2C-A8EB-8933-AAA4-04F69E0EAC41}"/>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60352" y="-43377"/>
            <a:ext cx="12316668" cy="6935374"/>
          </a:xfrm>
          <a:prstGeom prst="rect">
            <a:avLst/>
          </a:prstGeom>
        </p:spPr>
      </p:pic>
      <p:sp>
        <p:nvSpPr>
          <p:cNvPr id="7" name="Metin kutusu 6">
            <a:extLst>
              <a:ext uri="{FF2B5EF4-FFF2-40B4-BE49-F238E27FC236}">
                <a16:creationId xmlns:a16="http://schemas.microsoft.com/office/drawing/2014/main" id="{D5F9429A-AC82-6415-89A8-216A8819A6BF}"/>
              </a:ext>
            </a:extLst>
          </p:cNvPr>
          <p:cNvSpPr txBox="1"/>
          <p:nvPr/>
        </p:nvSpPr>
        <p:spPr>
          <a:xfrm>
            <a:off x="8376183" y="5382401"/>
            <a:ext cx="4411106" cy="1384995"/>
          </a:xfrm>
          <a:prstGeom prst="rect">
            <a:avLst/>
          </a:prstGeom>
          <a:noFill/>
        </p:spPr>
        <p:txBody>
          <a:bodyPr wrap="square" rtlCol="0">
            <a:spAutoFit/>
          </a:bodyPr>
          <a:lstStyle/>
          <a:p>
            <a:pPr algn="ctr"/>
            <a:r>
              <a:rPr lang="tr-TR" sz="2800" dirty="0">
                <a:solidFill>
                  <a:schemeClr val="bg1"/>
                </a:solidFill>
                <a:latin typeface="Times New Roman" panose="02020603050405020304" pitchFamily="18" charset="0"/>
                <a:cs typeface="Times New Roman" panose="02020603050405020304" pitchFamily="18" charset="0"/>
              </a:rPr>
              <a:t>Hazırlayanlar</a:t>
            </a:r>
          </a:p>
          <a:p>
            <a:pPr algn="ctr"/>
            <a:r>
              <a:rPr lang="tr-TR" sz="2800" dirty="0">
                <a:solidFill>
                  <a:schemeClr val="bg1"/>
                </a:solidFill>
                <a:latin typeface="Times New Roman" panose="02020603050405020304" pitchFamily="18" charset="0"/>
                <a:cs typeface="Times New Roman" panose="02020603050405020304" pitchFamily="18" charset="0"/>
              </a:rPr>
              <a:t>Necati ARMAN</a:t>
            </a:r>
          </a:p>
          <a:p>
            <a:pPr algn="ctr"/>
            <a:r>
              <a:rPr lang="tr-TR" sz="2800" dirty="0">
                <a:solidFill>
                  <a:schemeClr val="bg1"/>
                </a:solidFill>
                <a:latin typeface="Times New Roman" panose="02020603050405020304" pitchFamily="18" charset="0"/>
                <a:cs typeface="Times New Roman" panose="02020603050405020304" pitchFamily="18" charset="0"/>
              </a:rPr>
              <a:t>Kubilay Kaan BELCİ</a:t>
            </a:r>
          </a:p>
        </p:txBody>
      </p:sp>
    </p:spTree>
    <p:extLst>
      <p:ext uri="{BB962C8B-B14F-4D97-AF65-F5344CB8AC3E}">
        <p14:creationId xmlns:p14="http://schemas.microsoft.com/office/powerpoint/2010/main" val="3475416544"/>
      </p:ext>
    </p:extLst>
  </p:cSld>
  <p:clrMapOvr>
    <a:masterClrMapping/>
  </p:clrMapOvr>
  <mc:AlternateContent xmlns:mc="http://schemas.openxmlformats.org/markup-compatibility/2006" xmlns:p14="http://schemas.microsoft.com/office/powerpoint/2010/main">
    <mc:Choice Requires="p14">
      <p:transition spd="slow" p14:dur="1500">
        <p:split/>
      </p:transition>
    </mc:Choice>
    <mc:Fallback xmlns="">
      <p:transition spd="slow">
        <p:spli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18" name="Arc 117">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25" name="Freeform: Shape 119">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4" name="Resim 43" descr="grafik, yazı tipi, kırpıntı çizim, grafik tasarım içeren bir resim&#10;&#10;Açıklama otomatik olarak oluşturuldu">
            <a:extLst>
              <a:ext uri="{FF2B5EF4-FFF2-40B4-BE49-F238E27FC236}">
                <a16:creationId xmlns:a16="http://schemas.microsoft.com/office/drawing/2014/main" id="{27AF0D58-9426-B7B5-E1D7-CC754B112B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172" y="2255794"/>
            <a:ext cx="4777381" cy="169949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26" name="Metin kutusu 125">
            <a:extLst>
              <a:ext uri="{FF2B5EF4-FFF2-40B4-BE49-F238E27FC236}">
                <a16:creationId xmlns:a16="http://schemas.microsoft.com/office/drawing/2014/main" id="{08D276D7-3F82-50A8-3CA1-43270972C9AA}"/>
              </a:ext>
            </a:extLst>
          </p:cNvPr>
          <p:cNvSpPr txBox="1"/>
          <p:nvPr/>
        </p:nvSpPr>
        <p:spPr>
          <a:xfrm>
            <a:off x="5942799" y="1859028"/>
            <a:ext cx="5786965" cy="4192520"/>
          </a:xfrm>
          <a:prstGeom prst="rect">
            <a:avLst/>
          </a:prstGeom>
        </p:spPr>
        <p:txBody>
          <a:bodyPr vert="horz" lIns="91440" tIns="45720" rIns="91440" bIns="45720" rtlCol="0">
            <a:normAutofit/>
          </a:bodyPr>
          <a:lstStyle/>
          <a:p>
            <a:pPr>
              <a:lnSpc>
                <a:spcPct val="90000"/>
              </a:lnSpc>
              <a:spcAft>
                <a:spcPts val="600"/>
              </a:spcAft>
            </a:pPr>
            <a:endParaRPr lang="en-US" sz="2200" dirty="0"/>
          </a:p>
        </p:txBody>
      </p:sp>
      <p:sp>
        <p:nvSpPr>
          <p:cNvPr id="4" name="Metin kutusu 3">
            <a:extLst>
              <a:ext uri="{FF2B5EF4-FFF2-40B4-BE49-F238E27FC236}">
                <a16:creationId xmlns:a16="http://schemas.microsoft.com/office/drawing/2014/main" id="{6995AB8C-5E68-450C-BDE3-9472F0DBBDB4}"/>
              </a:ext>
            </a:extLst>
          </p:cNvPr>
          <p:cNvSpPr txBox="1"/>
          <p:nvPr/>
        </p:nvSpPr>
        <p:spPr>
          <a:xfrm>
            <a:off x="5345725" y="867254"/>
            <a:ext cx="6529185" cy="5847755"/>
          </a:xfrm>
          <a:prstGeom prst="rect">
            <a:avLst/>
          </a:prstGeom>
          <a:noFill/>
        </p:spPr>
        <p:txBody>
          <a:bodyPr wrap="square" rtlCol="0">
            <a:spAutoFit/>
          </a:bodyPr>
          <a:lstStyle/>
          <a:p>
            <a:r>
              <a:rPr lang="tr-TR" sz="2400" dirty="0">
                <a:solidFill>
                  <a:schemeClr val="accent4"/>
                </a:solidFill>
              </a:rPr>
              <a:t>Ana Sürümler:</a:t>
            </a:r>
          </a:p>
          <a:p>
            <a:r>
              <a:rPr lang="tr-TR" sz="2200" dirty="0"/>
              <a:t>Pardus dağıtımlarında mevcut olan özgür ve açık kaynak yazılımlar, bireysel ve kurumsal ihtiyaçlara</a:t>
            </a:r>
          </a:p>
          <a:p>
            <a:r>
              <a:rPr lang="tr-TR" sz="2200" dirty="0"/>
              <a:t>seri ve güvenilir bir biçimde yanıt vermektedir.</a:t>
            </a:r>
          </a:p>
          <a:p>
            <a:endParaRPr lang="tr-TR" sz="2200" dirty="0"/>
          </a:p>
          <a:p>
            <a:r>
              <a:rPr lang="tr-TR" sz="2200" dirty="0"/>
              <a:t>Pardus tarafından geliştirilen ana sürümler öncelikli desteğe sahiptir. </a:t>
            </a:r>
          </a:p>
          <a:p>
            <a:r>
              <a:rPr lang="tr-TR" sz="2200" dirty="0"/>
              <a:t>Pardus’un güncel olarak destek verdiği ana sürümler şunlardır: </a:t>
            </a:r>
          </a:p>
          <a:p>
            <a:pPr marL="342900" indent="-342900">
              <a:buFont typeface="Arial" panose="020B0604020202020204" pitchFamily="34" charset="0"/>
              <a:buChar char="•"/>
            </a:pPr>
            <a:r>
              <a:rPr lang="tr-TR" sz="2200" dirty="0"/>
              <a:t>Pardus 23 Özel </a:t>
            </a:r>
            <a:r>
              <a:rPr lang="tr-TR" sz="2200" dirty="0">
                <a:solidFill>
                  <a:srgbClr val="800000"/>
                </a:solidFill>
              </a:rPr>
              <a:t>100.Yıl</a:t>
            </a:r>
            <a:r>
              <a:rPr lang="tr-TR" sz="2200" dirty="0"/>
              <a:t> Anı Sürümü </a:t>
            </a:r>
          </a:p>
          <a:p>
            <a:pPr marL="342900" indent="-342900">
              <a:buFont typeface="Arial" panose="020B0604020202020204" pitchFamily="34" charset="0"/>
              <a:buChar char="•"/>
            </a:pPr>
            <a:r>
              <a:rPr lang="tr-TR" sz="2200" dirty="0"/>
              <a:t>Pardus 23.0 XFCE </a:t>
            </a:r>
          </a:p>
          <a:p>
            <a:pPr marL="342900" indent="-342900">
              <a:buFont typeface="Arial" panose="020B0604020202020204" pitchFamily="34" charset="0"/>
              <a:buChar char="•"/>
            </a:pPr>
            <a:r>
              <a:rPr lang="tr-TR" sz="2200" dirty="0"/>
              <a:t>Pardus 23.0 GNOME</a:t>
            </a:r>
          </a:p>
          <a:p>
            <a:pPr marL="342900" indent="-342900">
              <a:buFont typeface="Arial" panose="020B0604020202020204" pitchFamily="34" charset="0"/>
              <a:buChar char="•"/>
            </a:pPr>
            <a:r>
              <a:rPr lang="tr-TR" sz="2200" dirty="0"/>
              <a:t>Pardus 21.4 Eğitim Sürümü</a:t>
            </a:r>
          </a:p>
          <a:p>
            <a:pPr marL="342900" indent="-342900">
              <a:buFont typeface="Arial" panose="020B0604020202020204" pitchFamily="34" charset="0"/>
              <a:buChar char="•"/>
            </a:pPr>
            <a:r>
              <a:rPr lang="tr-TR" sz="2200" dirty="0"/>
              <a:t>Pardus 21.5 Sunucu</a:t>
            </a:r>
          </a:p>
          <a:p>
            <a:pPr marL="342900" indent="-342900">
              <a:buFont typeface="Arial" panose="020B0604020202020204" pitchFamily="34" charset="0"/>
              <a:buChar char="•"/>
            </a:pPr>
            <a:r>
              <a:rPr lang="tr-TR" sz="2200" dirty="0"/>
              <a:t>Pardus ETAP 5.3</a:t>
            </a:r>
          </a:p>
          <a:p>
            <a:pPr marL="342900" indent="-342900">
              <a:buFont typeface="Arial" panose="020B0604020202020204" pitchFamily="34" charset="0"/>
              <a:buChar char="•"/>
            </a:pPr>
            <a:r>
              <a:rPr lang="tr-TR" sz="2200" dirty="0"/>
              <a:t>Pardus 21.5 ARM64 (AARCH64)</a:t>
            </a:r>
          </a:p>
          <a:p>
            <a:pPr marL="342900" indent="-342900">
              <a:buFont typeface="Arial" panose="020B0604020202020204" pitchFamily="34" charset="0"/>
              <a:buChar char="•"/>
            </a:pPr>
            <a:r>
              <a:rPr lang="tr-TR" sz="2200" dirty="0"/>
              <a:t>Pardus 21.3 Raspberry Pi 4 (Beta)</a:t>
            </a:r>
          </a:p>
        </p:txBody>
      </p:sp>
    </p:spTree>
    <p:extLst>
      <p:ext uri="{BB962C8B-B14F-4D97-AF65-F5344CB8AC3E}">
        <p14:creationId xmlns:p14="http://schemas.microsoft.com/office/powerpoint/2010/main" val="626175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Resim 2" descr="metin, ekran görüntüsü, çizgi, öykü gelişim çizgisi; kumpas; grafiğini çıkarma içeren bir resim&#10;&#10;Açıklama otomatik olarak oluşturuldu">
            <a:extLst>
              <a:ext uri="{FF2B5EF4-FFF2-40B4-BE49-F238E27FC236}">
                <a16:creationId xmlns:a16="http://schemas.microsoft.com/office/drawing/2014/main" id="{9DE6C8C7-85B9-8A72-C1FE-945719BBDD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237" y="2215134"/>
            <a:ext cx="10337975" cy="3747516"/>
          </a:xfrm>
          <a:prstGeom prst="rect">
            <a:avLst/>
          </a:prstGeom>
        </p:spPr>
      </p:pic>
      <p:sp>
        <p:nvSpPr>
          <p:cNvPr id="7" name="Metin kutusu 6">
            <a:extLst>
              <a:ext uri="{FF2B5EF4-FFF2-40B4-BE49-F238E27FC236}">
                <a16:creationId xmlns:a16="http://schemas.microsoft.com/office/drawing/2014/main" id="{C188DEFC-1367-5530-A431-7A87DC25316B}"/>
              </a:ext>
            </a:extLst>
          </p:cNvPr>
          <p:cNvSpPr txBox="1"/>
          <p:nvPr/>
        </p:nvSpPr>
        <p:spPr>
          <a:xfrm>
            <a:off x="952237" y="2187400"/>
            <a:ext cx="4025205" cy="430887"/>
          </a:xfrm>
          <a:prstGeom prst="rect">
            <a:avLst/>
          </a:prstGeom>
          <a:noFill/>
        </p:spPr>
        <p:txBody>
          <a:bodyPr wrap="square" rtlCol="0">
            <a:spAutoFit/>
          </a:bodyPr>
          <a:lstStyle/>
          <a:p>
            <a:r>
              <a:rPr lang="tr-TR" sz="2200" dirty="0"/>
              <a:t>Pardus Sürüm Yönetim Takvimi</a:t>
            </a:r>
          </a:p>
        </p:txBody>
      </p:sp>
      <p:sp>
        <p:nvSpPr>
          <p:cNvPr id="14" name="Metin kutusu 13">
            <a:extLst>
              <a:ext uri="{FF2B5EF4-FFF2-40B4-BE49-F238E27FC236}">
                <a16:creationId xmlns:a16="http://schemas.microsoft.com/office/drawing/2014/main" id="{1BF2483F-FB7C-32E1-FD46-077081351D3C}"/>
              </a:ext>
            </a:extLst>
          </p:cNvPr>
          <p:cNvSpPr txBox="1"/>
          <p:nvPr/>
        </p:nvSpPr>
        <p:spPr>
          <a:xfrm>
            <a:off x="952237" y="894559"/>
            <a:ext cx="6407973" cy="1107996"/>
          </a:xfrm>
          <a:prstGeom prst="rect">
            <a:avLst/>
          </a:prstGeom>
          <a:noFill/>
        </p:spPr>
        <p:txBody>
          <a:bodyPr wrap="none" rtlCol="0">
            <a:spAutoFit/>
          </a:bodyPr>
          <a:lstStyle/>
          <a:p>
            <a:r>
              <a:rPr lang="tr-TR" sz="2200" dirty="0">
                <a:solidFill>
                  <a:schemeClr val="accent4"/>
                </a:solidFill>
              </a:rPr>
              <a:t>Pardus</a:t>
            </a:r>
            <a:r>
              <a:rPr lang="tr-TR" sz="2200" dirty="0"/>
              <a:t>, her iki yılda bir yeni ana sürüm çıkarmaktadır.</a:t>
            </a:r>
          </a:p>
          <a:p>
            <a:r>
              <a:rPr lang="tr-TR" sz="2200" dirty="0">
                <a:solidFill>
                  <a:schemeClr val="accent4"/>
                </a:solidFill>
              </a:rPr>
              <a:t>Pardus</a:t>
            </a:r>
            <a:r>
              <a:rPr lang="tr-TR" sz="2200" dirty="0"/>
              <a:t>, her dört ayda bir yeni ara sürüm çıkarmaktadır.</a:t>
            </a:r>
          </a:p>
          <a:p>
            <a:endParaRPr lang="tr-TR" sz="2200" dirty="0"/>
          </a:p>
        </p:txBody>
      </p:sp>
    </p:spTree>
    <p:extLst>
      <p:ext uri="{BB962C8B-B14F-4D97-AF65-F5344CB8AC3E}">
        <p14:creationId xmlns:p14="http://schemas.microsoft.com/office/powerpoint/2010/main" val="8111521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18" name="Arc 117">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25" name="Freeform: Shape 119">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4" name="Resim 43" descr="grafik, yazı tipi, kırpıntı çizim, grafik tasarım içeren bir resim&#10;&#10;Açıklama otomatik olarak oluşturuldu">
            <a:extLst>
              <a:ext uri="{FF2B5EF4-FFF2-40B4-BE49-F238E27FC236}">
                <a16:creationId xmlns:a16="http://schemas.microsoft.com/office/drawing/2014/main" id="{27AF0D58-9426-B7B5-E1D7-CC754B112B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172" y="2261471"/>
            <a:ext cx="4777381" cy="169949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26" name="Metin kutusu 125">
            <a:extLst>
              <a:ext uri="{FF2B5EF4-FFF2-40B4-BE49-F238E27FC236}">
                <a16:creationId xmlns:a16="http://schemas.microsoft.com/office/drawing/2014/main" id="{08D276D7-3F82-50A8-3CA1-43270972C9AA}"/>
              </a:ext>
            </a:extLst>
          </p:cNvPr>
          <p:cNvSpPr txBox="1"/>
          <p:nvPr/>
        </p:nvSpPr>
        <p:spPr>
          <a:xfrm>
            <a:off x="5345725" y="1341364"/>
            <a:ext cx="6152927" cy="5649683"/>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2200" dirty="0">
                <a:solidFill>
                  <a:schemeClr val="accent4"/>
                </a:solidFill>
              </a:rPr>
              <a:t>XFCE</a:t>
            </a:r>
            <a:endParaRPr lang="tr-TR" sz="2200" dirty="0"/>
          </a:p>
          <a:p>
            <a:pPr>
              <a:lnSpc>
                <a:spcPct val="90000"/>
              </a:lnSpc>
              <a:spcAft>
                <a:spcPts val="600"/>
              </a:spcAft>
            </a:pPr>
            <a:r>
              <a:rPr lang="tr-TR" sz="2200" dirty="0"/>
              <a:t>XFCE, </a:t>
            </a:r>
            <a:r>
              <a:rPr lang="en-US" sz="2200" dirty="0"/>
              <a:t>Linux işletim sistemleri için tasarlanmış bir masaüstü ortamıdır. </a:t>
            </a:r>
            <a:endParaRPr lang="tr-TR" sz="2200" dirty="0"/>
          </a:p>
          <a:p>
            <a:pPr>
              <a:lnSpc>
                <a:spcPct val="90000"/>
              </a:lnSpc>
              <a:spcAft>
                <a:spcPts val="600"/>
              </a:spcAft>
            </a:pPr>
            <a:r>
              <a:rPr lang="en-US" sz="2200" dirty="0"/>
              <a:t>Özgür Yazılım Topluluğu tarafından geliştirilmiş ve 1996 yılında piyasaya sürülmüştür.</a:t>
            </a:r>
            <a:endParaRPr lang="tr-TR" sz="2200" dirty="0"/>
          </a:p>
          <a:p>
            <a:pPr>
              <a:lnSpc>
                <a:spcPct val="90000"/>
              </a:lnSpc>
              <a:spcAft>
                <a:spcPts val="600"/>
              </a:spcAft>
            </a:pPr>
            <a:endParaRPr lang="en-US" sz="2200" dirty="0"/>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tr-TR" sz="2200" dirty="0">
                <a:solidFill>
                  <a:schemeClr val="accent4"/>
                </a:solidFill>
              </a:rPr>
              <a:t>GNOME</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200" dirty="0"/>
              <a:t>GNOME, Linux işletim sistemleri için başka bir masaüstü ortamıdır. GNOME Projesi tarafından geliştirilmiş ve 1999 yılında piyasaya sürülmüştür.</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lang="en-US" sz="2200" dirty="0"/>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200" dirty="0"/>
              <a:t>XFCE gibi, sağladığı yazılım ücretsiz ve açık kaynaklıdır. Bununla birlikte, masaüstünün işlevselliği nispeten</a:t>
            </a:r>
            <a:r>
              <a:rPr lang="tr-TR" sz="2200" dirty="0"/>
              <a:t> daha</a:t>
            </a:r>
            <a:r>
              <a:rPr lang="en-US" sz="2200" dirty="0"/>
              <a:t> ağırdır. Bu, daha düşük performans ve üretkenliği kolaylaştırdığı anlamına gelir.</a:t>
            </a:r>
          </a:p>
        </p:txBody>
      </p:sp>
      <p:sp>
        <p:nvSpPr>
          <p:cNvPr id="2" name="Metin kutusu 1">
            <a:extLst>
              <a:ext uri="{FF2B5EF4-FFF2-40B4-BE49-F238E27FC236}">
                <a16:creationId xmlns:a16="http://schemas.microsoft.com/office/drawing/2014/main" id="{2250567F-996F-3828-950F-75C95C6708EC}"/>
              </a:ext>
            </a:extLst>
          </p:cNvPr>
          <p:cNvSpPr txBox="1"/>
          <p:nvPr/>
        </p:nvSpPr>
        <p:spPr>
          <a:xfrm>
            <a:off x="5345725" y="689921"/>
            <a:ext cx="3408305" cy="461665"/>
          </a:xfrm>
          <a:prstGeom prst="rect">
            <a:avLst/>
          </a:prstGeom>
          <a:noFill/>
        </p:spPr>
        <p:txBody>
          <a:bodyPr wrap="none" rtlCol="0">
            <a:spAutoFit/>
          </a:bodyPr>
          <a:lstStyle/>
          <a:p>
            <a:r>
              <a:rPr lang="tr-TR" sz="2400" dirty="0">
                <a:solidFill>
                  <a:schemeClr val="accent4"/>
                </a:solidFill>
              </a:rPr>
              <a:t>XFCE &amp; GNOME Nedir?</a:t>
            </a:r>
          </a:p>
        </p:txBody>
      </p:sp>
    </p:spTree>
    <p:extLst>
      <p:ext uri="{BB962C8B-B14F-4D97-AF65-F5344CB8AC3E}">
        <p14:creationId xmlns:p14="http://schemas.microsoft.com/office/powerpoint/2010/main" val="26351022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130" name="Rectangle 129">
            <a:extLst>
              <a:ext uri="{FF2B5EF4-FFF2-40B4-BE49-F238E27FC236}">
                <a16:creationId xmlns:a16="http://schemas.microsoft.com/office/drawing/2014/main" id="{9E90EB45-EEE9-4563-8179-65EF62AE0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Resim 9" descr="ekran görüntüsü, multimedya yazılımı içeren bir resim&#10;&#10;Açıklama otomatik olarak oluşturuldu">
            <a:extLst>
              <a:ext uri="{FF2B5EF4-FFF2-40B4-BE49-F238E27FC236}">
                <a16:creationId xmlns:a16="http://schemas.microsoft.com/office/drawing/2014/main" id="{3BC24B6B-7409-878F-3EB0-58333FA31F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6433" y="1911382"/>
            <a:ext cx="5493238" cy="3103678"/>
          </a:xfrm>
          <a:prstGeom prst="rect">
            <a:avLst/>
          </a:prstGeom>
        </p:spPr>
      </p:pic>
      <p:sp>
        <p:nvSpPr>
          <p:cNvPr id="132" name="Rectangle 131">
            <a:extLst>
              <a:ext uri="{FF2B5EF4-FFF2-40B4-BE49-F238E27FC236}">
                <a16:creationId xmlns:a16="http://schemas.microsoft.com/office/drawing/2014/main" id="{23D0EF74-AD1E-4FD9-914D-8EC9058EB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Resim 7" descr="ekran görüntüsü, balık içeren bir resim&#10;&#10;Açıklama otomatik olarak oluşturuldu">
            <a:extLst>
              <a:ext uri="{FF2B5EF4-FFF2-40B4-BE49-F238E27FC236}">
                <a16:creationId xmlns:a16="http://schemas.microsoft.com/office/drawing/2014/main" id="{5E1DCCBA-8B74-0A19-8897-427E436D34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328" y="1911382"/>
            <a:ext cx="5493237" cy="3103678"/>
          </a:xfrm>
          <a:prstGeom prst="rect">
            <a:avLst/>
          </a:prstGeom>
        </p:spPr>
      </p:pic>
      <p:sp>
        <p:nvSpPr>
          <p:cNvPr id="13" name="Metin kutusu 12">
            <a:extLst>
              <a:ext uri="{FF2B5EF4-FFF2-40B4-BE49-F238E27FC236}">
                <a16:creationId xmlns:a16="http://schemas.microsoft.com/office/drawing/2014/main" id="{5AED26C9-EF6F-D2B7-F291-51CD8083B0BF}"/>
              </a:ext>
            </a:extLst>
          </p:cNvPr>
          <p:cNvSpPr txBox="1"/>
          <p:nvPr/>
        </p:nvSpPr>
        <p:spPr>
          <a:xfrm>
            <a:off x="1509490" y="1449717"/>
            <a:ext cx="3518912" cy="461665"/>
          </a:xfrm>
          <a:prstGeom prst="rect">
            <a:avLst/>
          </a:prstGeom>
          <a:noFill/>
        </p:spPr>
        <p:txBody>
          <a:bodyPr wrap="none" rtlCol="0">
            <a:spAutoFit/>
          </a:bodyPr>
          <a:lstStyle/>
          <a:p>
            <a:r>
              <a:rPr lang="tr-TR" sz="2400" dirty="0" err="1">
                <a:solidFill>
                  <a:schemeClr val="bg1"/>
                </a:solidFill>
              </a:rPr>
              <a:t>Pardus</a:t>
            </a:r>
            <a:r>
              <a:rPr lang="tr-TR" sz="2400" dirty="0">
                <a:solidFill>
                  <a:schemeClr val="bg1"/>
                </a:solidFill>
              </a:rPr>
              <a:t> 23.0 XFCE (64-bit)</a:t>
            </a:r>
          </a:p>
        </p:txBody>
      </p:sp>
      <p:sp>
        <p:nvSpPr>
          <p:cNvPr id="16" name="Metin kutusu 15">
            <a:extLst>
              <a:ext uri="{FF2B5EF4-FFF2-40B4-BE49-F238E27FC236}">
                <a16:creationId xmlns:a16="http://schemas.microsoft.com/office/drawing/2014/main" id="{B619BAEC-5EE0-A4AD-D25D-4BAE4E5BAD98}"/>
              </a:ext>
            </a:extLst>
          </p:cNvPr>
          <p:cNvSpPr txBox="1"/>
          <p:nvPr/>
        </p:nvSpPr>
        <p:spPr>
          <a:xfrm>
            <a:off x="6992074" y="1449717"/>
            <a:ext cx="3861955" cy="461665"/>
          </a:xfrm>
          <a:prstGeom prst="rect">
            <a:avLst/>
          </a:prstGeom>
          <a:noFill/>
        </p:spPr>
        <p:txBody>
          <a:bodyPr wrap="none" rtlCol="0">
            <a:spAutoFit/>
          </a:bodyPr>
          <a:lstStyle/>
          <a:p>
            <a:r>
              <a:rPr lang="tr-TR" sz="2400" dirty="0" err="1">
                <a:solidFill>
                  <a:schemeClr val="bg1"/>
                </a:solidFill>
              </a:rPr>
              <a:t>Pardus</a:t>
            </a:r>
            <a:r>
              <a:rPr lang="tr-TR" sz="2400" dirty="0">
                <a:solidFill>
                  <a:schemeClr val="bg1"/>
                </a:solidFill>
              </a:rPr>
              <a:t> 23.0 GNOME (64-bit)</a:t>
            </a:r>
          </a:p>
        </p:txBody>
      </p:sp>
    </p:spTree>
    <p:extLst>
      <p:ext uri="{BB962C8B-B14F-4D97-AF65-F5344CB8AC3E}">
        <p14:creationId xmlns:p14="http://schemas.microsoft.com/office/powerpoint/2010/main" val="2063078621"/>
      </p:ext>
    </p:extLst>
  </p:cSld>
  <p:clrMapOvr>
    <a:masterClrMapping/>
  </p:clrMapOvr>
  <p:transition spd="slow">
    <p:wipe dir="d"/>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18" name="Arc 117">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25" name="Freeform: Shape 119">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6" name="Metin kutusu 125">
            <a:extLst>
              <a:ext uri="{FF2B5EF4-FFF2-40B4-BE49-F238E27FC236}">
                <a16:creationId xmlns:a16="http://schemas.microsoft.com/office/drawing/2014/main" id="{08D276D7-3F82-50A8-3CA1-43270972C9AA}"/>
              </a:ext>
            </a:extLst>
          </p:cNvPr>
          <p:cNvSpPr txBox="1"/>
          <p:nvPr/>
        </p:nvSpPr>
        <p:spPr>
          <a:xfrm>
            <a:off x="5345725" y="1557026"/>
            <a:ext cx="6152927" cy="4192520"/>
          </a:xfrm>
          <a:prstGeom prst="rect">
            <a:avLst/>
          </a:prstGeom>
        </p:spPr>
        <p:txBody>
          <a:bodyPr vert="horz" lIns="91440" tIns="45720" rIns="91440" bIns="45720" rtlCol="0">
            <a:normAutofit/>
          </a:bodyPr>
          <a:lstStyle/>
          <a:p>
            <a:pPr>
              <a:lnSpc>
                <a:spcPct val="90000"/>
              </a:lnSpc>
              <a:spcAft>
                <a:spcPts val="600"/>
              </a:spcAft>
            </a:pPr>
            <a:endParaRPr lang="en-US" sz="2200" dirty="0"/>
          </a:p>
        </p:txBody>
      </p:sp>
      <p:graphicFrame>
        <p:nvGraphicFramePr>
          <p:cNvPr id="4" name="Tablo 3">
            <a:extLst>
              <a:ext uri="{FF2B5EF4-FFF2-40B4-BE49-F238E27FC236}">
                <a16:creationId xmlns:a16="http://schemas.microsoft.com/office/drawing/2014/main" id="{422367AA-561D-7C5E-B8B1-246CB8C94316}"/>
              </a:ext>
            </a:extLst>
          </p:cNvPr>
          <p:cNvGraphicFramePr>
            <a:graphicFrameLocks noGrp="1"/>
          </p:cNvGraphicFramePr>
          <p:nvPr>
            <p:extLst>
              <p:ext uri="{D42A27DB-BD31-4B8C-83A1-F6EECF244321}">
                <p14:modId xmlns:p14="http://schemas.microsoft.com/office/powerpoint/2010/main" val="2982976707"/>
              </p:ext>
            </p:extLst>
          </p:nvPr>
        </p:nvGraphicFramePr>
        <p:xfrm>
          <a:off x="2032000" y="1050099"/>
          <a:ext cx="8127999" cy="5638800"/>
        </p:xfrm>
        <a:graphic>
          <a:graphicData uri="http://schemas.openxmlformats.org/drawingml/2006/table">
            <a:tbl>
              <a:tblPr firstRow="1" bandRow="1">
                <a:effectLst>
                  <a:innerShdw blurRad="114300">
                    <a:prstClr val="black"/>
                  </a:innerShdw>
                </a:effectLst>
                <a:tableStyleId>{72833802-FEF1-4C79-8D5D-14CF1EAF98D9}</a:tableStyleId>
              </a:tblPr>
              <a:tblGrid>
                <a:gridCol w="2709333">
                  <a:extLst>
                    <a:ext uri="{9D8B030D-6E8A-4147-A177-3AD203B41FA5}">
                      <a16:colId xmlns:a16="http://schemas.microsoft.com/office/drawing/2014/main" val="2072825067"/>
                    </a:ext>
                  </a:extLst>
                </a:gridCol>
                <a:gridCol w="2709333">
                  <a:extLst>
                    <a:ext uri="{9D8B030D-6E8A-4147-A177-3AD203B41FA5}">
                      <a16:colId xmlns:a16="http://schemas.microsoft.com/office/drawing/2014/main" val="700050793"/>
                    </a:ext>
                  </a:extLst>
                </a:gridCol>
                <a:gridCol w="2709333">
                  <a:extLst>
                    <a:ext uri="{9D8B030D-6E8A-4147-A177-3AD203B41FA5}">
                      <a16:colId xmlns:a16="http://schemas.microsoft.com/office/drawing/2014/main" val="2623287473"/>
                    </a:ext>
                  </a:extLst>
                </a:gridCol>
              </a:tblGrid>
              <a:tr h="601137">
                <a:tc>
                  <a:txBody>
                    <a:bodyPr/>
                    <a:lstStyle/>
                    <a:p>
                      <a:pPr algn="ctr"/>
                      <a:r>
                        <a:rPr lang="tr-TR" dirty="0"/>
                        <a:t>Karşılaştırma Parametreleri</a:t>
                      </a:r>
                    </a:p>
                  </a:txBody>
                  <a:tcPr/>
                </a:tc>
                <a:tc>
                  <a:txBody>
                    <a:bodyPr/>
                    <a:lstStyle/>
                    <a:p>
                      <a:pPr algn="ctr"/>
                      <a:r>
                        <a:rPr lang="tr-TR" dirty="0"/>
                        <a:t>XFCE</a:t>
                      </a:r>
                    </a:p>
                  </a:txBody>
                  <a:tcPr/>
                </a:tc>
                <a:tc>
                  <a:txBody>
                    <a:bodyPr/>
                    <a:lstStyle/>
                    <a:p>
                      <a:pPr algn="ctr"/>
                      <a:r>
                        <a:rPr lang="tr-TR" dirty="0"/>
                        <a:t>GNOME</a:t>
                      </a:r>
                    </a:p>
                  </a:txBody>
                  <a:tcPr/>
                </a:tc>
                <a:extLst>
                  <a:ext uri="{0D108BD9-81ED-4DB2-BD59-A6C34878D82A}">
                    <a16:rowId xmlns:a16="http://schemas.microsoft.com/office/drawing/2014/main" val="199424036"/>
                  </a:ext>
                </a:extLst>
              </a:tr>
              <a:tr h="348278">
                <a:tc>
                  <a:txBody>
                    <a:bodyPr/>
                    <a:lstStyle/>
                    <a:p>
                      <a:pPr algn="ctr"/>
                      <a:r>
                        <a:rPr lang="tr-TR" dirty="0"/>
                        <a:t>Mimari</a:t>
                      </a:r>
                    </a:p>
                  </a:txBody>
                  <a:tcPr/>
                </a:tc>
                <a:tc>
                  <a:txBody>
                    <a:bodyPr/>
                    <a:lstStyle/>
                    <a:p>
                      <a:pPr algn="ctr"/>
                      <a:r>
                        <a:rPr lang="tr-TR" dirty="0"/>
                        <a:t>Hafiftir.</a:t>
                      </a:r>
                    </a:p>
                  </a:txBody>
                  <a:tcPr/>
                </a:tc>
                <a:tc>
                  <a:txBody>
                    <a:bodyPr/>
                    <a:lstStyle/>
                    <a:p>
                      <a:pPr algn="ctr"/>
                      <a:r>
                        <a:rPr lang="tr-TR" dirty="0"/>
                        <a:t>Ağırdır.</a:t>
                      </a:r>
                    </a:p>
                  </a:txBody>
                  <a:tcPr/>
                </a:tc>
                <a:extLst>
                  <a:ext uri="{0D108BD9-81ED-4DB2-BD59-A6C34878D82A}">
                    <a16:rowId xmlns:a16="http://schemas.microsoft.com/office/drawing/2014/main" val="3037825441"/>
                  </a:ext>
                </a:extLst>
              </a:tr>
              <a:tr h="601137">
                <a:tc>
                  <a:txBody>
                    <a:bodyPr/>
                    <a:lstStyle/>
                    <a:p>
                      <a:pPr algn="ctr"/>
                      <a:r>
                        <a:rPr lang="tr-TR" dirty="0"/>
                        <a:t>CPU Kullanımı</a:t>
                      </a:r>
                    </a:p>
                  </a:txBody>
                  <a:tcPr/>
                </a:tc>
                <a:tc>
                  <a:txBody>
                    <a:bodyPr/>
                    <a:lstStyle/>
                    <a:p>
                      <a:pPr algn="ctr"/>
                      <a:r>
                        <a:rPr lang="tr-TR" dirty="0"/>
                        <a:t>Yalnızca %1 CPU kullanımı ile çalışabilir.</a:t>
                      </a:r>
                    </a:p>
                  </a:txBody>
                  <a:tcPr/>
                </a:tc>
                <a:tc>
                  <a:txBody>
                    <a:bodyPr/>
                    <a:lstStyle/>
                    <a:p>
                      <a:pPr algn="ctr"/>
                      <a:r>
                        <a:rPr lang="tr-TR" dirty="0"/>
                        <a:t>%10 CPU kullanımı ile çalışır.</a:t>
                      </a:r>
                    </a:p>
                  </a:txBody>
                  <a:tcPr/>
                </a:tc>
                <a:extLst>
                  <a:ext uri="{0D108BD9-81ED-4DB2-BD59-A6C34878D82A}">
                    <a16:rowId xmlns:a16="http://schemas.microsoft.com/office/drawing/2014/main" val="3547002687"/>
                  </a:ext>
                </a:extLst>
              </a:tr>
              <a:tr h="858767">
                <a:tc>
                  <a:txBody>
                    <a:bodyPr/>
                    <a:lstStyle/>
                    <a:p>
                      <a:pPr algn="ctr"/>
                      <a:r>
                        <a:rPr lang="tr-TR" dirty="0"/>
                        <a:t>Hafıza</a:t>
                      </a:r>
                    </a:p>
                  </a:txBody>
                  <a:tcPr/>
                </a:tc>
                <a:tc>
                  <a:txBody>
                    <a:bodyPr/>
                    <a:lstStyle/>
                    <a:p>
                      <a:pPr algn="ctr"/>
                      <a:r>
                        <a:rPr lang="tr-TR" dirty="0"/>
                        <a:t>Ortalama görevler için 500 MB RAM kullanılır.</a:t>
                      </a:r>
                    </a:p>
                  </a:txBody>
                  <a:tcPr/>
                </a:tc>
                <a:tc>
                  <a:txBody>
                    <a:bodyPr/>
                    <a:lstStyle/>
                    <a:p>
                      <a:pPr algn="ctr"/>
                      <a:r>
                        <a:rPr lang="tr-TR" dirty="0"/>
                        <a:t>Ortalama görevler için yaklaşık 800 MB RAM kullanılır.</a:t>
                      </a:r>
                    </a:p>
                  </a:txBody>
                  <a:tcPr/>
                </a:tc>
                <a:extLst>
                  <a:ext uri="{0D108BD9-81ED-4DB2-BD59-A6C34878D82A}">
                    <a16:rowId xmlns:a16="http://schemas.microsoft.com/office/drawing/2014/main" val="4202775083"/>
                  </a:ext>
                </a:extLst>
              </a:tr>
              <a:tr h="1374028">
                <a:tc>
                  <a:txBody>
                    <a:bodyPr/>
                    <a:lstStyle/>
                    <a:p>
                      <a:pPr algn="ctr"/>
                      <a:r>
                        <a:rPr lang="tr-TR" dirty="0"/>
                        <a:t>Yaklaşım</a:t>
                      </a:r>
                    </a:p>
                  </a:txBody>
                  <a:tcPr/>
                </a:tc>
                <a:tc>
                  <a:txBody>
                    <a:bodyPr/>
                    <a:lstStyle/>
                    <a:p>
                      <a:pPr algn="ctr"/>
                      <a:r>
                        <a:rPr lang="tr-TR" dirty="0"/>
                        <a:t>Yazılımın belirli bir zamanda gerekli olan kısımlarını yükleyen modüler yaklaşım kullanır.</a:t>
                      </a:r>
                    </a:p>
                  </a:txBody>
                  <a:tcPr/>
                </a:tc>
                <a:tc>
                  <a:txBody>
                    <a:bodyPr/>
                    <a:lstStyle/>
                    <a:p>
                      <a:pPr algn="ctr"/>
                      <a:r>
                        <a:rPr lang="tr-TR" dirty="0"/>
                        <a:t>İhtiyaç duyulmadığında bile tüm yazılımı belleğe yükleyen varsayılan bir yaklaşım kullanır.</a:t>
                      </a:r>
                    </a:p>
                    <a:p>
                      <a:pPr algn="ctr"/>
                      <a:endParaRPr lang="tr-TR" dirty="0"/>
                    </a:p>
                  </a:txBody>
                  <a:tcPr/>
                </a:tc>
                <a:extLst>
                  <a:ext uri="{0D108BD9-81ED-4DB2-BD59-A6C34878D82A}">
                    <a16:rowId xmlns:a16="http://schemas.microsoft.com/office/drawing/2014/main" val="1766534884"/>
                  </a:ext>
                </a:extLst>
              </a:tr>
              <a:tr h="348278">
                <a:tc>
                  <a:txBody>
                    <a:bodyPr/>
                    <a:lstStyle/>
                    <a:p>
                      <a:pPr algn="ctr"/>
                      <a:r>
                        <a:rPr lang="tr-TR" dirty="0"/>
                        <a:t>Performans</a:t>
                      </a:r>
                    </a:p>
                  </a:txBody>
                  <a:tcPr/>
                </a:tc>
                <a:tc>
                  <a:txBody>
                    <a:bodyPr/>
                    <a:lstStyle/>
                    <a:p>
                      <a:pPr algn="ctr"/>
                      <a:r>
                        <a:rPr lang="tr-TR" dirty="0"/>
                        <a:t>Daha kısa yükleme sürelerine sahiptir.</a:t>
                      </a:r>
                    </a:p>
                  </a:txBody>
                  <a:tcPr/>
                </a:tc>
                <a:tc>
                  <a:txBody>
                    <a:bodyPr/>
                    <a:lstStyle/>
                    <a:p>
                      <a:pPr algn="ctr"/>
                      <a:r>
                        <a:rPr lang="tr-TR" dirty="0"/>
                        <a:t>Daha uzun bir yükleme süresine sahiptir.</a:t>
                      </a:r>
                    </a:p>
                  </a:txBody>
                  <a:tcPr/>
                </a:tc>
                <a:extLst>
                  <a:ext uri="{0D108BD9-81ED-4DB2-BD59-A6C34878D82A}">
                    <a16:rowId xmlns:a16="http://schemas.microsoft.com/office/drawing/2014/main" val="1843451462"/>
                  </a:ext>
                </a:extLst>
              </a:tr>
              <a:tr h="348278">
                <a:tc>
                  <a:txBody>
                    <a:bodyPr/>
                    <a:lstStyle/>
                    <a:p>
                      <a:pPr algn="ctr" fontAlgn="ctr"/>
                      <a:r>
                        <a:rPr lang="tr-TR" b="0" dirty="0">
                          <a:effectLst/>
                        </a:rPr>
                        <a:t>Konfigürasyon</a:t>
                      </a:r>
                    </a:p>
                  </a:txBody>
                  <a:tcPr marL="76200" marR="76200" marT="76200" marB="76200" anchor="ctr"/>
                </a:tc>
                <a:tc>
                  <a:txBody>
                    <a:bodyPr/>
                    <a:lstStyle/>
                    <a:p>
                      <a:pPr algn="ctr" fontAlgn="ctr"/>
                      <a:r>
                        <a:rPr lang="tr-TR" dirty="0">
                          <a:effectLst/>
                        </a:rPr>
                        <a:t>Konfigürasyon kullanıcı tercihine göre özelleştirilebilir.</a:t>
                      </a:r>
                    </a:p>
                  </a:txBody>
                  <a:tcPr marL="76200" marR="76200" marT="76200" marB="76200" anchor="ctr"/>
                </a:tc>
                <a:tc>
                  <a:txBody>
                    <a:bodyPr/>
                    <a:lstStyle/>
                    <a:p>
                      <a:pPr algn="ctr" fontAlgn="ctr"/>
                      <a:r>
                        <a:rPr lang="tr-TR" dirty="0">
                          <a:effectLst/>
                        </a:rPr>
                        <a:t>Yapılandırma varsayılandırılmıştır ve özelleştirilemez.</a:t>
                      </a:r>
                    </a:p>
                  </a:txBody>
                  <a:tcPr marL="76200" marR="76200" marT="76200" marB="76200" anchor="ctr"/>
                </a:tc>
                <a:extLst>
                  <a:ext uri="{0D108BD9-81ED-4DB2-BD59-A6C34878D82A}">
                    <a16:rowId xmlns:a16="http://schemas.microsoft.com/office/drawing/2014/main" val="1388652664"/>
                  </a:ext>
                </a:extLst>
              </a:tr>
            </a:tbl>
          </a:graphicData>
        </a:graphic>
      </p:graphicFrame>
      <p:pic>
        <p:nvPicPr>
          <p:cNvPr id="6" name="Resim 5" descr="grafik, yazı tipi, kırpıntı çizim, grafik tasarım içeren bir resim">
            <a:extLst>
              <a:ext uri="{FF2B5EF4-FFF2-40B4-BE49-F238E27FC236}">
                <a16:creationId xmlns:a16="http://schemas.microsoft.com/office/drawing/2014/main" id="{02612C74-EA15-FEAC-EDEB-84C1E5C78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446" y="40591"/>
            <a:ext cx="2965107" cy="105480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Tree>
    <p:extLst>
      <p:ext uri="{BB962C8B-B14F-4D97-AF65-F5344CB8AC3E}">
        <p14:creationId xmlns:p14="http://schemas.microsoft.com/office/powerpoint/2010/main" val="27583820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77C6596E-6C66-2FB6-6878-7799E252770E}"/>
              </a:ext>
            </a:extLst>
          </p:cNvPr>
          <p:cNvSpPr txBox="1"/>
          <p:nvPr/>
        </p:nvSpPr>
        <p:spPr>
          <a:xfrm>
            <a:off x="1759309" y="1462020"/>
            <a:ext cx="2718308" cy="430887"/>
          </a:xfrm>
          <a:prstGeom prst="rect">
            <a:avLst/>
          </a:prstGeom>
          <a:noFill/>
        </p:spPr>
        <p:txBody>
          <a:bodyPr wrap="none" rtlCol="0">
            <a:spAutoFit/>
          </a:bodyPr>
          <a:lstStyle/>
          <a:p>
            <a:r>
              <a:rPr lang="tr-TR" sz="2200" dirty="0"/>
              <a:t>PİSİ Tabanlı Sürümler</a:t>
            </a:r>
          </a:p>
        </p:txBody>
      </p:sp>
      <p:pic>
        <p:nvPicPr>
          <p:cNvPr id="5" name="Resim 4" descr="kırpıntı çizim, çizgi film, grafik, metin içeren bir resim">
            <a:extLst>
              <a:ext uri="{FF2B5EF4-FFF2-40B4-BE49-F238E27FC236}">
                <a16:creationId xmlns:a16="http://schemas.microsoft.com/office/drawing/2014/main" id="{F35C6CB1-65A3-050B-B18A-7677AC1144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0956" y="99046"/>
            <a:ext cx="1110085" cy="1362974"/>
          </a:xfrm>
          <a:prstGeom prst="rect">
            <a:avLst/>
          </a:prstGeom>
        </p:spPr>
      </p:pic>
      <p:graphicFrame>
        <p:nvGraphicFramePr>
          <p:cNvPr id="6" name="Tablo 5">
            <a:extLst>
              <a:ext uri="{FF2B5EF4-FFF2-40B4-BE49-F238E27FC236}">
                <a16:creationId xmlns:a16="http://schemas.microsoft.com/office/drawing/2014/main" id="{B7C9F3DC-2BD5-50C1-59A6-4D300938D136}"/>
              </a:ext>
            </a:extLst>
          </p:cNvPr>
          <p:cNvGraphicFramePr>
            <a:graphicFrameLocks noGrp="1"/>
          </p:cNvGraphicFramePr>
          <p:nvPr>
            <p:extLst>
              <p:ext uri="{D42A27DB-BD31-4B8C-83A1-F6EECF244321}">
                <p14:modId xmlns:p14="http://schemas.microsoft.com/office/powerpoint/2010/main" val="108895622"/>
              </p:ext>
            </p:extLst>
          </p:nvPr>
        </p:nvGraphicFramePr>
        <p:xfrm>
          <a:off x="1759309" y="1831352"/>
          <a:ext cx="8673381" cy="3966018"/>
        </p:xfrm>
        <a:graphic>
          <a:graphicData uri="http://schemas.openxmlformats.org/drawingml/2006/table">
            <a:tbl>
              <a:tblPr firstRow="1" bandRow="1">
                <a:effectLst>
                  <a:innerShdw blurRad="114300">
                    <a:prstClr val="black"/>
                  </a:innerShdw>
                </a:effectLst>
                <a:tableStyleId>{72833802-FEF1-4C79-8D5D-14CF1EAF98D9}</a:tableStyleId>
              </a:tblPr>
              <a:tblGrid>
                <a:gridCol w="2891127">
                  <a:extLst>
                    <a:ext uri="{9D8B030D-6E8A-4147-A177-3AD203B41FA5}">
                      <a16:colId xmlns:a16="http://schemas.microsoft.com/office/drawing/2014/main" val="938815965"/>
                    </a:ext>
                  </a:extLst>
                </a:gridCol>
                <a:gridCol w="2891127">
                  <a:extLst>
                    <a:ext uri="{9D8B030D-6E8A-4147-A177-3AD203B41FA5}">
                      <a16:colId xmlns:a16="http://schemas.microsoft.com/office/drawing/2014/main" val="3440013389"/>
                    </a:ext>
                  </a:extLst>
                </a:gridCol>
                <a:gridCol w="2891127">
                  <a:extLst>
                    <a:ext uri="{9D8B030D-6E8A-4147-A177-3AD203B41FA5}">
                      <a16:colId xmlns:a16="http://schemas.microsoft.com/office/drawing/2014/main" val="2630182050"/>
                    </a:ext>
                  </a:extLst>
                </a:gridCol>
              </a:tblGrid>
              <a:tr h="430485">
                <a:tc>
                  <a:txBody>
                    <a:bodyPr/>
                    <a:lstStyle/>
                    <a:p>
                      <a:pPr algn="ctr"/>
                      <a:r>
                        <a:rPr lang="tr-TR" b="0" dirty="0"/>
                        <a:t>Sürüm</a:t>
                      </a:r>
                    </a:p>
                  </a:txBody>
                  <a:tcPr/>
                </a:tc>
                <a:tc>
                  <a:txBody>
                    <a:bodyPr/>
                    <a:lstStyle/>
                    <a:p>
                      <a:pPr algn="ctr"/>
                      <a:r>
                        <a:rPr lang="tr-TR" b="0" dirty="0"/>
                        <a:t>Kod Adı</a:t>
                      </a:r>
                    </a:p>
                  </a:txBody>
                  <a:tcPr/>
                </a:tc>
                <a:tc>
                  <a:txBody>
                    <a:bodyPr/>
                    <a:lstStyle/>
                    <a:p>
                      <a:pPr algn="ctr"/>
                      <a:r>
                        <a:rPr lang="tr-TR" b="0" dirty="0"/>
                        <a:t>Çıkış Tarihi</a:t>
                      </a:r>
                    </a:p>
                  </a:txBody>
                  <a:tcPr/>
                </a:tc>
                <a:extLst>
                  <a:ext uri="{0D108BD9-81ED-4DB2-BD59-A6C34878D82A}">
                    <a16:rowId xmlns:a16="http://schemas.microsoft.com/office/drawing/2014/main" val="118698279"/>
                  </a:ext>
                </a:extLst>
              </a:tr>
              <a:tr h="430485">
                <a:tc>
                  <a:txBody>
                    <a:bodyPr/>
                    <a:lstStyle/>
                    <a:p>
                      <a:pPr algn="ctr"/>
                      <a:r>
                        <a:rPr lang="tr-TR" dirty="0"/>
                        <a:t>Pardus 1.0</a:t>
                      </a:r>
                    </a:p>
                  </a:txBody>
                  <a:tcPr/>
                </a:tc>
                <a:tc>
                  <a:txBody>
                    <a:bodyPr/>
                    <a:lstStyle/>
                    <a:p>
                      <a:pPr algn="ctr"/>
                      <a:r>
                        <a:rPr lang="tr-TR" dirty="0"/>
                        <a:t>-</a:t>
                      </a:r>
                    </a:p>
                  </a:txBody>
                  <a:tcPr/>
                </a:tc>
                <a:tc>
                  <a:txBody>
                    <a:bodyPr/>
                    <a:lstStyle/>
                    <a:p>
                      <a:pPr algn="ctr"/>
                      <a:r>
                        <a:rPr lang="tr-TR" dirty="0"/>
                        <a:t>26 Aralık 2005</a:t>
                      </a:r>
                    </a:p>
                  </a:txBody>
                  <a:tcPr/>
                </a:tc>
                <a:extLst>
                  <a:ext uri="{0D108BD9-81ED-4DB2-BD59-A6C34878D82A}">
                    <a16:rowId xmlns:a16="http://schemas.microsoft.com/office/drawing/2014/main" val="3025443727"/>
                  </a:ext>
                </a:extLst>
              </a:tr>
              <a:tr h="430485">
                <a:tc>
                  <a:txBody>
                    <a:bodyPr/>
                    <a:lstStyle/>
                    <a:p>
                      <a:pPr algn="ctr"/>
                      <a:r>
                        <a:rPr lang="tr-TR" dirty="0"/>
                        <a:t>Pardus 2007</a:t>
                      </a:r>
                    </a:p>
                  </a:txBody>
                  <a:tcPr/>
                </a:tc>
                <a:tc>
                  <a:txBody>
                    <a:bodyPr/>
                    <a:lstStyle/>
                    <a:p>
                      <a:pPr algn="ctr"/>
                      <a:r>
                        <a:rPr lang="tr-TR" dirty="0"/>
                        <a:t>-</a:t>
                      </a:r>
                    </a:p>
                  </a:txBody>
                  <a:tcPr/>
                </a:tc>
                <a:tc>
                  <a:txBody>
                    <a:bodyPr/>
                    <a:lstStyle/>
                    <a:p>
                      <a:pPr algn="ctr"/>
                      <a:r>
                        <a:rPr lang="tr-TR" dirty="0"/>
                        <a:t>31 Aralık 2006</a:t>
                      </a:r>
                    </a:p>
                  </a:txBody>
                  <a:tcPr/>
                </a:tc>
                <a:extLst>
                  <a:ext uri="{0D108BD9-81ED-4DB2-BD59-A6C34878D82A}">
                    <a16:rowId xmlns:a16="http://schemas.microsoft.com/office/drawing/2014/main" val="1276176181"/>
                  </a:ext>
                </a:extLst>
              </a:tr>
              <a:tr h="430485">
                <a:tc>
                  <a:txBody>
                    <a:bodyPr/>
                    <a:lstStyle/>
                    <a:p>
                      <a:pPr algn="ctr"/>
                      <a:r>
                        <a:rPr lang="tr-TR" dirty="0"/>
                        <a:t>Pardus 2007.1</a:t>
                      </a:r>
                    </a:p>
                  </a:txBody>
                  <a:tcPr/>
                </a:tc>
                <a:tc>
                  <a:txBody>
                    <a:bodyPr/>
                    <a:lstStyle/>
                    <a:p>
                      <a:pPr algn="ctr"/>
                      <a:r>
                        <a:rPr lang="tr-TR" dirty="0"/>
                        <a:t>Felis chaus (Sazlık Kedisi)</a:t>
                      </a:r>
                    </a:p>
                  </a:txBody>
                  <a:tcPr/>
                </a:tc>
                <a:tc>
                  <a:txBody>
                    <a:bodyPr/>
                    <a:lstStyle/>
                    <a:p>
                      <a:pPr algn="ctr"/>
                      <a:r>
                        <a:rPr lang="tr-TR" dirty="0"/>
                        <a:t>16 Mart 2007</a:t>
                      </a:r>
                    </a:p>
                  </a:txBody>
                  <a:tcPr/>
                </a:tc>
                <a:extLst>
                  <a:ext uri="{0D108BD9-81ED-4DB2-BD59-A6C34878D82A}">
                    <a16:rowId xmlns:a16="http://schemas.microsoft.com/office/drawing/2014/main" val="4254303732"/>
                  </a:ext>
                </a:extLst>
              </a:tr>
              <a:tr h="743028">
                <a:tc>
                  <a:txBody>
                    <a:bodyPr/>
                    <a:lstStyle/>
                    <a:p>
                      <a:pPr algn="ctr"/>
                      <a:r>
                        <a:rPr lang="tr-TR" dirty="0"/>
                        <a:t>Pardus 2007.2</a:t>
                      </a:r>
                    </a:p>
                  </a:txBody>
                  <a:tcPr/>
                </a:tc>
                <a:tc>
                  <a:txBody>
                    <a:bodyPr/>
                    <a:lstStyle/>
                    <a:p>
                      <a:pPr algn="ctr"/>
                      <a:r>
                        <a:rPr lang="tr-TR" dirty="0"/>
                        <a:t>Caracal caracal (Karakulak)</a:t>
                      </a:r>
                    </a:p>
                  </a:txBody>
                  <a:tcPr/>
                </a:tc>
                <a:tc>
                  <a:txBody>
                    <a:bodyPr/>
                    <a:lstStyle/>
                    <a:p>
                      <a:pPr algn="ctr"/>
                      <a:r>
                        <a:rPr lang="tr-TR" dirty="0"/>
                        <a:t>11 Temmuz 2007</a:t>
                      </a:r>
                    </a:p>
                  </a:txBody>
                  <a:tcPr/>
                </a:tc>
                <a:extLst>
                  <a:ext uri="{0D108BD9-81ED-4DB2-BD59-A6C34878D82A}">
                    <a16:rowId xmlns:a16="http://schemas.microsoft.com/office/drawing/2014/main" val="51881125"/>
                  </a:ext>
                </a:extLst>
              </a:tr>
              <a:tr h="430485">
                <a:tc>
                  <a:txBody>
                    <a:bodyPr/>
                    <a:lstStyle/>
                    <a:p>
                      <a:pPr algn="ctr"/>
                      <a:r>
                        <a:rPr lang="tr-TR" dirty="0"/>
                        <a:t>Pardus 2007.3</a:t>
                      </a:r>
                    </a:p>
                  </a:txBody>
                  <a:tcPr/>
                </a:tc>
                <a:tc>
                  <a:txBody>
                    <a:bodyPr/>
                    <a:lstStyle/>
                    <a:p>
                      <a:pPr algn="ctr"/>
                      <a:r>
                        <a:rPr lang="tr-TR" dirty="0"/>
                        <a:t>Lynx lynx (Vaşak)</a:t>
                      </a:r>
                    </a:p>
                  </a:txBody>
                  <a:tcPr/>
                </a:tc>
                <a:tc>
                  <a:txBody>
                    <a:bodyPr/>
                    <a:lstStyle/>
                    <a:p>
                      <a:pPr algn="ctr"/>
                      <a:r>
                        <a:rPr lang="tr-TR" dirty="0"/>
                        <a:t>19 Kasım 2007</a:t>
                      </a:r>
                    </a:p>
                  </a:txBody>
                  <a:tcPr/>
                </a:tc>
                <a:extLst>
                  <a:ext uri="{0D108BD9-81ED-4DB2-BD59-A6C34878D82A}">
                    <a16:rowId xmlns:a16="http://schemas.microsoft.com/office/drawing/2014/main" val="440741624"/>
                  </a:ext>
                </a:extLst>
              </a:tr>
              <a:tr h="430485">
                <a:tc>
                  <a:txBody>
                    <a:bodyPr/>
                    <a:lstStyle/>
                    <a:p>
                      <a:pPr algn="ctr"/>
                      <a:r>
                        <a:rPr lang="tr-TR" dirty="0"/>
                        <a:t>Pardus 2008</a:t>
                      </a:r>
                    </a:p>
                  </a:txBody>
                  <a:tcPr/>
                </a:tc>
                <a:tc>
                  <a:txBody>
                    <a:bodyPr/>
                    <a:lstStyle/>
                    <a:p>
                      <a:pPr algn="ctr"/>
                      <a:r>
                        <a:rPr lang="tr-TR" dirty="0"/>
                        <a:t>-</a:t>
                      </a:r>
                    </a:p>
                  </a:txBody>
                  <a:tcPr/>
                </a:tc>
                <a:tc>
                  <a:txBody>
                    <a:bodyPr/>
                    <a:lstStyle/>
                    <a:p>
                      <a:pPr algn="ctr"/>
                      <a:r>
                        <a:rPr lang="tr-TR" dirty="0"/>
                        <a:t>27 Haziran 2008</a:t>
                      </a:r>
                    </a:p>
                  </a:txBody>
                  <a:tcPr/>
                </a:tc>
                <a:extLst>
                  <a:ext uri="{0D108BD9-81ED-4DB2-BD59-A6C34878D82A}">
                    <a16:rowId xmlns:a16="http://schemas.microsoft.com/office/drawing/2014/main" val="1359906363"/>
                  </a:ext>
                </a:extLst>
              </a:tr>
              <a:tr h="430485">
                <a:tc>
                  <a:txBody>
                    <a:bodyPr/>
                    <a:lstStyle/>
                    <a:p>
                      <a:pPr algn="ctr"/>
                      <a:r>
                        <a:rPr lang="tr-TR" dirty="0"/>
                        <a:t>Pardus 2008.1</a:t>
                      </a:r>
                    </a:p>
                  </a:txBody>
                  <a:tcPr/>
                </a:tc>
                <a:tc>
                  <a:txBody>
                    <a:bodyPr/>
                    <a:lstStyle/>
                    <a:p>
                      <a:pPr algn="ctr"/>
                      <a:r>
                        <a:rPr lang="tr-TR" dirty="0"/>
                        <a:t>Hyaena hyaena </a:t>
                      </a:r>
                    </a:p>
                    <a:p>
                      <a:pPr algn="ctr"/>
                      <a:r>
                        <a:rPr lang="tr-TR" dirty="0"/>
                        <a:t>(Çizgili Sırtlan)</a:t>
                      </a:r>
                    </a:p>
                  </a:txBody>
                  <a:tcPr/>
                </a:tc>
                <a:tc>
                  <a:txBody>
                    <a:bodyPr/>
                    <a:lstStyle/>
                    <a:p>
                      <a:pPr algn="ctr"/>
                      <a:r>
                        <a:rPr lang="tr-TR" dirty="0"/>
                        <a:t>15 Eylül 2008</a:t>
                      </a:r>
                    </a:p>
                  </a:txBody>
                  <a:tcPr/>
                </a:tc>
                <a:extLst>
                  <a:ext uri="{0D108BD9-81ED-4DB2-BD59-A6C34878D82A}">
                    <a16:rowId xmlns:a16="http://schemas.microsoft.com/office/drawing/2014/main" val="2987626302"/>
                  </a:ext>
                </a:extLst>
              </a:tr>
            </a:tbl>
          </a:graphicData>
        </a:graphic>
      </p:graphicFrame>
    </p:spTree>
    <p:extLst>
      <p:ext uri="{BB962C8B-B14F-4D97-AF65-F5344CB8AC3E}">
        <p14:creationId xmlns:p14="http://schemas.microsoft.com/office/powerpoint/2010/main" val="33091364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1">
            <a:lumMod val="65000"/>
          </a:schemeClr>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77C6596E-6C66-2FB6-6878-7799E252770E}"/>
              </a:ext>
            </a:extLst>
          </p:cNvPr>
          <p:cNvSpPr txBox="1"/>
          <p:nvPr/>
        </p:nvSpPr>
        <p:spPr>
          <a:xfrm>
            <a:off x="1759309" y="1462020"/>
            <a:ext cx="2718308" cy="430887"/>
          </a:xfrm>
          <a:prstGeom prst="rect">
            <a:avLst/>
          </a:prstGeom>
          <a:noFill/>
        </p:spPr>
        <p:txBody>
          <a:bodyPr wrap="none" rtlCol="0">
            <a:spAutoFit/>
          </a:bodyPr>
          <a:lstStyle/>
          <a:p>
            <a:r>
              <a:rPr lang="tr-TR" sz="2200" dirty="0"/>
              <a:t>PİSİ Tabanlı Sürümler</a:t>
            </a:r>
          </a:p>
        </p:txBody>
      </p:sp>
      <p:pic>
        <p:nvPicPr>
          <p:cNvPr id="5" name="Resim 4" descr="kırpıntı çizim, çizgi film, grafik, metin içeren bir resim">
            <a:extLst>
              <a:ext uri="{FF2B5EF4-FFF2-40B4-BE49-F238E27FC236}">
                <a16:creationId xmlns:a16="http://schemas.microsoft.com/office/drawing/2014/main" id="{F35C6CB1-65A3-050B-B18A-7677AC1144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0956" y="99046"/>
            <a:ext cx="1110085" cy="1362974"/>
          </a:xfrm>
          <a:prstGeom prst="rect">
            <a:avLst/>
          </a:prstGeom>
        </p:spPr>
      </p:pic>
      <p:graphicFrame>
        <p:nvGraphicFramePr>
          <p:cNvPr id="6" name="Tablo 5">
            <a:extLst>
              <a:ext uri="{FF2B5EF4-FFF2-40B4-BE49-F238E27FC236}">
                <a16:creationId xmlns:a16="http://schemas.microsoft.com/office/drawing/2014/main" id="{B7C9F3DC-2BD5-50C1-59A6-4D300938D136}"/>
              </a:ext>
            </a:extLst>
          </p:cNvPr>
          <p:cNvGraphicFramePr>
            <a:graphicFrameLocks noGrp="1"/>
          </p:cNvGraphicFramePr>
          <p:nvPr>
            <p:extLst>
              <p:ext uri="{D42A27DB-BD31-4B8C-83A1-F6EECF244321}">
                <p14:modId xmlns:p14="http://schemas.microsoft.com/office/powerpoint/2010/main" val="2237466441"/>
              </p:ext>
            </p:extLst>
          </p:nvPr>
        </p:nvGraphicFramePr>
        <p:xfrm>
          <a:off x="1759309" y="1831352"/>
          <a:ext cx="8673381" cy="4385208"/>
        </p:xfrm>
        <a:graphic>
          <a:graphicData uri="http://schemas.openxmlformats.org/drawingml/2006/table">
            <a:tbl>
              <a:tblPr firstRow="1" bandRow="1">
                <a:effectLst>
                  <a:innerShdw blurRad="114300">
                    <a:prstClr val="black"/>
                  </a:innerShdw>
                </a:effectLst>
                <a:tableStyleId>{72833802-FEF1-4C79-8D5D-14CF1EAF98D9}</a:tableStyleId>
              </a:tblPr>
              <a:tblGrid>
                <a:gridCol w="2891127">
                  <a:extLst>
                    <a:ext uri="{9D8B030D-6E8A-4147-A177-3AD203B41FA5}">
                      <a16:colId xmlns:a16="http://schemas.microsoft.com/office/drawing/2014/main" val="938815965"/>
                    </a:ext>
                  </a:extLst>
                </a:gridCol>
                <a:gridCol w="2891127">
                  <a:extLst>
                    <a:ext uri="{9D8B030D-6E8A-4147-A177-3AD203B41FA5}">
                      <a16:colId xmlns:a16="http://schemas.microsoft.com/office/drawing/2014/main" val="3440013389"/>
                    </a:ext>
                  </a:extLst>
                </a:gridCol>
                <a:gridCol w="2891127">
                  <a:extLst>
                    <a:ext uri="{9D8B030D-6E8A-4147-A177-3AD203B41FA5}">
                      <a16:colId xmlns:a16="http://schemas.microsoft.com/office/drawing/2014/main" val="2630182050"/>
                    </a:ext>
                  </a:extLst>
                </a:gridCol>
              </a:tblGrid>
              <a:tr h="430485">
                <a:tc>
                  <a:txBody>
                    <a:bodyPr/>
                    <a:lstStyle/>
                    <a:p>
                      <a:pPr algn="ctr"/>
                      <a:r>
                        <a:rPr lang="tr-TR" b="0" dirty="0"/>
                        <a:t>Sürüm</a:t>
                      </a:r>
                    </a:p>
                  </a:txBody>
                  <a:tcPr/>
                </a:tc>
                <a:tc>
                  <a:txBody>
                    <a:bodyPr/>
                    <a:lstStyle/>
                    <a:p>
                      <a:pPr algn="ctr"/>
                      <a:r>
                        <a:rPr lang="tr-TR" b="0" dirty="0"/>
                        <a:t>Kod Adı</a:t>
                      </a:r>
                    </a:p>
                  </a:txBody>
                  <a:tcPr/>
                </a:tc>
                <a:tc>
                  <a:txBody>
                    <a:bodyPr/>
                    <a:lstStyle/>
                    <a:p>
                      <a:pPr algn="ctr"/>
                      <a:r>
                        <a:rPr lang="tr-TR" b="0" dirty="0"/>
                        <a:t>Çıkış Tarihi</a:t>
                      </a:r>
                    </a:p>
                  </a:txBody>
                  <a:tcPr/>
                </a:tc>
                <a:extLst>
                  <a:ext uri="{0D108BD9-81ED-4DB2-BD59-A6C34878D82A}">
                    <a16:rowId xmlns:a16="http://schemas.microsoft.com/office/drawing/2014/main" val="118698279"/>
                  </a:ext>
                </a:extLst>
              </a:tr>
              <a:tr h="430485">
                <a:tc>
                  <a:txBody>
                    <a:bodyPr/>
                    <a:lstStyle/>
                    <a:p>
                      <a:pPr algn="ctr"/>
                      <a:r>
                        <a:rPr lang="tr-TR" dirty="0"/>
                        <a:t>Pardus 2008.2</a:t>
                      </a:r>
                    </a:p>
                  </a:txBody>
                  <a:tcPr/>
                </a:tc>
                <a:tc>
                  <a:txBody>
                    <a:bodyPr/>
                    <a:lstStyle/>
                    <a:p>
                      <a:pPr algn="ctr"/>
                      <a:r>
                        <a:rPr lang="tr-TR" dirty="0"/>
                        <a:t>Canis aureus (Altın Çakal)</a:t>
                      </a:r>
                    </a:p>
                  </a:txBody>
                  <a:tcPr/>
                </a:tc>
                <a:tc>
                  <a:txBody>
                    <a:bodyPr/>
                    <a:lstStyle/>
                    <a:p>
                      <a:pPr algn="ctr"/>
                      <a:r>
                        <a:rPr lang="tr-TR" dirty="0"/>
                        <a:t>30 Ocak 2009</a:t>
                      </a:r>
                    </a:p>
                  </a:txBody>
                  <a:tcPr/>
                </a:tc>
                <a:extLst>
                  <a:ext uri="{0D108BD9-81ED-4DB2-BD59-A6C34878D82A}">
                    <a16:rowId xmlns:a16="http://schemas.microsoft.com/office/drawing/2014/main" val="3025443727"/>
                  </a:ext>
                </a:extLst>
              </a:tr>
              <a:tr h="430485">
                <a:tc>
                  <a:txBody>
                    <a:bodyPr/>
                    <a:lstStyle/>
                    <a:p>
                      <a:pPr algn="ctr"/>
                      <a:r>
                        <a:rPr lang="tr-TR" dirty="0"/>
                        <a:t>Pardus 2009</a:t>
                      </a:r>
                    </a:p>
                  </a:txBody>
                  <a:tcPr/>
                </a:tc>
                <a:tc>
                  <a:txBody>
                    <a:bodyPr/>
                    <a:lstStyle/>
                    <a:p>
                      <a:pPr algn="ctr"/>
                      <a:r>
                        <a:rPr lang="tr-TR" dirty="0"/>
                        <a:t>-</a:t>
                      </a:r>
                    </a:p>
                  </a:txBody>
                  <a:tcPr/>
                </a:tc>
                <a:tc>
                  <a:txBody>
                    <a:bodyPr/>
                    <a:lstStyle/>
                    <a:p>
                      <a:pPr algn="ctr"/>
                      <a:r>
                        <a:rPr lang="tr-TR" dirty="0"/>
                        <a:t>17 Temmuz 2009</a:t>
                      </a:r>
                    </a:p>
                  </a:txBody>
                  <a:tcPr/>
                </a:tc>
                <a:extLst>
                  <a:ext uri="{0D108BD9-81ED-4DB2-BD59-A6C34878D82A}">
                    <a16:rowId xmlns:a16="http://schemas.microsoft.com/office/drawing/2014/main" val="1276176181"/>
                  </a:ext>
                </a:extLst>
              </a:tr>
              <a:tr h="430485">
                <a:tc>
                  <a:txBody>
                    <a:bodyPr/>
                    <a:lstStyle/>
                    <a:p>
                      <a:pPr algn="ctr"/>
                      <a:r>
                        <a:rPr lang="tr-TR" dirty="0"/>
                        <a:t>Pardus 2009.1</a:t>
                      </a:r>
                    </a:p>
                  </a:txBody>
                  <a:tcPr/>
                </a:tc>
                <a:tc>
                  <a:txBody>
                    <a:bodyPr/>
                    <a:lstStyle/>
                    <a:p>
                      <a:pPr algn="ctr"/>
                      <a:r>
                        <a:rPr lang="tr-TR" dirty="0"/>
                        <a:t>Anthropoides virgo </a:t>
                      </a:r>
                    </a:p>
                    <a:p>
                      <a:pPr algn="ctr"/>
                      <a:r>
                        <a:rPr lang="tr-TR" dirty="0"/>
                        <a:t>(Telli Turna)</a:t>
                      </a:r>
                    </a:p>
                  </a:txBody>
                  <a:tcPr/>
                </a:tc>
                <a:tc>
                  <a:txBody>
                    <a:bodyPr/>
                    <a:lstStyle/>
                    <a:p>
                      <a:pPr algn="ctr"/>
                      <a:r>
                        <a:rPr lang="tr-TR" dirty="0"/>
                        <a:t>16 Mart 2007</a:t>
                      </a:r>
                    </a:p>
                  </a:txBody>
                  <a:tcPr/>
                </a:tc>
                <a:extLst>
                  <a:ext uri="{0D108BD9-81ED-4DB2-BD59-A6C34878D82A}">
                    <a16:rowId xmlns:a16="http://schemas.microsoft.com/office/drawing/2014/main" val="4254303732"/>
                  </a:ext>
                </a:extLst>
              </a:tr>
              <a:tr h="743028">
                <a:tc>
                  <a:txBody>
                    <a:bodyPr/>
                    <a:lstStyle/>
                    <a:p>
                      <a:pPr algn="ctr"/>
                      <a:r>
                        <a:rPr lang="tr-TR" dirty="0"/>
                        <a:t>Pardus 2009.2</a:t>
                      </a:r>
                    </a:p>
                  </a:txBody>
                  <a:tcPr/>
                </a:tc>
                <a:tc>
                  <a:txBody>
                    <a:bodyPr/>
                    <a:lstStyle/>
                    <a:p>
                      <a:pPr algn="ctr"/>
                      <a:r>
                        <a:rPr lang="tr-TR" dirty="0"/>
                        <a:t>Geronticus eremita</a:t>
                      </a:r>
                    </a:p>
                    <a:p>
                      <a:pPr algn="ctr"/>
                      <a:r>
                        <a:rPr lang="tr-TR" dirty="0"/>
                        <a:t>(Kelaynak)</a:t>
                      </a:r>
                    </a:p>
                  </a:txBody>
                  <a:tcPr/>
                </a:tc>
                <a:tc>
                  <a:txBody>
                    <a:bodyPr/>
                    <a:lstStyle/>
                    <a:p>
                      <a:pPr algn="ctr"/>
                      <a:r>
                        <a:rPr lang="tr-TR" dirty="0"/>
                        <a:t>3 Haziran 2010</a:t>
                      </a:r>
                    </a:p>
                  </a:txBody>
                  <a:tcPr/>
                </a:tc>
                <a:extLst>
                  <a:ext uri="{0D108BD9-81ED-4DB2-BD59-A6C34878D82A}">
                    <a16:rowId xmlns:a16="http://schemas.microsoft.com/office/drawing/2014/main" val="51881125"/>
                  </a:ext>
                </a:extLst>
              </a:tr>
              <a:tr h="430485">
                <a:tc>
                  <a:txBody>
                    <a:bodyPr/>
                    <a:lstStyle/>
                    <a:p>
                      <a:pPr algn="ctr"/>
                      <a:r>
                        <a:rPr lang="tr-TR" dirty="0"/>
                        <a:t>Pardus 2011</a:t>
                      </a:r>
                    </a:p>
                  </a:txBody>
                  <a:tcPr/>
                </a:tc>
                <a:tc>
                  <a:txBody>
                    <a:bodyPr/>
                    <a:lstStyle/>
                    <a:p>
                      <a:pPr algn="ctr"/>
                      <a:r>
                        <a:rPr lang="tr-TR" dirty="0"/>
                        <a:t>-</a:t>
                      </a:r>
                    </a:p>
                  </a:txBody>
                  <a:tcPr/>
                </a:tc>
                <a:tc>
                  <a:txBody>
                    <a:bodyPr/>
                    <a:lstStyle/>
                    <a:p>
                      <a:pPr algn="ctr"/>
                      <a:r>
                        <a:rPr lang="tr-TR" dirty="0"/>
                        <a:t>20 Ocak 2011</a:t>
                      </a:r>
                    </a:p>
                  </a:txBody>
                  <a:tcPr/>
                </a:tc>
                <a:extLst>
                  <a:ext uri="{0D108BD9-81ED-4DB2-BD59-A6C34878D82A}">
                    <a16:rowId xmlns:a16="http://schemas.microsoft.com/office/drawing/2014/main" val="440741624"/>
                  </a:ext>
                </a:extLst>
              </a:tr>
              <a:tr h="430485">
                <a:tc>
                  <a:txBody>
                    <a:bodyPr/>
                    <a:lstStyle/>
                    <a:p>
                      <a:pPr algn="ctr"/>
                      <a:r>
                        <a:rPr lang="tr-TR" dirty="0"/>
                        <a:t>Pardus 2011.1</a:t>
                      </a:r>
                    </a:p>
                  </a:txBody>
                  <a:tcPr/>
                </a:tc>
                <a:tc>
                  <a:txBody>
                    <a:bodyPr/>
                    <a:lstStyle/>
                    <a:p>
                      <a:pPr algn="ctr"/>
                      <a:r>
                        <a:rPr lang="tr-TR" dirty="0"/>
                        <a:t>Dama dama</a:t>
                      </a:r>
                    </a:p>
                    <a:p>
                      <a:pPr algn="ctr"/>
                      <a:r>
                        <a:rPr lang="tr-TR" dirty="0"/>
                        <a:t>(Alageyik)</a:t>
                      </a:r>
                    </a:p>
                  </a:txBody>
                  <a:tcPr/>
                </a:tc>
                <a:tc>
                  <a:txBody>
                    <a:bodyPr/>
                    <a:lstStyle/>
                    <a:p>
                      <a:pPr algn="ctr"/>
                      <a:r>
                        <a:rPr lang="tr-TR" dirty="0"/>
                        <a:t>12 Temmuz 2011</a:t>
                      </a:r>
                    </a:p>
                  </a:txBody>
                  <a:tcPr/>
                </a:tc>
                <a:extLst>
                  <a:ext uri="{0D108BD9-81ED-4DB2-BD59-A6C34878D82A}">
                    <a16:rowId xmlns:a16="http://schemas.microsoft.com/office/drawing/2014/main" val="1359906363"/>
                  </a:ext>
                </a:extLst>
              </a:tr>
              <a:tr h="430485">
                <a:tc>
                  <a:txBody>
                    <a:bodyPr/>
                    <a:lstStyle/>
                    <a:p>
                      <a:pPr algn="ctr"/>
                      <a:r>
                        <a:rPr lang="tr-TR" dirty="0"/>
                        <a:t>Pardus 2011.2</a:t>
                      </a:r>
                    </a:p>
                  </a:txBody>
                  <a:tcPr/>
                </a:tc>
                <a:tc>
                  <a:txBody>
                    <a:bodyPr/>
                    <a:lstStyle/>
                    <a:p>
                      <a:pPr algn="ctr"/>
                      <a:r>
                        <a:rPr lang="tr-TR" dirty="0"/>
                        <a:t>Cervus elaphus</a:t>
                      </a:r>
                    </a:p>
                    <a:p>
                      <a:pPr algn="ctr"/>
                      <a:r>
                        <a:rPr lang="tr-TR" dirty="0"/>
                        <a:t>(Kızıl Geyik)</a:t>
                      </a:r>
                    </a:p>
                  </a:txBody>
                  <a:tcPr/>
                </a:tc>
                <a:tc>
                  <a:txBody>
                    <a:bodyPr/>
                    <a:lstStyle/>
                    <a:p>
                      <a:pPr algn="ctr"/>
                      <a:r>
                        <a:rPr lang="tr-TR" dirty="0"/>
                        <a:t>19 Eylül 2011</a:t>
                      </a:r>
                    </a:p>
                  </a:txBody>
                  <a:tcPr/>
                </a:tc>
                <a:extLst>
                  <a:ext uri="{0D108BD9-81ED-4DB2-BD59-A6C34878D82A}">
                    <a16:rowId xmlns:a16="http://schemas.microsoft.com/office/drawing/2014/main" val="2987626302"/>
                  </a:ext>
                </a:extLst>
              </a:tr>
            </a:tbl>
          </a:graphicData>
        </a:graphic>
      </p:graphicFrame>
    </p:spTree>
    <p:extLst>
      <p:ext uri="{BB962C8B-B14F-4D97-AF65-F5344CB8AC3E}">
        <p14:creationId xmlns:p14="http://schemas.microsoft.com/office/powerpoint/2010/main" val="20052622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77C6596E-6C66-2FB6-6878-7799E252770E}"/>
              </a:ext>
            </a:extLst>
          </p:cNvPr>
          <p:cNvSpPr txBox="1"/>
          <p:nvPr/>
        </p:nvSpPr>
        <p:spPr>
          <a:xfrm>
            <a:off x="1759309" y="1462020"/>
            <a:ext cx="2718308" cy="430887"/>
          </a:xfrm>
          <a:prstGeom prst="rect">
            <a:avLst/>
          </a:prstGeom>
          <a:noFill/>
        </p:spPr>
        <p:txBody>
          <a:bodyPr wrap="none" rtlCol="0">
            <a:spAutoFit/>
          </a:bodyPr>
          <a:lstStyle/>
          <a:p>
            <a:r>
              <a:rPr lang="tr-TR" sz="2200" dirty="0"/>
              <a:t>PİSİ Tabanlı Sürümler</a:t>
            </a:r>
          </a:p>
        </p:txBody>
      </p:sp>
      <p:pic>
        <p:nvPicPr>
          <p:cNvPr id="5" name="Resim 4" descr="kırpıntı çizim, çizgi film, grafik, metin içeren bir resim">
            <a:extLst>
              <a:ext uri="{FF2B5EF4-FFF2-40B4-BE49-F238E27FC236}">
                <a16:creationId xmlns:a16="http://schemas.microsoft.com/office/drawing/2014/main" id="{F35C6CB1-65A3-050B-B18A-7677AC1144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0956" y="99046"/>
            <a:ext cx="1110085" cy="1362974"/>
          </a:xfrm>
          <a:prstGeom prst="rect">
            <a:avLst/>
          </a:prstGeom>
        </p:spPr>
      </p:pic>
      <p:graphicFrame>
        <p:nvGraphicFramePr>
          <p:cNvPr id="6" name="Tablo 5">
            <a:extLst>
              <a:ext uri="{FF2B5EF4-FFF2-40B4-BE49-F238E27FC236}">
                <a16:creationId xmlns:a16="http://schemas.microsoft.com/office/drawing/2014/main" id="{B7C9F3DC-2BD5-50C1-59A6-4D300938D136}"/>
              </a:ext>
            </a:extLst>
          </p:cNvPr>
          <p:cNvGraphicFramePr>
            <a:graphicFrameLocks noGrp="1"/>
          </p:cNvGraphicFramePr>
          <p:nvPr>
            <p:extLst>
              <p:ext uri="{D42A27DB-BD31-4B8C-83A1-F6EECF244321}">
                <p14:modId xmlns:p14="http://schemas.microsoft.com/office/powerpoint/2010/main" val="3067965749"/>
              </p:ext>
            </p:extLst>
          </p:nvPr>
        </p:nvGraphicFramePr>
        <p:xfrm>
          <a:off x="1759309" y="1831352"/>
          <a:ext cx="8673381" cy="4385208"/>
        </p:xfrm>
        <a:graphic>
          <a:graphicData uri="http://schemas.openxmlformats.org/drawingml/2006/table">
            <a:tbl>
              <a:tblPr firstRow="1" bandRow="1">
                <a:effectLst>
                  <a:innerShdw blurRad="114300">
                    <a:prstClr val="black"/>
                  </a:innerShdw>
                </a:effectLst>
                <a:tableStyleId>{72833802-FEF1-4C79-8D5D-14CF1EAF98D9}</a:tableStyleId>
              </a:tblPr>
              <a:tblGrid>
                <a:gridCol w="2891127">
                  <a:extLst>
                    <a:ext uri="{9D8B030D-6E8A-4147-A177-3AD203B41FA5}">
                      <a16:colId xmlns:a16="http://schemas.microsoft.com/office/drawing/2014/main" val="938815965"/>
                    </a:ext>
                  </a:extLst>
                </a:gridCol>
                <a:gridCol w="2891127">
                  <a:extLst>
                    <a:ext uri="{9D8B030D-6E8A-4147-A177-3AD203B41FA5}">
                      <a16:colId xmlns:a16="http://schemas.microsoft.com/office/drawing/2014/main" val="3440013389"/>
                    </a:ext>
                  </a:extLst>
                </a:gridCol>
                <a:gridCol w="2891127">
                  <a:extLst>
                    <a:ext uri="{9D8B030D-6E8A-4147-A177-3AD203B41FA5}">
                      <a16:colId xmlns:a16="http://schemas.microsoft.com/office/drawing/2014/main" val="2630182050"/>
                    </a:ext>
                  </a:extLst>
                </a:gridCol>
              </a:tblGrid>
              <a:tr h="430485">
                <a:tc>
                  <a:txBody>
                    <a:bodyPr/>
                    <a:lstStyle/>
                    <a:p>
                      <a:pPr algn="ctr"/>
                      <a:r>
                        <a:rPr lang="tr-TR" b="0" dirty="0"/>
                        <a:t>Sürüm</a:t>
                      </a:r>
                    </a:p>
                  </a:txBody>
                  <a:tcPr/>
                </a:tc>
                <a:tc>
                  <a:txBody>
                    <a:bodyPr/>
                    <a:lstStyle/>
                    <a:p>
                      <a:pPr algn="ctr"/>
                      <a:r>
                        <a:rPr lang="tr-TR" b="0" dirty="0"/>
                        <a:t>Kod Adı</a:t>
                      </a:r>
                    </a:p>
                  </a:txBody>
                  <a:tcPr/>
                </a:tc>
                <a:tc>
                  <a:txBody>
                    <a:bodyPr/>
                    <a:lstStyle/>
                    <a:p>
                      <a:pPr algn="ctr"/>
                      <a:r>
                        <a:rPr lang="tr-TR" b="0" dirty="0"/>
                        <a:t>Çıkış Tarihi</a:t>
                      </a:r>
                    </a:p>
                  </a:txBody>
                  <a:tcPr/>
                </a:tc>
                <a:extLst>
                  <a:ext uri="{0D108BD9-81ED-4DB2-BD59-A6C34878D82A}">
                    <a16:rowId xmlns:a16="http://schemas.microsoft.com/office/drawing/2014/main" val="118698279"/>
                  </a:ext>
                </a:extLst>
              </a:tr>
              <a:tr h="430485">
                <a:tc>
                  <a:txBody>
                    <a:bodyPr/>
                    <a:lstStyle/>
                    <a:p>
                      <a:pPr algn="ctr"/>
                      <a:r>
                        <a:rPr lang="tr-TR" dirty="0"/>
                        <a:t>Pardus 2008.2</a:t>
                      </a:r>
                    </a:p>
                  </a:txBody>
                  <a:tcPr/>
                </a:tc>
                <a:tc>
                  <a:txBody>
                    <a:bodyPr/>
                    <a:lstStyle/>
                    <a:p>
                      <a:pPr algn="ctr"/>
                      <a:r>
                        <a:rPr lang="tr-TR" dirty="0"/>
                        <a:t>Canis aureus (Altın Çakal)</a:t>
                      </a:r>
                    </a:p>
                  </a:txBody>
                  <a:tcPr/>
                </a:tc>
                <a:tc>
                  <a:txBody>
                    <a:bodyPr/>
                    <a:lstStyle/>
                    <a:p>
                      <a:pPr algn="ctr"/>
                      <a:r>
                        <a:rPr lang="tr-TR" dirty="0"/>
                        <a:t>30 Ocak 2009</a:t>
                      </a:r>
                    </a:p>
                  </a:txBody>
                  <a:tcPr/>
                </a:tc>
                <a:extLst>
                  <a:ext uri="{0D108BD9-81ED-4DB2-BD59-A6C34878D82A}">
                    <a16:rowId xmlns:a16="http://schemas.microsoft.com/office/drawing/2014/main" val="3025443727"/>
                  </a:ext>
                </a:extLst>
              </a:tr>
              <a:tr h="430485">
                <a:tc>
                  <a:txBody>
                    <a:bodyPr/>
                    <a:lstStyle/>
                    <a:p>
                      <a:pPr algn="ctr"/>
                      <a:r>
                        <a:rPr lang="tr-TR" dirty="0"/>
                        <a:t>Pardus 2009</a:t>
                      </a:r>
                    </a:p>
                  </a:txBody>
                  <a:tcPr/>
                </a:tc>
                <a:tc>
                  <a:txBody>
                    <a:bodyPr/>
                    <a:lstStyle/>
                    <a:p>
                      <a:pPr algn="ctr"/>
                      <a:r>
                        <a:rPr lang="tr-TR" dirty="0"/>
                        <a:t>-</a:t>
                      </a:r>
                    </a:p>
                  </a:txBody>
                  <a:tcPr/>
                </a:tc>
                <a:tc>
                  <a:txBody>
                    <a:bodyPr/>
                    <a:lstStyle/>
                    <a:p>
                      <a:pPr algn="ctr"/>
                      <a:r>
                        <a:rPr lang="tr-TR" dirty="0"/>
                        <a:t>17 Temmuz 2009</a:t>
                      </a:r>
                    </a:p>
                  </a:txBody>
                  <a:tcPr/>
                </a:tc>
                <a:extLst>
                  <a:ext uri="{0D108BD9-81ED-4DB2-BD59-A6C34878D82A}">
                    <a16:rowId xmlns:a16="http://schemas.microsoft.com/office/drawing/2014/main" val="1276176181"/>
                  </a:ext>
                </a:extLst>
              </a:tr>
              <a:tr h="430485">
                <a:tc>
                  <a:txBody>
                    <a:bodyPr/>
                    <a:lstStyle/>
                    <a:p>
                      <a:pPr algn="ctr"/>
                      <a:r>
                        <a:rPr lang="tr-TR" dirty="0"/>
                        <a:t>Pardus 2009.1</a:t>
                      </a:r>
                    </a:p>
                  </a:txBody>
                  <a:tcPr/>
                </a:tc>
                <a:tc>
                  <a:txBody>
                    <a:bodyPr/>
                    <a:lstStyle/>
                    <a:p>
                      <a:pPr algn="ctr"/>
                      <a:r>
                        <a:rPr lang="tr-TR" dirty="0"/>
                        <a:t>Anthropoides virgo </a:t>
                      </a:r>
                    </a:p>
                    <a:p>
                      <a:pPr algn="ctr"/>
                      <a:r>
                        <a:rPr lang="tr-TR" dirty="0"/>
                        <a:t>(Telli Turna)</a:t>
                      </a:r>
                    </a:p>
                  </a:txBody>
                  <a:tcPr/>
                </a:tc>
                <a:tc>
                  <a:txBody>
                    <a:bodyPr/>
                    <a:lstStyle/>
                    <a:p>
                      <a:pPr algn="ctr"/>
                      <a:r>
                        <a:rPr lang="tr-TR" dirty="0"/>
                        <a:t>16 Mart 2007</a:t>
                      </a:r>
                    </a:p>
                  </a:txBody>
                  <a:tcPr/>
                </a:tc>
                <a:extLst>
                  <a:ext uri="{0D108BD9-81ED-4DB2-BD59-A6C34878D82A}">
                    <a16:rowId xmlns:a16="http://schemas.microsoft.com/office/drawing/2014/main" val="4254303732"/>
                  </a:ext>
                </a:extLst>
              </a:tr>
              <a:tr h="743028">
                <a:tc>
                  <a:txBody>
                    <a:bodyPr/>
                    <a:lstStyle/>
                    <a:p>
                      <a:pPr algn="ctr"/>
                      <a:r>
                        <a:rPr lang="tr-TR" dirty="0"/>
                        <a:t>Pardus 2009.2</a:t>
                      </a:r>
                    </a:p>
                  </a:txBody>
                  <a:tcPr/>
                </a:tc>
                <a:tc>
                  <a:txBody>
                    <a:bodyPr/>
                    <a:lstStyle/>
                    <a:p>
                      <a:pPr algn="ctr"/>
                      <a:r>
                        <a:rPr lang="tr-TR" dirty="0"/>
                        <a:t>Geronticus eremita</a:t>
                      </a:r>
                    </a:p>
                    <a:p>
                      <a:pPr algn="ctr"/>
                      <a:r>
                        <a:rPr lang="tr-TR" dirty="0"/>
                        <a:t>(Kelaynak)</a:t>
                      </a:r>
                    </a:p>
                  </a:txBody>
                  <a:tcPr/>
                </a:tc>
                <a:tc>
                  <a:txBody>
                    <a:bodyPr/>
                    <a:lstStyle/>
                    <a:p>
                      <a:pPr algn="ctr"/>
                      <a:r>
                        <a:rPr lang="tr-TR" dirty="0"/>
                        <a:t>3 Haziran 2010</a:t>
                      </a:r>
                    </a:p>
                  </a:txBody>
                  <a:tcPr/>
                </a:tc>
                <a:extLst>
                  <a:ext uri="{0D108BD9-81ED-4DB2-BD59-A6C34878D82A}">
                    <a16:rowId xmlns:a16="http://schemas.microsoft.com/office/drawing/2014/main" val="51881125"/>
                  </a:ext>
                </a:extLst>
              </a:tr>
              <a:tr h="430485">
                <a:tc>
                  <a:txBody>
                    <a:bodyPr/>
                    <a:lstStyle/>
                    <a:p>
                      <a:pPr algn="ctr"/>
                      <a:r>
                        <a:rPr lang="tr-TR" dirty="0"/>
                        <a:t>Pardus 2011</a:t>
                      </a:r>
                    </a:p>
                  </a:txBody>
                  <a:tcPr/>
                </a:tc>
                <a:tc>
                  <a:txBody>
                    <a:bodyPr/>
                    <a:lstStyle/>
                    <a:p>
                      <a:pPr algn="ctr"/>
                      <a:r>
                        <a:rPr lang="tr-TR" dirty="0"/>
                        <a:t>-</a:t>
                      </a:r>
                    </a:p>
                  </a:txBody>
                  <a:tcPr/>
                </a:tc>
                <a:tc>
                  <a:txBody>
                    <a:bodyPr/>
                    <a:lstStyle/>
                    <a:p>
                      <a:pPr algn="ctr"/>
                      <a:r>
                        <a:rPr lang="tr-TR" dirty="0"/>
                        <a:t>20 Ocak 2011</a:t>
                      </a:r>
                    </a:p>
                  </a:txBody>
                  <a:tcPr/>
                </a:tc>
                <a:extLst>
                  <a:ext uri="{0D108BD9-81ED-4DB2-BD59-A6C34878D82A}">
                    <a16:rowId xmlns:a16="http://schemas.microsoft.com/office/drawing/2014/main" val="440741624"/>
                  </a:ext>
                </a:extLst>
              </a:tr>
              <a:tr h="430485">
                <a:tc>
                  <a:txBody>
                    <a:bodyPr/>
                    <a:lstStyle/>
                    <a:p>
                      <a:pPr algn="ctr"/>
                      <a:r>
                        <a:rPr lang="tr-TR" dirty="0"/>
                        <a:t>Pardus 2011.1</a:t>
                      </a:r>
                    </a:p>
                  </a:txBody>
                  <a:tcPr/>
                </a:tc>
                <a:tc>
                  <a:txBody>
                    <a:bodyPr/>
                    <a:lstStyle/>
                    <a:p>
                      <a:pPr algn="ctr"/>
                      <a:r>
                        <a:rPr lang="tr-TR" dirty="0"/>
                        <a:t>Dama dama</a:t>
                      </a:r>
                    </a:p>
                    <a:p>
                      <a:pPr algn="ctr"/>
                      <a:r>
                        <a:rPr lang="tr-TR" dirty="0"/>
                        <a:t>(Alageyik)</a:t>
                      </a:r>
                    </a:p>
                  </a:txBody>
                  <a:tcPr/>
                </a:tc>
                <a:tc>
                  <a:txBody>
                    <a:bodyPr/>
                    <a:lstStyle/>
                    <a:p>
                      <a:pPr algn="ctr"/>
                      <a:r>
                        <a:rPr lang="tr-TR" dirty="0"/>
                        <a:t>12 Temmuz 2011</a:t>
                      </a:r>
                    </a:p>
                  </a:txBody>
                  <a:tcPr/>
                </a:tc>
                <a:extLst>
                  <a:ext uri="{0D108BD9-81ED-4DB2-BD59-A6C34878D82A}">
                    <a16:rowId xmlns:a16="http://schemas.microsoft.com/office/drawing/2014/main" val="1359906363"/>
                  </a:ext>
                </a:extLst>
              </a:tr>
              <a:tr h="430485">
                <a:tc>
                  <a:txBody>
                    <a:bodyPr/>
                    <a:lstStyle/>
                    <a:p>
                      <a:pPr algn="ctr"/>
                      <a:r>
                        <a:rPr lang="tr-TR" dirty="0"/>
                        <a:t>Pardus 2011.2</a:t>
                      </a:r>
                    </a:p>
                  </a:txBody>
                  <a:tcPr/>
                </a:tc>
                <a:tc>
                  <a:txBody>
                    <a:bodyPr/>
                    <a:lstStyle/>
                    <a:p>
                      <a:pPr algn="ctr"/>
                      <a:r>
                        <a:rPr lang="tr-TR" dirty="0"/>
                        <a:t>Cervus elaphus</a:t>
                      </a:r>
                    </a:p>
                    <a:p>
                      <a:pPr algn="ctr"/>
                      <a:r>
                        <a:rPr lang="tr-TR" dirty="0"/>
                        <a:t>(Kızıl Geyik)</a:t>
                      </a:r>
                    </a:p>
                  </a:txBody>
                  <a:tcPr/>
                </a:tc>
                <a:tc>
                  <a:txBody>
                    <a:bodyPr/>
                    <a:lstStyle/>
                    <a:p>
                      <a:pPr algn="ctr"/>
                      <a:r>
                        <a:rPr lang="tr-TR" dirty="0"/>
                        <a:t>19 Eylül 2011</a:t>
                      </a:r>
                    </a:p>
                  </a:txBody>
                  <a:tcPr/>
                </a:tc>
                <a:extLst>
                  <a:ext uri="{0D108BD9-81ED-4DB2-BD59-A6C34878D82A}">
                    <a16:rowId xmlns:a16="http://schemas.microsoft.com/office/drawing/2014/main" val="2987626302"/>
                  </a:ext>
                </a:extLst>
              </a:tr>
            </a:tbl>
          </a:graphicData>
        </a:graphic>
      </p:graphicFrame>
      <p:sp>
        <p:nvSpPr>
          <p:cNvPr id="2" name="Metin kutusu 1">
            <a:extLst>
              <a:ext uri="{FF2B5EF4-FFF2-40B4-BE49-F238E27FC236}">
                <a16:creationId xmlns:a16="http://schemas.microsoft.com/office/drawing/2014/main" id="{8660A7F9-C5C0-B295-A654-4EEB583F0DBD}"/>
              </a:ext>
            </a:extLst>
          </p:cNvPr>
          <p:cNvSpPr txBox="1"/>
          <p:nvPr/>
        </p:nvSpPr>
        <p:spPr>
          <a:xfrm>
            <a:off x="1919054" y="6389622"/>
            <a:ext cx="8353887" cy="369332"/>
          </a:xfrm>
          <a:prstGeom prst="rect">
            <a:avLst/>
          </a:prstGeom>
          <a:noFill/>
        </p:spPr>
        <p:txBody>
          <a:bodyPr wrap="square" rtlCol="0">
            <a:spAutoFit/>
          </a:bodyPr>
          <a:lstStyle/>
          <a:p>
            <a:r>
              <a:rPr lang="tr-TR" dirty="0"/>
              <a:t>Pardus 2011.2 sürümünden itibaren Türkçe dahil, 10 farklı dilde destek verebilmektedir.</a:t>
            </a:r>
          </a:p>
        </p:txBody>
      </p:sp>
    </p:spTree>
    <p:extLst>
      <p:ext uri="{BB962C8B-B14F-4D97-AF65-F5344CB8AC3E}">
        <p14:creationId xmlns:p14="http://schemas.microsoft.com/office/powerpoint/2010/main" val="4751828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77C6596E-6C66-2FB6-6878-7799E252770E}"/>
              </a:ext>
            </a:extLst>
          </p:cNvPr>
          <p:cNvSpPr txBox="1"/>
          <p:nvPr/>
        </p:nvSpPr>
        <p:spPr>
          <a:xfrm>
            <a:off x="1759309" y="1462020"/>
            <a:ext cx="3029291" cy="430887"/>
          </a:xfrm>
          <a:prstGeom prst="rect">
            <a:avLst/>
          </a:prstGeom>
          <a:noFill/>
        </p:spPr>
        <p:txBody>
          <a:bodyPr wrap="none" rtlCol="0">
            <a:spAutoFit/>
          </a:bodyPr>
          <a:lstStyle/>
          <a:p>
            <a:r>
              <a:rPr lang="tr-TR" sz="2200" dirty="0"/>
              <a:t>Debian Tabanlı Sürümler</a:t>
            </a:r>
          </a:p>
        </p:txBody>
      </p:sp>
      <p:pic>
        <p:nvPicPr>
          <p:cNvPr id="5" name="Resim 4" descr="kırpıntı çizim, çizgi film, grafik, metin içeren bir resim">
            <a:extLst>
              <a:ext uri="{FF2B5EF4-FFF2-40B4-BE49-F238E27FC236}">
                <a16:creationId xmlns:a16="http://schemas.microsoft.com/office/drawing/2014/main" id="{F35C6CB1-65A3-050B-B18A-7677AC1144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0956" y="99046"/>
            <a:ext cx="1110085" cy="1362974"/>
          </a:xfrm>
          <a:prstGeom prst="rect">
            <a:avLst/>
          </a:prstGeom>
        </p:spPr>
      </p:pic>
      <p:graphicFrame>
        <p:nvGraphicFramePr>
          <p:cNvPr id="6" name="Tablo 5">
            <a:extLst>
              <a:ext uri="{FF2B5EF4-FFF2-40B4-BE49-F238E27FC236}">
                <a16:creationId xmlns:a16="http://schemas.microsoft.com/office/drawing/2014/main" id="{B7C9F3DC-2BD5-50C1-59A6-4D300938D136}"/>
              </a:ext>
            </a:extLst>
          </p:cNvPr>
          <p:cNvGraphicFramePr>
            <a:graphicFrameLocks noGrp="1"/>
          </p:cNvGraphicFramePr>
          <p:nvPr>
            <p:extLst>
              <p:ext uri="{D42A27DB-BD31-4B8C-83A1-F6EECF244321}">
                <p14:modId xmlns:p14="http://schemas.microsoft.com/office/powerpoint/2010/main" val="2512766107"/>
              </p:ext>
            </p:extLst>
          </p:nvPr>
        </p:nvGraphicFramePr>
        <p:xfrm>
          <a:off x="1759309" y="1831352"/>
          <a:ext cx="8673381" cy="3437299"/>
        </p:xfrm>
        <a:graphic>
          <a:graphicData uri="http://schemas.openxmlformats.org/drawingml/2006/table">
            <a:tbl>
              <a:tblPr firstRow="1" bandRow="1">
                <a:effectLst>
                  <a:innerShdw blurRad="114300">
                    <a:prstClr val="black"/>
                  </a:innerShdw>
                </a:effectLst>
                <a:tableStyleId>{72833802-FEF1-4C79-8D5D-14CF1EAF98D9}</a:tableStyleId>
              </a:tblPr>
              <a:tblGrid>
                <a:gridCol w="2891127">
                  <a:extLst>
                    <a:ext uri="{9D8B030D-6E8A-4147-A177-3AD203B41FA5}">
                      <a16:colId xmlns:a16="http://schemas.microsoft.com/office/drawing/2014/main" val="938815965"/>
                    </a:ext>
                  </a:extLst>
                </a:gridCol>
                <a:gridCol w="2891127">
                  <a:extLst>
                    <a:ext uri="{9D8B030D-6E8A-4147-A177-3AD203B41FA5}">
                      <a16:colId xmlns:a16="http://schemas.microsoft.com/office/drawing/2014/main" val="3440013389"/>
                    </a:ext>
                  </a:extLst>
                </a:gridCol>
                <a:gridCol w="2891127">
                  <a:extLst>
                    <a:ext uri="{9D8B030D-6E8A-4147-A177-3AD203B41FA5}">
                      <a16:colId xmlns:a16="http://schemas.microsoft.com/office/drawing/2014/main" val="2630182050"/>
                    </a:ext>
                  </a:extLst>
                </a:gridCol>
              </a:tblGrid>
              <a:tr h="430485">
                <a:tc>
                  <a:txBody>
                    <a:bodyPr/>
                    <a:lstStyle/>
                    <a:p>
                      <a:pPr algn="ctr"/>
                      <a:r>
                        <a:rPr lang="tr-TR" b="0" dirty="0"/>
                        <a:t>Sürüm</a:t>
                      </a:r>
                    </a:p>
                  </a:txBody>
                  <a:tcPr/>
                </a:tc>
                <a:tc>
                  <a:txBody>
                    <a:bodyPr/>
                    <a:lstStyle/>
                    <a:p>
                      <a:pPr algn="ctr"/>
                      <a:r>
                        <a:rPr lang="tr-TR" b="0" dirty="0"/>
                        <a:t>Kod Adı</a:t>
                      </a:r>
                    </a:p>
                  </a:txBody>
                  <a:tcPr/>
                </a:tc>
                <a:tc>
                  <a:txBody>
                    <a:bodyPr/>
                    <a:lstStyle/>
                    <a:p>
                      <a:pPr algn="ctr"/>
                      <a:r>
                        <a:rPr lang="tr-TR" b="0" dirty="0"/>
                        <a:t>Çıkış Tarihi</a:t>
                      </a:r>
                    </a:p>
                  </a:txBody>
                  <a:tcPr/>
                </a:tc>
                <a:extLst>
                  <a:ext uri="{0D108BD9-81ED-4DB2-BD59-A6C34878D82A}">
                    <a16:rowId xmlns:a16="http://schemas.microsoft.com/office/drawing/2014/main" val="118698279"/>
                  </a:ext>
                </a:extLst>
              </a:tr>
              <a:tr h="430485">
                <a:tc>
                  <a:txBody>
                    <a:bodyPr/>
                    <a:lstStyle/>
                    <a:p>
                      <a:pPr algn="ctr"/>
                      <a:r>
                        <a:rPr lang="tr-TR" dirty="0"/>
                        <a:t>Pardus 2013</a:t>
                      </a:r>
                    </a:p>
                  </a:txBody>
                  <a:tcPr/>
                </a:tc>
                <a:tc>
                  <a:txBody>
                    <a:bodyPr/>
                    <a:lstStyle/>
                    <a:p>
                      <a:pPr algn="ctr"/>
                      <a:r>
                        <a:rPr lang="tr-TR" dirty="0"/>
                        <a:t>Anadolu Parsı</a:t>
                      </a:r>
                    </a:p>
                  </a:txBody>
                  <a:tcPr/>
                </a:tc>
                <a:tc>
                  <a:txBody>
                    <a:bodyPr/>
                    <a:lstStyle/>
                    <a:p>
                      <a:pPr algn="ctr"/>
                      <a:r>
                        <a:rPr lang="tr-TR" dirty="0"/>
                        <a:t>12 Nisan 2015</a:t>
                      </a:r>
                    </a:p>
                  </a:txBody>
                  <a:tcPr/>
                </a:tc>
                <a:extLst>
                  <a:ext uri="{0D108BD9-81ED-4DB2-BD59-A6C34878D82A}">
                    <a16:rowId xmlns:a16="http://schemas.microsoft.com/office/drawing/2014/main" val="3025443727"/>
                  </a:ext>
                </a:extLst>
              </a:tr>
              <a:tr h="430485">
                <a:tc>
                  <a:txBody>
                    <a:bodyPr/>
                    <a:lstStyle/>
                    <a:p>
                      <a:pPr algn="ctr"/>
                      <a:r>
                        <a:rPr lang="tr-TR" dirty="0"/>
                        <a:t>Kurumsal 5.1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Anadolu Parsı</a:t>
                      </a:r>
                    </a:p>
                  </a:txBody>
                  <a:tcPr/>
                </a:tc>
                <a:tc>
                  <a:txBody>
                    <a:bodyPr/>
                    <a:lstStyle/>
                    <a:p>
                      <a:pPr algn="ctr"/>
                      <a:r>
                        <a:rPr lang="tr-TR" dirty="0"/>
                        <a:t>-</a:t>
                      </a:r>
                    </a:p>
                  </a:txBody>
                  <a:tcPr/>
                </a:tc>
                <a:extLst>
                  <a:ext uri="{0D108BD9-81ED-4DB2-BD59-A6C34878D82A}">
                    <a16:rowId xmlns:a16="http://schemas.microsoft.com/office/drawing/2014/main" val="1276176181"/>
                  </a:ext>
                </a:extLst>
              </a:tr>
              <a:tr h="430485">
                <a:tc>
                  <a:txBody>
                    <a:bodyPr/>
                    <a:lstStyle/>
                    <a:p>
                      <a:pPr algn="ctr"/>
                      <a:r>
                        <a:rPr lang="tr-TR" dirty="0"/>
                        <a:t>Pardus 17.0</a:t>
                      </a:r>
                    </a:p>
                  </a:txBody>
                  <a:tcPr/>
                </a:tc>
                <a:tc>
                  <a:txBody>
                    <a:bodyPr/>
                    <a:lstStyle/>
                    <a:p>
                      <a:pPr algn="ctr"/>
                      <a:r>
                        <a:rPr lang="tr-TR" dirty="0"/>
                        <a:t>onyedi</a:t>
                      </a:r>
                    </a:p>
                  </a:txBody>
                  <a:tcPr/>
                </a:tc>
                <a:tc>
                  <a:txBody>
                    <a:bodyPr/>
                    <a:lstStyle/>
                    <a:p>
                      <a:pPr algn="ctr"/>
                      <a:r>
                        <a:rPr lang="tr-TR" dirty="0"/>
                        <a:t>3 Temmuz 2017</a:t>
                      </a:r>
                    </a:p>
                  </a:txBody>
                  <a:tcPr/>
                </a:tc>
                <a:extLst>
                  <a:ext uri="{0D108BD9-81ED-4DB2-BD59-A6C34878D82A}">
                    <a16:rowId xmlns:a16="http://schemas.microsoft.com/office/drawing/2014/main" val="4254303732"/>
                  </a:ext>
                </a:extLst>
              </a:tr>
              <a:tr h="423904">
                <a:tc>
                  <a:txBody>
                    <a:bodyPr/>
                    <a:lstStyle/>
                    <a:p>
                      <a:pPr algn="ctr"/>
                      <a:r>
                        <a:rPr lang="tr-TR" dirty="0"/>
                        <a:t>Pardus 17.4</a:t>
                      </a:r>
                    </a:p>
                  </a:txBody>
                  <a:tcPr/>
                </a:tc>
                <a:tc>
                  <a:txBody>
                    <a:bodyPr/>
                    <a:lstStyle/>
                    <a:p>
                      <a:pPr algn="ctr"/>
                      <a:r>
                        <a:rPr lang="tr-TR" dirty="0"/>
                        <a:t>onyedi</a:t>
                      </a:r>
                    </a:p>
                  </a:txBody>
                  <a:tcPr/>
                </a:tc>
                <a:tc>
                  <a:txBody>
                    <a:bodyPr/>
                    <a:lstStyle/>
                    <a:p>
                      <a:pPr algn="ctr"/>
                      <a:r>
                        <a:rPr lang="tr-TR" dirty="0"/>
                        <a:t>3 Kasım 2018</a:t>
                      </a:r>
                    </a:p>
                  </a:txBody>
                  <a:tcPr/>
                </a:tc>
                <a:extLst>
                  <a:ext uri="{0D108BD9-81ED-4DB2-BD59-A6C34878D82A}">
                    <a16:rowId xmlns:a16="http://schemas.microsoft.com/office/drawing/2014/main" val="51881125"/>
                  </a:ext>
                </a:extLst>
              </a:tr>
              <a:tr h="430485">
                <a:tc>
                  <a:txBody>
                    <a:bodyPr/>
                    <a:lstStyle/>
                    <a:p>
                      <a:pPr algn="ctr"/>
                      <a:r>
                        <a:rPr lang="tr-TR" dirty="0"/>
                        <a:t>Pardus 17.5</a:t>
                      </a:r>
                    </a:p>
                  </a:txBody>
                  <a:tcPr/>
                </a:tc>
                <a:tc>
                  <a:txBody>
                    <a:bodyPr/>
                    <a:lstStyle/>
                    <a:p>
                      <a:pPr algn="ctr"/>
                      <a:r>
                        <a:rPr lang="tr-TR" dirty="0"/>
                        <a:t>onyedi</a:t>
                      </a:r>
                    </a:p>
                  </a:txBody>
                  <a:tcPr/>
                </a:tc>
                <a:tc>
                  <a:txBody>
                    <a:bodyPr/>
                    <a:lstStyle/>
                    <a:p>
                      <a:pPr algn="ctr"/>
                      <a:r>
                        <a:rPr lang="tr-TR" dirty="0"/>
                        <a:t>3 Mart 2019</a:t>
                      </a:r>
                    </a:p>
                  </a:txBody>
                  <a:tcPr/>
                </a:tc>
                <a:extLst>
                  <a:ext uri="{0D108BD9-81ED-4DB2-BD59-A6C34878D82A}">
                    <a16:rowId xmlns:a16="http://schemas.microsoft.com/office/drawing/2014/main" val="440741624"/>
                  </a:ext>
                </a:extLst>
              </a:tr>
              <a:tr h="430485">
                <a:tc>
                  <a:txBody>
                    <a:bodyPr/>
                    <a:lstStyle/>
                    <a:p>
                      <a:pPr algn="ctr"/>
                      <a:r>
                        <a:rPr lang="tr-TR" dirty="0"/>
                        <a:t>Pardus 19.0</a:t>
                      </a:r>
                    </a:p>
                  </a:txBody>
                  <a:tcPr/>
                </a:tc>
                <a:tc>
                  <a:txBody>
                    <a:bodyPr/>
                    <a:lstStyle/>
                    <a:p>
                      <a:pPr algn="ctr"/>
                      <a:r>
                        <a:rPr lang="tr-TR" dirty="0"/>
                        <a:t>ondokuz</a:t>
                      </a:r>
                    </a:p>
                  </a:txBody>
                  <a:tcPr/>
                </a:tc>
                <a:tc>
                  <a:txBody>
                    <a:bodyPr/>
                    <a:lstStyle/>
                    <a:p>
                      <a:pPr algn="ctr"/>
                      <a:r>
                        <a:rPr lang="tr-TR" dirty="0"/>
                        <a:t>3 Ağustos 2019</a:t>
                      </a:r>
                    </a:p>
                  </a:txBody>
                  <a:tcPr/>
                </a:tc>
                <a:extLst>
                  <a:ext uri="{0D108BD9-81ED-4DB2-BD59-A6C34878D82A}">
                    <a16:rowId xmlns:a16="http://schemas.microsoft.com/office/drawing/2014/main" val="1359906363"/>
                  </a:ext>
                </a:extLst>
              </a:tr>
              <a:tr h="430485">
                <a:tc>
                  <a:txBody>
                    <a:bodyPr/>
                    <a:lstStyle/>
                    <a:p>
                      <a:pPr algn="ctr"/>
                      <a:r>
                        <a:rPr lang="tr-TR" dirty="0"/>
                        <a:t>Pardus 19.1</a:t>
                      </a:r>
                    </a:p>
                  </a:txBody>
                  <a:tcPr/>
                </a:tc>
                <a:tc>
                  <a:txBody>
                    <a:bodyPr/>
                    <a:lstStyle/>
                    <a:p>
                      <a:pPr algn="ctr"/>
                      <a:r>
                        <a:rPr lang="tr-TR" dirty="0"/>
                        <a:t>ondokuz</a:t>
                      </a:r>
                    </a:p>
                  </a:txBody>
                  <a:tcPr/>
                </a:tc>
                <a:tc>
                  <a:txBody>
                    <a:bodyPr/>
                    <a:lstStyle/>
                    <a:p>
                      <a:pPr algn="ctr"/>
                      <a:r>
                        <a:rPr lang="tr-TR" dirty="0"/>
                        <a:t>20 Kasım 2019</a:t>
                      </a:r>
                    </a:p>
                  </a:txBody>
                  <a:tcPr/>
                </a:tc>
                <a:extLst>
                  <a:ext uri="{0D108BD9-81ED-4DB2-BD59-A6C34878D82A}">
                    <a16:rowId xmlns:a16="http://schemas.microsoft.com/office/drawing/2014/main" val="2987626302"/>
                  </a:ext>
                </a:extLst>
              </a:tr>
            </a:tbl>
          </a:graphicData>
        </a:graphic>
      </p:graphicFrame>
    </p:spTree>
    <p:extLst>
      <p:ext uri="{BB962C8B-B14F-4D97-AF65-F5344CB8AC3E}">
        <p14:creationId xmlns:p14="http://schemas.microsoft.com/office/powerpoint/2010/main" val="12010430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77C6596E-6C66-2FB6-6878-7799E252770E}"/>
              </a:ext>
            </a:extLst>
          </p:cNvPr>
          <p:cNvSpPr txBox="1"/>
          <p:nvPr/>
        </p:nvSpPr>
        <p:spPr>
          <a:xfrm>
            <a:off x="1759309" y="1462020"/>
            <a:ext cx="3029291" cy="430887"/>
          </a:xfrm>
          <a:prstGeom prst="rect">
            <a:avLst/>
          </a:prstGeom>
          <a:noFill/>
        </p:spPr>
        <p:txBody>
          <a:bodyPr wrap="none" rtlCol="0">
            <a:spAutoFit/>
          </a:bodyPr>
          <a:lstStyle/>
          <a:p>
            <a:r>
              <a:rPr lang="tr-TR" sz="2200" dirty="0"/>
              <a:t>Debian Tabanlı Sürümler</a:t>
            </a:r>
          </a:p>
        </p:txBody>
      </p:sp>
      <p:pic>
        <p:nvPicPr>
          <p:cNvPr id="5" name="Resim 4" descr="kırpıntı çizim, çizgi film, grafik, metin içeren bir resim">
            <a:extLst>
              <a:ext uri="{FF2B5EF4-FFF2-40B4-BE49-F238E27FC236}">
                <a16:creationId xmlns:a16="http://schemas.microsoft.com/office/drawing/2014/main" id="{F35C6CB1-65A3-050B-B18A-7677AC1144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0956" y="99046"/>
            <a:ext cx="1110085" cy="1362974"/>
          </a:xfrm>
          <a:prstGeom prst="rect">
            <a:avLst/>
          </a:prstGeom>
        </p:spPr>
      </p:pic>
      <p:graphicFrame>
        <p:nvGraphicFramePr>
          <p:cNvPr id="6" name="Tablo 5">
            <a:extLst>
              <a:ext uri="{FF2B5EF4-FFF2-40B4-BE49-F238E27FC236}">
                <a16:creationId xmlns:a16="http://schemas.microsoft.com/office/drawing/2014/main" id="{B7C9F3DC-2BD5-50C1-59A6-4D300938D136}"/>
              </a:ext>
            </a:extLst>
          </p:cNvPr>
          <p:cNvGraphicFramePr>
            <a:graphicFrameLocks noGrp="1"/>
          </p:cNvGraphicFramePr>
          <p:nvPr>
            <p:extLst>
              <p:ext uri="{D42A27DB-BD31-4B8C-83A1-F6EECF244321}">
                <p14:modId xmlns:p14="http://schemas.microsoft.com/office/powerpoint/2010/main" val="1737272363"/>
              </p:ext>
            </p:extLst>
          </p:nvPr>
        </p:nvGraphicFramePr>
        <p:xfrm>
          <a:off x="1759309" y="1831352"/>
          <a:ext cx="8673381" cy="3437299"/>
        </p:xfrm>
        <a:graphic>
          <a:graphicData uri="http://schemas.openxmlformats.org/drawingml/2006/table">
            <a:tbl>
              <a:tblPr firstRow="1" bandRow="1">
                <a:effectLst>
                  <a:innerShdw blurRad="114300">
                    <a:prstClr val="black"/>
                  </a:innerShdw>
                </a:effectLst>
                <a:tableStyleId>{72833802-FEF1-4C79-8D5D-14CF1EAF98D9}</a:tableStyleId>
              </a:tblPr>
              <a:tblGrid>
                <a:gridCol w="2891127">
                  <a:extLst>
                    <a:ext uri="{9D8B030D-6E8A-4147-A177-3AD203B41FA5}">
                      <a16:colId xmlns:a16="http://schemas.microsoft.com/office/drawing/2014/main" val="938815965"/>
                    </a:ext>
                  </a:extLst>
                </a:gridCol>
                <a:gridCol w="2891127">
                  <a:extLst>
                    <a:ext uri="{9D8B030D-6E8A-4147-A177-3AD203B41FA5}">
                      <a16:colId xmlns:a16="http://schemas.microsoft.com/office/drawing/2014/main" val="3440013389"/>
                    </a:ext>
                  </a:extLst>
                </a:gridCol>
                <a:gridCol w="2891127">
                  <a:extLst>
                    <a:ext uri="{9D8B030D-6E8A-4147-A177-3AD203B41FA5}">
                      <a16:colId xmlns:a16="http://schemas.microsoft.com/office/drawing/2014/main" val="2630182050"/>
                    </a:ext>
                  </a:extLst>
                </a:gridCol>
              </a:tblGrid>
              <a:tr h="430485">
                <a:tc>
                  <a:txBody>
                    <a:bodyPr/>
                    <a:lstStyle/>
                    <a:p>
                      <a:pPr algn="ctr"/>
                      <a:r>
                        <a:rPr lang="tr-TR" b="0" dirty="0"/>
                        <a:t>Sürüm</a:t>
                      </a:r>
                    </a:p>
                  </a:txBody>
                  <a:tcPr/>
                </a:tc>
                <a:tc>
                  <a:txBody>
                    <a:bodyPr/>
                    <a:lstStyle/>
                    <a:p>
                      <a:pPr algn="ctr"/>
                      <a:r>
                        <a:rPr lang="tr-TR" b="0" dirty="0"/>
                        <a:t>Kod Adı</a:t>
                      </a:r>
                    </a:p>
                  </a:txBody>
                  <a:tcPr/>
                </a:tc>
                <a:tc>
                  <a:txBody>
                    <a:bodyPr/>
                    <a:lstStyle/>
                    <a:p>
                      <a:pPr algn="ctr"/>
                      <a:r>
                        <a:rPr lang="tr-TR" b="0" dirty="0"/>
                        <a:t>Çıkış Tarihi</a:t>
                      </a:r>
                    </a:p>
                  </a:txBody>
                  <a:tcPr/>
                </a:tc>
                <a:extLst>
                  <a:ext uri="{0D108BD9-81ED-4DB2-BD59-A6C34878D82A}">
                    <a16:rowId xmlns:a16="http://schemas.microsoft.com/office/drawing/2014/main" val="118698279"/>
                  </a:ext>
                </a:extLst>
              </a:tr>
              <a:tr h="430485">
                <a:tc>
                  <a:txBody>
                    <a:bodyPr/>
                    <a:lstStyle/>
                    <a:p>
                      <a:pPr algn="ctr"/>
                      <a:r>
                        <a:rPr lang="tr-TR" dirty="0"/>
                        <a:t>Pardus 19.2</a:t>
                      </a:r>
                    </a:p>
                  </a:txBody>
                  <a:tcPr/>
                </a:tc>
                <a:tc>
                  <a:txBody>
                    <a:bodyPr/>
                    <a:lstStyle/>
                    <a:p>
                      <a:pPr algn="ctr"/>
                      <a:r>
                        <a:rPr lang="tr-TR" dirty="0"/>
                        <a:t>ondokuz</a:t>
                      </a:r>
                    </a:p>
                  </a:txBody>
                  <a:tcPr/>
                </a:tc>
                <a:tc>
                  <a:txBody>
                    <a:bodyPr/>
                    <a:lstStyle/>
                    <a:p>
                      <a:pPr algn="ctr"/>
                      <a:r>
                        <a:rPr lang="tr-TR" dirty="0"/>
                        <a:t>3 Mart 2020</a:t>
                      </a:r>
                    </a:p>
                  </a:txBody>
                  <a:tcPr/>
                </a:tc>
                <a:extLst>
                  <a:ext uri="{0D108BD9-81ED-4DB2-BD59-A6C34878D82A}">
                    <a16:rowId xmlns:a16="http://schemas.microsoft.com/office/drawing/2014/main" val="3025443727"/>
                  </a:ext>
                </a:extLst>
              </a:tr>
              <a:tr h="430485">
                <a:tc>
                  <a:txBody>
                    <a:bodyPr/>
                    <a:lstStyle/>
                    <a:p>
                      <a:pPr algn="ctr"/>
                      <a:r>
                        <a:rPr lang="tr-TR" dirty="0"/>
                        <a:t>Pardus 19.3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ondokuz</a:t>
                      </a:r>
                    </a:p>
                  </a:txBody>
                  <a:tcPr/>
                </a:tc>
                <a:tc>
                  <a:txBody>
                    <a:bodyPr/>
                    <a:lstStyle/>
                    <a:p>
                      <a:pPr algn="ctr"/>
                      <a:r>
                        <a:rPr lang="tr-TR" dirty="0"/>
                        <a:t>3 Temmuz 2020</a:t>
                      </a:r>
                    </a:p>
                  </a:txBody>
                  <a:tcPr/>
                </a:tc>
                <a:extLst>
                  <a:ext uri="{0D108BD9-81ED-4DB2-BD59-A6C34878D82A}">
                    <a16:rowId xmlns:a16="http://schemas.microsoft.com/office/drawing/2014/main" val="1276176181"/>
                  </a:ext>
                </a:extLst>
              </a:tr>
              <a:tr h="430485">
                <a:tc>
                  <a:txBody>
                    <a:bodyPr/>
                    <a:lstStyle/>
                    <a:p>
                      <a:pPr algn="ctr"/>
                      <a:r>
                        <a:rPr lang="tr-TR" dirty="0"/>
                        <a:t>Pardus 19.4</a:t>
                      </a:r>
                    </a:p>
                  </a:txBody>
                  <a:tcPr/>
                </a:tc>
                <a:tc>
                  <a:txBody>
                    <a:bodyPr/>
                    <a:lstStyle/>
                    <a:p>
                      <a:pPr algn="ctr"/>
                      <a:r>
                        <a:rPr lang="tr-TR" dirty="0"/>
                        <a:t>ondokuz</a:t>
                      </a:r>
                    </a:p>
                  </a:txBody>
                  <a:tcPr/>
                </a:tc>
                <a:tc>
                  <a:txBody>
                    <a:bodyPr/>
                    <a:lstStyle/>
                    <a:p>
                      <a:pPr algn="ctr"/>
                      <a:r>
                        <a:rPr lang="tr-TR" dirty="0"/>
                        <a:t>3 Kasım 2020</a:t>
                      </a:r>
                    </a:p>
                  </a:txBody>
                  <a:tcPr/>
                </a:tc>
                <a:extLst>
                  <a:ext uri="{0D108BD9-81ED-4DB2-BD59-A6C34878D82A}">
                    <a16:rowId xmlns:a16="http://schemas.microsoft.com/office/drawing/2014/main" val="4254303732"/>
                  </a:ext>
                </a:extLst>
              </a:tr>
              <a:tr h="423904">
                <a:tc>
                  <a:txBody>
                    <a:bodyPr/>
                    <a:lstStyle/>
                    <a:p>
                      <a:pPr algn="ctr"/>
                      <a:r>
                        <a:rPr lang="tr-TR" dirty="0"/>
                        <a:t>Pardus 19.5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ondokuz</a:t>
                      </a:r>
                    </a:p>
                  </a:txBody>
                  <a:tcPr/>
                </a:tc>
                <a:tc>
                  <a:txBody>
                    <a:bodyPr/>
                    <a:lstStyle/>
                    <a:p>
                      <a:pPr algn="ctr"/>
                      <a:r>
                        <a:rPr lang="tr-TR" dirty="0"/>
                        <a:t>3 Mart 2021</a:t>
                      </a:r>
                    </a:p>
                  </a:txBody>
                  <a:tcPr/>
                </a:tc>
                <a:extLst>
                  <a:ext uri="{0D108BD9-81ED-4DB2-BD59-A6C34878D82A}">
                    <a16:rowId xmlns:a16="http://schemas.microsoft.com/office/drawing/2014/main" val="51881125"/>
                  </a:ext>
                </a:extLst>
              </a:tr>
              <a:tr h="430485">
                <a:tc>
                  <a:txBody>
                    <a:bodyPr/>
                    <a:lstStyle/>
                    <a:p>
                      <a:pPr algn="ctr"/>
                      <a:r>
                        <a:rPr lang="tr-TR" dirty="0"/>
                        <a:t>Pardus 21.0</a:t>
                      </a:r>
                    </a:p>
                  </a:txBody>
                  <a:tcPr/>
                </a:tc>
                <a:tc>
                  <a:txBody>
                    <a:bodyPr/>
                    <a:lstStyle/>
                    <a:p>
                      <a:pPr algn="ctr"/>
                      <a:r>
                        <a:rPr lang="tr-TR" sz="1800" b="0" i="0" kern="1200" dirty="0">
                          <a:solidFill>
                            <a:schemeClr val="tx1"/>
                          </a:solidFill>
                          <a:effectLst/>
                          <a:latin typeface="+mn-lt"/>
                          <a:ea typeface="+mn-ea"/>
                          <a:cs typeface="+mn-cs"/>
                        </a:rPr>
                        <a:t>Dolunay</a:t>
                      </a:r>
                      <a:endParaRPr lang="tr-TR" dirty="0"/>
                    </a:p>
                  </a:txBody>
                  <a:tcPr/>
                </a:tc>
                <a:tc>
                  <a:txBody>
                    <a:bodyPr/>
                    <a:lstStyle/>
                    <a:p>
                      <a:pPr algn="ctr"/>
                      <a:r>
                        <a:rPr lang="tr-TR" dirty="0"/>
                        <a:t>21 Ağustos 2021</a:t>
                      </a:r>
                    </a:p>
                  </a:txBody>
                  <a:tcPr/>
                </a:tc>
                <a:extLst>
                  <a:ext uri="{0D108BD9-81ED-4DB2-BD59-A6C34878D82A}">
                    <a16:rowId xmlns:a16="http://schemas.microsoft.com/office/drawing/2014/main" val="440741624"/>
                  </a:ext>
                </a:extLst>
              </a:tr>
              <a:tr h="430485">
                <a:tc>
                  <a:txBody>
                    <a:bodyPr/>
                    <a:lstStyle/>
                    <a:p>
                      <a:pPr algn="ctr"/>
                      <a:r>
                        <a:rPr lang="tr-TR" dirty="0"/>
                        <a:t>Pardus 21.1</a:t>
                      </a:r>
                    </a:p>
                  </a:txBody>
                  <a:tcPr/>
                </a:tc>
                <a:tc>
                  <a:txBody>
                    <a:bodyPr/>
                    <a:lstStyle/>
                    <a:p>
                      <a:pPr algn="ctr"/>
                      <a:r>
                        <a:rPr lang="tr-TR" sz="1800" b="0" i="0" kern="1200" dirty="0">
                          <a:solidFill>
                            <a:schemeClr val="tx1"/>
                          </a:solidFill>
                          <a:effectLst/>
                          <a:latin typeface="+mn-lt"/>
                          <a:ea typeface="+mn-ea"/>
                          <a:cs typeface="+mn-cs"/>
                        </a:rPr>
                        <a:t>Dolunay</a:t>
                      </a:r>
                      <a:endParaRPr lang="tr-TR" dirty="0"/>
                    </a:p>
                  </a:txBody>
                  <a:tcPr/>
                </a:tc>
                <a:tc>
                  <a:txBody>
                    <a:bodyPr/>
                    <a:lstStyle/>
                    <a:p>
                      <a:pPr algn="ctr"/>
                      <a:r>
                        <a:rPr lang="tr-TR" dirty="0"/>
                        <a:t>3 Aralık 2021</a:t>
                      </a:r>
                    </a:p>
                  </a:txBody>
                  <a:tcPr/>
                </a:tc>
                <a:extLst>
                  <a:ext uri="{0D108BD9-81ED-4DB2-BD59-A6C34878D82A}">
                    <a16:rowId xmlns:a16="http://schemas.microsoft.com/office/drawing/2014/main" val="1359906363"/>
                  </a:ext>
                </a:extLst>
              </a:tr>
              <a:tr h="430485">
                <a:tc>
                  <a:txBody>
                    <a:bodyPr/>
                    <a:lstStyle/>
                    <a:p>
                      <a:pPr algn="ctr"/>
                      <a:r>
                        <a:rPr lang="tr-TR" dirty="0"/>
                        <a:t>Pardus 21.2</a:t>
                      </a:r>
                    </a:p>
                  </a:txBody>
                  <a:tcPr/>
                </a:tc>
                <a:tc>
                  <a:txBody>
                    <a:bodyPr/>
                    <a:lstStyle/>
                    <a:p>
                      <a:pPr algn="ctr"/>
                      <a:r>
                        <a:rPr lang="tr-TR" sz="1800" b="0" i="0" kern="1200" dirty="0">
                          <a:solidFill>
                            <a:schemeClr val="tx1"/>
                          </a:solidFill>
                          <a:effectLst/>
                          <a:latin typeface="+mn-lt"/>
                          <a:ea typeface="+mn-ea"/>
                          <a:cs typeface="+mn-cs"/>
                        </a:rPr>
                        <a:t>Dolunay</a:t>
                      </a:r>
                      <a:endParaRPr lang="tr-TR" dirty="0"/>
                    </a:p>
                  </a:txBody>
                  <a:tcPr/>
                </a:tc>
                <a:tc>
                  <a:txBody>
                    <a:bodyPr/>
                    <a:lstStyle/>
                    <a:p>
                      <a:pPr algn="ctr"/>
                      <a:r>
                        <a:rPr lang="tr-TR" dirty="0"/>
                        <a:t>29 Mart 2022</a:t>
                      </a:r>
                    </a:p>
                  </a:txBody>
                  <a:tcPr/>
                </a:tc>
                <a:extLst>
                  <a:ext uri="{0D108BD9-81ED-4DB2-BD59-A6C34878D82A}">
                    <a16:rowId xmlns:a16="http://schemas.microsoft.com/office/drawing/2014/main" val="2987626302"/>
                  </a:ext>
                </a:extLst>
              </a:tr>
            </a:tbl>
          </a:graphicData>
        </a:graphic>
      </p:graphicFrame>
    </p:spTree>
    <p:extLst>
      <p:ext uri="{BB962C8B-B14F-4D97-AF65-F5344CB8AC3E}">
        <p14:creationId xmlns:p14="http://schemas.microsoft.com/office/powerpoint/2010/main" val="8267462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9" name="Freeform: Shape 12">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Resim 6" descr="kırpıntı çizim, çizgi film, grafik, çizim içeren bir resim&#10;&#10;Açıklama otomatik olarak oluşturuldu">
            <a:extLst>
              <a:ext uri="{FF2B5EF4-FFF2-40B4-BE49-F238E27FC236}">
                <a16:creationId xmlns:a16="http://schemas.microsoft.com/office/drawing/2014/main" id="{38BFA02C-7582-719C-4CD8-B4AE2582C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6411" y="1534369"/>
            <a:ext cx="1478152" cy="1478152"/>
          </a:xfrm>
          <a:prstGeom prst="rect">
            <a:avLst/>
          </a:prstGeom>
        </p:spPr>
      </p:pic>
      <p:sp>
        <p:nvSpPr>
          <p:cNvPr id="9" name="Metin kutusu 8">
            <a:extLst>
              <a:ext uri="{FF2B5EF4-FFF2-40B4-BE49-F238E27FC236}">
                <a16:creationId xmlns:a16="http://schemas.microsoft.com/office/drawing/2014/main" id="{33DE0F28-ACED-FE26-F8E5-4297B181B988}"/>
              </a:ext>
            </a:extLst>
          </p:cNvPr>
          <p:cNvSpPr txBox="1"/>
          <p:nvPr/>
        </p:nvSpPr>
        <p:spPr>
          <a:xfrm>
            <a:off x="407437" y="826483"/>
            <a:ext cx="3106941" cy="707886"/>
          </a:xfrm>
          <a:prstGeom prst="rect">
            <a:avLst/>
          </a:prstGeom>
          <a:noFill/>
        </p:spPr>
        <p:txBody>
          <a:bodyPr wrap="none" rtlCol="0">
            <a:spAutoFit/>
          </a:bodyPr>
          <a:lstStyle/>
          <a:p>
            <a:r>
              <a:rPr lang="tr-TR" sz="4000" dirty="0">
                <a:solidFill>
                  <a:srgbClr val="FFCC00"/>
                </a:solidFill>
              </a:rPr>
              <a:t>Pardus Nedir?</a:t>
            </a:r>
          </a:p>
        </p:txBody>
      </p:sp>
      <p:sp>
        <p:nvSpPr>
          <p:cNvPr id="12" name="Dikdörtgen: Köşeleri Yuvarlatılmış 11">
            <a:extLst>
              <a:ext uri="{FF2B5EF4-FFF2-40B4-BE49-F238E27FC236}">
                <a16:creationId xmlns:a16="http://schemas.microsoft.com/office/drawing/2014/main" id="{61093B02-E38B-3713-9F5E-CAA7E6C68F3F}"/>
              </a:ext>
            </a:extLst>
          </p:cNvPr>
          <p:cNvSpPr/>
          <p:nvPr/>
        </p:nvSpPr>
        <p:spPr>
          <a:xfrm>
            <a:off x="477563" y="1946229"/>
            <a:ext cx="6073629" cy="6544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2200" dirty="0"/>
              <a:t>Debian Tabanlı Bir Linux Dağıtımıdır</a:t>
            </a:r>
          </a:p>
        </p:txBody>
      </p:sp>
      <p:sp>
        <p:nvSpPr>
          <p:cNvPr id="14" name="Dikdörtgen: Köşeleri Yuvarlatılmış 13">
            <a:extLst>
              <a:ext uri="{FF2B5EF4-FFF2-40B4-BE49-F238E27FC236}">
                <a16:creationId xmlns:a16="http://schemas.microsoft.com/office/drawing/2014/main" id="{2A1994B5-68D8-C5D1-37D7-0B7D51E8E138}"/>
              </a:ext>
            </a:extLst>
          </p:cNvPr>
          <p:cNvSpPr/>
          <p:nvPr/>
        </p:nvSpPr>
        <p:spPr>
          <a:xfrm>
            <a:off x="2574812" y="3429000"/>
            <a:ext cx="6073628" cy="6544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2200" dirty="0"/>
              <a:t>İçinde Kurumsal İhtiyaçlar İçin Tasarlanmış Ürünleri’de Kapsar</a:t>
            </a:r>
          </a:p>
        </p:txBody>
      </p:sp>
      <p:sp>
        <p:nvSpPr>
          <p:cNvPr id="24" name="Dikdörtgen: Köşeleri Yuvarlatılmış 23">
            <a:extLst>
              <a:ext uri="{FF2B5EF4-FFF2-40B4-BE49-F238E27FC236}">
                <a16:creationId xmlns:a16="http://schemas.microsoft.com/office/drawing/2014/main" id="{3E2ACEE2-ABDE-78E8-6965-8C8B31706D26}"/>
              </a:ext>
            </a:extLst>
          </p:cNvPr>
          <p:cNvSpPr/>
          <p:nvPr/>
        </p:nvSpPr>
        <p:spPr>
          <a:xfrm>
            <a:off x="477563" y="4911771"/>
            <a:ext cx="6073629" cy="6544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2200" dirty="0"/>
              <a:t>Açık Kaynak Kodlu Özgür İşletim Sistemidir</a:t>
            </a:r>
          </a:p>
        </p:txBody>
      </p:sp>
    </p:spTree>
    <p:extLst>
      <p:ext uri="{BB962C8B-B14F-4D97-AF65-F5344CB8AC3E}">
        <p14:creationId xmlns:p14="http://schemas.microsoft.com/office/powerpoint/2010/main" val="2514157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77C6596E-6C66-2FB6-6878-7799E252770E}"/>
              </a:ext>
            </a:extLst>
          </p:cNvPr>
          <p:cNvSpPr txBox="1"/>
          <p:nvPr/>
        </p:nvSpPr>
        <p:spPr>
          <a:xfrm>
            <a:off x="1759309" y="1462020"/>
            <a:ext cx="3029291" cy="430887"/>
          </a:xfrm>
          <a:prstGeom prst="rect">
            <a:avLst/>
          </a:prstGeom>
          <a:noFill/>
        </p:spPr>
        <p:txBody>
          <a:bodyPr wrap="none" rtlCol="0">
            <a:spAutoFit/>
          </a:bodyPr>
          <a:lstStyle/>
          <a:p>
            <a:r>
              <a:rPr lang="tr-TR" sz="2200" dirty="0"/>
              <a:t>Debian Tabanlı Sürümler</a:t>
            </a:r>
          </a:p>
        </p:txBody>
      </p:sp>
      <p:pic>
        <p:nvPicPr>
          <p:cNvPr id="5" name="Resim 4" descr="kırpıntı çizim, çizgi film, grafik, metin içeren bir resim">
            <a:extLst>
              <a:ext uri="{FF2B5EF4-FFF2-40B4-BE49-F238E27FC236}">
                <a16:creationId xmlns:a16="http://schemas.microsoft.com/office/drawing/2014/main" id="{F35C6CB1-65A3-050B-B18A-7677AC1144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0956" y="99046"/>
            <a:ext cx="1110085" cy="1362974"/>
          </a:xfrm>
          <a:prstGeom prst="rect">
            <a:avLst/>
          </a:prstGeom>
        </p:spPr>
      </p:pic>
      <p:graphicFrame>
        <p:nvGraphicFramePr>
          <p:cNvPr id="6" name="Tablo 5">
            <a:extLst>
              <a:ext uri="{FF2B5EF4-FFF2-40B4-BE49-F238E27FC236}">
                <a16:creationId xmlns:a16="http://schemas.microsoft.com/office/drawing/2014/main" id="{B7C9F3DC-2BD5-50C1-59A6-4D300938D136}"/>
              </a:ext>
            </a:extLst>
          </p:cNvPr>
          <p:cNvGraphicFramePr>
            <a:graphicFrameLocks noGrp="1"/>
          </p:cNvGraphicFramePr>
          <p:nvPr>
            <p:extLst>
              <p:ext uri="{D42A27DB-BD31-4B8C-83A1-F6EECF244321}">
                <p14:modId xmlns:p14="http://schemas.microsoft.com/office/powerpoint/2010/main" val="1231146855"/>
              </p:ext>
            </p:extLst>
          </p:nvPr>
        </p:nvGraphicFramePr>
        <p:xfrm>
          <a:off x="1759310" y="2356078"/>
          <a:ext cx="8673381" cy="2145844"/>
        </p:xfrm>
        <a:graphic>
          <a:graphicData uri="http://schemas.openxmlformats.org/drawingml/2006/table">
            <a:tbl>
              <a:tblPr firstRow="1" bandRow="1">
                <a:effectLst>
                  <a:innerShdw blurRad="114300">
                    <a:prstClr val="black"/>
                  </a:innerShdw>
                </a:effectLst>
                <a:tableStyleId>{72833802-FEF1-4C79-8D5D-14CF1EAF98D9}</a:tableStyleId>
              </a:tblPr>
              <a:tblGrid>
                <a:gridCol w="2891127">
                  <a:extLst>
                    <a:ext uri="{9D8B030D-6E8A-4147-A177-3AD203B41FA5}">
                      <a16:colId xmlns:a16="http://schemas.microsoft.com/office/drawing/2014/main" val="938815965"/>
                    </a:ext>
                  </a:extLst>
                </a:gridCol>
                <a:gridCol w="2891127">
                  <a:extLst>
                    <a:ext uri="{9D8B030D-6E8A-4147-A177-3AD203B41FA5}">
                      <a16:colId xmlns:a16="http://schemas.microsoft.com/office/drawing/2014/main" val="3440013389"/>
                    </a:ext>
                  </a:extLst>
                </a:gridCol>
                <a:gridCol w="2891127">
                  <a:extLst>
                    <a:ext uri="{9D8B030D-6E8A-4147-A177-3AD203B41FA5}">
                      <a16:colId xmlns:a16="http://schemas.microsoft.com/office/drawing/2014/main" val="2630182050"/>
                    </a:ext>
                  </a:extLst>
                </a:gridCol>
              </a:tblGrid>
              <a:tr h="430485">
                <a:tc>
                  <a:txBody>
                    <a:bodyPr/>
                    <a:lstStyle/>
                    <a:p>
                      <a:pPr algn="ctr"/>
                      <a:r>
                        <a:rPr lang="tr-TR" b="0" dirty="0"/>
                        <a:t>Sürüm</a:t>
                      </a:r>
                    </a:p>
                  </a:txBody>
                  <a:tcPr/>
                </a:tc>
                <a:tc>
                  <a:txBody>
                    <a:bodyPr/>
                    <a:lstStyle/>
                    <a:p>
                      <a:pPr algn="ctr"/>
                      <a:r>
                        <a:rPr lang="tr-TR" b="0" dirty="0"/>
                        <a:t>Kod Adı</a:t>
                      </a:r>
                    </a:p>
                  </a:txBody>
                  <a:tcPr/>
                </a:tc>
                <a:tc>
                  <a:txBody>
                    <a:bodyPr/>
                    <a:lstStyle/>
                    <a:p>
                      <a:pPr algn="ctr"/>
                      <a:r>
                        <a:rPr lang="tr-TR" b="0" dirty="0"/>
                        <a:t>Çıkış Tarihi</a:t>
                      </a:r>
                    </a:p>
                  </a:txBody>
                  <a:tcPr/>
                </a:tc>
                <a:extLst>
                  <a:ext uri="{0D108BD9-81ED-4DB2-BD59-A6C34878D82A}">
                    <a16:rowId xmlns:a16="http://schemas.microsoft.com/office/drawing/2014/main" val="118698279"/>
                  </a:ext>
                </a:extLst>
              </a:tr>
              <a:tr h="430485">
                <a:tc>
                  <a:txBody>
                    <a:bodyPr/>
                    <a:lstStyle/>
                    <a:p>
                      <a:pPr algn="ctr"/>
                      <a:r>
                        <a:rPr lang="tr-TR" dirty="0"/>
                        <a:t>Pardus 21.3</a:t>
                      </a:r>
                    </a:p>
                  </a:txBody>
                  <a:tcPr/>
                </a:tc>
                <a:tc>
                  <a:txBody>
                    <a:bodyPr/>
                    <a:lstStyle/>
                    <a:p>
                      <a:pPr algn="ctr"/>
                      <a:r>
                        <a:rPr lang="tr-TR" dirty="0"/>
                        <a:t>Dolunay</a:t>
                      </a:r>
                    </a:p>
                  </a:txBody>
                  <a:tcPr/>
                </a:tc>
                <a:tc>
                  <a:txBody>
                    <a:bodyPr/>
                    <a:lstStyle/>
                    <a:p>
                      <a:pPr algn="ctr"/>
                      <a:r>
                        <a:rPr lang="tr-TR" dirty="0"/>
                        <a:t>21 Temmuz 2022</a:t>
                      </a:r>
                    </a:p>
                  </a:txBody>
                  <a:tcPr/>
                </a:tc>
                <a:extLst>
                  <a:ext uri="{0D108BD9-81ED-4DB2-BD59-A6C34878D82A}">
                    <a16:rowId xmlns:a16="http://schemas.microsoft.com/office/drawing/2014/main" val="3025443727"/>
                  </a:ext>
                </a:extLst>
              </a:tr>
              <a:tr h="430485">
                <a:tc>
                  <a:txBody>
                    <a:bodyPr/>
                    <a:lstStyle/>
                    <a:p>
                      <a:pPr algn="ctr"/>
                      <a:r>
                        <a:rPr lang="tr-TR" dirty="0"/>
                        <a:t>Pardus 21.4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Dolunay</a:t>
                      </a:r>
                    </a:p>
                  </a:txBody>
                  <a:tcPr/>
                </a:tc>
                <a:tc>
                  <a:txBody>
                    <a:bodyPr/>
                    <a:lstStyle/>
                    <a:p>
                      <a:pPr algn="ctr"/>
                      <a:r>
                        <a:rPr lang="tr-TR" dirty="0"/>
                        <a:t>27 Aralık 2022</a:t>
                      </a:r>
                    </a:p>
                  </a:txBody>
                  <a:tcPr/>
                </a:tc>
                <a:extLst>
                  <a:ext uri="{0D108BD9-81ED-4DB2-BD59-A6C34878D82A}">
                    <a16:rowId xmlns:a16="http://schemas.microsoft.com/office/drawing/2014/main" val="1276176181"/>
                  </a:ext>
                </a:extLst>
              </a:tr>
              <a:tr h="430485">
                <a:tc>
                  <a:txBody>
                    <a:bodyPr/>
                    <a:lstStyle/>
                    <a:p>
                      <a:pPr algn="ctr"/>
                      <a:r>
                        <a:rPr lang="tr-TR" dirty="0"/>
                        <a:t>Pardus 21.5</a:t>
                      </a:r>
                    </a:p>
                  </a:txBody>
                  <a:tcPr/>
                </a:tc>
                <a:tc>
                  <a:txBody>
                    <a:bodyPr/>
                    <a:lstStyle/>
                    <a:p>
                      <a:pPr algn="ctr"/>
                      <a:r>
                        <a:rPr lang="tr-TR" dirty="0"/>
                        <a:t>Dolunay</a:t>
                      </a:r>
                    </a:p>
                  </a:txBody>
                  <a:tcPr/>
                </a:tc>
                <a:tc>
                  <a:txBody>
                    <a:bodyPr/>
                    <a:lstStyle/>
                    <a:p>
                      <a:pPr algn="ctr"/>
                      <a:r>
                        <a:rPr lang="tr-TR" dirty="0"/>
                        <a:t>5 Mayıs 2023</a:t>
                      </a:r>
                    </a:p>
                  </a:txBody>
                  <a:tcPr/>
                </a:tc>
                <a:extLst>
                  <a:ext uri="{0D108BD9-81ED-4DB2-BD59-A6C34878D82A}">
                    <a16:rowId xmlns:a16="http://schemas.microsoft.com/office/drawing/2014/main" val="4254303732"/>
                  </a:ext>
                </a:extLst>
              </a:tr>
              <a:tr h="423904">
                <a:tc>
                  <a:txBody>
                    <a:bodyPr/>
                    <a:lstStyle/>
                    <a:p>
                      <a:pPr algn="ctr"/>
                      <a:r>
                        <a:rPr lang="tr-TR" dirty="0"/>
                        <a:t>Pardus 23.0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dirty="0"/>
                        <a:t>Ay Yıldız</a:t>
                      </a:r>
                    </a:p>
                  </a:txBody>
                  <a:tcPr/>
                </a:tc>
                <a:tc>
                  <a:txBody>
                    <a:bodyPr/>
                    <a:lstStyle/>
                    <a:p>
                      <a:pPr algn="ctr"/>
                      <a:r>
                        <a:rPr lang="tr-TR" dirty="0"/>
                        <a:t>30 Ağustos 2023</a:t>
                      </a:r>
                    </a:p>
                  </a:txBody>
                  <a:tcPr/>
                </a:tc>
                <a:extLst>
                  <a:ext uri="{0D108BD9-81ED-4DB2-BD59-A6C34878D82A}">
                    <a16:rowId xmlns:a16="http://schemas.microsoft.com/office/drawing/2014/main" val="51881125"/>
                  </a:ext>
                </a:extLst>
              </a:tr>
            </a:tbl>
          </a:graphicData>
        </a:graphic>
      </p:graphicFrame>
    </p:spTree>
    <p:extLst>
      <p:ext uri="{BB962C8B-B14F-4D97-AF65-F5344CB8AC3E}">
        <p14:creationId xmlns:p14="http://schemas.microsoft.com/office/powerpoint/2010/main" val="7348611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useBgFill="1">
        <p:nvSpPr>
          <p:cNvPr id="191" name="Rectangle 19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3" name="Group 19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94" name="Rectangle 19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Rectangle 19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7" name="Rectangle 19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Rectangle 19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Rectangle 20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 name="Resim 39" descr="kırpıntı çizim, çizgi film içeren bir resim&#10;&#10;Açıklama otomatik olarak oluşturuldu">
            <a:extLst>
              <a:ext uri="{FF2B5EF4-FFF2-40B4-BE49-F238E27FC236}">
                <a16:creationId xmlns:a16="http://schemas.microsoft.com/office/drawing/2014/main" id="{76F75D48-4802-4242-45EC-DBBE71821513}"/>
              </a:ext>
            </a:extLst>
          </p:cNvPr>
          <p:cNvPicPr>
            <a:picLocks noChangeAspect="1"/>
          </p:cNvPicPr>
          <p:nvPr/>
        </p:nvPicPr>
        <p:blipFill rotWithShape="1">
          <a:blip r:embed="rId2">
            <a:extLst>
              <a:ext uri="{28A0092B-C50C-407E-A947-70E740481C1C}">
                <a14:useLocalDpi xmlns:a14="http://schemas.microsoft.com/office/drawing/2010/main" val="0"/>
              </a:ext>
            </a:extLst>
          </a:blip>
          <a:srcRect b="2820"/>
          <a:stretch/>
        </p:blipFill>
        <p:spPr>
          <a:xfrm>
            <a:off x="6988245" y="1630757"/>
            <a:ext cx="3709424" cy="3595850"/>
          </a:xfrm>
          <a:prstGeom prst="rect">
            <a:avLst/>
          </a:prstGeom>
        </p:spPr>
      </p:pic>
      <p:sp>
        <p:nvSpPr>
          <p:cNvPr id="41" name="Metin kutusu 40">
            <a:extLst>
              <a:ext uri="{FF2B5EF4-FFF2-40B4-BE49-F238E27FC236}">
                <a16:creationId xmlns:a16="http://schemas.microsoft.com/office/drawing/2014/main" id="{719E1F48-3D53-A7CF-E267-CA05DDAAB09D}"/>
              </a:ext>
            </a:extLst>
          </p:cNvPr>
          <p:cNvSpPr txBox="1"/>
          <p:nvPr/>
        </p:nvSpPr>
        <p:spPr>
          <a:xfrm>
            <a:off x="567762" y="1413657"/>
            <a:ext cx="1638590" cy="461665"/>
          </a:xfrm>
          <a:prstGeom prst="rect">
            <a:avLst/>
          </a:prstGeom>
          <a:noFill/>
        </p:spPr>
        <p:txBody>
          <a:bodyPr wrap="none" rtlCol="0">
            <a:spAutoFit/>
          </a:bodyPr>
          <a:lstStyle/>
          <a:p>
            <a:r>
              <a:rPr lang="tr-TR" sz="2400" dirty="0">
                <a:solidFill>
                  <a:schemeClr val="accent4">
                    <a:lumMod val="60000"/>
                    <a:lumOff val="40000"/>
                  </a:schemeClr>
                </a:solidFill>
              </a:rPr>
              <a:t>Pardus 19.0</a:t>
            </a:r>
          </a:p>
        </p:txBody>
      </p:sp>
      <p:sp>
        <p:nvSpPr>
          <p:cNvPr id="53" name="Metin kutusu 52">
            <a:extLst>
              <a:ext uri="{FF2B5EF4-FFF2-40B4-BE49-F238E27FC236}">
                <a16:creationId xmlns:a16="http://schemas.microsoft.com/office/drawing/2014/main" id="{4CE9BD5F-6EB3-7C1F-DA81-7515F002BC1B}"/>
              </a:ext>
            </a:extLst>
          </p:cNvPr>
          <p:cNvSpPr txBox="1"/>
          <p:nvPr/>
        </p:nvSpPr>
        <p:spPr>
          <a:xfrm>
            <a:off x="665085" y="2532001"/>
            <a:ext cx="3400290" cy="3816429"/>
          </a:xfrm>
          <a:prstGeom prst="rect">
            <a:avLst/>
          </a:prstGeom>
          <a:noFill/>
        </p:spPr>
        <p:txBody>
          <a:bodyPr wrap="none" rtlCol="0">
            <a:spAutoFit/>
          </a:bodyPr>
          <a:lstStyle/>
          <a:p>
            <a:r>
              <a:rPr lang="tr-TR" sz="2200" i="0" dirty="0">
                <a:effectLst/>
              </a:rPr>
              <a:t>XFCE (64-bit)</a:t>
            </a:r>
          </a:p>
          <a:p>
            <a:pPr marL="285750" indent="-285750">
              <a:buFont typeface="Arial" panose="020B0604020202020204" pitchFamily="34" charset="0"/>
              <a:buChar char="•"/>
            </a:pPr>
            <a:r>
              <a:rPr lang="tr-TR" sz="2200" i="0" dirty="0">
                <a:effectLst/>
              </a:rPr>
              <a:t>RAM : 1024 MB +</a:t>
            </a:r>
          </a:p>
          <a:p>
            <a:pPr marL="285750" indent="-285750">
              <a:buFont typeface="Arial" panose="020B0604020202020204" pitchFamily="34" charset="0"/>
              <a:buChar char="•"/>
            </a:pPr>
            <a:r>
              <a:rPr lang="tr-TR" sz="2200" dirty="0"/>
              <a:t>Disk Alanı : 8 GB + </a:t>
            </a:r>
          </a:p>
          <a:p>
            <a:pPr marL="285750" indent="-285750">
              <a:buFont typeface="Arial" panose="020B0604020202020204" pitchFamily="34" charset="0"/>
              <a:buChar char="•"/>
            </a:pPr>
            <a:r>
              <a:rPr lang="tr-TR" sz="2200" dirty="0"/>
              <a:t>İşlemci : 1.0 GHz +</a:t>
            </a:r>
          </a:p>
          <a:p>
            <a:pPr marL="285750" indent="-285750">
              <a:buFont typeface="Arial" panose="020B0604020202020204" pitchFamily="34" charset="0"/>
              <a:buChar char="•"/>
            </a:pPr>
            <a:r>
              <a:rPr lang="tr-TR" sz="2200" dirty="0"/>
              <a:t>Çözünürlük : 1024×768 +</a:t>
            </a:r>
          </a:p>
          <a:p>
            <a:endParaRPr lang="tr-TR" sz="2200" dirty="0"/>
          </a:p>
          <a:p>
            <a:r>
              <a:rPr lang="tr-TR" sz="2200" i="0" dirty="0">
                <a:effectLst/>
              </a:rPr>
              <a:t>GNOME (64-bit)</a:t>
            </a:r>
          </a:p>
          <a:p>
            <a:pPr marL="285750" indent="-285750">
              <a:buFont typeface="Arial" panose="020B0604020202020204" pitchFamily="34" charset="0"/>
              <a:buChar char="•"/>
            </a:pPr>
            <a:r>
              <a:rPr lang="tr-TR" sz="2200" i="0" dirty="0">
                <a:effectLst/>
              </a:rPr>
              <a:t>RAM : 1024 MB +</a:t>
            </a:r>
          </a:p>
          <a:p>
            <a:pPr marL="285750" indent="-285750">
              <a:buFont typeface="Arial" panose="020B0604020202020204" pitchFamily="34" charset="0"/>
              <a:buChar char="•"/>
            </a:pPr>
            <a:r>
              <a:rPr lang="tr-TR" sz="2200" dirty="0"/>
              <a:t>Disk Alanı : 8 GB +</a:t>
            </a:r>
          </a:p>
          <a:p>
            <a:pPr marL="285750" indent="-285750">
              <a:buFont typeface="Arial" panose="020B0604020202020204" pitchFamily="34" charset="0"/>
              <a:buChar char="•"/>
            </a:pPr>
            <a:r>
              <a:rPr lang="tr-TR" sz="2200" dirty="0"/>
              <a:t>İşlemci : 1.0 GHz +</a:t>
            </a:r>
          </a:p>
          <a:p>
            <a:pPr marL="285750" indent="-285750">
              <a:buFont typeface="Arial" panose="020B0604020202020204" pitchFamily="34" charset="0"/>
              <a:buChar char="•"/>
            </a:pPr>
            <a:r>
              <a:rPr lang="tr-TR" sz="2200" dirty="0"/>
              <a:t>Çözünürlük : 1024×768 +</a:t>
            </a:r>
          </a:p>
        </p:txBody>
      </p:sp>
    </p:spTree>
    <p:extLst>
      <p:ext uri="{BB962C8B-B14F-4D97-AF65-F5344CB8AC3E}">
        <p14:creationId xmlns:p14="http://schemas.microsoft.com/office/powerpoint/2010/main" val="101012546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useBgFill="1">
        <p:nvSpPr>
          <p:cNvPr id="191" name="Rectangle 19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3" name="Group 19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94" name="Rectangle 19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Rectangle 19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7" name="Rectangle 19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Rectangle 19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Rectangle 20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 name="Resim 39" descr="kırpıntı çizim, çizgi film içeren bir resim&#10;&#10;Açıklama otomatik olarak oluşturuldu">
            <a:extLst>
              <a:ext uri="{FF2B5EF4-FFF2-40B4-BE49-F238E27FC236}">
                <a16:creationId xmlns:a16="http://schemas.microsoft.com/office/drawing/2014/main" id="{76F75D48-4802-4242-45EC-DBBE71821513}"/>
              </a:ext>
            </a:extLst>
          </p:cNvPr>
          <p:cNvPicPr>
            <a:picLocks noChangeAspect="1"/>
          </p:cNvPicPr>
          <p:nvPr/>
        </p:nvPicPr>
        <p:blipFill rotWithShape="1">
          <a:blip r:embed="rId2">
            <a:extLst>
              <a:ext uri="{28A0092B-C50C-407E-A947-70E740481C1C}">
                <a14:useLocalDpi xmlns:a14="http://schemas.microsoft.com/office/drawing/2010/main" val="0"/>
              </a:ext>
            </a:extLst>
          </a:blip>
          <a:srcRect b="2820"/>
          <a:stretch/>
        </p:blipFill>
        <p:spPr>
          <a:xfrm>
            <a:off x="6988245" y="1630757"/>
            <a:ext cx="3709424" cy="3595850"/>
          </a:xfrm>
          <a:prstGeom prst="rect">
            <a:avLst/>
          </a:prstGeom>
        </p:spPr>
      </p:pic>
      <p:sp>
        <p:nvSpPr>
          <p:cNvPr id="41" name="Metin kutusu 40">
            <a:extLst>
              <a:ext uri="{FF2B5EF4-FFF2-40B4-BE49-F238E27FC236}">
                <a16:creationId xmlns:a16="http://schemas.microsoft.com/office/drawing/2014/main" id="{719E1F48-3D53-A7CF-E267-CA05DDAAB09D}"/>
              </a:ext>
            </a:extLst>
          </p:cNvPr>
          <p:cNvSpPr txBox="1"/>
          <p:nvPr/>
        </p:nvSpPr>
        <p:spPr>
          <a:xfrm>
            <a:off x="567762" y="1413657"/>
            <a:ext cx="1638590" cy="461665"/>
          </a:xfrm>
          <a:prstGeom prst="rect">
            <a:avLst/>
          </a:prstGeom>
          <a:noFill/>
        </p:spPr>
        <p:txBody>
          <a:bodyPr wrap="none" rtlCol="0">
            <a:spAutoFit/>
          </a:bodyPr>
          <a:lstStyle/>
          <a:p>
            <a:r>
              <a:rPr lang="tr-TR" sz="2400" dirty="0">
                <a:solidFill>
                  <a:schemeClr val="accent4">
                    <a:lumMod val="60000"/>
                    <a:lumOff val="40000"/>
                  </a:schemeClr>
                </a:solidFill>
              </a:rPr>
              <a:t>Pardus 21.0</a:t>
            </a:r>
          </a:p>
        </p:txBody>
      </p:sp>
      <p:sp>
        <p:nvSpPr>
          <p:cNvPr id="2" name="Metin kutusu 1">
            <a:extLst>
              <a:ext uri="{FF2B5EF4-FFF2-40B4-BE49-F238E27FC236}">
                <a16:creationId xmlns:a16="http://schemas.microsoft.com/office/drawing/2014/main" id="{661921E8-0479-57A7-D6C7-1007E708D06F}"/>
              </a:ext>
            </a:extLst>
          </p:cNvPr>
          <p:cNvSpPr txBox="1"/>
          <p:nvPr/>
        </p:nvSpPr>
        <p:spPr>
          <a:xfrm>
            <a:off x="665085" y="2532001"/>
            <a:ext cx="3400290" cy="3816429"/>
          </a:xfrm>
          <a:prstGeom prst="rect">
            <a:avLst/>
          </a:prstGeom>
          <a:noFill/>
        </p:spPr>
        <p:txBody>
          <a:bodyPr wrap="none" rtlCol="0">
            <a:spAutoFit/>
          </a:bodyPr>
          <a:lstStyle/>
          <a:p>
            <a:r>
              <a:rPr lang="tr-TR" sz="2200" i="0" dirty="0">
                <a:effectLst/>
              </a:rPr>
              <a:t>XFCE (64-bit)</a:t>
            </a:r>
          </a:p>
          <a:p>
            <a:pPr marL="285750" indent="-285750">
              <a:buFont typeface="Arial" panose="020B0604020202020204" pitchFamily="34" charset="0"/>
              <a:buChar char="•"/>
            </a:pPr>
            <a:r>
              <a:rPr lang="tr-TR" sz="2200" i="0" dirty="0">
                <a:effectLst/>
              </a:rPr>
              <a:t>RAM : 1024 MB +</a:t>
            </a:r>
          </a:p>
          <a:p>
            <a:pPr marL="285750" indent="-285750">
              <a:buFont typeface="Arial" panose="020B0604020202020204" pitchFamily="34" charset="0"/>
              <a:buChar char="•"/>
            </a:pPr>
            <a:r>
              <a:rPr lang="tr-TR" sz="2200" dirty="0"/>
              <a:t>Disk Alanı : 8 GB + </a:t>
            </a:r>
          </a:p>
          <a:p>
            <a:pPr marL="285750" indent="-285750">
              <a:buFont typeface="Arial" panose="020B0604020202020204" pitchFamily="34" charset="0"/>
              <a:buChar char="•"/>
            </a:pPr>
            <a:r>
              <a:rPr lang="tr-TR" sz="2200" dirty="0"/>
              <a:t>İşlemci : 1.0 GHz +</a:t>
            </a:r>
          </a:p>
          <a:p>
            <a:pPr marL="285750" indent="-285750">
              <a:buFont typeface="Arial" panose="020B0604020202020204" pitchFamily="34" charset="0"/>
              <a:buChar char="•"/>
            </a:pPr>
            <a:r>
              <a:rPr lang="tr-TR" sz="2200" dirty="0"/>
              <a:t>Çözünürlük : 1024×768 +</a:t>
            </a:r>
          </a:p>
          <a:p>
            <a:endParaRPr lang="tr-TR" sz="2200" dirty="0"/>
          </a:p>
          <a:p>
            <a:r>
              <a:rPr lang="tr-TR" sz="2200" i="0" dirty="0">
                <a:effectLst/>
              </a:rPr>
              <a:t>GNOME (64-bit)</a:t>
            </a:r>
          </a:p>
          <a:p>
            <a:pPr marL="285750" indent="-285750">
              <a:buFont typeface="Arial" panose="020B0604020202020204" pitchFamily="34" charset="0"/>
              <a:buChar char="•"/>
            </a:pPr>
            <a:r>
              <a:rPr lang="tr-TR" sz="2200" i="0" dirty="0">
                <a:effectLst/>
              </a:rPr>
              <a:t>RAM : 2048 MB +</a:t>
            </a:r>
          </a:p>
          <a:p>
            <a:pPr marL="285750" indent="-285750">
              <a:buFont typeface="Arial" panose="020B0604020202020204" pitchFamily="34" charset="0"/>
              <a:buChar char="•"/>
            </a:pPr>
            <a:r>
              <a:rPr lang="tr-TR" sz="2200" dirty="0"/>
              <a:t>Disk Alanı : 15 GB + </a:t>
            </a:r>
          </a:p>
          <a:p>
            <a:pPr marL="285750" indent="-285750">
              <a:buFont typeface="Arial" panose="020B0604020202020204" pitchFamily="34" charset="0"/>
              <a:buChar char="•"/>
            </a:pPr>
            <a:r>
              <a:rPr lang="tr-TR" sz="2200" dirty="0"/>
              <a:t>İşlemci : 2.0 GHz + </a:t>
            </a:r>
          </a:p>
          <a:p>
            <a:pPr marL="285750" indent="-285750">
              <a:buFont typeface="Arial" panose="020B0604020202020204" pitchFamily="34" charset="0"/>
              <a:buChar char="•"/>
            </a:pPr>
            <a:r>
              <a:rPr lang="tr-TR" sz="2200" dirty="0"/>
              <a:t>Çözünürlük : 1366x768 +</a:t>
            </a:r>
          </a:p>
        </p:txBody>
      </p:sp>
    </p:spTree>
    <p:extLst>
      <p:ext uri="{BB962C8B-B14F-4D97-AF65-F5344CB8AC3E}">
        <p14:creationId xmlns:p14="http://schemas.microsoft.com/office/powerpoint/2010/main" val="19144634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useBgFill="1">
        <p:nvSpPr>
          <p:cNvPr id="191" name="Rectangle 19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3" name="Group 19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94" name="Rectangle 19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Rectangle 19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7" name="Rectangle 19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Rectangle 19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Rectangle 20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 name="Resim 39" descr="kırpıntı çizim, çizgi film içeren bir resim&#10;&#10;Açıklama otomatik olarak oluşturuldu">
            <a:extLst>
              <a:ext uri="{FF2B5EF4-FFF2-40B4-BE49-F238E27FC236}">
                <a16:creationId xmlns:a16="http://schemas.microsoft.com/office/drawing/2014/main" id="{76F75D48-4802-4242-45EC-DBBE71821513}"/>
              </a:ext>
            </a:extLst>
          </p:cNvPr>
          <p:cNvPicPr>
            <a:picLocks noChangeAspect="1"/>
          </p:cNvPicPr>
          <p:nvPr/>
        </p:nvPicPr>
        <p:blipFill rotWithShape="1">
          <a:blip r:embed="rId2">
            <a:extLst>
              <a:ext uri="{28A0092B-C50C-407E-A947-70E740481C1C}">
                <a14:useLocalDpi xmlns:a14="http://schemas.microsoft.com/office/drawing/2010/main" val="0"/>
              </a:ext>
            </a:extLst>
          </a:blip>
          <a:srcRect b="2820"/>
          <a:stretch/>
        </p:blipFill>
        <p:spPr>
          <a:xfrm>
            <a:off x="6988245" y="1630757"/>
            <a:ext cx="3709424" cy="3595850"/>
          </a:xfrm>
          <a:prstGeom prst="rect">
            <a:avLst/>
          </a:prstGeom>
        </p:spPr>
      </p:pic>
      <p:sp>
        <p:nvSpPr>
          <p:cNvPr id="41" name="Metin kutusu 40">
            <a:extLst>
              <a:ext uri="{FF2B5EF4-FFF2-40B4-BE49-F238E27FC236}">
                <a16:creationId xmlns:a16="http://schemas.microsoft.com/office/drawing/2014/main" id="{719E1F48-3D53-A7CF-E267-CA05DDAAB09D}"/>
              </a:ext>
            </a:extLst>
          </p:cNvPr>
          <p:cNvSpPr txBox="1"/>
          <p:nvPr/>
        </p:nvSpPr>
        <p:spPr>
          <a:xfrm>
            <a:off x="567762" y="1413657"/>
            <a:ext cx="1638590" cy="461665"/>
          </a:xfrm>
          <a:prstGeom prst="rect">
            <a:avLst/>
          </a:prstGeom>
          <a:noFill/>
        </p:spPr>
        <p:txBody>
          <a:bodyPr wrap="none" rtlCol="0">
            <a:spAutoFit/>
          </a:bodyPr>
          <a:lstStyle/>
          <a:p>
            <a:r>
              <a:rPr lang="tr-TR" sz="2400" dirty="0">
                <a:solidFill>
                  <a:schemeClr val="accent4">
                    <a:lumMod val="60000"/>
                    <a:lumOff val="40000"/>
                  </a:schemeClr>
                </a:solidFill>
              </a:rPr>
              <a:t>Pardus 23.0</a:t>
            </a:r>
          </a:p>
        </p:txBody>
      </p:sp>
      <p:sp>
        <p:nvSpPr>
          <p:cNvPr id="3" name="Metin kutusu 2">
            <a:extLst>
              <a:ext uri="{FF2B5EF4-FFF2-40B4-BE49-F238E27FC236}">
                <a16:creationId xmlns:a16="http://schemas.microsoft.com/office/drawing/2014/main" id="{F8FEFB38-8DDE-87F8-13E5-A75916652080}"/>
              </a:ext>
            </a:extLst>
          </p:cNvPr>
          <p:cNvSpPr txBox="1"/>
          <p:nvPr/>
        </p:nvSpPr>
        <p:spPr>
          <a:xfrm>
            <a:off x="665085" y="2532001"/>
            <a:ext cx="3400290" cy="3816429"/>
          </a:xfrm>
          <a:prstGeom prst="rect">
            <a:avLst/>
          </a:prstGeom>
          <a:noFill/>
        </p:spPr>
        <p:txBody>
          <a:bodyPr wrap="none" rtlCol="0">
            <a:spAutoFit/>
          </a:bodyPr>
          <a:lstStyle/>
          <a:p>
            <a:r>
              <a:rPr lang="tr-TR" sz="2200" i="0" dirty="0">
                <a:effectLst/>
              </a:rPr>
              <a:t>XFCE (64-bit)</a:t>
            </a:r>
          </a:p>
          <a:p>
            <a:pPr marL="285750" indent="-285750">
              <a:buFont typeface="Arial" panose="020B0604020202020204" pitchFamily="34" charset="0"/>
              <a:buChar char="•"/>
            </a:pPr>
            <a:r>
              <a:rPr lang="tr-TR" sz="2200" i="0" dirty="0">
                <a:effectLst/>
              </a:rPr>
              <a:t>RAM : 1024 MB +</a:t>
            </a:r>
          </a:p>
          <a:p>
            <a:pPr marL="285750" indent="-285750">
              <a:buFont typeface="Arial" panose="020B0604020202020204" pitchFamily="34" charset="0"/>
              <a:buChar char="•"/>
            </a:pPr>
            <a:r>
              <a:rPr lang="tr-TR" sz="2200" dirty="0"/>
              <a:t>Disk Alanı : 8 GB + </a:t>
            </a:r>
          </a:p>
          <a:p>
            <a:pPr marL="285750" indent="-285750">
              <a:buFont typeface="Arial" panose="020B0604020202020204" pitchFamily="34" charset="0"/>
              <a:buChar char="•"/>
            </a:pPr>
            <a:r>
              <a:rPr lang="tr-TR" sz="2200" dirty="0"/>
              <a:t>İşlemci : 1.0 GHz +</a:t>
            </a:r>
          </a:p>
          <a:p>
            <a:pPr marL="285750" indent="-285750">
              <a:buFont typeface="Arial" panose="020B0604020202020204" pitchFamily="34" charset="0"/>
              <a:buChar char="•"/>
            </a:pPr>
            <a:r>
              <a:rPr lang="tr-TR" sz="2200" dirty="0"/>
              <a:t>Çözünürlük : 1024×768 +</a:t>
            </a:r>
          </a:p>
          <a:p>
            <a:endParaRPr lang="tr-TR" sz="2200" dirty="0"/>
          </a:p>
          <a:p>
            <a:r>
              <a:rPr lang="tr-TR" sz="2200" i="0" dirty="0">
                <a:effectLst/>
              </a:rPr>
              <a:t>GNOME (64-bit)</a:t>
            </a:r>
          </a:p>
          <a:p>
            <a:pPr marL="285750" indent="-285750">
              <a:buFont typeface="Arial" panose="020B0604020202020204" pitchFamily="34" charset="0"/>
              <a:buChar char="•"/>
            </a:pPr>
            <a:r>
              <a:rPr lang="tr-TR" sz="2200" i="0" dirty="0">
                <a:effectLst/>
              </a:rPr>
              <a:t>RAM : 2048 MB +</a:t>
            </a:r>
          </a:p>
          <a:p>
            <a:pPr marL="285750" indent="-285750">
              <a:buFont typeface="Arial" panose="020B0604020202020204" pitchFamily="34" charset="0"/>
              <a:buChar char="•"/>
            </a:pPr>
            <a:r>
              <a:rPr lang="tr-TR" sz="2200" dirty="0"/>
              <a:t>Disk Alanı : 15 GB + </a:t>
            </a:r>
          </a:p>
          <a:p>
            <a:pPr marL="285750" indent="-285750">
              <a:buFont typeface="Arial" panose="020B0604020202020204" pitchFamily="34" charset="0"/>
              <a:buChar char="•"/>
            </a:pPr>
            <a:r>
              <a:rPr lang="tr-TR" sz="2200" dirty="0"/>
              <a:t>İşlemci : 2.0 GHz + </a:t>
            </a:r>
          </a:p>
          <a:p>
            <a:pPr marL="285750" indent="-285750">
              <a:buFont typeface="Arial" panose="020B0604020202020204" pitchFamily="34" charset="0"/>
              <a:buChar char="•"/>
            </a:pPr>
            <a:r>
              <a:rPr lang="tr-TR" sz="2200" dirty="0"/>
              <a:t>Çözünürlük : 1366x768 +</a:t>
            </a:r>
          </a:p>
        </p:txBody>
      </p:sp>
    </p:spTree>
    <p:extLst>
      <p:ext uri="{BB962C8B-B14F-4D97-AF65-F5344CB8AC3E}">
        <p14:creationId xmlns:p14="http://schemas.microsoft.com/office/powerpoint/2010/main" val="36652220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useBgFill="1">
        <p:nvSpPr>
          <p:cNvPr id="191" name="Rectangle 19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3" name="Group 19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94" name="Rectangle 19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Rectangle 19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7" name="Rectangle 19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Rectangle 19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Rectangle 20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 name="Resim 39" descr="kırpıntı çizim, çizgi film içeren bir resim&#10;&#10;Açıklama otomatik olarak oluşturuldu">
            <a:extLst>
              <a:ext uri="{FF2B5EF4-FFF2-40B4-BE49-F238E27FC236}">
                <a16:creationId xmlns:a16="http://schemas.microsoft.com/office/drawing/2014/main" id="{76F75D48-4802-4242-45EC-DBBE71821513}"/>
              </a:ext>
            </a:extLst>
          </p:cNvPr>
          <p:cNvPicPr>
            <a:picLocks noChangeAspect="1"/>
          </p:cNvPicPr>
          <p:nvPr/>
        </p:nvPicPr>
        <p:blipFill rotWithShape="1">
          <a:blip r:embed="rId2">
            <a:extLst>
              <a:ext uri="{28A0092B-C50C-407E-A947-70E740481C1C}">
                <a14:useLocalDpi xmlns:a14="http://schemas.microsoft.com/office/drawing/2010/main" val="0"/>
              </a:ext>
            </a:extLst>
          </a:blip>
          <a:srcRect b="2820"/>
          <a:stretch/>
        </p:blipFill>
        <p:spPr>
          <a:xfrm>
            <a:off x="6988245" y="1630757"/>
            <a:ext cx="3709424" cy="3595850"/>
          </a:xfrm>
          <a:prstGeom prst="rect">
            <a:avLst/>
          </a:prstGeom>
        </p:spPr>
      </p:pic>
      <p:sp>
        <p:nvSpPr>
          <p:cNvPr id="41" name="Metin kutusu 40">
            <a:extLst>
              <a:ext uri="{FF2B5EF4-FFF2-40B4-BE49-F238E27FC236}">
                <a16:creationId xmlns:a16="http://schemas.microsoft.com/office/drawing/2014/main" id="{719E1F48-3D53-A7CF-E267-CA05DDAAB09D}"/>
              </a:ext>
            </a:extLst>
          </p:cNvPr>
          <p:cNvSpPr txBox="1"/>
          <p:nvPr/>
        </p:nvSpPr>
        <p:spPr>
          <a:xfrm>
            <a:off x="567762" y="1413657"/>
            <a:ext cx="3602268" cy="461665"/>
          </a:xfrm>
          <a:prstGeom prst="rect">
            <a:avLst/>
          </a:prstGeom>
          <a:noFill/>
        </p:spPr>
        <p:txBody>
          <a:bodyPr wrap="none" rtlCol="0">
            <a:spAutoFit/>
          </a:bodyPr>
          <a:lstStyle/>
          <a:p>
            <a:r>
              <a:rPr lang="tr-TR" sz="2400" dirty="0">
                <a:solidFill>
                  <a:schemeClr val="accent4">
                    <a:lumMod val="60000"/>
                    <a:lumOff val="40000"/>
                  </a:schemeClr>
                </a:solidFill>
              </a:rPr>
              <a:t>Pardus 21.4 Eğitim Sürümü</a:t>
            </a:r>
          </a:p>
        </p:txBody>
      </p:sp>
      <p:sp>
        <p:nvSpPr>
          <p:cNvPr id="3" name="Metin kutusu 2">
            <a:extLst>
              <a:ext uri="{FF2B5EF4-FFF2-40B4-BE49-F238E27FC236}">
                <a16:creationId xmlns:a16="http://schemas.microsoft.com/office/drawing/2014/main" id="{F8FEFB38-8DDE-87F8-13E5-A75916652080}"/>
              </a:ext>
            </a:extLst>
          </p:cNvPr>
          <p:cNvSpPr txBox="1"/>
          <p:nvPr/>
        </p:nvSpPr>
        <p:spPr>
          <a:xfrm>
            <a:off x="665085" y="2532001"/>
            <a:ext cx="3400290" cy="1446550"/>
          </a:xfrm>
          <a:prstGeom prst="rect">
            <a:avLst/>
          </a:prstGeom>
          <a:noFill/>
        </p:spPr>
        <p:txBody>
          <a:bodyPr wrap="none" rtlCol="0">
            <a:spAutoFit/>
          </a:bodyPr>
          <a:lstStyle/>
          <a:p>
            <a:pPr marL="285750" indent="-285750">
              <a:buFont typeface="Arial" panose="020B0604020202020204" pitchFamily="34" charset="0"/>
              <a:buChar char="•"/>
            </a:pPr>
            <a:r>
              <a:rPr lang="tr-TR" sz="2200" i="0" dirty="0">
                <a:effectLst/>
              </a:rPr>
              <a:t>RAM : </a:t>
            </a:r>
            <a:r>
              <a:rPr lang="tr-TR" sz="2200" dirty="0"/>
              <a:t>2048</a:t>
            </a:r>
            <a:r>
              <a:rPr lang="tr-TR" sz="2200" i="0" dirty="0">
                <a:effectLst/>
              </a:rPr>
              <a:t> MB +</a:t>
            </a:r>
          </a:p>
          <a:p>
            <a:pPr marL="285750" indent="-285750">
              <a:buFont typeface="Arial" panose="020B0604020202020204" pitchFamily="34" charset="0"/>
              <a:buChar char="•"/>
            </a:pPr>
            <a:r>
              <a:rPr lang="tr-TR" sz="2200" dirty="0"/>
              <a:t>Disk Alanı : 30 GB +</a:t>
            </a:r>
          </a:p>
          <a:p>
            <a:pPr marL="285750" indent="-285750">
              <a:buFont typeface="Arial" panose="020B0604020202020204" pitchFamily="34" charset="0"/>
              <a:buChar char="•"/>
            </a:pPr>
            <a:r>
              <a:rPr lang="tr-TR" sz="2200" dirty="0"/>
              <a:t>İşlemci : 2.0 GHz +</a:t>
            </a:r>
          </a:p>
          <a:p>
            <a:pPr marL="285750" indent="-285750">
              <a:buFont typeface="Arial" panose="020B0604020202020204" pitchFamily="34" charset="0"/>
              <a:buChar char="•"/>
            </a:pPr>
            <a:r>
              <a:rPr lang="tr-TR" sz="2200" dirty="0"/>
              <a:t>Çözünürlük : 1366×768 +</a:t>
            </a:r>
          </a:p>
        </p:txBody>
      </p:sp>
    </p:spTree>
    <p:extLst>
      <p:ext uri="{BB962C8B-B14F-4D97-AF65-F5344CB8AC3E}">
        <p14:creationId xmlns:p14="http://schemas.microsoft.com/office/powerpoint/2010/main" val="6386734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useBgFill="1">
        <p:nvSpPr>
          <p:cNvPr id="191" name="Rectangle 19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3" name="Group 19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94" name="Rectangle 19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Rectangle 19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7" name="Rectangle 19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Rectangle 19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Rectangle 20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 name="Resim 39" descr="kırpıntı çizim, çizgi film içeren bir resim&#10;&#10;Açıklama otomatik olarak oluşturuldu">
            <a:extLst>
              <a:ext uri="{FF2B5EF4-FFF2-40B4-BE49-F238E27FC236}">
                <a16:creationId xmlns:a16="http://schemas.microsoft.com/office/drawing/2014/main" id="{76F75D48-4802-4242-45EC-DBBE71821513}"/>
              </a:ext>
            </a:extLst>
          </p:cNvPr>
          <p:cNvPicPr>
            <a:picLocks noChangeAspect="1"/>
          </p:cNvPicPr>
          <p:nvPr/>
        </p:nvPicPr>
        <p:blipFill rotWithShape="1">
          <a:blip r:embed="rId2">
            <a:extLst>
              <a:ext uri="{28A0092B-C50C-407E-A947-70E740481C1C}">
                <a14:useLocalDpi xmlns:a14="http://schemas.microsoft.com/office/drawing/2010/main" val="0"/>
              </a:ext>
            </a:extLst>
          </a:blip>
          <a:srcRect b="2820"/>
          <a:stretch/>
        </p:blipFill>
        <p:spPr>
          <a:xfrm>
            <a:off x="6988245" y="1630757"/>
            <a:ext cx="3709424" cy="3595850"/>
          </a:xfrm>
          <a:prstGeom prst="rect">
            <a:avLst/>
          </a:prstGeom>
        </p:spPr>
      </p:pic>
      <p:sp>
        <p:nvSpPr>
          <p:cNvPr id="41" name="Metin kutusu 40">
            <a:extLst>
              <a:ext uri="{FF2B5EF4-FFF2-40B4-BE49-F238E27FC236}">
                <a16:creationId xmlns:a16="http://schemas.microsoft.com/office/drawing/2014/main" id="{719E1F48-3D53-A7CF-E267-CA05DDAAB09D}"/>
              </a:ext>
            </a:extLst>
          </p:cNvPr>
          <p:cNvSpPr txBox="1"/>
          <p:nvPr/>
        </p:nvSpPr>
        <p:spPr>
          <a:xfrm>
            <a:off x="567762" y="1413657"/>
            <a:ext cx="2638864" cy="461665"/>
          </a:xfrm>
          <a:prstGeom prst="rect">
            <a:avLst/>
          </a:prstGeom>
          <a:noFill/>
        </p:spPr>
        <p:txBody>
          <a:bodyPr wrap="none" rtlCol="0">
            <a:spAutoFit/>
          </a:bodyPr>
          <a:lstStyle/>
          <a:p>
            <a:r>
              <a:rPr lang="tr-TR" sz="2400" dirty="0">
                <a:solidFill>
                  <a:schemeClr val="accent4">
                    <a:lumMod val="60000"/>
                    <a:lumOff val="40000"/>
                  </a:schemeClr>
                </a:solidFill>
              </a:rPr>
              <a:t>Pardus 21.5 Sunucu</a:t>
            </a:r>
          </a:p>
        </p:txBody>
      </p:sp>
      <p:sp>
        <p:nvSpPr>
          <p:cNvPr id="3" name="Metin kutusu 2">
            <a:extLst>
              <a:ext uri="{FF2B5EF4-FFF2-40B4-BE49-F238E27FC236}">
                <a16:creationId xmlns:a16="http://schemas.microsoft.com/office/drawing/2014/main" id="{F8FEFB38-8DDE-87F8-13E5-A75916652080}"/>
              </a:ext>
            </a:extLst>
          </p:cNvPr>
          <p:cNvSpPr txBox="1"/>
          <p:nvPr/>
        </p:nvSpPr>
        <p:spPr>
          <a:xfrm>
            <a:off x="665085" y="2532001"/>
            <a:ext cx="2738698" cy="1107996"/>
          </a:xfrm>
          <a:prstGeom prst="rect">
            <a:avLst/>
          </a:prstGeom>
          <a:noFill/>
        </p:spPr>
        <p:txBody>
          <a:bodyPr wrap="none" rtlCol="0">
            <a:spAutoFit/>
          </a:bodyPr>
          <a:lstStyle/>
          <a:p>
            <a:pPr marL="285750" indent="-285750">
              <a:buFont typeface="Arial" panose="020B0604020202020204" pitchFamily="34" charset="0"/>
              <a:buChar char="•"/>
            </a:pPr>
            <a:r>
              <a:rPr lang="tr-TR" sz="2200" i="0" dirty="0">
                <a:effectLst/>
              </a:rPr>
              <a:t>RAM : 256 MB +</a:t>
            </a:r>
          </a:p>
          <a:p>
            <a:pPr marL="285750" indent="-285750">
              <a:buFont typeface="Arial" panose="020B0604020202020204" pitchFamily="34" charset="0"/>
              <a:buChar char="•"/>
            </a:pPr>
            <a:r>
              <a:rPr lang="tr-TR" sz="2200" dirty="0"/>
              <a:t>Disk Alanı : 8 GB +</a:t>
            </a:r>
          </a:p>
          <a:p>
            <a:pPr marL="285750" indent="-285750">
              <a:buFont typeface="Arial" panose="020B0604020202020204" pitchFamily="34" charset="0"/>
              <a:buChar char="•"/>
            </a:pPr>
            <a:r>
              <a:rPr lang="tr-TR" sz="2200" dirty="0"/>
              <a:t>İşlemci : 1.0 GHz +</a:t>
            </a:r>
          </a:p>
        </p:txBody>
      </p:sp>
    </p:spTree>
    <p:extLst>
      <p:ext uri="{BB962C8B-B14F-4D97-AF65-F5344CB8AC3E}">
        <p14:creationId xmlns:p14="http://schemas.microsoft.com/office/powerpoint/2010/main" val="25020870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useBgFill="1">
        <p:nvSpPr>
          <p:cNvPr id="191" name="Rectangle 19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3" name="Group 19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94" name="Rectangle 19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Rectangle 19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7" name="Rectangle 19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Rectangle 19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Rectangle 20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 name="Resim 39" descr="kırpıntı çizim, çizgi film içeren bir resim&#10;&#10;Açıklama otomatik olarak oluşturuldu">
            <a:extLst>
              <a:ext uri="{FF2B5EF4-FFF2-40B4-BE49-F238E27FC236}">
                <a16:creationId xmlns:a16="http://schemas.microsoft.com/office/drawing/2014/main" id="{76F75D48-4802-4242-45EC-DBBE71821513}"/>
              </a:ext>
            </a:extLst>
          </p:cNvPr>
          <p:cNvPicPr>
            <a:picLocks noChangeAspect="1"/>
          </p:cNvPicPr>
          <p:nvPr/>
        </p:nvPicPr>
        <p:blipFill rotWithShape="1">
          <a:blip r:embed="rId2">
            <a:extLst>
              <a:ext uri="{28A0092B-C50C-407E-A947-70E740481C1C}">
                <a14:useLocalDpi xmlns:a14="http://schemas.microsoft.com/office/drawing/2010/main" val="0"/>
              </a:ext>
            </a:extLst>
          </a:blip>
          <a:srcRect b="2820"/>
          <a:stretch/>
        </p:blipFill>
        <p:spPr>
          <a:xfrm>
            <a:off x="6988245" y="1630757"/>
            <a:ext cx="3709424" cy="3595850"/>
          </a:xfrm>
          <a:prstGeom prst="rect">
            <a:avLst/>
          </a:prstGeom>
        </p:spPr>
      </p:pic>
      <p:sp>
        <p:nvSpPr>
          <p:cNvPr id="41" name="Metin kutusu 40">
            <a:extLst>
              <a:ext uri="{FF2B5EF4-FFF2-40B4-BE49-F238E27FC236}">
                <a16:creationId xmlns:a16="http://schemas.microsoft.com/office/drawing/2014/main" id="{719E1F48-3D53-A7CF-E267-CA05DDAAB09D}"/>
              </a:ext>
            </a:extLst>
          </p:cNvPr>
          <p:cNvSpPr txBox="1"/>
          <p:nvPr/>
        </p:nvSpPr>
        <p:spPr>
          <a:xfrm>
            <a:off x="567762" y="1413657"/>
            <a:ext cx="2295052" cy="461665"/>
          </a:xfrm>
          <a:prstGeom prst="rect">
            <a:avLst/>
          </a:prstGeom>
          <a:noFill/>
        </p:spPr>
        <p:txBody>
          <a:bodyPr wrap="none" rtlCol="0">
            <a:spAutoFit/>
          </a:bodyPr>
          <a:lstStyle/>
          <a:p>
            <a:r>
              <a:rPr lang="tr-TR" sz="2400" dirty="0">
                <a:solidFill>
                  <a:schemeClr val="accent4">
                    <a:lumMod val="60000"/>
                    <a:lumOff val="40000"/>
                  </a:schemeClr>
                </a:solidFill>
              </a:rPr>
              <a:t>Pardus ETAP 5.3</a:t>
            </a:r>
          </a:p>
        </p:txBody>
      </p:sp>
      <p:sp>
        <p:nvSpPr>
          <p:cNvPr id="2" name="Metin kutusu 1">
            <a:extLst>
              <a:ext uri="{FF2B5EF4-FFF2-40B4-BE49-F238E27FC236}">
                <a16:creationId xmlns:a16="http://schemas.microsoft.com/office/drawing/2014/main" id="{C84F5EBF-B2D2-B778-0ACF-EDBBF1F603D1}"/>
              </a:ext>
            </a:extLst>
          </p:cNvPr>
          <p:cNvSpPr txBox="1"/>
          <p:nvPr/>
        </p:nvSpPr>
        <p:spPr>
          <a:xfrm>
            <a:off x="665085" y="2534926"/>
            <a:ext cx="3179075" cy="1446550"/>
          </a:xfrm>
          <a:prstGeom prst="rect">
            <a:avLst/>
          </a:prstGeom>
          <a:noFill/>
        </p:spPr>
        <p:txBody>
          <a:bodyPr wrap="none" rtlCol="0">
            <a:spAutoFit/>
          </a:bodyPr>
          <a:lstStyle/>
          <a:p>
            <a:pPr marL="285750" indent="-285750">
              <a:buFont typeface="Arial" panose="020B0604020202020204" pitchFamily="34" charset="0"/>
              <a:buChar char="•"/>
            </a:pPr>
            <a:r>
              <a:rPr lang="tr-TR" sz="2200" i="0" dirty="0">
                <a:effectLst/>
              </a:rPr>
              <a:t>RAM : </a:t>
            </a:r>
            <a:r>
              <a:rPr lang="tr-TR" sz="2200" dirty="0"/>
              <a:t>2048</a:t>
            </a:r>
            <a:r>
              <a:rPr lang="tr-TR" sz="2200" i="0" dirty="0">
                <a:effectLst/>
              </a:rPr>
              <a:t> MB +</a:t>
            </a:r>
          </a:p>
          <a:p>
            <a:pPr marL="285750" indent="-285750">
              <a:buFont typeface="Arial" panose="020B0604020202020204" pitchFamily="34" charset="0"/>
              <a:buChar char="•"/>
            </a:pPr>
            <a:r>
              <a:rPr lang="tr-TR" sz="2200" dirty="0"/>
              <a:t>Disk Alanı : 20 GB +</a:t>
            </a:r>
          </a:p>
          <a:p>
            <a:pPr marL="285750" indent="-285750">
              <a:buFont typeface="Arial" panose="020B0604020202020204" pitchFamily="34" charset="0"/>
              <a:buChar char="•"/>
            </a:pPr>
            <a:r>
              <a:rPr lang="tr-TR" sz="2200" dirty="0"/>
              <a:t>İşlemci : 1.0 GHz +</a:t>
            </a:r>
          </a:p>
          <a:p>
            <a:pPr marL="285750" indent="-285750">
              <a:buFont typeface="Arial" panose="020B0604020202020204" pitchFamily="34" charset="0"/>
              <a:buChar char="•"/>
            </a:pPr>
            <a:r>
              <a:rPr lang="tr-TR" sz="2200" dirty="0"/>
              <a:t>Ekran Kartı : 256 MB +</a:t>
            </a:r>
          </a:p>
        </p:txBody>
      </p:sp>
    </p:spTree>
    <p:extLst>
      <p:ext uri="{BB962C8B-B14F-4D97-AF65-F5344CB8AC3E}">
        <p14:creationId xmlns:p14="http://schemas.microsoft.com/office/powerpoint/2010/main" val="1297156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Resim 2" descr="yazı tipi, grafik, metin, grafik tasarım içeren bir resim&#10;&#10;Açıklama otomatik olarak oluşturuldu">
            <a:extLst>
              <a:ext uri="{FF2B5EF4-FFF2-40B4-BE49-F238E27FC236}">
                <a16:creationId xmlns:a16="http://schemas.microsoft.com/office/drawing/2014/main" id="{97350531-66F3-528C-1B77-225A68C7EB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5685" y="-68105"/>
            <a:ext cx="5713959" cy="1799898"/>
          </a:xfrm>
          <a:prstGeom prst="rect">
            <a:avLst/>
          </a:prstGeom>
        </p:spPr>
      </p:pic>
      <p:sp>
        <p:nvSpPr>
          <p:cNvPr id="49" name="Metin kutusu 48">
            <a:extLst>
              <a:ext uri="{FF2B5EF4-FFF2-40B4-BE49-F238E27FC236}">
                <a16:creationId xmlns:a16="http://schemas.microsoft.com/office/drawing/2014/main" id="{DF0DD06E-1072-D9A9-DE61-C512A75C818D}"/>
              </a:ext>
            </a:extLst>
          </p:cNvPr>
          <p:cNvSpPr txBox="1"/>
          <p:nvPr/>
        </p:nvSpPr>
        <p:spPr>
          <a:xfrm>
            <a:off x="-26670" y="2269896"/>
            <a:ext cx="12165330" cy="3000279"/>
          </a:xfrm>
          <a:prstGeom prst="rect">
            <a:avLst/>
          </a:prstGeom>
        </p:spPr>
        <p:txBody>
          <a:bodyPr vert="horz" lIns="91440" tIns="45720" rIns="91440" bIns="45720" rtlCol="0" anchor="ctr">
            <a:noAutofit/>
          </a:bodyPr>
          <a:lstStyle/>
          <a:p>
            <a:pPr>
              <a:lnSpc>
                <a:spcPct val="90000"/>
              </a:lnSpc>
              <a:spcAft>
                <a:spcPts val="600"/>
              </a:spcAft>
            </a:pPr>
            <a:r>
              <a:rPr lang="en-US" sz="2400" dirty="0">
                <a:solidFill>
                  <a:srgbClr val="172643"/>
                </a:solidFill>
              </a:rPr>
              <a:t>Ahtapot Nedir?</a:t>
            </a:r>
          </a:p>
          <a:p>
            <a:pPr>
              <a:lnSpc>
                <a:spcPct val="90000"/>
              </a:lnSpc>
              <a:spcAft>
                <a:spcPts val="600"/>
              </a:spcAft>
            </a:pPr>
            <a:r>
              <a:rPr lang="en-US" sz="2200" dirty="0"/>
              <a:t>Siber güvenlik önlemlerinin başarıya ulaşabilmesi için uyulması gereken önemli kurallardan biri, bilişim sistemi içinde yer alması gereken tüm siber güvenlik bileşenlerinin sisteme dahil edilmesidir.</a:t>
            </a:r>
            <a:r>
              <a:rPr lang="tr-TR" sz="2200" dirty="0"/>
              <a:t> </a:t>
            </a:r>
          </a:p>
          <a:p>
            <a:pPr>
              <a:lnSpc>
                <a:spcPct val="90000"/>
              </a:lnSpc>
              <a:spcAft>
                <a:spcPts val="600"/>
              </a:spcAft>
            </a:pPr>
            <a:r>
              <a:rPr lang="en-US" sz="2200" dirty="0"/>
              <a:t>“Derinlemesine savunma” ya da “çok katlı savunma” olarak Türkçeleştirebileceğimiz “defense in depth”, bir kurumda/firmada bilgi güvenliğinin sağlanması amacıyla birden çok güvenlik önleminin koordineli olarak kullanılmasıdır. </a:t>
            </a:r>
            <a:endParaRPr lang="tr-TR" sz="2200" dirty="0"/>
          </a:p>
          <a:p>
            <a:pPr>
              <a:lnSpc>
                <a:spcPct val="90000"/>
              </a:lnSpc>
              <a:spcAft>
                <a:spcPts val="600"/>
              </a:spcAft>
            </a:pPr>
            <a:r>
              <a:rPr lang="en-US" sz="2200" dirty="0"/>
              <a:t>Derinlemesine savunma, saldırganların başarıya ulaşması olasılığını en aza indirir. Saldırgan amacına ulaşmak için gittiği yolda bir güvenlik önlemini atlattığında bir başkası ile karşılaşacak, bu da en azından saldırganın işini zorlaştıracak ve amacına ulaşması için geçen süreyi artıracaktır.</a:t>
            </a:r>
          </a:p>
        </p:txBody>
      </p:sp>
    </p:spTree>
    <p:extLst>
      <p:ext uri="{BB962C8B-B14F-4D97-AF65-F5344CB8AC3E}">
        <p14:creationId xmlns:p14="http://schemas.microsoft.com/office/powerpoint/2010/main" val="3794506367"/>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Resim 2" descr="yazı tipi, grafik, metin, grafik tasarım içeren bir resim&#10;&#10;Açıklama otomatik olarak oluşturuldu">
            <a:extLst>
              <a:ext uri="{FF2B5EF4-FFF2-40B4-BE49-F238E27FC236}">
                <a16:creationId xmlns:a16="http://schemas.microsoft.com/office/drawing/2014/main" id="{97350531-66F3-528C-1B77-225A68C7EB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5685" y="-68105"/>
            <a:ext cx="5713959" cy="1799898"/>
          </a:xfrm>
          <a:prstGeom prst="rect">
            <a:avLst/>
          </a:prstGeom>
        </p:spPr>
      </p:pic>
      <p:sp>
        <p:nvSpPr>
          <p:cNvPr id="49" name="Metin kutusu 48">
            <a:extLst>
              <a:ext uri="{FF2B5EF4-FFF2-40B4-BE49-F238E27FC236}">
                <a16:creationId xmlns:a16="http://schemas.microsoft.com/office/drawing/2014/main" id="{DF0DD06E-1072-D9A9-DE61-C512A75C818D}"/>
              </a:ext>
            </a:extLst>
          </p:cNvPr>
          <p:cNvSpPr txBox="1"/>
          <p:nvPr/>
        </p:nvSpPr>
        <p:spPr>
          <a:xfrm>
            <a:off x="-26670" y="2269896"/>
            <a:ext cx="12165330" cy="3000279"/>
          </a:xfrm>
          <a:prstGeom prst="rect">
            <a:avLst/>
          </a:prstGeom>
        </p:spPr>
        <p:txBody>
          <a:bodyPr vert="horz" lIns="91440" tIns="45720" rIns="91440" bIns="45720" rtlCol="0" anchor="ctr">
            <a:noAutofit/>
          </a:bodyPr>
          <a:lstStyle/>
          <a:p>
            <a:pPr>
              <a:lnSpc>
                <a:spcPct val="90000"/>
              </a:lnSpc>
              <a:spcAft>
                <a:spcPts val="600"/>
              </a:spcAft>
            </a:pPr>
            <a:r>
              <a:rPr lang="en-US" sz="2400" dirty="0">
                <a:solidFill>
                  <a:srgbClr val="172643"/>
                </a:solidFill>
              </a:rPr>
              <a:t>Ahtapot Nasıl</a:t>
            </a:r>
            <a:r>
              <a:rPr lang="en-US" sz="2400" dirty="0"/>
              <a:t> </a:t>
            </a:r>
            <a:r>
              <a:rPr lang="en-US" sz="2400" dirty="0">
                <a:solidFill>
                  <a:srgbClr val="172643"/>
                </a:solidFill>
              </a:rPr>
              <a:t>Çalışır?</a:t>
            </a:r>
          </a:p>
          <a:p>
            <a:pPr>
              <a:lnSpc>
                <a:spcPct val="90000"/>
              </a:lnSpc>
              <a:spcAft>
                <a:spcPts val="600"/>
              </a:spcAft>
            </a:pPr>
            <a:r>
              <a:rPr lang="en-US" sz="2200" dirty="0"/>
              <a:t>Derinlemesine savunma için ihtiyaç duyulan siber güvenlik bileşenlerinin entegre edildiği bir sistemdir. Ahtapot, şu özellikleri taşır;</a:t>
            </a:r>
          </a:p>
          <a:p>
            <a:pPr>
              <a:lnSpc>
                <a:spcPct val="90000"/>
              </a:lnSpc>
              <a:spcAft>
                <a:spcPts val="600"/>
              </a:spcAft>
            </a:pPr>
            <a:r>
              <a:rPr lang="en-US" sz="2200" dirty="0"/>
              <a:t>İşletim Sistemi Pardus’tur; bu sayede siber güvenlik bileşenlerinde de açık kaynak kodlu milli işletim sistemi dağıtımı kullanılmaktadır.</a:t>
            </a:r>
          </a:p>
          <a:p>
            <a:pPr>
              <a:lnSpc>
                <a:spcPct val="90000"/>
              </a:lnSpc>
              <a:spcAft>
                <a:spcPts val="600"/>
              </a:spcAft>
            </a:pPr>
            <a:r>
              <a:rPr lang="en-US" sz="2200" dirty="0"/>
              <a:t>Açık kaynak kodlu bileşenlerden oluşur; bu sayede denetleyemediğimiz, kimlerle hangi bilgileri paylaştığını bilemeyeceğimiz sistemlerden uzak durulur.</a:t>
            </a:r>
          </a:p>
          <a:p>
            <a:pPr>
              <a:lnSpc>
                <a:spcPct val="90000"/>
              </a:lnSpc>
              <a:spcAft>
                <a:spcPts val="600"/>
              </a:spcAft>
            </a:pPr>
            <a:r>
              <a:rPr lang="en-US" sz="2200" dirty="0"/>
              <a:t>Ahtapot; kurulumların, yapılandırmaların ve güncellemelerin kolaylaştırılması için bir merkezi yönetim sistemi barındırır.</a:t>
            </a:r>
          </a:p>
        </p:txBody>
      </p:sp>
    </p:spTree>
    <p:extLst>
      <p:ext uri="{BB962C8B-B14F-4D97-AF65-F5344CB8AC3E}">
        <p14:creationId xmlns:p14="http://schemas.microsoft.com/office/powerpoint/2010/main" val="3702479382"/>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Resim 2" descr="logo, simge, sembol, amblem, yazı tipi içeren bir resim&#10;&#10;Açıklama otomatik olarak oluşturuldu">
            <a:extLst>
              <a:ext uri="{FF2B5EF4-FFF2-40B4-BE49-F238E27FC236}">
                <a16:creationId xmlns:a16="http://schemas.microsoft.com/office/drawing/2014/main" id="{58EC53C0-FCD4-212E-5965-BF4F45E7D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746" y="2179508"/>
            <a:ext cx="3876165" cy="2067288"/>
          </a:xfrm>
          <a:prstGeom prst="rect">
            <a:avLst/>
          </a:prstGeom>
        </p:spPr>
      </p:pic>
      <p:sp>
        <p:nvSpPr>
          <p:cNvPr id="4" name="Metin kutusu 3">
            <a:extLst>
              <a:ext uri="{FF2B5EF4-FFF2-40B4-BE49-F238E27FC236}">
                <a16:creationId xmlns:a16="http://schemas.microsoft.com/office/drawing/2014/main" id="{95114B04-3B6F-5D0C-4D42-7FD0E5D8712F}"/>
              </a:ext>
            </a:extLst>
          </p:cNvPr>
          <p:cNvSpPr txBox="1"/>
          <p:nvPr/>
        </p:nvSpPr>
        <p:spPr>
          <a:xfrm>
            <a:off x="4167919" y="2153741"/>
            <a:ext cx="7745159" cy="2550517"/>
          </a:xfrm>
          <a:prstGeom prst="rect">
            <a:avLst/>
          </a:prstGeom>
        </p:spPr>
        <p:txBody>
          <a:bodyPr vert="horz" lIns="91440" tIns="45720" rIns="91440" bIns="45720" rtlCol="0" anchor="t">
            <a:normAutofit fontScale="77500" lnSpcReduction="20000"/>
          </a:bodyPr>
          <a:lstStyle/>
          <a:p>
            <a:pPr>
              <a:lnSpc>
                <a:spcPct val="90000"/>
              </a:lnSpc>
              <a:spcAft>
                <a:spcPts val="600"/>
              </a:spcAft>
            </a:pPr>
            <a:r>
              <a:rPr lang="en-US" sz="3100" dirty="0">
                <a:solidFill>
                  <a:srgbClr val="349CD3"/>
                </a:solidFill>
              </a:rPr>
              <a:t>Engerek Nedir?</a:t>
            </a:r>
          </a:p>
          <a:p>
            <a:pPr>
              <a:lnSpc>
                <a:spcPct val="90000"/>
              </a:lnSpc>
              <a:spcAft>
                <a:spcPts val="600"/>
              </a:spcAft>
            </a:pPr>
            <a:endParaRPr lang="en-US" sz="2900" dirty="0"/>
          </a:p>
          <a:p>
            <a:pPr>
              <a:lnSpc>
                <a:spcPct val="90000"/>
              </a:lnSpc>
              <a:spcAft>
                <a:spcPts val="600"/>
              </a:spcAft>
            </a:pPr>
            <a:r>
              <a:rPr lang="en-US" sz="2900" dirty="0"/>
              <a:t>Engerek, Web tabanlı geliştirilmiş bir kimlik yönetim sistemidir. Java programlama dili ile geliştirilmiştir. </a:t>
            </a:r>
            <a:endParaRPr lang="tr-TR" sz="2900" dirty="0"/>
          </a:p>
          <a:p>
            <a:pPr>
              <a:lnSpc>
                <a:spcPct val="90000"/>
              </a:lnSpc>
              <a:spcAft>
                <a:spcPts val="600"/>
              </a:spcAft>
            </a:pPr>
            <a:r>
              <a:rPr lang="en-US" sz="2900" dirty="0"/>
              <a:t>Temel hedefi kurum kullanıcılarını ve hesaplarını merkezden yönetmektir. Açık kaynaklı olarak geliştirilmiştir. </a:t>
            </a:r>
            <a:endParaRPr lang="tr-TR" sz="2900" dirty="0"/>
          </a:p>
          <a:p>
            <a:pPr>
              <a:lnSpc>
                <a:spcPct val="90000"/>
              </a:lnSpc>
              <a:spcAft>
                <a:spcPts val="600"/>
              </a:spcAft>
            </a:pPr>
            <a:r>
              <a:rPr lang="en-US" sz="2900" dirty="0"/>
              <a:t>Tomcat uygulama sunucusu üzerinde çalışmakta, kimlik deposu olarak MariaDB / MySQL / PostgreSQL veritabanlarını desteklemektedir.</a:t>
            </a:r>
          </a:p>
        </p:txBody>
      </p:sp>
      <p:sp>
        <p:nvSpPr>
          <p:cNvPr id="39" name="Rectangle 38">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91844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9" name="Freeform: Shape 12">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Resim 6" descr="kırpıntı çizim, çizgi film, grafik, çizim içeren bir resim&#10;&#10;Açıklama otomatik olarak oluşturuldu">
            <a:extLst>
              <a:ext uri="{FF2B5EF4-FFF2-40B4-BE49-F238E27FC236}">
                <a16:creationId xmlns:a16="http://schemas.microsoft.com/office/drawing/2014/main" id="{38BFA02C-7582-719C-4CD8-B4AE2582C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6411" y="1534369"/>
            <a:ext cx="1478152" cy="1478152"/>
          </a:xfrm>
          <a:prstGeom prst="rect">
            <a:avLst/>
          </a:prstGeom>
        </p:spPr>
      </p:pic>
      <p:sp>
        <p:nvSpPr>
          <p:cNvPr id="9" name="Metin kutusu 8">
            <a:extLst>
              <a:ext uri="{FF2B5EF4-FFF2-40B4-BE49-F238E27FC236}">
                <a16:creationId xmlns:a16="http://schemas.microsoft.com/office/drawing/2014/main" id="{33DE0F28-ACED-FE26-F8E5-4297B181B988}"/>
              </a:ext>
            </a:extLst>
          </p:cNvPr>
          <p:cNvSpPr txBox="1"/>
          <p:nvPr/>
        </p:nvSpPr>
        <p:spPr>
          <a:xfrm>
            <a:off x="442499" y="1006614"/>
            <a:ext cx="7411003" cy="707886"/>
          </a:xfrm>
          <a:prstGeom prst="rect">
            <a:avLst/>
          </a:prstGeom>
          <a:noFill/>
        </p:spPr>
        <p:txBody>
          <a:bodyPr wrap="none" rtlCol="0">
            <a:spAutoFit/>
          </a:bodyPr>
          <a:lstStyle/>
          <a:p>
            <a:r>
              <a:rPr lang="tr-TR" sz="4000" dirty="0">
                <a:solidFill>
                  <a:srgbClr val="FFCC00"/>
                </a:solidFill>
              </a:rPr>
              <a:t>Pardus İsmi Nereden Gelmektedir?</a:t>
            </a:r>
          </a:p>
        </p:txBody>
      </p:sp>
      <p:sp>
        <p:nvSpPr>
          <p:cNvPr id="12" name="Dikdörtgen: Köşeleri Yuvarlatılmış 11">
            <a:extLst>
              <a:ext uri="{FF2B5EF4-FFF2-40B4-BE49-F238E27FC236}">
                <a16:creationId xmlns:a16="http://schemas.microsoft.com/office/drawing/2014/main" id="{61093B02-E38B-3713-9F5E-CAA7E6C68F3F}"/>
              </a:ext>
            </a:extLst>
          </p:cNvPr>
          <p:cNvSpPr/>
          <p:nvPr/>
        </p:nvSpPr>
        <p:spPr>
          <a:xfrm>
            <a:off x="477561" y="3012521"/>
            <a:ext cx="7340877" cy="14781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2200" dirty="0"/>
              <a:t>Pardus adı, Anadolu Parsı'nın bilimsel adı olan</a:t>
            </a:r>
          </a:p>
          <a:p>
            <a:pPr algn="ctr"/>
            <a:r>
              <a:rPr lang="tr-TR" sz="2200" b="1" dirty="0">
                <a:solidFill>
                  <a:schemeClr val="tx1">
                    <a:lumMod val="95000"/>
                    <a:lumOff val="5000"/>
                  </a:schemeClr>
                </a:solidFill>
              </a:rPr>
              <a:t>Panthera pardus tullian</a:t>
            </a:r>
            <a:r>
              <a:rPr lang="tr-TR" sz="2200" dirty="0"/>
              <a:t>'dan gelmektedir.</a:t>
            </a:r>
          </a:p>
        </p:txBody>
      </p:sp>
    </p:spTree>
    <p:extLst>
      <p:ext uri="{BB962C8B-B14F-4D97-AF65-F5344CB8AC3E}">
        <p14:creationId xmlns:p14="http://schemas.microsoft.com/office/powerpoint/2010/main" val="2289763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Resim 2" descr="yazı tipi, grafik, logo, ekran görüntüsü içeren bir resim&#10;&#10;Açıklama otomatik olarak oluşturuldu">
            <a:extLst>
              <a:ext uri="{FF2B5EF4-FFF2-40B4-BE49-F238E27FC236}">
                <a16:creationId xmlns:a16="http://schemas.microsoft.com/office/drawing/2014/main" id="{2418D908-9AED-9704-2D2D-196F68395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548" y="2179508"/>
            <a:ext cx="3876165" cy="2067288"/>
          </a:xfrm>
          <a:prstGeom prst="rect">
            <a:avLst/>
          </a:prstGeom>
        </p:spPr>
      </p:pic>
      <p:sp>
        <p:nvSpPr>
          <p:cNvPr id="4" name="Metin kutusu 3">
            <a:extLst>
              <a:ext uri="{FF2B5EF4-FFF2-40B4-BE49-F238E27FC236}">
                <a16:creationId xmlns:a16="http://schemas.microsoft.com/office/drawing/2014/main" id="{457FA9A6-BABE-BAF8-28FC-8034305AC862}"/>
              </a:ext>
            </a:extLst>
          </p:cNvPr>
          <p:cNvSpPr txBox="1"/>
          <p:nvPr/>
        </p:nvSpPr>
        <p:spPr>
          <a:xfrm>
            <a:off x="4494362" y="2734559"/>
            <a:ext cx="7371533" cy="1726159"/>
          </a:xfrm>
          <a:prstGeom prst="rect">
            <a:avLst/>
          </a:prstGeom>
        </p:spPr>
        <p:txBody>
          <a:bodyPr vert="horz" lIns="91440" tIns="45720" rIns="91440" bIns="45720" rtlCol="0" anchor="t">
            <a:normAutofit/>
          </a:bodyPr>
          <a:lstStyle/>
          <a:p>
            <a:pPr>
              <a:lnSpc>
                <a:spcPct val="90000"/>
              </a:lnSpc>
              <a:spcAft>
                <a:spcPts val="600"/>
              </a:spcAft>
            </a:pPr>
            <a:r>
              <a:rPr lang="en-US" sz="2200" dirty="0"/>
              <a:t>Pardus ETAP ya da tam adıyla Etkileşimli Tahta Arayüz Projesi, Türkiye'de eğitim kurumlarında yer alan akıllı tahtalarda kullanılmak üzere TÜBİTAK ULAKBİM tarafından geliştirilen, Pardus GNU/Linux tabanlı bir kullanıcı arayüzüdür.</a:t>
            </a:r>
          </a:p>
        </p:txBody>
      </p:sp>
      <p:sp>
        <p:nvSpPr>
          <p:cNvPr id="24" name="Rectangle 10">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Metin kutusu 5">
            <a:extLst>
              <a:ext uri="{FF2B5EF4-FFF2-40B4-BE49-F238E27FC236}">
                <a16:creationId xmlns:a16="http://schemas.microsoft.com/office/drawing/2014/main" id="{3D5E5FB1-A45C-8047-A9EA-2D7D8BEFDB4A}"/>
              </a:ext>
            </a:extLst>
          </p:cNvPr>
          <p:cNvSpPr txBox="1"/>
          <p:nvPr/>
        </p:nvSpPr>
        <p:spPr>
          <a:xfrm>
            <a:off x="4494362" y="2309400"/>
            <a:ext cx="6094562" cy="424732"/>
          </a:xfrm>
          <a:prstGeom prst="rect">
            <a:avLst/>
          </a:prstGeom>
          <a:noFill/>
        </p:spPr>
        <p:txBody>
          <a:bodyPr wrap="square">
            <a:spAutoFit/>
          </a:bodyPr>
          <a:lstStyle/>
          <a:p>
            <a:pPr>
              <a:lnSpc>
                <a:spcPct val="90000"/>
              </a:lnSpc>
              <a:spcAft>
                <a:spcPts val="600"/>
              </a:spcAft>
            </a:pPr>
            <a:r>
              <a:rPr lang="tr-TR" sz="2400" dirty="0">
                <a:solidFill>
                  <a:srgbClr val="349CD3"/>
                </a:solidFill>
              </a:rPr>
              <a:t>ETAP Nedir?</a:t>
            </a:r>
            <a:endParaRPr lang="en-US" sz="2400" dirty="0">
              <a:solidFill>
                <a:srgbClr val="349CD3"/>
              </a:solidFill>
            </a:endParaRPr>
          </a:p>
        </p:txBody>
      </p:sp>
    </p:spTree>
    <p:extLst>
      <p:ext uri="{BB962C8B-B14F-4D97-AF65-F5344CB8AC3E}">
        <p14:creationId xmlns:p14="http://schemas.microsoft.com/office/powerpoint/2010/main" val="17601863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Metin kutusu 38">
            <a:extLst>
              <a:ext uri="{FF2B5EF4-FFF2-40B4-BE49-F238E27FC236}">
                <a16:creationId xmlns:a16="http://schemas.microsoft.com/office/drawing/2014/main" id="{30303834-AD45-F84C-56E6-148738B58231}"/>
              </a:ext>
            </a:extLst>
          </p:cNvPr>
          <p:cNvSpPr txBox="1"/>
          <p:nvPr/>
        </p:nvSpPr>
        <p:spPr>
          <a:xfrm>
            <a:off x="126590" y="1190433"/>
            <a:ext cx="7473322" cy="4477108"/>
          </a:xfrm>
          <a:prstGeom prst="rect">
            <a:avLst/>
          </a:prstGeom>
        </p:spPr>
        <p:txBody>
          <a:bodyPr vert="horz" lIns="91440" tIns="45720" rIns="91440" bIns="45720" rtlCol="0" anchor="t">
            <a:noAutofit/>
          </a:bodyPr>
          <a:lstStyle/>
          <a:p>
            <a:pPr algn="l" fontAlgn="base"/>
            <a:r>
              <a:rPr lang="tr-TR" sz="2200" b="1" i="0" dirty="0">
                <a:solidFill>
                  <a:srgbClr val="4BA4B5"/>
                </a:solidFill>
                <a:effectLst/>
              </a:rPr>
              <a:t>LiderAhenk Nedir? </a:t>
            </a:r>
            <a:br>
              <a:rPr lang="tr-TR" sz="2000" b="0" i="0" dirty="0">
                <a:effectLst/>
              </a:rPr>
            </a:br>
            <a:r>
              <a:rPr lang="tr-TR" sz="2000" b="0" i="0" dirty="0">
                <a:effectLst/>
              </a:rPr>
              <a:t>Kurumsal ağ üzerindeki, sınırsız sayıda farklı sistemi ve kullanıcılarını tek merkezden yönetebilmeyi, izlemeyi ve denetlemeyi sağlayan, TÜBİTAK ULAKBİM tarafından geliştirilen açık kaynaklı bir yazılım sistemidir.</a:t>
            </a:r>
            <a:br>
              <a:rPr lang="tr-TR" sz="2000" b="0" i="0" dirty="0">
                <a:effectLst/>
              </a:rPr>
            </a:br>
            <a:r>
              <a:rPr lang="tr-TR" sz="2000" b="0" i="0" dirty="0">
                <a:effectLst/>
              </a:rPr>
              <a:t>Küresel dünyada kurumsal bilgi işlem merkezlerinin, sürekli genişleyen ve değişen bilişim araçları üzerindeki kurumsal politikalarını, güvenlik gereksinimlerini, etkin, esnek ve düşük maliyetlerle karşılamak üzere geliştirilmiştir.</a:t>
            </a:r>
            <a:br>
              <a:rPr lang="tr-TR" sz="2000" b="0" i="0" dirty="0">
                <a:effectLst/>
              </a:rPr>
            </a:br>
            <a:r>
              <a:rPr lang="tr-TR" sz="2000" b="0" i="0" dirty="0">
                <a:effectLst/>
              </a:rPr>
              <a:t>Lider sunucu ve Ahenk çekirdekleri ile LDAP sunucusunun oluşturduğu benzersiz çözüm altyapısı çevresinde kurumsal ihtiyaçlara göre özelleşmiş otuzdan fazla eklenti içerir.</a:t>
            </a:r>
          </a:p>
          <a:p>
            <a:pPr algn="l" fontAlgn="base"/>
            <a:r>
              <a:rPr lang="tr-TR" sz="2000" b="0" i="0" dirty="0">
                <a:effectLst/>
              </a:rPr>
              <a:t>Her ölçekte, merkezi ya da dağıtık organizasyonlara göre ölçeklenebilir. Gereksinimlere göre uyarlanabilir. Mevcut kurumsal yazılım ve çözüm sistemlerine kolayca entegre olabilir.</a:t>
            </a:r>
          </a:p>
        </p:txBody>
      </p:sp>
      <p:sp>
        <p:nvSpPr>
          <p:cNvPr id="13" name="Rectangle 1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Resim 4" descr="yazı tipi, grafik, ekran görüntüsü, metin içeren bir resim&#10;&#10;Açıklama otomatik olarak oluşturuldu">
            <a:extLst>
              <a:ext uri="{FF2B5EF4-FFF2-40B4-BE49-F238E27FC236}">
                <a16:creationId xmlns:a16="http://schemas.microsoft.com/office/drawing/2014/main" id="{6E01B563-B9C2-6287-29EE-4C8859CDBE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7816" y="2316846"/>
            <a:ext cx="4170530" cy="2224283"/>
          </a:xfrm>
          <a:prstGeom prst="rect">
            <a:avLst/>
          </a:prstGeom>
        </p:spPr>
      </p:pic>
    </p:spTree>
    <p:extLst>
      <p:ext uri="{BB962C8B-B14F-4D97-AF65-F5344CB8AC3E}">
        <p14:creationId xmlns:p14="http://schemas.microsoft.com/office/powerpoint/2010/main" val="20891479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Resim 8" descr="ekran görüntüsü, uzay, boşluk, mekan, metin, yıldız içeren bir resim">
            <a:extLst>
              <a:ext uri="{FF2B5EF4-FFF2-40B4-BE49-F238E27FC236}">
                <a16:creationId xmlns:a16="http://schemas.microsoft.com/office/drawing/2014/main" id="{2DA6E7A0-87DA-13C7-3125-5918940E0294}"/>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20" y="1"/>
            <a:ext cx="12191980" cy="6857999"/>
          </a:xfrm>
          <a:prstGeom prst="rect">
            <a:avLst/>
          </a:prstGeom>
        </p:spPr>
      </p:pic>
      <p:sp>
        <p:nvSpPr>
          <p:cNvPr id="11" name="Metin kutusu 10">
            <a:extLst>
              <a:ext uri="{FF2B5EF4-FFF2-40B4-BE49-F238E27FC236}">
                <a16:creationId xmlns:a16="http://schemas.microsoft.com/office/drawing/2014/main" id="{7DCB1910-C874-1CF4-93AF-8503308D5461}"/>
              </a:ext>
            </a:extLst>
          </p:cNvPr>
          <p:cNvSpPr txBox="1"/>
          <p:nvPr/>
        </p:nvSpPr>
        <p:spPr>
          <a:xfrm>
            <a:off x="2821931" y="1876371"/>
            <a:ext cx="6548137" cy="1552629"/>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lang="tr-TR" sz="4000" b="1" i="1" dirty="0">
                <a:solidFill>
                  <a:srgbClr val="FFFFFF"/>
                </a:solidFill>
                <a:latin typeface="Times New Roman" panose="02020603050405020304" pitchFamily="18" charset="0"/>
                <a:cs typeface="Times New Roman" panose="02020603050405020304" pitchFamily="18" charset="0"/>
              </a:rPr>
              <a:t>İzlediğiniz için teşekkürler.</a:t>
            </a:r>
          </a:p>
          <a:p>
            <a:pPr marL="0" marR="0" lvl="0" indent="0" algn="ctr" defTabSz="914400" rtl="0" eaLnBrk="1" fontAlgn="auto" latinLnBrk="0" hangingPunct="1">
              <a:lnSpc>
                <a:spcPct val="90000"/>
              </a:lnSpc>
              <a:spcBef>
                <a:spcPct val="0"/>
              </a:spcBef>
              <a:spcAft>
                <a:spcPts val="600"/>
              </a:spcAft>
              <a:buClrTx/>
              <a:buSzTx/>
              <a:buFontTx/>
              <a:buNone/>
              <a:tabLst/>
              <a:defRPr/>
            </a:pPr>
            <a:endParaRPr kumimoji="0" lang="en-US" sz="40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2" name="Metin kutusu 1">
            <a:extLst>
              <a:ext uri="{FF2B5EF4-FFF2-40B4-BE49-F238E27FC236}">
                <a16:creationId xmlns:a16="http://schemas.microsoft.com/office/drawing/2014/main" id="{F3C0B55D-6C20-C414-F631-F3A192C073D9}"/>
              </a:ext>
            </a:extLst>
          </p:cNvPr>
          <p:cNvSpPr txBox="1"/>
          <p:nvPr/>
        </p:nvSpPr>
        <p:spPr>
          <a:xfrm>
            <a:off x="4002589" y="4041745"/>
            <a:ext cx="4186820" cy="1569660"/>
          </a:xfrm>
          <a:prstGeom prst="rect">
            <a:avLst/>
          </a:prstGeom>
          <a:noFill/>
        </p:spPr>
        <p:txBody>
          <a:bodyPr wrap="square" rtlCol="0">
            <a:spAutoFit/>
          </a:bodyPr>
          <a:lstStyle/>
          <a:p>
            <a:pPr algn="ctr"/>
            <a:r>
              <a:rPr lang="tr-TR" sz="3200" dirty="0">
                <a:latin typeface="Times New Roman" panose="02020603050405020304" pitchFamily="18" charset="0"/>
                <a:cs typeface="Times New Roman" panose="02020603050405020304" pitchFamily="18" charset="0"/>
              </a:rPr>
              <a:t>Hazırlayanlar</a:t>
            </a:r>
          </a:p>
          <a:p>
            <a:pPr algn="ctr"/>
            <a:r>
              <a:rPr lang="tr-TR" sz="3200" dirty="0">
                <a:latin typeface="Times New Roman" panose="02020603050405020304" pitchFamily="18" charset="0"/>
                <a:cs typeface="Times New Roman" panose="02020603050405020304" pitchFamily="18" charset="0"/>
              </a:rPr>
              <a:t>Necati ARMAN</a:t>
            </a:r>
          </a:p>
          <a:p>
            <a:pPr algn="ctr"/>
            <a:r>
              <a:rPr lang="tr-TR" sz="3200" dirty="0">
                <a:latin typeface="Times New Roman" panose="02020603050405020304" pitchFamily="18" charset="0"/>
                <a:cs typeface="Times New Roman" panose="02020603050405020304" pitchFamily="18" charset="0"/>
              </a:rPr>
              <a:t>Kubilay Kaan BELCİ</a:t>
            </a:r>
          </a:p>
        </p:txBody>
      </p:sp>
    </p:spTree>
    <p:extLst>
      <p:ext uri="{BB962C8B-B14F-4D97-AF65-F5344CB8AC3E}">
        <p14:creationId xmlns:p14="http://schemas.microsoft.com/office/powerpoint/2010/main" val="14214771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9" name="Freeform: Shape 12">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Resim 6" descr="kırpıntı çizim, çizgi film, grafik, çizim içeren bir resim&#10;&#10;Açıklama otomatik olarak oluşturuldu">
            <a:extLst>
              <a:ext uri="{FF2B5EF4-FFF2-40B4-BE49-F238E27FC236}">
                <a16:creationId xmlns:a16="http://schemas.microsoft.com/office/drawing/2014/main" id="{38BFA02C-7582-719C-4CD8-B4AE2582C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6411" y="1534369"/>
            <a:ext cx="1478152" cy="1478152"/>
          </a:xfrm>
          <a:prstGeom prst="rect">
            <a:avLst/>
          </a:prstGeom>
        </p:spPr>
      </p:pic>
      <p:sp>
        <p:nvSpPr>
          <p:cNvPr id="9" name="Metin kutusu 8">
            <a:extLst>
              <a:ext uri="{FF2B5EF4-FFF2-40B4-BE49-F238E27FC236}">
                <a16:creationId xmlns:a16="http://schemas.microsoft.com/office/drawing/2014/main" id="{33DE0F28-ACED-FE26-F8E5-4297B181B988}"/>
              </a:ext>
            </a:extLst>
          </p:cNvPr>
          <p:cNvSpPr txBox="1"/>
          <p:nvPr/>
        </p:nvSpPr>
        <p:spPr>
          <a:xfrm>
            <a:off x="407437" y="826483"/>
            <a:ext cx="3459345" cy="707886"/>
          </a:xfrm>
          <a:prstGeom prst="rect">
            <a:avLst/>
          </a:prstGeom>
          <a:noFill/>
        </p:spPr>
        <p:txBody>
          <a:bodyPr wrap="none" rtlCol="0">
            <a:spAutoFit/>
          </a:bodyPr>
          <a:lstStyle/>
          <a:p>
            <a:r>
              <a:rPr lang="tr-TR" sz="4000" dirty="0">
                <a:solidFill>
                  <a:srgbClr val="FFCC00"/>
                </a:solidFill>
              </a:rPr>
              <a:t>Pardus Tarihçe?</a:t>
            </a:r>
          </a:p>
        </p:txBody>
      </p:sp>
      <p:sp>
        <p:nvSpPr>
          <p:cNvPr id="12" name="Dikdörtgen: Köşeleri Yuvarlatılmış 11">
            <a:extLst>
              <a:ext uri="{FF2B5EF4-FFF2-40B4-BE49-F238E27FC236}">
                <a16:creationId xmlns:a16="http://schemas.microsoft.com/office/drawing/2014/main" id="{61093B02-E38B-3713-9F5E-CAA7E6C68F3F}"/>
              </a:ext>
            </a:extLst>
          </p:cNvPr>
          <p:cNvSpPr/>
          <p:nvPr/>
        </p:nvSpPr>
        <p:spPr>
          <a:xfrm>
            <a:off x="477563" y="1946229"/>
            <a:ext cx="6073629" cy="6544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2200" dirty="0"/>
              <a:t>Pardus’un Planlanması 2003 Yılında Başlamıştır.</a:t>
            </a:r>
          </a:p>
        </p:txBody>
      </p:sp>
      <p:sp>
        <p:nvSpPr>
          <p:cNvPr id="14" name="Dikdörtgen: Köşeleri Yuvarlatılmış 13">
            <a:extLst>
              <a:ext uri="{FF2B5EF4-FFF2-40B4-BE49-F238E27FC236}">
                <a16:creationId xmlns:a16="http://schemas.microsoft.com/office/drawing/2014/main" id="{2A1994B5-68D8-C5D1-37D7-0B7D51E8E138}"/>
              </a:ext>
            </a:extLst>
          </p:cNvPr>
          <p:cNvSpPr/>
          <p:nvPr/>
        </p:nvSpPr>
        <p:spPr>
          <a:xfrm>
            <a:off x="2574812" y="3429000"/>
            <a:ext cx="6073628" cy="6544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2200" dirty="0"/>
              <a:t>TÜBİTAK UEKAE Tarafından 2004 Yılında Projelendirilmiştir. </a:t>
            </a:r>
          </a:p>
        </p:txBody>
      </p:sp>
      <p:sp>
        <p:nvSpPr>
          <p:cNvPr id="24" name="Dikdörtgen: Köşeleri Yuvarlatılmış 23">
            <a:extLst>
              <a:ext uri="{FF2B5EF4-FFF2-40B4-BE49-F238E27FC236}">
                <a16:creationId xmlns:a16="http://schemas.microsoft.com/office/drawing/2014/main" id="{3E2ACEE2-ABDE-78E8-6965-8C8B31706D26}"/>
              </a:ext>
            </a:extLst>
          </p:cNvPr>
          <p:cNvSpPr/>
          <p:nvPr/>
        </p:nvSpPr>
        <p:spPr>
          <a:xfrm>
            <a:off x="477563" y="4911771"/>
            <a:ext cx="6073629" cy="6544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2200" dirty="0"/>
              <a:t>27 Aralık 2005’te İlk Kararlı Sürüm Çıkarılmıştır.</a:t>
            </a:r>
          </a:p>
        </p:txBody>
      </p:sp>
    </p:spTree>
    <p:extLst>
      <p:ext uri="{BB962C8B-B14F-4D97-AF65-F5344CB8AC3E}">
        <p14:creationId xmlns:p14="http://schemas.microsoft.com/office/powerpoint/2010/main" val="2424663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9" name="Freeform: Shape 12">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Resim 6" descr="kırpıntı çizim, çizgi film, grafik, çizim içeren bir resim&#10;&#10;Açıklama otomatik olarak oluşturuldu">
            <a:extLst>
              <a:ext uri="{FF2B5EF4-FFF2-40B4-BE49-F238E27FC236}">
                <a16:creationId xmlns:a16="http://schemas.microsoft.com/office/drawing/2014/main" id="{38BFA02C-7582-719C-4CD8-B4AE2582C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6411" y="1534369"/>
            <a:ext cx="1478152" cy="1478152"/>
          </a:xfrm>
          <a:prstGeom prst="rect">
            <a:avLst/>
          </a:prstGeom>
        </p:spPr>
      </p:pic>
      <p:sp>
        <p:nvSpPr>
          <p:cNvPr id="9" name="Metin kutusu 8">
            <a:extLst>
              <a:ext uri="{FF2B5EF4-FFF2-40B4-BE49-F238E27FC236}">
                <a16:creationId xmlns:a16="http://schemas.microsoft.com/office/drawing/2014/main" id="{33DE0F28-ACED-FE26-F8E5-4297B181B988}"/>
              </a:ext>
            </a:extLst>
          </p:cNvPr>
          <p:cNvSpPr txBox="1"/>
          <p:nvPr/>
        </p:nvSpPr>
        <p:spPr>
          <a:xfrm>
            <a:off x="407437" y="826483"/>
            <a:ext cx="6598281" cy="707886"/>
          </a:xfrm>
          <a:prstGeom prst="rect">
            <a:avLst/>
          </a:prstGeom>
          <a:noFill/>
        </p:spPr>
        <p:txBody>
          <a:bodyPr wrap="none" rtlCol="0">
            <a:spAutoFit/>
          </a:bodyPr>
          <a:lstStyle/>
          <a:p>
            <a:r>
              <a:rPr lang="tr-TR" sz="4000" dirty="0">
                <a:solidFill>
                  <a:srgbClr val="FFCC00"/>
                </a:solidFill>
              </a:rPr>
              <a:t>Pardus Nerelerde Kullanılıyor?</a:t>
            </a:r>
          </a:p>
        </p:txBody>
      </p:sp>
      <p:sp>
        <p:nvSpPr>
          <p:cNvPr id="12" name="Dikdörtgen: Köşeleri Yuvarlatılmış 11">
            <a:extLst>
              <a:ext uri="{FF2B5EF4-FFF2-40B4-BE49-F238E27FC236}">
                <a16:creationId xmlns:a16="http://schemas.microsoft.com/office/drawing/2014/main" id="{61093B02-E38B-3713-9F5E-CAA7E6C68F3F}"/>
              </a:ext>
            </a:extLst>
          </p:cNvPr>
          <p:cNvSpPr/>
          <p:nvPr/>
        </p:nvSpPr>
        <p:spPr>
          <a:xfrm>
            <a:off x="477563" y="1946229"/>
            <a:ext cx="6073629" cy="6544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2200" dirty="0"/>
              <a:t>Milli Savunma Bakanlığı</a:t>
            </a:r>
          </a:p>
        </p:txBody>
      </p:sp>
      <p:sp>
        <p:nvSpPr>
          <p:cNvPr id="14" name="Dikdörtgen: Köşeleri Yuvarlatılmış 13">
            <a:extLst>
              <a:ext uri="{FF2B5EF4-FFF2-40B4-BE49-F238E27FC236}">
                <a16:creationId xmlns:a16="http://schemas.microsoft.com/office/drawing/2014/main" id="{2A1994B5-68D8-C5D1-37D7-0B7D51E8E138}"/>
              </a:ext>
            </a:extLst>
          </p:cNvPr>
          <p:cNvSpPr/>
          <p:nvPr/>
        </p:nvSpPr>
        <p:spPr>
          <a:xfrm>
            <a:off x="2582437" y="2978458"/>
            <a:ext cx="6073628" cy="6544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2200" dirty="0"/>
              <a:t>Sosyal Güvenlik Kurumu</a:t>
            </a:r>
          </a:p>
        </p:txBody>
      </p:sp>
      <p:sp>
        <p:nvSpPr>
          <p:cNvPr id="24" name="Dikdörtgen: Köşeleri Yuvarlatılmış 23">
            <a:extLst>
              <a:ext uri="{FF2B5EF4-FFF2-40B4-BE49-F238E27FC236}">
                <a16:creationId xmlns:a16="http://schemas.microsoft.com/office/drawing/2014/main" id="{3E2ACEE2-ABDE-78E8-6965-8C8B31706D26}"/>
              </a:ext>
            </a:extLst>
          </p:cNvPr>
          <p:cNvSpPr/>
          <p:nvPr/>
        </p:nvSpPr>
        <p:spPr>
          <a:xfrm>
            <a:off x="477562" y="4010687"/>
            <a:ext cx="6073629" cy="6544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2200" dirty="0"/>
              <a:t>Türk Silahlı Kuvvetleri</a:t>
            </a:r>
          </a:p>
        </p:txBody>
      </p:sp>
      <p:sp>
        <p:nvSpPr>
          <p:cNvPr id="2" name="Dikdörtgen: Köşeleri Yuvarlatılmış 1">
            <a:extLst>
              <a:ext uri="{FF2B5EF4-FFF2-40B4-BE49-F238E27FC236}">
                <a16:creationId xmlns:a16="http://schemas.microsoft.com/office/drawing/2014/main" id="{985B8BBA-83E8-BCFE-6E96-615DECB9C1A5}"/>
              </a:ext>
            </a:extLst>
          </p:cNvPr>
          <p:cNvSpPr/>
          <p:nvPr/>
        </p:nvSpPr>
        <p:spPr>
          <a:xfrm>
            <a:off x="2582437" y="5076979"/>
            <a:ext cx="6073628" cy="6544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2200" dirty="0"/>
              <a:t>Adalet Bakanlığı</a:t>
            </a:r>
          </a:p>
        </p:txBody>
      </p:sp>
      <p:sp>
        <p:nvSpPr>
          <p:cNvPr id="3" name="Dikdörtgen: Köşeleri Yuvarlatılmış 2">
            <a:extLst>
              <a:ext uri="{FF2B5EF4-FFF2-40B4-BE49-F238E27FC236}">
                <a16:creationId xmlns:a16="http://schemas.microsoft.com/office/drawing/2014/main" id="{8E591461-AEEE-215C-4E67-736BCE01B215}"/>
              </a:ext>
            </a:extLst>
          </p:cNvPr>
          <p:cNvSpPr/>
          <p:nvPr/>
        </p:nvSpPr>
        <p:spPr>
          <a:xfrm>
            <a:off x="477562" y="6112540"/>
            <a:ext cx="6073629" cy="6544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sz="2200" dirty="0"/>
              <a:t>Akıllı Tahtalarda</a:t>
            </a:r>
          </a:p>
        </p:txBody>
      </p:sp>
    </p:spTree>
    <p:extLst>
      <p:ext uri="{BB962C8B-B14F-4D97-AF65-F5344CB8AC3E}">
        <p14:creationId xmlns:p14="http://schemas.microsoft.com/office/powerpoint/2010/main" val="285636105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3" name="Resim 2" descr="metin, grafik, ekran görüntüsü, çizgi film içeren bir resim">
            <a:extLst>
              <a:ext uri="{FF2B5EF4-FFF2-40B4-BE49-F238E27FC236}">
                <a16:creationId xmlns:a16="http://schemas.microsoft.com/office/drawing/2014/main" id="{BBB342BD-8B51-81EC-9899-CDD8C4F9C83F}"/>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Effect>
                      <a14:saturation sat="200000"/>
                    </a14:imgEffect>
                  </a14:imgLayer>
                </a14:imgProps>
              </a:ext>
              <a:ext uri="{28A0092B-C50C-407E-A947-70E740481C1C}">
                <a14:useLocalDpi xmlns:a14="http://schemas.microsoft.com/office/drawing/2010/main" val="0"/>
              </a:ext>
            </a:extLst>
          </a:blip>
          <a:srcRect l="15984"/>
          <a:stretch/>
        </p:blipFill>
        <p:spPr>
          <a:xfrm>
            <a:off x="0" y="0"/>
            <a:ext cx="12194260" cy="6858000"/>
          </a:xfrm>
          <a:prstGeom prst="rect">
            <a:avLst/>
          </a:prstGeom>
        </p:spPr>
      </p:pic>
      <p:sp>
        <p:nvSpPr>
          <p:cNvPr id="6" name="Metin kutusu 5">
            <a:extLst>
              <a:ext uri="{FF2B5EF4-FFF2-40B4-BE49-F238E27FC236}">
                <a16:creationId xmlns:a16="http://schemas.microsoft.com/office/drawing/2014/main" id="{FCCCDB40-CFB9-B073-B536-97331B27CD5D}"/>
              </a:ext>
            </a:extLst>
          </p:cNvPr>
          <p:cNvSpPr txBox="1"/>
          <p:nvPr/>
        </p:nvSpPr>
        <p:spPr>
          <a:xfrm>
            <a:off x="0" y="559852"/>
            <a:ext cx="5362917" cy="4832092"/>
          </a:xfrm>
          <a:prstGeom prst="rect">
            <a:avLst/>
          </a:prstGeom>
          <a:noFill/>
        </p:spPr>
        <p:txBody>
          <a:bodyPr wrap="square" rtlCol="0">
            <a:spAutoFit/>
          </a:bodyPr>
          <a:lstStyle/>
          <a:p>
            <a:r>
              <a:rPr lang="tr-TR" sz="2200" dirty="0">
                <a:solidFill>
                  <a:schemeClr val="accent4">
                    <a:lumMod val="60000"/>
                    <a:lumOff val="40000"/>
                  </a:schemeClr>
                </a:solidFill>
              </a:rPr>
              <a:t>Pardus’u Neden Tercih </a:t>
            </a:r>
          </a:p>
          <a:p>
            <a:r>
              <a:rPr lang="tr-TR" sz="2200" dirty="0">
                <a:solidFill>
                  <a:schemeClr val="accent4">
                    <a:lumMod val="60000"/>
                    <a:lumOff val="40000"/>
                  </a:schemeClr>
                </a:solidFill>
              </a:rPr>
              <a:t>Etmelisiniz?</a:t>
            </a:r>
          </a:p>
          <a:p>
            <a:endParaRPr lang="tr-TR" sz="2200" dirty="0">
              <a:solidFill>
                <a:schemeClr val="accent4">
                  <a:lumMod val="60000"/>
                  <a:lumOff val="40000"/>
                </a:schemeClr>
              </a:solidFill>
            </a:endParaRPr>
          </a:p>
          <a:p>
            <a:endParaRPr lang="tr-TR" sz="2200" b="0" i="0" dirty="0">
              <a:solidFill>
                <a:srgbClr val="D1D5DB"/>
              </a:solidFill>
              <a:effectLst/>
            </a:endParaRPr>
          </a:p>
          <a:p>
            <a:pPr marL="342900" indent="-342900">
              <a:buFont typeface="Arial" panose="020B0604020202020204" pitchFamily="34" charset="0"/>
              <a:buChar char="•"/>
            </a:pPr>
            <a:r>
              <a:rPr lang="tr-TR" sz="2200" b="0" i="0" dirty="0">
                <a:solidFill>
                  <a:srgbClr val="D1D5DB"/>
                </a:solidFill>
                <a:effectLst/>
              </a:rPr>
              <a:t>Hızlıdır.</a:t>
            </a:r>
          </a:p>
          <a:p>
            <a:pPr marL="342900" indent="-342900">
              <a:buFont typeface="Arial" panose="020B0604020202020204" pitchFamily="34" charset="0"/>
              <a:buChar char="•"/>
            </a:pPr>
            <a:r>
              <a:rPr lang="tr-TR" sz="2200" b="0" i="0" dirty="0">
                <a:solidFill>
                  <a:srgbClr val="D1D5DB"/>
                </a:solidFill>
                <a:effectLst/>
              </a:rPr>
              <a:t>Şeffaftır.</a:t>
            </a:r>
          </a:p>
          <a:p>
            <a:pPr marL="342900" indent="-342900">
              <a:buFont typeface="Arial" panose="020B0604020202020204" pitchFamily="34" charset="0"/>
              <a:buChar char="•"/>
            </a:pPr>
            <a:r>
              <a:rPr lang="tr-TR" sz="2200" b="0" i="0" dirty="0">
                <a:solidFill>
                  <a:srgbClr val="D1D5DB"/>
                </a:solidFill>
                <a:effectLst/>
              </a:rPr>
              <a:t>Güvenlidir.</a:t>
            </a:r>
          </a:p>
          <a:p>
            <a:pPr marL="342900" indent="-342900">
              <a:buFont typeface="Arial" panose="020B0604020202020204" pitchFamily="34" charset="0"/>
              <a:buChar char="•"/>
            </a:pPr>
            <a:r>
              <a:rPr lang="tr-TR" sz="2200" b="0" i="0" dirty="0">
                <a:solidFill>
                  <a:srgbClr val="D1D5DB"/>
                </a:solidFill>
                <a:effectLst/>
              </a:rPr>
              <a:t>Kolay kullanı</a:t>
            </a:r>
            <a:r>
              <a:rPr lang="tr-TR" sz="2200" dirty="0">
                <a:solidFill>
                  <a:srgbClr val="D1D5DB"/>
                </a:solidFill>
              </a:rPr>
              <a:t>lır</a:t>
            </a:r>
            <a:r>
              <a:rPr lang="tr-TR" sz="2200" b="0" i="0" dirty="0">
                <a:solidFill>
                  <a:srgbClr val="D1D5DB"/>
                </a:solidFill>
                <a:effectLst/>
              </a:rPr>
              <a:t>.</a:t>
            </a:r>
          </a:p>
          <a:p>
            <a:pPr marL="342900" indent="-342900">
              <a:buFont typeface="Arial" panose="020B0604020202020204" pitchFamily="34" charset="0"/>
              <a:buChar char="•"/>
            </a:pPr>
            <a:r>
              <a:rPr lang="tr-TR" sz="2200" b="0" i="0" dirty="0">
                <a:solidFill>
                  <a:srgbClr val="D1D5DB"/>
                </a:solidFill>
                <a:effectLst/>
              </a:rPr>
              <a:t>Özelleştirilebilir.</a:t>
            </a:r>
          </a:p>
          <a:p>
            <a:pPr marL="342900" indent="-342900">
              <a:buFont typeface="Arial" panose="020B0604020202020204" pitchFamily="34" charset="0"/>
              <a:buChar char="•"/>
            </a:pPr>
            <a:r>
              <a:rPr lang="tr-TR" sz="2200" b="0" i="0" dirty="0">
                <a:solidFill>
                  <a:srgbClr val="D1D5DB"/>
                </a:solidFill>
                <a:effectLst/>
              </a:rPr>
              <a:t>Özgür ve ücretsizdir.</a:t>
            </a:r>
          </a:p>
          <a:p>
            <a:pPr marL="342900" indent="-342900">
              <a:buFont typeface="Arial" panose="020B0604020202020204" pitchFamily="34" charset="0"/>
              <a:buChar char="•"/>
            </a:pPr>
            <a:r>
              <a:rPr lang="tr-TR" sz="2200" b="0" i="0" dirty="0">
                <a:solidFill>
                  <a:srgbClr val="D1D5DB"/>
                </a:solidFill>
                <a:effectLst/>
              </a:rPr>
              <a:t>Kurulmadan dahi çalışmaya başlatılabilir.</a:t>
            </a:r>
          </a:p>
          <a:p>
            <a:pPr marL="342900" indent="-342900">
              <a:buFont typeface="Arial" panose="020B0604020202020204" pitchFamily="34" charset="0"/>
              <a:buChar char="•"/>
            </a:pPr>
            <a:r>
              <a:rPr lang="tr-TR" sz="2200" b="0" i="0" dirty="0">
                <a:solidFill>
                  <a:srgbClr val="D1D5DB"/>
                </a:solidFill>
                <a:effectLst/>
              </a:rPr>
              <a:t>Türkçe dışında pek çok dile desteği vardır.</a:t>
            </a:r>
          </a:p>
          <a:p>
            <a:pPr marL="342900" indent="-342900">
              <a:buFont typeface="Arial" panose="020B0604020202020204" pitchFamily="34" charset="0"/>
              <a:buChar char="•"/>
            </a:pPr>
            <a:r>
              <a:rPr lang="tr-TR" sz="2200" b="0" i="0" dirty="0">
                <a:solidFill>
                  <a:srgbClr val="D1D5DB"/>
                </a:solidFill>
                <a:effectLst/>
              </a:rPr>
              <a:t>Bir çok paket program içerir, ücretsiz bir çok programa kolay erişim sağlar.</a:t>
            </a:r>
          </a:p>
        </p:txBody>
      </p:sp>
    </p:spTree>
    <p:extLst>
      <p:ext uri="{BB962C8B-B14F-4D97-AF65-F5344CB8AC3E}">
        <p14:creationId xmlns:p14="http://schemas.microsoft.com/office/powerpoint/2010/main" val="4113484589"/>
      </p:ext>
    </p:extLst>
  </p:cSld>
  <p:clrMapOvr>
    <a:masterClrMapping/>
  </p:clrMapOvr>
  <p:transition spd="slow">
    <p:strips/>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3" name="Resim 2" descr="metin, grafik, ekran görüntüsü, çizgi film içeren bir resim">
            <a:extLst>
              <a:ext uri="{FF2B5EF4-FFF2-40B4-BE49-F238E27FC236}">
                <a16:creationId xmlns:a16="http://schemas.microsoft.com/office/drawing/2014/main" id="{BBB342BD-8B51-81EC-9899-CDD8C4F9C83F}"/>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Effect>
                      <a14:saturation sat="200000"/>
                    </a14:imgEffect>
                  </a14:imgLayer>
                </a14:imgProps>
              </a:ext>
              <a:ext uri="{28A0092B-C50C-407E-A947-70E740481C1C}">
                <a14:useLocalDpi xmlns:a14="http://schemas.microsoft.com/office/drawing/2010/main" val="0"/>
              </a:ext>
            </a:extLst>
          </a:blip>
          <a:srcRect l="15984"/>
          <a:stretch/>
        </p:blipFill>
        <p:spPr>
          <a:xfrm>
            <a:off x="0" y="0"/>
            <a:ext cx="12194260" cy="6858000"/>
          </a:xfrm>
          <a:prstGeom prst="rect">
            <a:avLst/>
          </a:prstGeom>
        </p:spPr>
      </p:pic>
      <p:sp>
        <p:nvSpPr>
          <p:cNvPr id="4" name="Metin kutusu 3">
            <a:extLst>
              <a:ext uri="{FF2B5EF4-FFF2-40B4-BE49-F238E27FC236}">
                <a16:creationId xmlns:a16="http://schemas.microsoft.com/office/drawing/2014/main" id="{4513249C-D3C6-7274-1CA8-1809445FAD16}"/>
              </a:ext>
            </a:extLst>
          </p:cNvPr>
          <p:cNvSpPr txBox="1"/>
          <p:nvPr/>
        </p:nvSpPr>
        <p:spPr>
          <a:xfrm>
            <a:off x="0" y="218289"/>
            <a:ext cx="2719581" cy="1107996"/>
          </a:xfrm>
          <a:prstGeom prst="rect">
            <a:avLst/>
          </a:prstGeom>
          <a:noFill/>
        </p:spPr>
        <p:txBody>
          <a:bodyPr wrap="square" rtlCol="0">
            <a:spAutoFit/>
          </a:bodyPr>
          <a:lstStyle/>
          <a:p>
            <a:r>
              <a:rPr lang="tr-TR" sz="2200" dirty="0">
                <a:solidFill>
                  <a:schemeClr val="accent4">
                    <a:lumMod val="60000"/>
                    <a:lumOff val="40000"/>
                  </a:schemeClr>
                </a:solidFill>
              </a:rPr>
              <a:t>Hangi Firmaya Ait</a:t>
            </a:r>
            <a:br>
              <a:rPr lang="tr-TR" sz="2200" dirty="0">
                <a:solidFill>
                  <a:schemeClr val="accent4">
                    <a:lumMod val="60000"/>
                    <a:lumOff val="40000"/>
                  </a:schemeClr>
                </a:solidFill>
              </a:rPr>
            </a:br>
            <a:r>
              <a:rPr lang="tr-TR" sz="2200" dirty="0">
                <a:solidFill>
                  <a:schemeClr val="accent4">
                    <a:lumMod val="60000"/>
                    <a:lumOff val="40000"/>
                  </a:schemeClr>
                </a:solidFill>
              </a:rPr>
              <a:t>Kim Tarafından Geliştirildi?</a:t>
            </a:r>
          </a:p>
        </p:txBody>
      </p:sp>
      <p:sp>
        <p:nvSpPr>
          <p:cNvPr id="6" name="Metin kutusu 5">
            <a:extLst>
              <a:ext uri="{FF2B5EF4-FFF2-40B4-BE49-F238E27FC236}">
                <a16:creationId xmlns:a16="http://schemas.microsoft.com/office/drawing/2014/main" id="{FCCCDB40-CFB9-B073-B536-97331B27CD5D}"/>
              </a:ext>
            </a:extLst>
          </p:cNvPr>
          <p:cNvSpPr txBox="1"/>
          <p:nvPr/>
        </p:nvSpPr>
        <p:spPr>
          <a:xfrm>
            <a:off x="234577" y="1919762"/>
            <a:ext cx="5362917" cy="4832092"/>
          </a:xfrm>
          <a:prstGeom prst="rect">
            <a:avLst/>
          </a:prstGeom>
          <a:noFill/>
        </p:spPr>
        <p:txBody>
          <a:bodyPr wrap="square" rtlCol="0">
            <a:spAutoFit/>
          </a:bodyPr>
          <a:lstStyle/>
          <a:p>
            <a:r>
              <a:rPr lang="tr-TR" sz="2200" b="0" i="0" dirty="0">
                <a:solidFill>
                  <a:srgbClr val="D1D5DB"/>
                </a:solidFill>
                <a:effectLst/>
              </a:rPr>
              <a:t>Pardus, Türkiye'nin milli işletim </a:t>
            </a:r>
          </a:p>
          <a:p>
            <a:r>
              <a:rPr lang="tr-TR" sz="2200" b="0" i="0" dirty="0">
                <a:solidFill>
                  <a:srgbClr val="D1D5DB"/>
                </a:solidFill>
                <a:effectLst/>
              </a:rPr>
              <a:t>sistemidir ve Türkiye Bilimsel ve </a:t>
            </a:r>
          </a:p>
          <a:p>
            <a:r>
              <a:rPr lang="tr-TR" sz="2200" b="0" i="0" dirty="0">
                <a:solidFill>
                  <a:srgbClr val="D1D5DB"/>
                </a:solidFill>
                <a:effectLst/>
              </a:rPr>
              <a:t>Teknolojik Araştırma Kurumu </a:t>
            </a:r>
          </a:p>
          <a:p>
            <a:r>
              <a:rPr lang="tr-TR" sz="2200" b="0" i="0" dirty="0">
                <a:solidFill>
                  <a:srgbClr val="D1D5DB"/>
                </a:solidFill>
                <a:effectLst/>
              </a:rPr>
              <a:t>(TÜBİTAK) tarafından geliştirilmiştir. </a:t>
            </a:r>
          </a:p>
          <a:p>
            <a:endParaRPr lang="tr-TR" sz="2200" dirty="0">
              <a:solidFill>
                <a:srgbClr val="D1D5DB"/>
              </a:solidFill>
            </a:endParaRPr>
          </a:p>
          <a:p>
            <a:r>
              <a:rPr lang="tr-TR" sz="2200" b="0" i="0" dirty="0">
                <a:solidFill>
                  <a:srgbClr val="D1D5DB"/>
                </a:solidFill>
                <a:effectLst/>
              </a:rPr>
              <a:t>Pardus'un ilk sürümleri, TÜBİTAK ULAKBİM bünyesindeki bir ekip tarafından oluşturulmuştur. Pardus, açık kaynaklı bir Linux dağıtımıdır ve genellikle kamu kurumları ve eğitim kurumları için özel olarak tasarlanmıştır. TÜBİTAK, Pardus'u Türkiye'deki bilgisayar kullanıcılarına yerli ve güvenli bir alternatif olarak sunmak amacıyla geliştirmiştir.</a:t>
            </a:r>
            <a:endParaRPr lang="tr-TR" sz="2200" dirty="0"/>
          </a:p>
        </p:txBody>
      </p:sp>
    </p:spTree>
    <p:extLst>
      <p:ext uri="{BB962C8B-B14F-4D97-AF65-F5344CB8AC3E}">
        <p14:creationId xmlns:p14="http://schemas.microsoft.com/office/powerpoint/2010/main" val="1712422119"/>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 name="Metin kutusu 3">
            <a:extLst>
              <a:ext uri="{FF2B5EF4-FFF2-40B4-BE49-F238E27FC236}">
                <a16:creationId xmlns:a16="http://schemas.microsoft.com/office/drawing/2014/main" id="{4513249C-D3C6-7274-1CA8-1809445FAD16}"/>
              </a:ext>
            </a:extLst>
          </p:cNvPr>
          <p:cNvSpPr txBox="1"/>
          <p:nvPr/>
        </p:nvSpPr>
        <p:spPr>
          <a:xfrm>
            <a:off x="0" y="0"/>
            <a:ext cx="3355596" cy="646331"/>
          </a:xfrm>
          <a:prstGeom prst="rect">
            <a:avLst/>
          </a:prstGeom>
          <a:noFill/>
        </p:spPr>
        <p:txBody>
          <a:bodyPr wrap="square" rtlCol="0">
            <a:spAutoFit/>
          </a:bodyPr>
          <a:lstStyle/>
          <a:p>
            <a:pPr marL="285750" indent="-285750">
              <a:buFont typeface="Arial" panose="020B0604020202020204" pitchFamily="34" charset="0"/>
              <a:buChar char="•"/>
            </a:pPr>
            <a:r>
              <a:rPr lang="tr-TR" dirty="0">
                <a:solidFill>
                  <a:schemeClr val="bg1"/>
                </a:solidFill>
              </a:rPr>
              <a:t>Hangi Firmaya Ait</a:t>
            </a:r>
            <a:br>
              <a:rPr lang="tr-TR" dirty="0">
                <a:solidFill>
                  <a:schemeClr val="bg1"/>
                </a:solidFill>
              </a:rPr>
            </a:br>
            <a:r>
              <a:rPr lang="tr-TR" dirty="0">
                <a:solidFill>
                  <a:schemeClr val="bg1"/>
                </a:solidFill>
              </a:rPr>
              <a:t>Kim Tarafından Geliştirildi</a:t>
            </a:r>
          </a:p>
        </p:txBody>
      </p:sp>
      <p:pic>
        <p:nvPicPr>
          <p:cNvPr id="9" name="Resim 8" descr="metin, yazı tipi, diyagram, ekran görüntüsü içeren bir resim&#10;&#10;Açıklama otomatik olarak oluşturuldu">
            <a:extLst>
              <a:ext uri="{FF2B5EF4-FFF2-40B4-BE49-F238E27FC236}">
                <a16:creationId xmlns:a16="http://schemas.microsoft.com/office/drawing/2014/main" id="{F13ECAF6-3D1F-E314-5E99-6D21BC897788}"/>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8800"/>
                    </a14:imgEffect>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88952" cy="6858000"/>
          </a:xfrm>
          <a:prstGeom prst="rect">
            <a:avLst/>
          </a:prstGeom>
        </p:spPr>
      </p:pic>
    </p:spTree>
    <p:extLst>
      <p:ext uri="{BB962C8B-B14F-4D97-AF65-F5344CB8AC3E}">
        <p14:creationId xmlns:p14="http://schemas.microsoft.com/office/powerpoint/2010/main" val="699393691"/>
      </p:ext>
    </p:extLst>
  </p:cSld>
  <p:clrMapOvr>
    <a:masterClrMapping/>
  </p:clrMapOvr>
  <p:transition spd="slow">
    <p:strips/>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18" name="Arc 117">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25" name="Freeform: Shape 119">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4" name="Resim 43" descr="grafik, yazı tipi, kırpıntı çizim, grafik tasarım içeren bir resim&#10;&#10;Açıklama otomatik olarak oluşturuldu">
            <a:extLst>
              <a:ext uri="{FF2B5EF4-FFF2-40B4-BE49-F238E27FC236}">
                <a16:creationId xmlns:a16="http://schemas.microsoft.com/office/drawing/2014/main" id="{27AF0D58-9426-B7B5-E1D7-CC754B112B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172" y="2261471"/>
            <a:ext cx="4777381" cy="169949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26" name="Metin kutusu 125">
            <a:extLst>
              <a:ext uri="{FF2B5EF4-FFF2-40B4-BE49-F238E27FC236}">
                <a16:creationId xmlns:a16="http://schemas.microsoft.com/office/drawing/2014/main" id="{08D276D7-3F82-50A8-3CA1-43270972C9AA}"/>
              </a:ext>
            </a:extLst>
          </p:cNvPr>
          <p:cNvSpPr txBox="1"/>
          <p:nvPr/>
        </p:nvSpPr>
        <p:spPr>
          <a:xfrm>
            <a:off x="5345725" y="1557026"/>
            <a:ext cx="6152927" cy="419252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dirty="0"/>
              <a:t>Pardus, </a:t>
            </a:r>
            <a:r>
              <a:rPr lang="en-US" sz="2200" dirty="0">
                <a:solidFill>
                  <a:schemeClr val="accent4"/>
                </a:solidFill>
              </a:rPr>
              <a:t>özgür bir lisans </a:t>
            </a:r>
            <a:r>
              <a:rPr lang="en-US" sz="2200" dirty="0"/>
              <a:t>olan GPL (Genel Kamu Lisansı) kullanmaktadır.</a:t>
            </a:r>
          </a:p>
          <a:p>
            <a:pPr>
              <a:lnSpc>
                <a:spcPct val="90000"/>
              </a:lnSpc>
              <a:spcAft>
                <a:spcPts val="600"/>
              </a:spcAft>
            </a:pPr>
            <a:endParaRPr lang="en-US" sz="2200" dirty="0"/>
          </a:p>
          <a:p>
            <a:pPr indent="-228600">
              <a:lnSpc>
                <a:spcPct val="90000"/>
              </a:lnSpc>
              <a:spcAft>
                <a:spcPts val="600"/>
              </a:spcAft>
              <a:buFont typeface="Arial" panose="020B0604020202020204" pitchFamily="34" charset="0"/>
              <a:buChar char="•"/>
            </a:pPr>
            <a:r>
              <a:rPr lang="en-US" sz="2200" dirty="0"/>
              <a:t>Bu lisans, kullanıcıya bir dizi önemli ayrıcalık sunmaktadır:</a:t>
            </a:r>
          </a:p>
          <a:p>
            <a:pPr>
              <a:lnSpc>
                <a:spcPct val="90000"/>
              </a:lnSpc>
              <a:spcAft>
                <a:spcPts val="600"/>
              </a:spcAft>
            </a:pPr>
            <a:endParaRPr lang="en-US" sz="2200" dirty="0"/>
          </a:p>
          <a:p>
            <a:pPr marL="285750" indent="-228600">
              <a:lnSpc>
                <a:spcPct val="90000"/>
              </a:lnSpc>
              <a:spcAft>
                <a:spcPts val="600"/>
              </a:spcAft>
              <a:buFont typeface="Arial" panose="020B0604020202020204" pitchFamily="34" charset="0"/>
              <a:buChar char="•"/>
            </a:pPr>
            <a:r>
              <a:rPr lang="en-US" sz="2200" dirty="0"/>
              <a:t>Yazılımın kaynak kodunu gözden geçirme imkanı.</a:t>
            </a:r>
          </a:p>
          <a:p>
            <a:pPr marL="285750" indent="-228600">
              <a:lnSpc>
                <a:spcPct val="90000"/>
              </a:lnSpc>
              <a:spcAft>
                <a:spcPts val="600"/>
              </a:spcAft>
              <a:buFont typeface="Arial" panose="020B0604020202020204" pitchFamily="34" charset="0"/>
              <a:buChar char="•"/>
            </a:pPr>
            <a:r>
              <a:rPr lang="en-US" sz="2200" dirty="0"/>
              <a:t>Dilediği değişiklikleri özgürce gerçekleştirme yetkisi.</a:t>
            </a:r>
          </a:p>
          <a:p>
            <a:pPr marL="285750" indent="-228600">
              <a:lnSpc>
                <a:spcPct val="90000"/>
              </a:lnSpc>
              <a:spcAft>
                <a:spcPts val="600"/>
              </a:spcAft>
              <a:buFont typeface="Arial" panose="020B0604020202020204" pitchFamily="34" charset="0"/>
              <a:buChar char="•"/>
            </a:pPr>
            <a:r>
              <a:rPr lang="en-US" sz="2200" dirty="0"/>
              <a:t>Kaynak kodlarını kısmen ya da tamamen farklı bir projede kullanma hakkı.</a:t>
            </a:r>
          </a:p>
        </p:txBody>
      </p:sp>
      <p:sp>
        <p:nvSpPr>
          <p:cNvPr id="2" name="Metin kutusu 1">
            <a:extLst>
              <a:ext uri="{FF2B5EF4-FFF2-40B4-BE49-F238E27FC236}">
                <a16:creationId xmlns:a16="http://schemas.microsoft.com/office/drawing/2014/main" id="{2250567F-996F-3828-950F-75C95C6708EC}"/>
              </a:ext>
            </a:extLst>
          </p:cNvPr>
          <p:cNvSpPr txBox="1"/>
          <p:nvPr/>
        </p:nvSpPr>
        <p:spPr>
          <a:xfrm>
            <a:off x="5345725" y="1095361"/>
            <a:ext cx="1584088" cy="461665"/>
          </a:xfrm>
          <a:prstGeom prst="rect">
            <a:avLst/>
          </a:prstGeom>
          <a:noFill/>
        </p:spPr>
        <p:txBody>
          <a:bodyPr wrap="none" rtlCol="0">
            <a:spAutoFit/>
          </a:bodyPr>
          <a:lstStyle/>
          <a:p>
            <a:r>
              <a:rPr lang="tr-TR" sz="2400" dirty="0">
                <a:solidFill>
                  <a:schemeClr val="accent4"/>
                </a:solidFill>
              </a:rPr>
              <a:t>Lisanslama</a:t>
            </a:r>
          </a:p>
        </p:txBody>
      </p:sp>
    </p:spTree>
    <p:extLst>
      <p:ext uri="{BB962C8B-B14F-4D97-AF65-F5344CB8AC3E}">
        <p14:creationId xmlns:p14="http://schemas.microsoft.com/office/powerpoint/2010/main" val="328322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 Diyorum Gardaş">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566</TotalTime>
  <Words>1525</Words>
  <Application>Microsoft Office PowerPoint</Application>
  <PresentationFormat>Geniş ekran</PresentationFormat>
  <Paragraphs>321</Paragraphs>
  <Slides>32</Slides>
  <Notes>0</Notes>
  <HiddenSlides>1</HiddenSlides>
  <MMClips>0</MMClips>
  <ScaleCrop>false</ScaleCrop>
  <HeadingPairs>
    <vt:vector size="6" baseType="variant">
      <vt:variant>
        <vt:lpstr>Kullanılan Yazı Tipleri</vt:lpstr>
      </vt:variant>
      <vt:variant>
        <vt:i4>4</vt:i4>
      </vt:variant>
      <vt:variant>
        <vt:lpstr>Tema</vt:lpstr>
      </vt:variant>
      <vt:variant>
        <vt:i4>2</vt:i4>
      </vt:variant>
      <vt:variant>
        <vt:lpstr>Slayt Başlıkları</vt:lpstr>
      </vt:variant>
      <vt:variant>
        <vt:i4>32</vt:i4>
      </vt:variant>
    </vt:vector>
  </HeadingPairs>
  <TitlesOfParts>
    <vt:vector size="38" baseType="lpstr">
      <vt:lpstr>Arial</vt:lpstr>
      <vt:lpstr>Calibri</vt:lpstr>
      <vt:lpstr>Calibri Light</vt:lpstr>
      <vt:lpstr>Times New Roman</vt:lpstr>
      <vt:lpstr>Office Teması</vt:lpstr>
      <vt:lpstr>1_Office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necati</dc:creator>
  <cp:lastModifiedBy>3v8c3</cp:lastModifiedBy>
  <cp:revision>21</cp:revision>
  <dcterms:created xsi:type="dcterms:W3CDTF">2023-12-07T17:37:02Z</dcterms:created>
  <dcterms:modified xsi:type="dcterms:W3CDTF">2023-12-12T19:35:01Z</dcterms:modified>
</cp:coreProperties>
</file>