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6"/>
  </p:normalViewPr>
  <p:slideViewPr>
    <p:cSldViewPr snapToGrid="0">
      <p:cViewPr varScale="1">
        <p:scale>
          <a:sx n="85" d="100"/>
          <a:sy n="85" d="100"/>
        </p:scale>
        <p:origin x="4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5: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8: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1"/>
        <p:cNvGrpSpPr/>
        <p:nvPr/>
      </p:nvGrpSpPr>
      <p:grpSpPr>
        <a:xfrm>
          <a:off x="0" y="0"/>
          <a:ext cx="0" cy="0"/>
          <a:chOff x="0" y="0"/>
          <a:chExt cx="0" cy="0"/>
        </a:xfrm>
      </p:grpSpPr>
      <p:sp>
        <p:nvSpPr>
          <p:cNvPr id="212" name="Google Shape;212;p50"/>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50"/>
          <p:cNvSpPr txBox="1">
            <a:spLocks noGrp="1"/>
          </p:cNvSpPr>
          <p:nvPr>
            <p:ph type="body" idx="1"/>
          </p:nvPr>
        </p:nvSpPr>
        <p:spPr>
          <a:xfrm>
            <a:off x="504000" y="1769040"/>
            <a:ext cx="90716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4" name="Google Shape;214;p50"/>
          <p:cNvSpPr txBox="1">
            <a:spLocks noGrp="1"/>
          </p:cNvSpPr>
          <p:nvPr>
            <p:ph type="body" idx="2"/>
          </p:nvPr>
        </p:nvSpPr>
        <p:spPr>
          <a:xfrm>
            <a:off x="504000" y="4059360"/>
            <a:ext cx="90716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5"/>
        <p:cNvGrpSpPr/>
        <p:nvPr/>
      </p:nvGrpSpPr>
      <p:grpSpPr>
        <a:xfrm>
          <a:off x="0" y="0"/>
          <a:ext cx="0" cy="0"/>
          <a:chOff x="0" y="0"/>
          <a:chExt cx="0" cy="0"/>
        </a:xfrm>
      </p:grpSpPr>
      <p:sp>
        <p:nvSpPr>
          <p:cNvPr id="216" name="Google Shape;216;p51"/>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1"/>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8" name="Google Shape;218;p51"/>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51"/>
          <p:cNvSpPr txBox="1">
            <a:spLocks noGrp="1"/>
          </p:cNvSpPr>
          <p:nvPr>
            <p:ph type="body" idx="3"/>
          </p:nvPr>
        </p:nvSpPr>
        <p:spPr>
          <a:xfrm>
            <a:off x="504000" y="405936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51"/>
          <p:cNvSpPr txBox="1">
            <a:spLocks noGrp="1"/>
          </p:cNvSpPr>
          <p:nvPr>
            <p:ph type="body" idx="4"/>
          </p:nvPr>
        </p:nvSpPr>
        <p:spPr>
          <a:xfrm>
            <a:off x="5152680" y="405936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1"/>
        <p:cNvGrpSpPr/>
        <p:nvPr/>
      </p:nvGrpSpPr>
      <p:grpSpPr>
        <a:xfrm>
          <a:off x="0" y="0"/>
          <a:ext cx="0" cy="0"/>
          <a:chOff x="0" y="0"/>
          <a:chExt cx="0" cy="0"/>
        </a:xfrm>
      </p:grpSpPr>
      <p:sp>
        <p:nvSpPr>
          <p:cNvPr id="222" name="Google Shape;222;p52"/>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2"/>
          <p:cNvSpPr txBox="1">
            <a:spLocks noGrp="1"/>
          </p:cNvSpPr>
          <p:nvPr>
            <p:ph type="body" idx="1"/>
          </p:nvPr>
        </p:nvSpPr>
        <p:spPr>
          <a:xfrm>
            <a:off x="504000" y="1769040"/>
            <a:ext cx="292068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4" name="Google Shape;224;p52"/>
          <p:cNvSpPr txBox="1">
            <a:spLocks noGrp="1"/>
          </p:cNvSpPr>
          <p:nvPr>
            <p:ph type="body" idx="2"/>
          </p:nvPr>
        </p:nvSpPr>
        <p:spPr>
          <a:xfrm>
            <a:off x="3571200" y="1769040"/>
            <a:ext cx="292068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5" name="Google Shape;225;p52"/>
          <p:cNvSpPr txBox="1">
            <a:spLocks noGrp="1"/>
          </p:cNvSpPr>
          <p:nvPr>
            <p:ph type="body" idx="3"/>
          </p:nvPr>
        </p:nvSpPr>
        <p:spPr>
          <a:xfrm>
            <a:off x="6638040" y="1769040"/>
            <a:ext cx="292068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6" name="Google Shape;226;p52"/>
          <p:cNvSpPr txBox="1">
            <a:spLocks noGrp="1"/>
          </p:cNvSpPr>
          <p:nvPr>
            <p:ph type="body" idx="4"/>
          </p:nvPr>
        </p:nvSpPr>
        <p:spPr>
          <a:xfrm>
            <a:off x="504000" y="4059360"/>
            <a:ext cx="292068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7" name="Google Shape;227;p52"/>
          <p:cNvSpPr txBox="1">
            <a:spLocks noGrp="1"/>
          </p:cNvSpPr>
          <p:nvPr>
            <p:ph type="body" idx="5"/>
          </p:nvPr>
        </p:nvSpPr>
        <p:spPr>
          <a:xfrm>
            <a:off x="3571200" y="4059360"/>
            <a:ext cx="292068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8" name="Google Shape;228;p52"/>
          <p:cNvSpPr txBox="1">
            <a:spLocks noGrp="1"/>
          </p:cNvSpPr>
          <p:nvPr>
            <p:ph type="body" idx="6"/>
          </p:nvPr>
        </p:nvSpPr>
        <p:spPr>
          <a:xfrm>
            <a:off x="6638040" y="4059360"/>
            <a:ext cx="292068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2"/>
        <p:cNvGrpSpPr/>
        <p:nvPr/>
      </p:nvGrpSpPr>
      <p:grpSpPr>
        <a:xfrm>
          <a:off x="0" y="0"/>
          <a:ext cx="0" cy="0"/>
          <a:chOff x="0" y="0"/>
          <a:chExt cx="0" cy="0"/>
        </a:xfrm>
      </p:grpSpPr>
      <p:sp>
        <p:nvSpPr>
          <p:cNvPr id="183" name="Google Shape;183;p42"/>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42"/>
          <p:cNvSpPr txBox="1">
            <a:spLocks noGrp="1"/>
          </p:cNvSpPr>
          <p:nvPr>
            <p:ph type="subTitle" idx="1"/>
          </p:nvPr>
        </p:nvSpPr>
        <p:spPr>
          <a:xfrm>
            <a:off x="504000" y="1769040"/>
            <a:ext cx="9071640" cy="43844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5"/>
        <p:cNvGrpSpPr/>
        <p:nvPr/>
      </p:nvGrpSpPr>
      <p:grpSpPr>
        <a:xfrm>
          <a:off x="0" y="0"/>
          <a:ext cx="0" cy="0"/>
          <a:chOff x="0" y="0"/>
          <a:chExt cx="0" cy="0"/>
        </a:xfrm>
      </p:grpSpPr>
      <p:sp>
        <p:nvSpPr>
          <p:cNvPr id="186" name="Google Shape;186;p43"/>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43"/>
          <p:cNvSpPr txBox="1">
            <a:spLocks noGrp="1"/>
          </p:cNvSpPr>
          <p:nvPr>
            <p:ph type="body" idx="1"/>
          </p:nvPr>
        </p:nvSpPr>
        <p:spPr>
          <a:xfrm>
            <a:off x="504000" y="1769040"/>
            <a:ext cx="907164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8"/>
        <p:cNvGrpSpPr/>
        <p:nvPr/>
      </p:nvGrpSpPr>
      <p:grpSpPr>
        <a:xfrm>
          <a:off x="0" y="0"/>
          <a:ext cx="0" cy="0"/>
          <a:chOff x="0" y="0"/>
          <a:chExt cx="0" cy="0"/>
        </a:xfrm>
      </p:grpSpPr>
      <p:sp>
        <p:nvSpPr>
          <p:cNvPr id="189" name="Google Shape;189;p44"/>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4"/>
          <p:cNvSpPr txBox="1">
            <a:spLocks noGrp="1"/>
          </p:cNvSpPr>
          <p:nvPr>
            <p:ph type="body" idx="1"/>
          </p:nvPr>
        </p:nvSpPr>
        <p:spPr>
          <a:xfrm>
            <a:off x="504000" y="1769040"/>
            <a:ext cx="442692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1" name="Google Shape;191;p44"/>
          <p:cNvSpPr txBox="1">
            <a:spLocks noGrp="1"/>
          </p:cNvSpPr>
          <p:nvPr>
            <p:ph type="body" idx="2"/>
          </p:nvPr>
        </p:nvSpPr>
        <p:spPr>
          <a:xfrm>
            <a:off x="5152680" y="1769040"/>
            <a:ext cx="442692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45"/>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4"/>
        <p:cNvGrpSpPr/>
        <p:nvPr/>
      </p:nvGrpSpPr>
      <p:grpSpPr>
        <a:xfrm>
          <a:off x="0" y="0"/>
          <a:ext cx="0" cy="0"/>
          <a:chOff x="0" y="0"/>
          <a:chExt cx="0" cy="0"/>
        </a:xfrm>
      </p:grpSpPr>
      <p:sp>
        <p:nvSpPr>
          <p:cNvPr id="195" name="Google Shape;195;p46"/>
          <p:cNvSpPr txBox="1">
            <a:spLocks noGrp="1"/>
          </p:cNvSpPr>
          <p:nvPr>
            <p:ph type="subTitle" idx="1"/>
          </p:nvPr>
        </p:nvSpPr>
        <p:spPr>
          <a:xfrm>
            <a:off x="360000" y="301320"/>
            <a:ext cx="9360000" cy="4445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6"/>
        <p:cNvGrpSpPr/>
        <p:nvPr/>
      </p:nvGrpSpPr>
      <p:grpSpPr>
        <a:xfrm>
          <a:off x="0" y="0"/>
          <a:ext cx="0" cy="0"/>
          <a:chOff x="0" y="0"/>
          <a:chExt cx="0" cy="0"/>
        </a:xfrm>
      </p:grpSpPr>
      <p:sp>
        <p:nvSpPr>
          <p:cNvPr id="197" name="Google Shape;197;p47"/>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47"/>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9" name="Google Shape;199;p47"/>
          <p:cNvSpPr txBox="1">
            <a:spLocks noGrp="1"/>
          </p:cNvSpPr>
          <p:nvPr>
            <p:ph type="body" idx="2"/>
          </p:nvPr>
        </p:nvSpPr>
        <p:spPr>
          <a:xfrm>
            <a:off x="5152680" y="1769040"/>
            <a:ext cx="442692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47"/>
          <p:cNvSpPr txBox="1">
            <a:spLocks noGrp="1"/>
          </p:cNvSpPr>
          <p:nvPr>
            <p:ph type="body" idx="3"/>
          </p:nvPr>
        </p:nvSpPr>
        <p:spPr>
          <a:xfrm>
            <a:off x="504000" y="405936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1"/>
        <p:cNvGrpSpPr/>
        <p:nvPr/>
      </p:nvGrpSpPr>
      <p:grpSpPr>
        <a:xfrm>
          <a:off x="0" y="0"/>
          <a:ext cx="0" cy="0"/>
          <a:chOff x="0" y="0"/>
          <a:chExt cx="0" cy="0"/>
        </a:xfrm>
      </p:grpSpPr>
      <p:sp>
        <p:nvSpPr>
          <p:cNvPr id="202" name="Google Shape;202;p48"/>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48"/>
          <p:cNvSpPr txBox="1">
            <a:spLocks noGrp="1"/>
          </p:cNvSpPr>
          <p:nvPr>
            <p:ph type="body" idx="1"/>
          </p:nvPr>
        </p:nvSpPr>
        <p:spPr>
          <a:xfrm>
            <a:off x="504000" y="1769040"/>
            <a:ext cx="442692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4" name="Google Shape;204;p48"/>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5" name="Google Shape;205;p48"/>
          <p:cNvSpPr txBox="1">
            <a:spLocks noGrp="1"/>
          </p:cNvSpPr>
          <p:nvPr>
            <p:ph type="body" idx="3"/>
          </p:nvPr>
        </p:nvSpPr>
        <p:spPr>
          <a:xfrm>
            <a:off x="5152680" y="405936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6"/>
        <p:cNvGrpSpPr/>
        <p:nvPr/>
      </p:nvGrpSpPr>
      <p:grpSpPr>
        <a:xfrm>
          <a:off x="0" y="0"/>
          <a:ext cx="0" cy="0"/>
          <a:chOff x="0" y="0"/>
          <a:chExt cx="0" cy="0"/>
        </a:xfrm>
      </p:grpSpPr>
      <p:sp>
        <p:nvSpPr>
          <p:cNvPr id="207" name="Google Shape;207;p49"/>
          <p:cNvSpPr txBox="1">
            <a:spLocks noGrp="1"/>
          </p:cNvSpPr>
          <p:nvPr>
            <p:ph type="title"/>
          </p:nvPr>
        </p:nvSpPr>
        <p:spPr>
          <a:xfrm>
            <a:off x="360000" y="301320"/>
            <a:ext cx="9360000" cy="95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9"/>
          <p:cNvSpPr txBox="1">
            <a:spLocks noGrp="1"/>
          </p:cNvSpPr>
          <p:nvPr>
            <p:ph type="body" idx="1"/>
          </p:nvPr>
        </p:nvSpPr>
        <p:spPr>
          <a:xfrm>
            <a:off x="504000" y="176904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9" name="Google Shape;209;p49"/>
          <p:cNvSpPr txBox="1">
            <a:spLocks noGrp="1"/>
          </p:cNvSpPr>
          <p:nvPr>
            <p:ph type="body" idx="2"/>
          </p:nvPr>
        </p:nvSpPr>
        <p:spPr>
          <a:xfrm>
            <a:off x="5152680" y="176904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0" name="Google Shape;210;p49"/>
          <p:cNvSpPr txBox="1">
            <a:spLocks noGrp="1"/>
          </p:cNvSpPr>
          <p:nvPr>
            <p:ph type="body" idx="3"/>
          </p:nvPr>
        </p:nvSpPr>
        <p:spPr>
          <a:xfrm>
            <a:off x="504000" y="4059360"/>
            <a:ext cx="90716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504000" y="1080000"/>
            <a:ext cx="9071640" cy="1728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7" name="Google Shape;177;p40"/>
          <p:cNvSpPr txBox="1">
            <a:spLocks noGrp="1"/>
          </p:cNvSpPr>
          <p:nvPr>
            <p:ph type="body" idx="1"/>
          </p:nvPr>
        </p:nvSpPr>
        <p:spPr>
          <a:xfrm>
            <a:off x="504000" y="3168000"/>
            <a:ext cx="9071640" cy="3672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78" name="Google Shape;178;p40"/>
          <p:cNvSpPr txBox="1">
            <a:spLocks noGrp="1"/>
          </p:cNvSpPr>
          <p:nvPr>
            <p:ph type="dt" idx="10"/>
          </p:nvPr>
        </p:nvSpPr>
        <p:spPr>
          <a:xfrm>
            <a:off x="504000" y="6886800"/>
            <a:ext cx="2348280" cy="52092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9" name="Google Shape;179;p40"/>
          <p:cNvSpPr txBox="1">
            <a:spLocks noGrp="1"/>
          </p:cNvSpPr>
          <p:nvPr>
            <p:ph type="ftr" idx="11"/>
          </p:nvPr>
        </p:nvSpPr>
        <p:spPr>
          <a:xfrm>
            <a:off x="3447360" y="6886800"/>
            <a:ext cx="3195000" cy="52092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0" name="Google Shape;180;p40"/>
          <p:cNvSpPr txBox="1">
            <a:spLocks noGrp="1"/>
          </p:cNvSpPr>
          <p:nvPr>
            <p:ph type="sldNum" idx="12"/>
          </p:nvPr>
        </p:nvSpPr>
        <p:spPr>
          <a:xfrm>
            <a:off x="7227360" y="6886800"/>
            <a:ext cx="2348280" cy="52092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strike="noStrike">
                <a:solidFill>
                  <a:srgbClr val="FFFFFF"/>
                </a:solidFill>
                <a:latin typeface="Arial"/>
                <a:ea typeface="Arial"/>
                <a:cs typeface="Arial"/>
                <a:sym typeface="Arial"/>
              </a:defRPr>
            </a:lvl1pPr>
            <a:lvl2pPr marL="0" marR="0" lvl="1" indent="0" algn="r" rtl="0">
              <a:spcBef>
                <a:spcPts val="0"/>
              </a:spcBef>
              <a:buNone/>
              <a:defRPr sz="1400" b="0" strike="noStrike">
                <a:solidFill>
                  <a:srgbClr val="FFFFFF"/>
                </a:solidFill>
                <a:latin typeface="Arial"/>
                <a:ea typeface="Arial"/>
                <a:cs typeface="Arial"/>
                <a:sym typeface="Arial"/>
              </a:defRPr>
            </a:lvl2pPr>
            <a:lvl3pPr marL="0" marR="0" lvl="2" indent="0" algn="r" rtl="0">
              <a:spcBef>
                <a:spcPts val="0"/>
              </a:spcBef>
              <a:buNone/>
              <a:defRPr sz="1400" b="0" strike="noStrike">
                <a:solidFill>
                  <a:srgbClr val="FFFFFF"/>
                </a:solidFill>
                <a:latin typeface="Arial"/>
                <a:ea typeface="Arial"/>
                <a:cs typeface="Arial"/>
                <a:sym typeface="Arial"/>
              </a:defRPr>
            </a:lvl3pPr>
            <a:lvl4pPr marL="0" marR="0" lvl="3" indent="0" algn="r" rtl="0">
              <a:spcBef>
                <a:spcPts val="0"/>
              </a:spcBef>
              <a:buNone/>
              <a:defRPr sz="1400" b="0" strike="noStrike">
                <a:solidFill>
                  <a:srgbClr val="FFFFFF"/>
                </a:solidFill>
                <a:latin typeface="Arial"/>
                <a:ea typeface="Arial"/>
                <a:cs typeface="Arial"/>
                <a:sym typeface="Arial"/>
              </a:defRPr>
            </a:lvl4pPr>
            <a:lvl5pPr marL="0" marR="0" lvl="4" indent="0" algn="r" rtl="0">
              <a:spcBef>
                <a:spcPts val="0"/>
              </a:spcBef>
              <a:buNone/>
              <a:defRPr sz="1400" b="0" strike="noStrike">
                <a:solidFill>
                  <a:srgbClr val="FFFFFF"/>
                </a:solidFill>
                <a:latin typeface="Arial"/>
                <a:ea typeface="Arial"/>
                <a:cs typeface="Arial"/>
                <a:sym typeface="Arial"/>
              </a:defRPr>
            </a:lvl5pPr>
            <a:lvl6pPr marL="0" marR="0" lvl="5" indent="0" algn="r" rtl="0">
              <a:spcBef>
                <a:spcPts val="0"/>
              </a:spcBef>
              <a:buNone/>
              <a:defRPr sz="1400" b="0" strike="noStrike">
                <a:solidFill>
                  <a:srgbClr val="FFFFFF"/>
                </a:solidFill>
                <a:latin typeface="Arial"/>
                <a:ea typeface="Arial"/>
                <a:cs typeface="Arial"/>
                <a:sym typeface="Arial"/>
              </a:defRPr>
            </a:lvl6pPr>
            <a:lvl7pPr marL="0" marR="0" lvl="6" indent="0" algn="r" rtl="0">
              <a:spcBef>
                <a:spcPts val="0"/>
              </a:spcBef>
              <a:buNone/>
              <a:defRPr sz="1400" b="0" strike="noStrike">
                <a:solidFill>
                  <a:srgbClr val="FFFFFF"/>
                </a:solidFill>
                <a:latin typeface="Arial"/>
                <a:ea typeface="Arial"/>
                <a:cs typeface="Arial"/>
                <a:sym typeface="Arial"/>
              </a:defRPr>
            </a:lvl7pPr>
            <a:lvl8pPr marL="0" marR="0" lvl="7" indent="0" algn="r" rtl="0">
              <a:spcBef>
                <a:spcPts val="0"/>
              </a:spcBef>
              <a:buNone/>
              <a:defRPr sz="1400" b="0" strike="noStrike">
                <a:solidFill>
                  <a:srgbClr val="FFFFFF"/>
                </a:solidFill>
                <a:latin typeface="Arial"/>
                <a:ea typeface="Arial"/>
                <a:cs typeface="Arial"/>
                <a:sym typeface="Arial"/>
              </a:defRPr>
            </a:lvl8pPr>
            <a:lvl9pPr marL="0" marR="0" lvl="8" indent="0" algn="r" rtl="0">
              <a:spcBef>
                <a:spcPts val="0"/>
              </a:spcBef>
              <a:buNone/>
              <a:defRPr sz="1400" b="0" strike="noStrik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freepngimg.com/png/19307-thank-you-free-png-im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6"/>
          <p:cNvSpPr txBox="1"/>
          <p:nvPr/>
        </p:nvSpPr>
        <p:spPr>
          <a:xfrm>
            <a:off x="720000" y="2016000"/>
            <a:ext cx="8640000" cy="8553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5400" b="1" i="0" u="none" strike="noStrike" cap="none" dirty="0">
                <a:latin typeface="Arial"/>
                <a:ea typeface="Arial"/>
                <a:cs typeface="Arial"/>
                <a:sym typeface="Arial"/>
              </a:rPr>
              <a:t>  Secured PDF </a:t>
            </a:r>
            <a:r>
              <a:rPr lang="en-IN" sz="5400" b="1" i="0" u="none" strike="noStrike" cap="none" dirty="0">
                <a:solidFill>
                  <a:schemeClr val="bg1"/>
                </a:solidFill>
                <a:latin typeface="Arial"/>
                <a:ea typeface="Arial"/>
                <a:cs typeface="Arial"/>
                <a:sym typeface="Arial"/>
              </a:rPr>
              <a:t>ESCROW</a:t>
            </a:r>
            <a:endParaRPr sz="5400" b="0" strike="noStrike" dirty="0">
              <a:solidFill>
                <a:schemeClr val="bg1"/>
              </a:solidFill>
              <a:latin typeface="Arial"/>
              <a:ea typeface="Arial"/>
              <a:cs typeface="Arial"/>
              <a:sym typeface="Arial"/>
            </a:endParaRPr>
          </a:p>
        </p:txBody>
      </p:sp>
      <p:sp>
        <p:nvSpPr>
          <p:cNvPr id="288" name="Google Shape;288;p66"/>
          <p:cNvSpPr txBox="1"/>
          <p:nvPr/>
        </p:nvSpPr>
        <p:spPr>
          <a:xfrm>
            <a:off x="5976000" y="4752000"/>
            <a:ext cx="2880000" cy="85824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800" b="0" strike="noStrike" dirty="0">
                <a:latin typeface="Arial"/>
                <a:ea typeface="Arial"/>
                <a:cs typeface="Arial"/>
                <a:sym typeface="Arial"/>
              </a:rPr>
              <a:t>By</a:t>
            </a:r>
            <a:endParaRPr sz="1800" b="0" strike="noStrike" dirty="0">
              <a:latin typeface="Arial"/>
              <a:ea typeface="Arial"/>
              <a:cs typeface="Arial"/>
              <a:sym typeface="Arial"/>
            </a:endParaRPr>
          </a:p>
          <a:p>
            <a:pPr marL="0" marR="0" lvl="0" indent="0" algn="l" rtl="0">
              <a:spcBef>
                <a:spcPts val="0"/>
              </a:spcBef>
              <a:spcAft>
                <a:spcPts val="0"/>
              </a:spcAft>
              <a:buNone/>
            </a:pPr>
            <a:r>
              <a:rPr lang="en-IN" sz="1800" b="0" strike="noStrike" dirty="0">
                <a:latin typeface="Arial"/>
                <a:ea typeface="Arial"/>
                <a:cs typeface="Arial"/>
                <a:sym typeface="Arial"/>
              </a:rPr>
              <a:t>Necer Ashraf</a:t>
            </a:r>
            <a:endParaRPr sz="1800" b="0" strike="noStrike" dirty="0">
              <a:latin typeface="Arial"/>
              <a:ea typeface="Arial"/>
              <a:cs typeface="Arial"/>
              <a:sym typeface="Arial"/>
            </a:endParaRPr>
          </a:p>
          <a:p>
            <a:pPr marL="0" marR="0" lvl="0" indent="0" algn="l" rtl="0">
              <a:spcBef>
                <a:spcPts val="0"/>
              </a:spcBef>
              <a:spcAft>
                <a:spcPts val="0"/>
              </a:spcAft>
              <a:buNone/>
            </a:pPr>
            <a:endParaRPr sz="1800" b="0" strike="noStrike"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7"/>
          <p:cNvSpPr txBox="1"/>
          <p:nvPr/>
        </p:nvSpPr>
        <p:spPr>
          <a:xfrm>
            <a:off x="720625" y="618049"/>
            <a:ext cx="9360000" cy="86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rPr>
              <a:t>USE CASE</a:t>
            </a:r>
            <a:endParaRPr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294" name="Google Shape;294;p67"/>
          <p:cNvSpPr txBox="1"/>
          <p:nvPr/>
        </p:nvSpPr>
        <p:spPr>
          <a:xfrm>
            <a:off x="252312" y="2861350"/>
            <a:ext cx="9576000" cy="3364920"/>
          </a:xfrm>
          <a:prstGeom prst="rect">
            <a:avLst/>
          </a:prstGeom>
          <a:noFill/>
          <a:ln>
            <a:noFill/>
          </a:ln>
        </p:spPr>
        <p:txBody>
          <a:bodyPr spcFirstLastPara="1" wrap="square" lIns="90000" tIns="45000" rIns="90000" bIns="45000" anchor="t" anchorCtr="0">
            <a:noAutofit/>
          </a:bodyPr>
          <a:lstStyle/>
          <a:p>
            <a:pPr marL="108000" marR="0" lvl="0" indent="-57150" algn="l" rtl="0">
              <a:spcBef>
                <a:spcPts val="0"/>
              </a:spcBef>
              <a:spcAft>
                <a:spcPts val="0"/>
              </a:spcAft>
              <a:buClr>
                <a:srgbClr val="000000"/>
              </a:buClr>
              <a:buSzPts val="900"/>
              <a:buFont typeface="Noto Sans Symbols"/>
              <a:buChar char="●"/>
            </a:pPr>
            <a:r>
              <a:rPr lang="en-IN" sz="2000" b="0" strike="noStrike" dirty="0">
                <a:latin typeface="Verdana" panose="020B0604030504040204" pitchFamily="34" charset="0"/>
                <a:ea typeface="Verdana" panose="020B0604030504040204" pitchFamily="34" charset="0"/>
                <a:cs typeface="Verdana" panose="020B0604030504040204" pitchFamily="34" charset="0"/>
                <a:sym typeface="Arial"/>
              </a:rPr>
              <a:t>The main objective of escrow payments is to provide the highest security to the parties in the middle of an exchange. The idea is to avoid any negative situation that affects one of the parties due to the dishonest treatment of the other.</a:t>
            </a:r>
            <a:endParaRPr sz="20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108000" marR="0" lvl="0" indent="-57150" algn="l" rtl="0">
              <a:spcBef>
                <a:spcPts val="1134"/>
              </a:spcBef>
              <a:spcAft>
                <a:spcPts val="0"/>
              </a:spcAft>
              <a:buClr>
                <a:srgbClr val="000000"/>
              </a:buClr>
              <a:buSzPts val="900"/>
              <a:buFont typeface="Noto Sans Symbols"/>
              <a:buChar char="●"/>
            </a:pPr>
            <a:r>
              <a:rPr lang="en-IN" sz="2000" b="0" strike="noStrike" dirty="0">
                <a:latin typeface="Verdana" panose="020B0604030504040204" pitchFamily="34" charset="0"/>
                <a:ea typeface="Verdana" panose="020B0604030504040204" pitchFamily="34" charset="0"/>
                <a:cs typeface="Verdana" panose="020B0604030504040204" pitchFamily="34" charset="0"/>
                <a:sym typeface="Arial"/>
              </a:rPr>
              <a:t>It guarantees at all times that the parties will act honestly. Since acting in another way can lead to loss of reputation or expulsion of the dishonest party.</a:t>
            </a:r>
            <a:endParaRPr sz="20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108000" marR="0" lvl="0" indent="0" algn="l" rtl="0">
              <a:spcBef>
                <a:spcPts val="1134"/>
              </a:spcBef>
              <a:spcAft>
                <a:spcPts val="0"/>
              </a:spcAft>
              <a:buClr>
                <a:srgbClr val="000000"/>
              </a:buClr>
              <a:buSzPts val="900"/>
              <a:buFont typeface="Noto Sans Symbols"/>
              <a:buNone/>
            </a:pPr>
            <a:endParaRPr sz="2000" b="0" strike="noStrike" dirty="0">
              <a:latin typeface="Verdana" panose="020B0604030504040204" pitchFamily="34" charset="0"/>
              <a:ea typeface="Verdana" panose="020B0604030504040204" pitchFamily="34" charset="0"/>
              <a:cs typeface="Verdana" panose="020B060403050404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68"/>
          <p:cNvSpPr txBox="1"/>
          <p:nvPr/>
        </p:nvSpPr>
        <p:spPr>
          <a:xfrm>
            <a:off x="288000" y="549000"/>
            <a:ext cx="9360000" cy="86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rPr>
              <a:t>SOLUTION</a:t>
            </a:r>
            <a:endParaRPr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300" name="Google Shape;300;p68"/>
          <p:cNvSpPr txBox="1"/>
          <p:nvPr/>
        </p:nvSpPr>
        <p:spPr>
          <a:xfrm>
            <a:off x="504000" y="1728000"/>
            <a:ext cx="9360000" cy="4617720"/>
          </a:xfrm>
          <a:prstGeom prst="rect">
            <a:avLst/>
          </a:prstGeom>
          <a:noFill/>
          <a:ln>
            <a:noFill/>
          </a:ln>
        </p:spPr>
        <p:txBody>
          <a:bodyPr spcFirstLastPara="1" wrap="square" lIns="90000" tIns="45000" rIns="90000" bIns="45000" anchor="t" anchorCtr="0">
            <a:noAutofit/>
          </a:bodyPr>
          <a:lstStyle/>
          <a:p>
            <a:pPr marL="216000" marR="0" lvl="0" indent="-164564" algn="l" rtl="0">
              <a:spcBef>
                <a:spcPts val="0"/>
              </a:spcBef>
              <a:spcAft>
                <a:spcPts val="0"/>
              </a:spcAft>
              <a:buClr>
                <a:srgbClr val="000000"/>
              </a:buClr>
              <a:buSzPts val="810"/>
              <a:buFont typeface="Noto Sans Symbols"/>
              <a:buNone/>
            </a:pP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a:latin typeface="Arial"/>
                <a:ea typeface="Arial"/>
                <a:cs typeface="Arial"/>
                <a:sym typeface="Arial"/>
              </a:rPr>
              <a:t>We bring buyer and seller together at one platform</a:t>
            </a: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a:latin typeface="Arial"/>
                <a:ea typeface="Arial"/>
                <a:cs typeface="Arial"/>
                <a:sym typeface="Arial"/>
              </a:rPr>
              <a:t>We offer a trusted dispute resolution mechanism over parties involved in the transaction.</a:t>
            </a: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a:latin typeface="Arial"/>
                <a:ea typeface="Arial"/>
                <a:cs typeface="Arial"/>
                <a:sym typeface="Arial"/>
              </a:rPr>
              <a:t>Escrow services are powered by smart contracts</a:t>
            </a:r>
            <a:endParaRPr sz="1800" b="0" strike="noStrike">
              <a:latin typeface="Arial"/>
              <a:ea typeface="Arial"/>
              <a:cs typeface="Arial"/>
              <a:sym typeface="Arial"/>
            </a:endParaRPr>
          </a:p>
          <a:p>
            <a:pPr marL="216000" marR="0" lvl="0" indent="-164564" algn="l" rtl="0">
              <a:spcBef>
                <a:spcPts val="0"/>
              </a:spcBef>
              <a:spcAft>
                <a:spcPts val="0"/>
              </a:spcAft>
              <a:buClr>
                <a:srgbClr val="000000"/>
              </a:buClr>
              <a:buSzPts val="810"/>
              <a:buFont typeface="Noto Sans Symbols"/>
              <a:buNone/>
            </a:pP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a:latin typeface="Arial"/>
                <a:ea typeface="Arial"/>
                <a:cs typeface="Arial"/>
                <a:sym typeface="Arial"/>
              </a:rPr>
              <a:t>Trust – It is hard for the parties involved in a transaction to completely trust a third party with their private information and funds.</a:t>
            </a: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a:latin typeface="Arial"/>
                <a:ea typeface="Arial"/>
                <a:cs typeface="Arial"/>
                <a:sym typeface="Arial"/>
              </a:rPr>
              <a:t>Efficiency – It is time-consuming to establish a trust account and regulate the funds in a centralised payment system.</a:t>
            </a: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a:latin typeface="Arial"/>
                <a:ea typeface="Arial"/>
                <a:cs typeface="Arial"/>
                <a:sym typeface="Arial"/>
              </a:rPr>
              <a:t>Cost – Centralised payment systems often charge high fees for trust account services.</a:t>
            </a: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a:latin typeface="Arial"/>
                <a:ea typeface="Arial"/>
                <a:cs typeface="Arial"/>
                <a:sym typeface="Arial"/>
              </a:rPr>
              <a:t>Security – When the funds are controlled from a single point, there is a possibility of funds could be stolen or mistakes are made.</a:t>
            </a: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a:latin typeface="Arial"/>
                <a:ea typeface="Arial"/>
                <a:cs typeface="Arial"/>
                <a:sym typeface="Arial"/>
              </a:rPr>
              <a:t>Volume – Buyers and sellers may be engaged in a large number of transactions.</a:t>
            </a:r>
            <a:endParaRPr sz="1800" b="0" strike="noStrike">
              <a:latin typeface="Arial"/>
              <a:ea typeface="Arial"/>
              <a:cs typeface="Arial"/>
              <a:sym typeface="Arial"/>
            </a:endParaRPr>
          </a:p>
          <a:p>
            <a:pPr marL="216000" marR="0" lvl="0" indent="-164564" algn="l" rtl="0">
              <a:spcBef>
                <a:spcPts val="0"/>
              </a:spcBef>
              <a:spcAft>
                <a:spcPts val="0"/>
              </a:spcAft>
              <a:buClr>
                <a:srgbClr val="000000"/>
              </a:buClr>
              <a:buSzPts val="810"/>
              <a:buFont typeface="Noto Sans Symbols"/>
              <a:buNone/>
            </a:pPr>
            <a:endParaRPr sz="1800" b="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9"/>
          <p:cNvSpPr txBox="1"/>
          <p:nvPr/>
        </p:nvSpPr>
        <p:spPr>
          <a:xfrm>
            <a:off x="1710000" y="392795"/>
            <a:ext cx="7020000" cy="1351080"/>
          </a:xfrm>
          <a:prstGeom prst="rect">
            <a:avLst/>
          </a:prstGeom>
          <a:noFill/>
          <a:ln>
            <a:noFill/>
          </a:ln>
        </p:spPr>
        <p:txBody>
          <a:bodyPr spcFirstLastPara="1" wrap="square" lIns="0" tIns="0" rIns="0" bIns="0" anchor="ctr" anchorCtr="0">
            <a:noAutofit/>
          </a:bodyPr>
          <a:lstStyle/>
          <a:p>
            <a:pPr marR="0" lvl="0" algn="l" rtl="0">
              <a:lnSpc>
                <a:spcPct val="100000"/>
              </a:lnSpc>
              <a:spcBef>
                <a:spcPts val="0"/>
              </a:spcBef>
              <a:spcAft>
                <a:spcPts val="0"/>
              </a:spcAft>
              <a:buClr>
                <a:srgbClr val="000000"/>
              </a:buClr>
              <a:buSzPts val="2142"/>
            </a:pPr>
            <a:r>
              <a:rPr lang="en-IN"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rPr>
              <a:t>How Does Ethereum Escrow Work?</a:t>
            </a:r>
            <a:endParaRPr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306" name="Google Shape;306;p69"/>
          <p:cNvSpPr txBox="1"/>
          <p:nvPr/>
        </p:nvSpPr>
        <p:spPr>
          <a:xfrm>
            <a:off x="432000" y="1886040"/>
            <a:ext cx="9576000" cy="3929760"/>
          </a:xfrm>
          <a:prstGeom prst="rect">
            <a:avLst/>
          </a:prstGeom>
          <a:noFill/>
          <a:ln>
            <a:noFill/>
          </a:ln>
        </p:spPr>
        <p:txBody>
          <a:bodyPr spcFirstLastPara="1" wrap="square" lIns="90000" tIns="45000" rIns="90000" bIns="45000" anchor="t" anchorCtr="0">
            <a:noAutofit/>
          </a:bodyPr>
          <a:lstStyle/>
          <a:p>
            <a:pPr marL="216000" marR="0" lvl="0" indent="-164564" algn="l" rtl="0">
              <a:spcBef>
                <a:spcPts val="0"/>
              </a:spcBef>
              <a:spcAft>
                <a:spcPts val="0"/>
              </a:spcAft>
              <a:buClr>
                <a:srgbClr val="000000"/>
              </a:buClr>
              <a:buSzPts val="810"/>
              <a:buFont typeface="Noto Sans Symbols"/>
              <a:buNone/>
            </a:pP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dirty="0">
                <a:latin typeface="Verdana" panose="020B0604030504040204" pitchFamily="34" charset="0"/>
                <a:ea typeface="Verdana" panose="020B0604030504040204" pitchFamily="34" charset="0"/>
                <a:cs typeface="Verdana" panose="020B0604030504040204" pitchFamily="34" charset="0"/>
                <a:sym typeface="Arial"/>
              </a:rPr>
              <a:t>An Ethereum escrow service protects the seller by requiring the buyer to deposit any required funds upfront. That way they cannot back out of the deal once the seller delivers their product or service.</a:t>
            </a: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216000" marR="0" lvl="0" indent="-164564" algn="l" rtl="0">
              <a:spcBef>
                <a:spcPts val="0"/>
              </a:spcBef>
              <a:spcAft>
                <a:spcPts val="0"/>
              </a:spcAft>
              <a:buClr>
                <a:srgbClr val="000000"/>
              </a:buClr>
              <a:buSzPts val="810"/>
              <a:buFont typeface="Noto Sans Symbols"/>
              <a:buNone/>
            </a:pP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dirty="0">
                <a:latin typeface="Verdana" panose="020B0604030504040204" pitchFamily="34" charset="0"/>
                <a:ea typeface="Verdana" panose="020B0604030504040204" pitchFamily="34" charset="0"/>
                <a:cs typeface="Verdana" panose="020B0604030504040204" pitchFamily="34" charset="0"/>
                <a:sym typeface="Arial"/>
              </a:rPr>
              <a:t>As for buyer protection, if the seller does not deliver their product or service, the funds are then returned to the buyer.</a:t>
            </a:r>
          </a:p>
          <a:p>
            <a:pPr marR="0" lvl="0" algn="l" rtl="0">
              <a:spcBef>
                <a:spcPts val="0"/>
              </a:spcBef>
              <a:spcAft>
                <a:spcPts val="0"/>
              </a:spcAft>
              <a:buClr>
                <a:srgbClr val="000000"/>
              </a:buClr>
              <a:buSzPts val="810"/>
            </a:pP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216000" marR="0" lvl="0" indent="-216000" algn="l" rtl="0">
              <a:spcBef>
                <a:spcPts val="0"/>
              </a:spcBef>
              <a:spcAft>
                <a:spcPts val="0"/>
              </a:spcAft>
              <a:buClr>
                <a:srgbClr val="000000"/>
              </a:buClr>
              <a:buSzPts val="810"/>
              <a:buFont typeface="Noto Sans Symbols"/>
              <a:buChar char="●"/>
            </a:pPr>
            <a:r>
              <a:rPr lang="en-IN" sz="1800" b="0" strike="noStrike" dirty="0">
                <a:latin typeface="Verdana" panose="020B0604030504040204" pitchFamily="34" charset="0"/>
                <a:ea typeface="Verdana" panose="020B0604030504040204" pitchFamily="34" charset="0"/>
                <a:cs typeface="Verdana" panose="020B0604030504040204" pitchFamily="34" charset="0"/>
                <a:sym typeface="Arial"/>
              </a:rPr>
              <a:t>In the event that there is a dispute between the two transacting parties, the Ethereum escrow service will act as the arbitrator and determine who should receive the funds in escrow. Therefore, it’s critical that the Ethereum escrow service being used is reputable and can be trusted.</a:t>
            </a: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R="0" lvl="0" algn="l" rtl="0">
              <a:spcBef>
                <a:spcPts val="0"/>
              </a:spcBef>
              <a:spcAft>
                <a:spcPts val="0"/>
              </a:spcAft>
              <a:buClr>
                <a:srgbClr val="000000"/>
              </a:buClr>
              <a:buSzPts val="810"/>
            </a:pP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70"/>
          <p:cNvSpPr txBox="1"/>
          <p:nvPr/>
        </p:nvSpPr>
        <p:spPr>
          <a:xfrm>
            <a:off x="1445250" y="263880"/>
            <a:ext cx="7020000" cy="12481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rPr>
              <a:t>WORKFLOW</a:t>
            </a:r>
            <a:endParaRPr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312" name="Google Shape;312;p70"/>
          <p:cNvSpPr/>
          <p:nvPr/>
        </p:nvSpPr>
        <p:spPr>
          <a:xfrm>
            <a:off x="4307250" y="1728000"/>
            <a:ext cx="1296000" cy="576000"/>
          </a:xfrm>
          <a:prstGeom prst="ellipse">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strike="noStrike">
                <a:latin typeface="Arial"/>
                <a:ea typeface="Arial"/>
                <a:cs typeface="Arial"/>
                <a:sym typeface="Arial"/>
              </a:rPr>
              <a:t>Deploy</a:t>
            </a:r>
            <a:endParaRPr sz="1800" b="0" strike="noStrike">
              <a:latin typeface="Arial"/>
              <a:ea typeface="Arial"/>
              <a:cs typeface="Arial"/>
              <a:sym typeface="Arial"/>
            </a:endParaRPr>
          </a:p>
        </p:txBody>
      </p:sp>
      <p:cxnSp>
        <p:nvCxnSpPr>
          <p:cNvPr id="313" name="Google Shape;313;p70"/>
          <p:cNvCxnSpPr/>
          <p:nvPr/>
        </p:nvCxnSpPr>
        <p:spPr>
          <a:xfrm>
            <a:off x="4955250" y="2304000"/>
            <a:ext cx="0" cy="432000"/>
          </a:xfrm>
          <a:prstGeom prst="straightConnector1">
            <a:avLst/>
          </a:prstGeom>
          <a:noFill/>
          <a:ln w="9525" cap="flat" cmpd="sng">
            <a:solidFill>
              <a:srgbClr val="000000"/>
            </a:solidFill>
            <a:prstDash val="solid"/>
            <a:round/>
            <a:headEnd type="none" w="sm" len="sm"/>
            <a:tailEnd type="triangle" w="med" len="med"/>
          </a:ln>
        </p:spPr>
      </p:cxnSp>
      <p:sp>
        <p:nvSpPr>
          <p:cNvPr id="314" name="Google Shape;314;p70"/>
          <p:cNvSpPr/>
          <p:nvPr/>
        </p:nvSpPr>
        <p:spPr>
          <a:xfrm>
            <a:off x="4068000" y="2700000"/>
            <a:ext cx="1774500" cy="576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endParaRPr sz="1800" b="0" strike="noStrike">
              <a:latin typeface="Arial"/>
              <a:ea typeface="Arial"/>
              <a:cs typeface="Arial"/>
              <a:sym typeface="Arial"/>
            </a:endParaRPr>
          </a:p>
          <a:p>
            <a:pPr marL="0" marR="0" lvl="0" indent="0" algn="ctr" rtl="0">
              <a:spcBef>
                <a:spcPts val="0"/>
              </a:spcBef>
              <a:spcAft>
                <a:spcPts val="0"/>
              </a:spcAft>
              <a:buNone/>
            </a:pPr>
            <a:r>
              <a:rPr lang="en-IN" sz="1400" b="0" strike="noStrike">
                <a:latin typeface="Arial"/>
                <a:ea typeface="Arial"/>
                <a:cs typeface="Arial"/>
                <a:sym typeface="Arial"/>
              </a:rPr>
              <a:t>CreatePdf</a:t>
            </a:r>
            <a:endParaRPr sz="1400" b="0" strike="noStrike">
              <a:latin typeface="Arial"/>
              <a:ea typeface="Arial"/>
              <a:cs typeface="Arial"/>
              <a:sym typeface="Arial"/>
            </a:endParaRPr>
          </a:p>
          <a:p>
            <a:pPr marL="0" marR="0" lvl="0" indent="0" algn="ctr" rtl="0">
              <a:spcBef>
                <a:spcPts val="0"/>
              </a:spcBef>
              <a:spcAft>
                <a:spcPts val="0"/>
              </a:spcAft>
              <a:buNone/>
            </a:pPr>
            <a:r>
              <a:rPr lang="en-IN" sz="1400" b="0" strike="noStrike">
                <a:latin typeface="Arial"/>
                <a:ea typeface="Arial"/>
                <a:cs typeface="Arial"/>
                <a:sym typeface="Arial"/>
              </a:rPr>
              <a:t>(seller)</a:t>
            </a:r>
            <a:endParaRPr sz="1400" b="0" strike="noStrike">
              <a:latin typeface="Arial"/>
              <a:ea typeface="Arial"/>
              <a:cs typeface="Arial"/>
              <a:sym typeface="Arial"/>
            </a:endParaRPr>
          </a:p>
          <a:p>
            <a:pPr marL="0" marR="0" lvl="0" indent="0" algn="ctr" rtl="0">
              <a:spcBef>
                <a:spcPts val="0"/>
              </a:spcBef>
              <a:spcAft>
                <a:spcPts val="0"/>
              </a:spcAft>
              <a:buNone/>
            </a:pPr>
            <a:endParaRPr sz="1400" b="0" strike="noStrike">
              <a:latin typeface="Arial"/>
              <a:ea typeface="Arial"/>
              <a:cs typeface="Arial"/>
              <a:sym typeface="Arial"/>
            </a:endParaRPr>
          </a:p>
        </p:txBody>
      </p:sp>
      <p:sp>
        <p:nvSpPr>
          <p:cNvPr id="315" name="Google Shape;315;p70"/>
          <p:cNvSpPr/>
          <p:nvPr/>
        </p:nvSpPr>
        <p:spPr>
          <a:xfrm>
            <a:off x="4104000" y="3672000"/>
            <a:ext cx="1774500" cy="576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600" b="0" strike="noStrike">
                <a:latin typeface="Arial"/>
                <a:ea typeface="Arial"/>
                <a:cs typeface="Arial"/>
                <a:sym typeface="Arial"/>
              </a:rPr>
              <a:t>ConfirmPayment</a:t>
            </a:r>
            <a:endParaRPr sz="1600" b="0" strike="noStrike">
              <a:latin typeface="Arial"/>
              <a:ea typeface="Arial"/>
              <a:cs typeface="Arial"/>
              <a:sym typeface="Arial"/>
            </a:endParaRPr>
          </a:p>
          <a:p>
            <a:pPr marL="0" marR="0" lvl="0" indent="0" algn="ctr" rtl="0">
              <a:spcBef>
                <a:spcPts val="0"/>
              </a:spcBef>
              <a:spcAft>
                <a:spcPts val="0"/>
              </a:spcAft>
              <a:buNone/>
            </a:pPr>
            <a:r>
              <a:rPr lang="en-IN" sz="1600" b="0" strike="noStrike">
                <a:latin typeface="Arial"/>
                <a:ea typeface="Arial"/>
                <a:cs typeface="Arial"/>
                <a:sym typeface="Arial"/>
              </a:rPr>
              <a:t>(buyer)</a:t>
            </a:r>
            <a:endParaRPr sz="1600" b="0" strike="noStrike">
              <a:latin typeface="Arial"/>
              <a:ea typeface="Arial"/>
              <a:cs typeface="Arial"/>
              <a:sym typeface="Arial"/>
            </a:endParaRPr>
          </a:p>
        </p:txBody>
      </p:sp>
      <p:cxnSp>
        <p:nvCxnSpPr>
          <p:cNvPr id="316" name="Google Shape;316;p70"/>
          <p:cNvCxnSpPr/>
          <p:nvPr/>
        </p:nvCxnSpPr>
        <p:spPr>
          <a:xfrm>
            <a:off x="4955250" y="3168000"/>
            <a:ext cx="0" cy="504000"/>
          </a:xfrm>
          <a:prstGeom prst="straightConnector1">
            <a:avLst/>
          </a:prstGeom>
          <a:noFill/>
          <a:ln w="9525" cap="flat" cmpd="sng">
            <a:solidFill>
              <a:srgbClr val="000000"/>
            </a:solidFill>
            <a:prstDash val="solid"/>
            <a:round/>
            <a:headEnd type="none" w="sm" len="sm"/>
            <a:tailEnd type="triangle" w="med" len="med"/>
          </a:ln>
        </p:spPr>
      </p:cxnSp>
      <p:cxnSp>
        <p:nvCxnSpPr>
          <p:cNvPr id="317" name="Google Shape;317;p70"/>
          <p:cNvCxnSpPr/>
          <p:nvPr/>
        </p:nvCxnSpPr>
        <p:spPr>
          <a:xfrm>
            <a:off x="4991250" y="4104000"/>
            <a:ext cx="0" cy="648000"/>
          </a:xfrm>
          <a:prstGeom prst="straightConnector1">
            <a:avLst/>
          </a:prstGeom>
          <a:noFill/>
          <a:ln w="9525" cap="flat" cmpd="sng">
            <a:solidFill>
              <a:srgbClr val="000000"/>
            </a:solidFill>
            <a:prstDash val="solid"/>
            <a:round/>
            <a:headEnd type="none" w="sm" len="sm"/>
            <a:tailEnd type="triangle" w="med" len="med"/>
          </a:ln>
        </p:spPr>
      </p:cxnSp>
      <p:cxnSp>
        <p:nvCxnSpPr>
          <p:cNvPr id="318" name="Google Shape;318;p70"/>
          <p:cNvCxnSpPr/>
          <p:nvPr/>
        </p:nvCxnSpPr>
        <p:spPr>
          <a:xfrm>
            <a:off x="4955250" y="5184000"/>
            <a:ext cx="0" cy="720000"/>
          </a:xfrm>
          <a:prstGeom prst="straightConnector1">
            <a:avLst/>
          </a:prstGeom>
          <a:noFill/>
          <a:ln w="9525" cap="flat" cmpd="sng">
            <a:solidFill>
              <a:srgbClr val="000000"/>
            </a:solidFill>
            <a:prstDash val="solid"/>
            <a:round/>
            <a:headEnd type="none" w="sm" len="sm"/>
            <a:tailEnd type="triangle" w="med" len="med"/>
          </a:ln>
        </p:spPr>
      </p:cxnSp>
      <p:sp>
        <p:nvSpPr>
          <p:cNvPr id="319" name="Google Shape;319;p70"/>
          <p:cNvSpPr/>
          <p:nvPr/>
        </p:nvSpPr>
        <p:spPr>
          <a:xfrm>
            <a:off x="4343250" y="5904000"/>
            <a:ext cx="1224000" cy="504000"/>
          </a:xfrm>
          <a:prstGeom prst="ellipse">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600" b="0" strike="noStrike">
                <a:latin typeface="Arial"/>
                <a:ea typeface="Arial"/>
                <a:cs typeface="Arial"/>
                <a:sym typeface="Arial"/>
              </a:rPr>
              <a:t>stop</a:t>
            </a:r>
            <a:endParaRPr sz="1600" b="0" strike="noStrike">
              <a:latin typeface="Arial"/>
              <a:ea typeface="Arial"/>
              <a:cs typeface="Arial"/>
              <a:sym typeface="Arial"/>
            </a:endParaRPr>
          </a:p>
        </p:txBody>
      </p:sp>
      <p:sp>
        <p:nvSpPr>
          <p:cNvPr id="320" name="Google Shape;320;p70"/>
          <p:cNvSpPr/>
          <p:nvPr/>
        </p:nvSpPr>
        <p:spPr>
          <a:xfrm>
            <a:off x="4104000" y="4752000"/>
            <a:ext cx="1774500" cy="504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600" b="0" strike="noStrike">
                <a:latin typeface="Arial"/>
                <a:ea typeface="Arial"/>
                <a:cs typeface="Arial"/>
                <a:sym typeface="Arial"/>
              </a:rPr>
              <a:t>confirmDelivery</a:t>
            </a:r>
            <a:endParaRPr sz="1600" b="0" strike="noStrike">
              <a:latin typeface="Arial"/>
              <a:ea typeface="Arial"/>
              <a:cs typeface="Arial"/>
              <a:sym typeface="Arial"/>
            </a:endParaRPr>
          </a:p>
          <a:p>
            <a:pPr marL="0" marR="0" lvl="0" indent="0" algn="ctr" rtl="0">
              <a:spcBef>
                <a:spcPts val="0"/>
              </a:spcBef>
              <a:spcAft>
                <a:spcPts val="0"/>
              </a:spcAft>
              <a:buNone/>
            </a:pPr>
            <a:r>
              <a:rPr lang="en-IN" sz="1600" b="0" strike="noStrike">
                <a:latin typeface="Arial"/>
                <a:ea typeface="Arial"/>
                <a:cs typeface="Arial"/>
                <a:sym typeface="Arial"/>
              </a:rPr>
              <a:t>(buyer)</a:t>
            </a:r>
            <a:endParaRPr sz="1600" b="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1"/>
          <p:cNvSpPr txBox="1"/>
          <p:nvPr/>
        </p:nvSpPr>
        <p:spPr>
          <a:xfrm>
            <a:off x="360000" y="346320"/>
            <a:ext cx="9360000" cy="86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rPr>
              <a:t>Participants</a:t>
            </a:r>
            <a:endParaRPr sz="4760" b="1" strike="noStrike" dirty="0">
              <a:solidFill>
                <a:srgbClr val="FFFFFF"/>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326" name="Google Shape;326;p71"/>
          <p:cNvSpPr txBox="1"/>
          <p:nvPr/>
        </p:nvSpPr>
        <p:spPr>
          <a:xfrm>
            <a:off x="827882" y="2752243"/>
            <a:ext cx="8208000" cy="2055187"/>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800" b="0" strike="noStrike" dirty="0">
                <a:latin typeface="Verdana" panose="020B0604030504040204" pitchFamily="34" charset="0"/>
                <a:ea typeface="Verdana" panose="020B0604030504040204" pitchFamily="34" charset="0"/>
                <a:cs typeface="Verdana" panose="020B0604030504040204" pitchFamily="34" charset="0"/>
                <a:sym typeface="Arial"/>
              </a:rPr>
              <a:t>Seller: Owner of the asset. Publishing product for sale</a:t>
            </a: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0" marR="0" lvl="0" indent="0" algn="l" rtl="0">
              <a:spcBef>
                <a:spcPts val="0"/>
              </a:spcBef>
              <a:spcAft>
                <a:spcPts val="0"/>
              </a:spcAft>
              <a:buNone/>
            </a:pP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0" marR="0" lvl="0" indent="0" algn="l" rtl="0">
              <a:spcBef>
                <a:spcPts val="0"/>
              </a:spcBef>
              <a:spcAft>
                <a:spcPts val="0"/>
              </a:spcAft>
              <a:buNone/>
            </a:pPr>
            <a:r>
              <a:rPr lang="en-IN" sz="1800" b="0" strike="noStrike" dirty="0">
                <a:latin typeface="Verdana" panose="020B0604030504040204" pitchFamily="34" charset="0"/>
                <a:ea typeface="Verdana" panose="020B0604030504040204" pitchFamily="34" charset="0"/>
                <a:cs typeface="Verdana" panose="020B0604030504040204" pitchFamily="34" charset="0"/>
                <a:sym typeface="Arial"/>
              </a:rPr>
              <a:t>Buyer: Who is buying product. Sending price to smart contract</a:t>
            </a: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0" marR="0" lvl="0" indent="0" algn="l" rtl="0">
              <a:spcBef>
                <a:spcPts val="0"/>
              </a:spcBef>
              <a:spcAft>
                <a:spcPts val="0"/>
              </a:spcAft>
              <a:buNone/>
            </a:pP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0" marR="0" lvl="0" indent="0" algn="l" rtl="0">
              <a:spcBef>
                <a:spcPts val="0"/>
              </a:spcBef>
              <a:spcAft>
                <a:spcPts val="0"/>
              </a:spcAft>
              <a:buNone/>
            </a:pPr>
            <a:r>
              <a:rPr lang="en-IN" sz="1800" dirty="0">
                <a:latin typeface="Verdana" panose="020B0604030504040204" pitchFamily="34" charset="0"/>
                <a:ea typeface="Verdana" panose="020B0604030504040204" pitchFamily="34" charset="0"/>
                <a:cs typeface="Verdana" panose="020B0604030504040204" pitchFamily="34" charset="0"/>
              </a:rPr>
              <a:t>E</a:t>
            </a:r>
            <a:r>
              <a:rPr lang="en-IN" sz="1800" b="0" strike="noStrike" dirty="0">
                <a:latin typeface="Verdana" panose="020B0604030504040204" pitchFamily="34" charset="0"/>
                <a:ea typeface="Verdana" panose="020B0604030504040204" pitchFamily="34" charset="0"/>
                <a:cs typeface="Verdana" panose="020B0604030504040204" pitchFamily="34" charset="0"/>
                <a:sym typeface="Arial"/>
              </a:rPr>
              <a:t>scrow: Third party, holds the price that sends buyer. Release after buyer receiving product</a:t>
            </a:r>
            <a:endParaRPr sz="1800" b="0" strike="noStrike" dirty="0">
              <a:latin typeface="Verdana" panose="020B0604030504040204" pitchFamily="34" charset="0"/>
              <a:ea typeface="Verdana" panose="020B0604030504040204" pitchFamily="34" charset="0"/>
              <a:cs typeface="Verdana" panose="020B0604030504040204" pitchFamily="34" charset="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2"/>
          <p:cNvSpPr txBox="1"/>
          <p:nvPr/>
        </p:nvSpPr>
        <p:spPr>
          <a:xfrm>
            <a:off x="1868105" y="490993"/>
            <a:ext cx="7020000" cy="13510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4760" b="1" strike="noStrike" dirty="0">
                <a:solidFill>
                  <a:srgbClr val="FFFFFF"/>
                </a:solidFill>
                <a:latin typeface="Arial"/>
                <a:ea typeface="Arial"/>
                <a:cs typeface="Arial"/>
                <a:sym typeface="Arial"/>
              </a:rPr>
              <a:t>FUTURE  ENHANCEMENTS</a:t>
            </a:r>
            <a:endParaRPr sz="4760" b="1" strike="noStrike" dirty="0">
              <a:solidFill>
                <a:srgbClr val="FFFFFF"/>
              </a:solidFill>
              <a:latin typeface="Arial"/>
              <a:ea typeface="Arial"/>
              <a:cs typeface="Arial"/>
              <a:sym typeface="Arial"/>
            </a:endParaRPr>
          </a:p>
        </p:txBody>
      </p:sp>
      <p:sp>
        <p:nvSpPr>
          <p:cNvPr id="2" name="Google Shape;326;p71">
            <a:extLst>
              <a:ext uri="{FF2B5EF4-FFF2-40B4-BE49-F238E27FC236}">
                <a16:creationId xmlns:a16="http://schemas.microsoft.com/office/drawing/2014/main" id="{CDAEF1C0-01C6-0EC1-4507-4C442F0C4C56}"/>
              </a:ext>
            </a:extLst>
          </p:cNvPr>
          <p:cNvSpPr txBox="1"/>
          <p:nvPr/>
        </p:nvSpPr>
        <p:spPr>
          <a:xfrm>
            <a:off x="827882" y="2752243"/>
            <a:ext cx="8208000" cy="2055187"/>
          </a:xfrm>
          <a:prstGeom prst="rect">
            <a:avLst/>
          </a:prstGeom>
          <a:noFill/>
          <a:ln>
            <a:noFill/>
          </a:ln>
        </p:spPr>
        <p:txBody>
          <a:bodyPr spcFirstLastPara="1" wrap="square" lIns="90000" tIns="45000" rIns="90000" bIns="45000" anchor="t" anchorCtr="0">
            <a:noAutofit/>
          </a:bodyPr>
          <a:lstStyle/>
          <a:p>
            <a:pPr marL="285750" marR="0" lvl="0" indent="-285750" algn="l" rtl="0">
              <a:spcBef>
                <a:spcPts val="0"/>
              </a:spcBef>
              <a:spcAft>
                <a:spcPts val="0"/>
              </a:spcAft>
              <a:buFont typeface="Arial" panose="020B0604020202020204" pitchFamily="34" charset="0"/>
              <a:buChar char="•"/>
            </a:pPr>
            <a:r>
              <a:rPr lang="en-US" sz="2800" b="0" strike="noStrike" dirty="0">
                <a:latin typeface="Verdana" panose="020B0604030504040204" pitchFamily="34" charset="0"/>
                <a:ea typeface="Verdana" panose="020B0604030504040204" pitchFamily="34" charset="0"/>
                <a:cs typeface="Verdana" panose="020B0604030504040204" pitchFamily="34" charset="0"/>
                <a:sym typeface="Arial"/>
              </a:rPr>
              <a:t>Multiple - Book Publishers &amp; Authors</a:t>
            </a:r>
          </a:p>
          <a:p>
            <a:pPr marL="285750" marR="0" lvl="0" indent="-285750" algn="l" rtl="0">
              <a:spcBef>
                <a:spcPts val="0"/>
              </a:spcBef>
              <a:spcAft>
                <a:spcPts val="0"/>
              </a:spcAft>
              <a:buFont typeface="Arial" panose="020B0604020202020204" pitchFamily="34" charset="0"/>
              <a:buChar char="•"/>
            </a:pPr>
            <a:r>
              <a:rPr lang="en-US" sz="2800" dirty="0">
                <a:latin typeface="Verdana" panose="020B0604030504040204" pitchFamily="34" charset="0"/>
                <a:ea typeface="Verdana" panose="020B0604030504040204" pitchFamily="34" charset="0"/>
                <a:cs typeface="Verdana" panose="020B0604030504040204" pitchFamily="34" charset="0"/>
              </a:rPr>
              <a:t>Token can be used in Future </a:t>
            </a:r>
          </a:p>
          <a:p>
            <a:pPr marL="285750" marR="0" lvl="0" indent="-285750" algn="l" rtl="0">
              <a:spcBef>
                <a:spcPts val="0"/>
              </a:spcBef>
              <a:spcAft>
                <a:spcPts val="0"/>
              </a:spcAft>
              <a:buFont typeface="Arial" panose="020B0604020202020204" pitchFamily="34" charset="0"/>
              <a:buChar char="•"/>
            </a:pPr>
            <a:r>
              <a:rPr lang="en-US" sz="2800" b="0" strike="noStrike" dirty="0">
                <a:latin typeface="Verdana" panose="020B0604030504040204" pitchFamily="34" charset="0"/>
                <a:ea typeface="Verdana" panose="020B0604030504040204" pitchFamily="34" charset="0"/>
                <a:cs typeface="Verdana" panose="020B0604030504040204" pitchFamily="34" charset="0"/>
                <a:sym typeface="Arial"/>
              </a:rPr>
              <a:t>E-magazines can assure their Genuine Subscribers</a:t>
            </a:r>
            <a:endParaRPr sz="2800" b="0" strike="noStrike" dirty="0">
              <a:latin typeface="Verdana" panose="020B0604030504040204" pitchFamily="34" charset="0"/>
              <a:ea typeface="Verdana" panose="020B0604030504040204" pitchFamily="34" charset="0"/>
              <a:cs typeface="Verdana" panose="020B0604030504040204" pitchFamily="34" charset="0"/>
              <a:sym typeface="Arial"/>
            </a:endParaRPr>
          </a:p>
          <a:p>
            <a:pPr marL="0" marR="0" lvl="0" indent="0" algn="l" rtl="0">
              <a:spcBef>
                <a:spcPts val="0"/>
              </a:spcBef>
              <a:spcAft>
                <a:spcPts val="0"/>
              </a:spcAft>
              <a:buNone/>
            </a:pPr>
            <a:endParaRPr sz="2800" b="0" strike="noStrike" dirty="0">
              <a:latin typeface="Verdana" panose="020B0604030504040204" pitchFamily="34" charset="0"/>
              <a:ea typeface="Verdana" panose="020B0604030504040204" pitchFamily="34" charset="0"/>
              <a:cs typeface="Verdana" panose="020B0604030504040204" pitchFamily="34" charset="0"/>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73"/>
          <p:cNvSpPr txBox="1"/>
          <p:nvPr/>
        </p:nvSpPr>
        <p:spPr>
          <a:xfrm>
            <a:off x="4450389" y="3067092"/>
            <a:ext cx="5499502" cy="142549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IN" sz="5400" b="1" strike="noStrike" dirty="0">
                <a:solidFill>
                  <a:schemeClr val="bg1"/>
                </a:solidFill>
                <a:latin typeface="Monotype Corsiva" panose="03010101010201010101" pitchFamily="66" charset="0"/>
                <a:sym typeface="Arial"/>
              </a:rPr>
              <a:t> THANK YOU</a:t>
            </a:r>
            <a:endParaRPr sz="5400" b="1" strike="noStrike" dirty="0">
              <a:solidFill>
                <a:schemeClr val="bg1"/>
              </a:solidFill>
              <a:latin typeface="Monotype Corsiva" panose="03010101010201010101" pitchFamily="66" charset="0"/>
              <a:sym typeface="Arial"/>
            </a:endParaRPr>
          </a:p>
        </p:txBody>
      </p:sp>
      <p:pic>
        <p:nvPicPr>
          <p:cNvPr id="3" name="Picture 2">
            <a:extLst>
              <a:ext uri="{FF2B5EF4-FFF2-40B4-BE49-F238E27FC236}">
                <a16:creationId xmlns:a16="http://schemas.microsoft.com/office/drawing/2014/main" id="{D63CB926-2D30-77BE-CD21-912875A8C55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55572"/>
          <a:stretch/>
        </p:blipFill>
        <p:spPr>
          <a:xfrm>
            <a:off x="1195036" y="1918825"/>
            <a:ext cx="3140778" cy="37220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412</Words>
  <Application>Microsoft Macintosh PowerPoint</Application>
  <PresentationFormat>Custom</PresentationFormat>
  <Paragraphs>45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Monotype Corsiva</vt:lpstr>
      <vt:lpstr>Noto Sans Symbols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Necer Ashraf</cp:lastModifiedBy>
  <cp:revision>1</cp:revision>
  <dcterms:modified xsi:type="dcterms:W3CDTF">2022-10-05T08:43:48Z</dcterms:modified>
</cp:coreProperties>
</file>