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91" r:id="rId2"/>
  </p:sldMasterIdLst>
  <p:notesMasterIdLst>
    <p:notesMasterId r:id="rId13"/>
  </p:notesMasterIdLst>
  <p:sldIdLst>
    <p:sldId id="279" r:id="rId3"/>
    <p:sldId id="339" r:id="rId4"/>
    <p:sldId id="349" r:id="rId5"/>
    <p:sldId id="350" r:id="rId6"/>
    <p:sldId id="351" r:id="rId7"/>
    <p:sldId id="352" r:id="rId8"/>
    <p:sldId id="353" r:id="rId9"/>
    <p:sldId id="354" r:id="rId10"/>
    <p:sldId id="356" r:id="rId11"/>
    <p:sldId id="35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67F"/>
    <a:srgbClr val="FFFFFF"/>
    <a:srgbClr val="00A5E0"/>
    <a:srgbClr val="0075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264E4-53A3-4F7C-8B3E-6A67B43EB240}" type="datetimeFigureOut">
              <a:rPr lang="zh-CN" altLang="en-US" smtClean="0"/>
              <a:t>2021/12/23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1EE39E-CA4C-4F96-A80C-DC7C4173A55D}" type="slidenum">
              <a:rPr lang="zh-CN" altLang="en-US" smtClean="0"/>
              <a:t>‹#›</a:t>
            </a:fld>
            <a:endParaRPr lang="zh-CN" altLang="en-US"/>
          </a:p>
        </p:txBody>
      </p:sp>
    </p:spTree>
    <p:extLst>
      <p:ext uri="{BB962C8B-B14F-4D97-AF65-F5344CB8AC3E}">
        <p14:creationId xmlns:p14="http://schemas.microsoft.com/office/powerpoint/2010/main" val="696816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2F71223-E911-4BC0-B595-0BA4F035749C}" type="slidenum">
              <a:rPr lang="zh-CN" altLang="en-US" smtClean="0"/>
              <a:t>1</a:t>
            </a:fld>
            <a:endParaRPr lang="zh-CN" altLang="en-US"/>
          </a:p>
        </p:txBody>
      </p:sp>
    </p:spTree>
    <p:extLst>
      <p:ext uri="{BB962C8B-B14F-4D97-AF65-F5344CB8AC3E}">
        <p14:creationId xmlns:p14="http://schemas.microsoft.com/office/powerpoint/2010/main" val="1234426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1EE39E-CA4C-4F96-A80C-DC7C4173A55D}" type="slidenum">
              <a:rPr lang="zh-CN" altLang="en-US" smtClean="0"/>
              <a:t>10</a:t>
            </a:fld>
            <a:endParaRPr lang="zh-CN" altLang="en-US"/>
          </a:p>
        </p:txBody>
      </p:sp>
    </p:spTree>
    <p:extLst>
      <p:ext uri="{BB962C8B-B14F-4D97-AF65-F5344CB8AC3E}">
        <p14:creationId xmlns:p14="http://schemas.microsoft.com/office/powerpoint/2010/main" val="2682407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Transition matrix is instance-dependent</a:t>
            </a:r>
            <a:endParaRPr lang="zh-CN" altLang="en-US" dirty="0"/>
          </a:p>
        </p:txBody>
      </p:sp>
      <p:sp>
        <p:nvSpPr>
          <p:cNvPr id="4" name="灯片编号占位符 3"/>
          <p:cNvSpPr>
            <a:spLocks noGrp="1"/>
          </p:cNvSpPr>
          <p:nvPr>
            <p:ph type="sldNum" sz="quarter" idx="5"/>
          </p:nvPr>
        </p:nvSpPr>
        <p:spPr/>
        <p:txBody>
          <a:bodyPr/>
          <a:lstStyle/>
          <a:p>
            <a:fld id="{A21EE39E-CA4C-4F96-A80C-DC7C4173A55D}" type="slidenum">
              <a:rPr lang="zh-CN" altLang="en-US" smtClean="0"/>
              <a:t>2</a:t>
            </a:fld>
            <a:endParaRPr lang="zh-CN" altLang="en-US"/>
          </a:p>
        </p:txBody>
      </p:sp>
    </p:spTree>
    <p:extLst>
      <p:ext uri="{BB962C8B-B14F-4D97-AF65-F5344CB8AC3E}">
        <p14:creationId xmlns:p14="http://schemas.microsoft.com/office/powerpoint/2010/main" val="3451235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1EE39E-CA4C-4F96-A80C-DC7C4173A55D}" type="slidenum">
              <a:rPr lang="zh-CN" altLang="en-US" smtClean="0"/>
              <a:t>3</a:t>
            </a:fld>
            <a:endParaRPr lang="zh-CN" altLang="en-US"/>
          </a:p>
        </p:txBody>
      </p:sp>
    </p:spTree>
    <p:extLst>
      <p:ext uri="{BB962C8B-B14F-4D97-AF65-F5344CB8AC3E}">
        <p14:creationId xmlns:p14="http://schemas.microsoft.com/office/powerpoint/2010/main" val="1994449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1EE39E-CA4C-4F96-A80C-DC7C4173A55D}" type="slidenum">
              <a:rPr lang="zh-CN" altLang="en-US" smtClean="0"/>
              <a:t>4</a:t>
            </a:fld>
            <a:endParaRPr lang="zh-CN" altLang="en-US"/>
          </a:p>
        </p:txBody>
      </p:sp>
    </p:spTree>
    <p:extLst>
      <p:ext uri="{BB962C8B-B14F-4D97-AF65-F5344CB8AC3E}">
        <p14:creationId xmlns:p14="http://schemas.microsoft.com/office/powerpoint/2010/main" val="3730574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1EE39E-CA4C-4F96-A80C-DC7C4173A55D}" type="slidenum">
              <a:rPr lang="zh-CN" altLang="en-US" smtClean="0"/>
              <a:t>5</a:t>
            </a:fld>
            <a:endParaRPr lang="zh-CN" altLang="en-US"/>
          </a:p>
        </p:txBody>
      </p:sp>
    </p:spTree>
    <p:extLst>
      <p:ext uri="{BB962C8B-B14F-4D97-AF65-F5344CB8AC3E}">
        <p14:creationId xmlns:p14="http://schemas.microsoft.com/office/powerpoint/2010/main" val="4177264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1EE39E-CA4C-4F96-A80C-DC7C4173A55D}" type="slidenum">
              <a:rPr lang="zh-CN" altLang="en-US" smtClean="0"/>
              <a:t>6</a:t>
            </a:fld>
            <a:endParaRPr lang="zh-CN" altLang="en-US"/>
          </a:p>
        </p:txBody>
      </p:sp>
    </p:spTree>
    <p:extLst>
      <p:ext uri="{BB962C8B-B14F-4D97-AF65-F5344CB8AC3E}">
        <p14:creationId xmlns:p14="http://schemas.microsoft.com/office/powerpoint/2010/main" val="1536110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LG</a:t>
            </a:r>
            <a:r>
              <a:rPr lang="zh-CN" altLang="en-US" dirty="0"/>
              <a:t>是训练生成器的损失函数</a:t>
            </a:r>
          </a:p>
        </p:txBody>
      </p:sp>
      <p:sp>
        <p:nvSpPr>
          <p:cNvPr id="4" name="灯片编号占位符 3"/>
          <p:cNvSpPr>
            <a:spLocks noGrp="1"/>
          </p:cNvSpPr>
          <p:nvPr>
            <p:ph type="sldNum" sz="quarter" idx="5"/>
          </p:nvPr>
        </p:nvSpPr>
        <p:spPr/>
        <p:txBody>
          <a:bodyPr/>
          <a:lstStyle/>
          <a:p>
            <a:fld id="{A21EE39E-CA4C-4F96-A80C-DC7C4173A55D}" type="slidenum">
              <a:rPr lang="zh-CN" altLang="en-US" smtClean="0"/>
              <a:t>7</a:t>
            </a:fld>
            <a:endParaRPr lang="zh-CN" altLang="en-US"/>
          </a:p>
        </p:txBody>
      </p:sp>
    </p:spTree>
    <p:extLst>
      <p:ext uri="{BB962C8B-B14F-4D97-AF65-F5344CB8AC3E}">
        <p14:creationId xmlns:p14="http://schemas.microsoft.com/office/powerpoint/2010/main" val="4244466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在训练完成之后，将判别器作为分类器使用</a:t>
            </a:r>
          </a:p>
        </p:txBody>
      </p:sp>
      <p:sp>
        <p:nvSpPr>
          <p:cNvPr id="4" name="灯片编号占位符 3"/>
          <p:cNvSpPr>
            <a:spLocks noGrp="1"/>
          </p:cNvSpPr>
          <p:nvPr>
            <p:ph type="sldNum" sz="quarter" idx="5"/>
          </p:nvPr>
        </p:nvSpPr>
        <p:spPr/>
        <p:txBody>
          <a:bodyPr/>
          <a:lstStyle/>
          <a:p>
            <a:fld id="{A21EE39E-CA4C-4F96-A80C-DC7C4173A55D}" type="slidenum">
              <a:rPr lang="zh-CN" altLang="en-US" smtClean="0"/>
              <a:t>8</a:t>
            </a:fld>
            <a:endParaRPr lang="zh-CN" altLang="en-US"/>
          </a:p>
        </p:txBody>
      </p:sp>
    </p:spTree>
    <p:extLst>
      <p:ext uri="{BB962C8B-B14F-4D97-AF65-F5344CB8AC3E}">
        <p14:creationId xmlns:p14="http://schemas.microsoft.com/office/powerpoint/2010/main" val="424383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1EE39E-CA4C-4F96-A80C-DC7C4173A55D}" type="slidenum">
              <a:rPr lang="zh-CN" altLang="en-US" smtClean="0"/>
              <a:t>9</a:t>
            </a:fld>
            <a:endParaRPr lang="zh-CN" altLang="en-US"/>
          </a:p>
        </p:txBody>
      </p:sp>
    </p:spTree>
    <p:extLst>
      <p:ext uri="{BB962C8B-B14F-4D97-AF65-F5344CB8AC3E}">
        <p14:creationId xmlns:p14="http://schemas.microsoft.com/office/powerpoint/2010/main" val="8930054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37725" r="54755" b="38748"/>
          <a:stretch/>
        </p:blipFill>
        <p:spPr>
          <a:xfrm>
            <a:off x="8940250" y="87003"/>
            <a:ext cx="3096419" cy="905185"/>
          </a:xfrm>
          <a:prstGeom prst="rect">
            <a:avLst/>
          </a:prstGeom>
        </p:spPr>
      </p:pic>
      <p:cxnSp>
        <p:nvCxnSpPr>
          <p:cNvPr id="7" name="直接连接符 6"/>
          <p:cNvCxnSpPr/>
          <p:nvPr userDrawn="1"/>
        </p:nvCxnSpPr>
        <p:spPr bwMode="auto">
          <a:xfrm>
            <a:off x="228600" y="828675"/>
            <a:ext cx="8591550" cy="0"/>
          </a:xfrm>
          <a:prstGeom prst="line">
            <a:avLst/>
          </a:prstGeom>
          <a:solidFill>
            <a:schemeClr val="accent1"/>
          </a:solidFill>
          <a:ln w="19050" cap="flat" cmpd="sng" algn="ctr">
            <a:solidFill>
              <a:srgbClr val="00467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7340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37725" r="54755" b="38748"/>
          <a:stretch/>
        </p:blipFill>
        <p:spPr>
          <a:xfrm>
            <a:off x="8940250" y="87003"/>
            <a:ext cx="3096419" cy="905185"/>
          </a:xfrm>
          <a:prstGeom prst="rect">
            <a:avLst/>
          </a:prstGeom>
        </p:spPr>
      </p:pic>
    </p:spTree>
    <p:extLst>
      <p:ext uri="{BB962C8B-B14F-4D97-AF65-F5344CB8AC3E}">
        <p14:creationId xmlns:p14="http://schemas.microsoft.com/office/powerpoint/2010/main" val="1321401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C82C926-329E-43DE-A990-3A07A2A534C7}" type="datetimeFigureOut">
              <a:rPr kumimoji="0" lang="zh-CN" altLang="en-US" sz="1138"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2021/12/23</a:t>
            </a:fld>
            <a:endParaRPr kumimoji="0" lang="zh-CN" altLang="en-US" sz="1138"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138"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1C3CEF-B625-4558-9E75-934060632C1B}" type="slidenum">
              <a:rPr kumimoji="0" lang="zh-CN" altLang="en-US" sz="1138"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38"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72913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phone 6 floatin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331" cy="6858000"/>
          </a:xfrm>
          <a:prstGeom prst="rect">
            <a:avLst/>
          </a:prstGeom>
        </p:spPr>
      </p:pic>
      <p:sp>
        <p:nvSpPr>
          <p:cNvPr id="3" name="矩形 2"/>
          <p:cNvSpPr/>
          <p:nvPr userDrawn="1"/>
        </p:nvSpPr>
        <p:spPr>
          <a:xfrm>
            <a:off x="0" y="0"/>
            <a:ext cx="12192000" cy="6858000"/>
          </a:xfrm>
          <a:prstGeom prst="rect">
            <a:avLst/>
          </a:pr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07"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460881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latin typeface="Times New Roman" panose="02020603050405020304" pitchFamily="18" charset="0"/>
              </a:defRPr>
            </a:lvl1pPr>
          </a:lstStyle>
          <a:p>
            <a:fld id="{894B06B0-B032-4DD0-9D1E-D403277F750F}" type="datetimeFigureOut">
              <a:rPr lang="zh-CN" altLang="en-US" smtClean="0"/>
              <a:pPr/>
              <a:t>2021/12/23</a:t>
            </a:fld>
            <a:endParaRPr lang="zh-CN" altLang="en-US" dirty="0"/>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latin typeface="Times New Roman" panose="02020603050405020304" pitchFamily="18" charset="0"/>
              </a:defRPr>
            </a:lvl1pPr>
          </a:lstStyle>
          <a:p>
            <a:endParaRPr lang="zh-CN" altLang="en-US" dirty="0"/>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latin typeface="Times New Roman" panose="02020603050405020304" pitchFamily="18" charset="0"/>
              </a:defRPr>
            </a:lvl1pPr>
          </a:lstStyle>
          <a:p>
            <a:fld id="{F5B6FF96-A938-49B8-B295-396BB17957DD}" type="slidenum">
              <a:rPr lang="zh-CN" altLang="en-US" smtClean="0"/>
              <a:pPr/>
              <a:t>‹#›</a:t>
            </a:fld>
            <a:endParaRPr lang="zh-CN" altLang="en-US" dirty="0"/>
          </a:p>
        </p:txBody>
      </p:sp>
    </p:spTree>
    <p:extLst>
      <p:ext uri="{BB962C8B-B14F-4D97-AF65-F5344CB8AC3E}">
        <p14:creationId xmlns:p14="http://schemas.microsoft.com/office/powerpoint/2010/main" val="4291465878"/>
      </p:ext>
    </p:extLst>
  </p:cSld>
  <p:clrMap bg1="lt1" tx1="dk1" bg2="lt2" tx2="dk2" accent1="accent1" accent2="accent2" accent3="accent3" accent4="accent4" accent5="accent5" accent6="accent6" hlink="hlink" folHlink="folHlink"/>
  <p:sldLayoutIdLst>
    <p:sldLayoutId id="2147483661" r:id="rId1"/>
    <p:sldLayoutId id="2147483890" r:id="rId2"/>
  </p:sldLayoutIdLst>
  <p:txStyles>
    <p:titleStyle>
      <a:lvl1pPr algn="l" rtl="0" eaLnBrk="1" fontAlgn="base" hangingPunct="1">
        <a:lnSpc>
          <a:spcPct val="90000"/>
        </a:lnSpc>
        <a:spcBef>
          <a:spcPct val="0"/>
        </a:spcBef>
        <a:spcAft>
          <a:spcPct val="0"/>
        </a:spcAft>
        <a:defRPr sz="44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a:solidFill>
            <a:schemeClr val="tx1"/>
          </a:solidFill>
          <a:latin typeface="Times New Roman" panose="02020603050405020304" pitchFamily="18" charset="0"/>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a:solidFill>
            <a:schemeClr val="tx1"/>
          </a:solidFill>
          <a:latin typeface="Times New Roman" panose="02020603050405020304" pitchFamily="18" charset="0"/>
          <a:ea typeface="+mn-ea"/>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ea typeface="+mn-ea"/>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ea typeface="+mn-ea"/>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ea typeface="+mn-ea"/>
        </a:defRPr>
      </a:lvl5pPr>
      <a:lvl6pPr marL="25146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38">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9D235F7-D91D-48E1-AEFC-AC9CD0E06714}" type="datetimeFigureOut">
              <a:rPr kumimoji="0" lang="zh-CN" altLang="en-US" sz="1138"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2021/12/23</a:t>
            </a:fld>
            <a:endParaRPr kumimoji="0" lang="zh-CN" altLang="en-US" sz="1138"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38">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138"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38">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F42A982-3A61-4A3F-9BF9-00E23E2A1567}" type="slidenum">
              <a:rPr kumimoji="0" lang="zh-CN" altLang="en-US" sz="1138"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38"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04820506"/>
      </p:ext>
    </p:extLst>
  </p:cSld>
  <p:clrMap bg1="lt1" tx1="dk1" bg2="lt2" tx2="dk2" accent1="accent1" accent2="accent2" accent3="accent3" accent4="accent4" accent5="accent5" accent6="accent6" hlink="hlink" folHlink="folHlink"/>
  <p:sldLayoutIdLst>
    <p:sldLayoutId id="2147483892" r:id="rId1"/>
    <p:sldLayoutId id="2147483893" r:id="rId2"/>
  </p:sldLayoutIdLst>
  <p:txStyles>
    <p:titleStyle>
      <a:lvl1pPr algn="l" defTabSz="866943" rtl="0" eaLnBrk="1" latinLnBrk="0" hangingPunct="1">
        <a:lnSpc>
          <a:spcPct val="90000"/>
        </a:lnSpc>
        <a:spcBef>
          <a:spcPct val="0"/>
        </a:spcBef>
        <a:buNone/>
        <a:defRPr sz="4172" kern="1200">
          <a:solidFill>
            <a:schemeClr val="tx1"/>
          </a:solidFill>
          <a:latin typeface="+mj-lt"/>
          <a:ea typeface="+mj-ea"/>
          <a:cs typeface="+mj-cs"/>
        </a:defRPr>
      </a:lvl1pPr>
    </p:titleStyle>
    <p:body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p:bodyStyle>
    <p:otherStyle>
      <a:defPPr>
        <a:defRPr lang="zh-CN"/>
      </a:defPPr>
      <a:lvl1pPr marL="0" algn="l" defTabSz="866943" rtl="0" eaLnBrk="1" latinLnBrk="0" hangingPunct="1">
        <a:defRPr sz="1707" kern="1200">
          <a:solidFill>
            <a:schemeClr val="tx1"/>
          </a:solidFill>
          <a:latin typeface="+mn-lt"/>
          <a:ea typeface="+mn-ea"/>
          <a:cs typeface="+mn-cs"/>
        </a:defRPr>
      </a:lvl1pPr>
      <a:lvl2pPr marL="433471" algn="l" defTabSz="866943" rtl="0" eaLnBrk="1" latinLnBrk="0" hangingPunct="1">
        <a:defRPr sz="1707" kern="1200">
          <a:solidFill>
            <a:schemeClr val="tx1"/>
          </a:solidFill>
          <a:latin typeface="+mn-lt"/>
          <a:ea typeface="+mn-ea"/>
          <a:cs typeface="+mn-cs"/>
        </a:defRPr>
      </a:lvl2pPr>
      <a:lvl3pPr marL="866943" algn="l" defTabSz="866943" rtl="0" eaLnBrk="1" latinLnBrk="0" hangingPunct="1">
        <a:defRPr sz="1707" kern="1200">
          <a:solidFill>
            <a:schemeClr val="tx1"/>
          </a:solidFill>
          <a:latin typeface="+mn-lt"/>
          <a:ea typeface="+mn-ea"/>
          <a:cs typeface="+mn-cs"/>
        </a:defRPr>
      </a:lvl3pPr>
      <a:lvl4pPr marL="1300414" algn="l" defTabSz="866943" rtl="0" eaLnBrk="1" latinLnBrk="0" hangingPunct="1">
        <a:defRPr sz="1707" kern="1200">
          <a:solidFill>
            <a:schemeClr val="tx1"/>
          </a:solidFill>
          <a:latin typeface="+mn-lt"/>
          <a:ea typeface="+mn-ea"/>
          <a:cs typeface="+mn-cs"/>
        </a:defRPr>
      </a:lvl4pPr>
      <a:lvl5pPr marL="1733885" algn="l" defTabSz="866943" rtl="0" eaLnBrk="1" latinLnBrk="0" hangingPunct="1">
        <a:defRPr sz="1707" kern="1200">
          <a:solidFill>
            <a:schemeClr val="tx1"/>
          </a:solidFill>
          <a:latin typeface="+mn-lt"/>
          <a:ea typeface="+mn-ea"/>
          <a:cs typeface="+mn-cs"/>
        </a:defRPr>
      </a:lvl5pPr>
      <a:lvl6pPr marL="2167357" algn="l" defTabSz="866943" rtl="0" eaLnBrk="1" latinLnBrk="0" hangingPunct="1">
        <a:defRPr sz="1707" kern="1200">
          <a:solidFill>
            <a:schemeClr val="tx1"/>
          </a:solidFill>
          <a:latin typeface="+mn-lt"/>
          <a:ea typeface="+mn-ea"/>
          <a:cs typeface="+mn-cs"/>
        </a:defRPr>
      </a:lvl6pPr>
      <a:lvl7pPr marL="2600828" algn="l" defTabSz="866943" rtl="0" eaLnBrk="1" latinLnBrk="0" hangingPunct="1">
        <a:defRPr sz="1707" kern="1200">
          <a:solidFill>
            <a:schemeClr val="tx1"/>
          </a:solidFill>
          <a:latin typeface="+mn-lt"/>
          <a:ea typeface="+mn-ea"/>
          <a:cs typeface="+mn-cs"/>
        </a:defRPr>
      </a:lvl7pPr>
      <a:lvl8pPr marL="3034299" algn="l" defTabSz="866943" rtl="0" eaLnBrk="1" latinLnBrk="0" hangingPunct="1">
        <a:defRPr sz="1707" kern="1200">
          <a:solidFill>
            <a:schemeClr val="tx1"/>
          </a:solidFill>
          <a:latin typeface="+mn-lt"/>
          <a:ea typeface="+mn-ea"/>
          <a:cs typeface="+mn-cs"/>
        </a:defRPr>
      </a:lvl8pPr>
      <a:lvl9pPr marL="3467771" algn="l" defTabSz="866943" rtl="0" eaLnBrk="1" latinLnBrk="0" hangingPunct="1">
        <a:defRPr sz="17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313" y="4512275"/>
            <a:ext cx="12192001" cy="2369234"/>
          </a:xfrm>
          <a:prstGeom prst="rect">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28399" y="1677286"/>
            <a:ext cx="11389827" cy="1569660"/>
          </a:xfrm>
          <a:prstGeom prst="rect">
            <a:avLst/>
          </a:prstGeom>
          <a:noFill/>
        </p:spPr>
        <p:txBody>
          <a:bodyPr wrap="square" rtlCol="0">
            <a:spAutoFit/>
          </a:bodyPr>
          <a:lstStyle/>
          <a:p>
            <a:pPr algn="ctr"/>
            <a:r>
              <a:rPr lang="en-US" altLang="zh-CN" sz="4800" b="1" dirty="0">
                <a:solidFill>
                  <a:srgbClr val="1C4885"/>
                </a:solidFill>
                <a:effectLst>
                  <a:outerShdw blurRad="38100" dist="38100" dir="2700000" algn="tl">
                    <a:srgbClr val="000000">
                      <a:alpha val="43137"/>
                    </a:srgbClr>
                  </a:outerShdw>
                </a:effectLst>
                <a:latin typeface="Times New Roman" panose="02020603050405020304" pitchFamily="18" charset="0"/>
                <a:ea typeface="微软雅黑" pitchFamily="34" charset="-122"/>
                <a:cs typeface="Times New Roman" panose="02020603050405020304" pitchFamily="18" charset="0"/>
              </a:rPr>
              <a:t>Generative Adversarial Networks for Learning from Complementary</a:t>
            </a:r>
          </a:p>
        </p:txBody>
      </p:sp>
      <p:sp>
        <p:nvSpPr>
          <p:cNvPr id="785" name="矩形 784"/>
          <p:cNvSpPr/>
          <p:nvPr/>
        </p:nvSpPr>
        <p:spPr>
          <a:xfrm>
            <a:off x="4586533" y="6154880"/>
            <a:ext cx="3073562" cy="461665"/>
          </a:xfrm>
          <a:prstGeom prst="rect">
            <a:avLst/>
          </a:prstGeom>
        </p:spPr>
        <p:txBody>
          <a:bodyPr wrap="square">
            <a:spAutoFit/>
          </a:bodyP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2021.12.23</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03" name="组合 102"/>
          <p:cNvGrpSpPr/>
          <p:nvPr/>
        </p:nvGrpSpPr>
        <p:grpSpPr>
          <a:xfrm>
            <a:off x="4058817" y="6190453"/>
            <a:ext cx="283566" cy="268439"/>
            <a:chOff x="10004425" y="1971676"/>
            <a:chExt cx="1593850" cy="1211262"/>
          </a:xfrm>
          <a:solidFill>
            <a:srgbClr val="005D98"/>
          </a:solidFill>
        </p:grpSpPr>
        <p:sp>
          <p:nvSpPr>
            <p:cNvPr id="104" name="Freeform 267"/>
            <p:cNvSpPr>
              <a:spLocks/>
            </p:cNvSpPr>
            <p:nvPr/>
          </p:nvSpPr>
          <p:spPr bwMode="auto">
            <a:xfrm>
              <a:off x="10004425" y="1971676"/>
              <a:ext cx="1535113" cy="688975"/>
            </a:xfrm>
            <a:custGeom>
              <a:avLst/>
              <a:gdLst>
                <a:gd name="T0" fmla="*/ 480 w 967"/>
                <a:gd name="T1" fmla="*/ 434 h 434"/>
                <a:gd name="T2" fmla="*/ 0 w 967"/>
                <a:gd name="T3" fmla="*/ 217 h 434"/>
                <a:gd name="T4" fmla="*/ 492 w 967"/>
                <a:gd name="T5" fmla="*/ 0 h 434"/>
                <a:gd name="T6" fmla="*/ 967 w 967"/>
                <a:gd name="T7" fmla="*/ 212 h 434"/>
                <a:gd name="T8" fmla="*/ 480 w 967"/>
                <a:gd name="T9" fmla="*/ 434 h 434"/>
              </a:gdLst>
              <a:ahLst/>
              <a:cxnLst>
                <a:cxn ang="0">
                  <a:pos x="T0" y="T1"/>
                </a:cxn>
                <a:cxn ang="0">
                  <a:pos x="T2" y="T3"/>
                </a:cxn>
                <a:cxn ang="0">
                  <a:pos x="T4" y="T5"/>
                </a:cxn>
                <a:cxn ang="0">
                  <a:pos x="T6" y="T7"/>
                </a:cxn>
                <a:cxn ang="0">
                  <a:pos x="T8" y="T9"/>
                </a:cxn>
              </a:cxnLst>
              <a:rect l="0" t="0" r="r" b="b"/>
              <a:pathLst>
                <a:path w="967" h="434">
                  <a:moveTo>
                    <a:pt x="480" y="434"/>
                  </a:moveTo>
                  <a:lnTo>
                    <a:pt x="0" y="217"/>
                  </a:lnTo>
                  <a:lnTo>
                    <a:pt x="492" y="0"/>
                  </a:lnTo>
                  <a:lnTo>
                    <a:pt x="967" y="212"/>
                  </a:lnTo>
                  <a:lnTo>
                    <a:pt x="480" y="4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5" name="Rectangle 268"/>
            <p:cNvSpPr>
              <a:spLocks noChangeArrowheads="1"/>
            </p:cNvSpPr>
            <p:nvPr/>
          </p:nvSpPr>
          <p:spPr bwMode="auto">
            <a:xfrm>
              <a:off x="11474450" y="2297113"/>
              <a:ext cx="46038" cy="503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6" name="Oval 269"/>
            <p:cNvSpPr>
              <a:spLocks noChangeArrowheads="1"/>
            </p:cNvSpPr>
            <p:nvPr/>
          </p:nvSpPr>
          <p:spPr bwMode="auto">
            <a:xfrm>
              <a:off x="11422063" y="2743201"/>
              <a:ext cx="150813" cy="150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7" name="Freeform 270"/>
            <p:cNvSpPr>
              <a:spLocks/>
            </p:cNvSpPr>
            <p:nvPr/>
          </p:nvSpPr>
          <p:spPr bwMode="auto">
            <a:xfrm>
              <a:off x="11404600" y="2822576"/>
              <a:ext cx="107950" cy="336550"/>
            </a:xfrm>
            <a:custGeom>
              <a:avLst/>
              <a:gdLst>
                <a:gd name="T0" fmla="*/ 16 w 29"/>
                <a:gd name="T1" fmla="*/ 5 h 90"/>
                <a:gd name="T2" fmla="*/ 6 w 29"/>
                <a:gd name="T3" fmla="*/ 90 h 90"/>
                <a:gd name="T4" fmla="*/ 29 w 29"/>
                <a:gd name="T5" fmla="*/ 90 h 90"/>
                <a:gd name="T6" fmla="*/ 29 w 29"/>
                <a:gd name="T7" fmla="*/ 0 h 90"/>
                <a:gd name="T8" fmla="*/ 16 w 29"/>
                <a:gd name="T9" fmla="*/ 5 h 90"/>
              </a:gdLst>
              <a:ahLst/>
              <a:cxnLst>
                <a:cxn ang="0">
                  <a:pos x="T0" y="T1"/>
                </a:cxn>
                <a:cxn ang="0">
                  <a:pos x="T2" y="T3"/>
                </a:cxn>
                <a:cxn ang="0">
                  <a:pos x="T4" y="T5"/>
                </a:cxn>
                <a:cxn ang="0">
                  <a:pos x="T6" y="T7"/>
                </a:cxn>
                <a:cxn ang="0">
                  <a:pos x="T8" y="T9"/>
                </a:cxn>
              </a:cxnLst>
              <a:rect l="0" t="0" r="r" b="b"/>
              <a:pathLst>
                <a:path w="29" h="90">
                  <a:moveTo>
                    <a:pt x="16" y="5"/>
                  </a:moveTo>
                  <a:cubicBezTo>
                    <a:pt x="16" y="5"/>
                    <a:pt x="0" y="39"/>
                    <a:pt x="6" y="90"/>
                  </a:cubicBezTo>
                  <a:cubicBezTo>
                    <a:pt x="29" y="90"/>
                    <a:pt x="29" y="90"/>
                    <a:pt x="29" y="90"/>
                  </a:cubicBezTo>
                  <a:cubicBezTo>
                    <a:pt x="29" y="0"/>
                    <a:pt x="29" y="0"/>
                    <a:pt x="29" y="0"/>
                  </a:cubicBezTo>
                  <a:cubicBezTo>
                    <a:pt x="29" y="0"/>
                    <a:pt x="16" y="8"/>
                    <a:pt x="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8" name="Freeform 271"/>
            <p:cNvSpPr>
              <a:spLocks/>
            </p:cNvSpPr>
            <p:nvPr/>
          </p:nvSpPr>
          <p:spPr bwMode="auto">
            <a:xfrm>
              <a:off x="11490325" y="2822576"/>
              <a:ext cx="107950" cy="336550"/>
            </a:xfrm>
            <a:custGeom>
              <a:avLst/>
              <a:gdLst>
                <a:gd name="T0" fmla="*/ 13 w 29"/>
                <a:gd name="T1" fmla="*/ 5 h 90"/>
                <a:gd name="T2" fmla="*/ 23 w 29"/>
                <a:gd name="T3" fmla="*/ 90 h 90"/>
                <a:gd name="T4" fmla="*/ 0 w 29"/>
                <a:gd name="T5" fmla="*/ 90 h 90"/>
                <a:gd name="T6" fmla="*/ 0 w 29"/>
                <a:gd name="T7" fmla="*/ 0 h 90"/>
                <a:gd name="T8" fmla="*/ 13 w 29"/>
                <a:gd name="T9" fmla="*/ 5 h 90"/>
              </a:gdLst>
              <a:ahLst/>
              <a:cxnLst>
                <a:cxn ang="0">
                  <a:pos x="T0" y="T1"/>
                </a:cxn>
                <a:cxn ang="0">
                  <a:pos x="T2" y="T3"/>
                </a:cxn>
                <a:cxn ang="0">
                  <a:pos x="T4" y="T5"/>
                </a:cxn>
                <a:cxn ang="0">
                  <a:pos x="T6" y="T7"/>
                </a:cxn>
                <a:cxn ang="0">
                  <a:pos x="T8" y="T9"/>
                </a:cxn>
              </a:cxnLst>
              <a:rect l="0" t="0" r="r" b="b"/>
              <a:pathLst>
                <a:path w="29" h="90">
                  <a:moveTo>
                    <a:pt x="13" y="5"/>
                  </a:moveTo>
                  <a:cubicBezTo>
                    <a:pt x="13" y="5"/>
                    <a:pt x="29" y="39"/>
                    <a:pt x="23" y="90"/>
                  </a:cubicBezTo>
                  <a:cubicBezTo>
                    <a:pt x="0" y="90"/>
                    <a:pt x="0" y="90"/>
                    <a:pt x="0" y="90"/>
                  </a:cubicBezTo>
                  <a:cubicBezTo>
                    <a:pt x="0" y="0"/>
                    <a:pt x="0" y="0"/>
                    <a:pt x="0" y="0"/>
                  </a:cubicBezTo>
                  <a:cubicBezTo>
                    <a:pt x="0" y="0"/>
                    <a:pt x="13" y="8"/>
                    <a:pt x="1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9" name="Freeform 272"/>
            <p:cNvSpPr>
              <a:spLocks/>
            </p:cNvSpPr>
            <p:nvPr/>
          </p:nvSpPr>
          <p:spPr bwMode="auto">
            <a:xfrm>
              <a:off x="10309225" y="2522538"/>
              <a:ext cx="889000" cy="660400"/>
            </a:xfrm>
            <a:custGeom>
              <a:avLst/>
              <a:gdLst>
                <a:gd name="T0" fmla="*/ 237 w 237"/>
                <a:gd name="T1" fmla="*/ 0 h 176"/>
                <a:gd name="T2" fmla="*/ 118 w 237"/>
                <a:gd name="T3" fmla="*/ 55 h 176"/>
                <a:gd name="T4" fmla="*/ 0 w 237"/>
                <a:gd name="T5" fmla="*/ 0 h 176"/>
                <a:gd name="T6" fmla="*/ 0 w 237"/>
                <a:gd name="T7" fmla="*/ 136 h 176"/>
                <a:gd name="T8" fmla="*/ 115 w 237"/>
                <a:gd name="T9" fmla="*/ 176 h 176"/>
                <a:gd name="T10" fmla="*/ 115 w 237"/>
                <a:gd name="T11" fmla="*/ 176 h 176"/>
                <a:gd name="T12" fmla="*/ 118 w 237"/>
                <a:gd name="T13" fmla="*/ 176 h 176"/>
                <a:gd name="T14" fmla="*/ 122 w 237"/>
                <a:gd name="T15" fmla="*/ 176 h 176"/>
                <a:gd name="T16" fmla="*/ 122 w 237"/>
                <a:gd name="T17" fmla="*/ 176 h 176"/>
                <a:gd name="T18" fmla="*/ 237 w 237"/>
                <a:gd name="T19" fmla="*/ 136 h 176"/>
                <a:gd name="T20" fmla="*/ 237 w 237"/>
                <a:gd name="T2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76">
                  <a:moveTo>
                    <a:pt x="237" y="0"/>
                  </a:moveTo>
                  <a:cubicBezTo>
                    <a:pt x="237" y="1"/>
                    <a:pt x="138" y="47"/>
                    <a:pt x="118" y="55"/>
                  </a:cubicBezTo>
                  <a:cubicBezTo>
                    <a:pt x="99" y="47"/>
                    <a:pt x="0" y="1"/>
                    <a:pt x="0" y="0"/>
                  </a:cubicBezTo>
                  <a:cubicBezTo>
                    <a:pt x="0" y="136"/>
                    <a:pt x="0" y="136"/>
                    <a:pt x="0" y="136"/>
                  </a:cubicBezTo>
                  <a:cubicBezTo>
                    <a:pt x="32" y="170"/>
                    <a:pt x="95" y="175"/>
                    <a:pt x="115" y="176"/>
                  </a:cubicBezTo>
                  <a:cubicBezTo>
                    <a:pt x="115" y="176"/>
                    <a:pt x="115" y="176"/>
                    <a:pt x="115" y="176"/>
                  </a:cubicBezTo>
                  <a:cubicBezTo>
                    <a:pt x="115" y="176"/>
                    <a:pt x="116" y="176"/>
                    <a:pt x="118" y="176"/>
                  </a:cubicBezTo>
                  <a:cubicBezTo>
                    <a:pt x="121" y="176"/>
                    <a:pt x="122" y="176"/>
                    <a:pt x="122" y="176"/>
                  </a:cubicBezTo>
                  <a:cubicBezTo>
                    <a:pt x="122" y="176"/>
                    <a:pt x="122" y="176"/>
                    <a:pt x="122" y="176"/>
                  </a:cubicBezTo>
                  <a:cubicBezTo>
                    <a:pt x="142" y="175"/>
                    <a:pt x="205" y="170"/>
                    <a:pt x="237" y="136"/>
                  </a:cubicBezTo>
                  <a:lnTo>
                    <a:pt x="2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771" name="矩形 770"/>
          <p:cNvSpPr/>
          <p:nvPr/>
        </p:nvSpPr>
        <p:spPr>
          <a:xfrm>
            <a:off x="5032117" y="5282884"/>
            <a:ext cx="2262479" cy="584775"/>
          </a:xfrm>
          <a:prstGeom prst="rect">
            <a:avLst/>
          </a:prstGeom>
        </p:spPr>
        <p:txBody>
          <a:bodyPr wrap="none">
            <a:spAutoFit/>
          </a:bodyPr>
          <a:lstStyle/>
          <a:p>
            <a:r>
              <a:rPr lang="en-US" altLang="zh-CN" sz="32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Yuxuan</a:t>
            </a:r>
            <a:r>
              <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Wu</a:t>
            </a:r>
            <a:endPar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2383" y="30653"/>
            <a:ext cx="3372961" cy="959688"/>
          </a:xfrm>
          <a:prstGeom prst="rect">
            <a:avLst/>
          </a:prstGeom>
        </p:spPr>
      </p:pic>
    </p:spTree>
    <p:extLst>
      <p:ext uri="{BB962C8B-B14F-4D97-AF65-F5344CB8AC3E}">
        <p14:creationId xmlns:p14="http://schemas.microsoft.com/office/powerpoint/2010/main" val="3682121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燕尾形 4"/>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endParaRPr>
          </a:p>
        </p:txBody>
      </p:sp>
      <p:sp>
        <p:nvSpPr>
          <p:cNvPr id="6" name="燕尾形 5"/>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endParaRPr>
          </a:p>
        </p:txBody>
      </p:sp>
      <p:sp>
        <p:nvSpPr>
          <p:cNvPr id="33" name="Freeform 46"/>
          <p:cNvSpPr>
            <a:spLocks noEditPoints="1"/>
          </p:cNvSpPr>
          <p:nvPr/>
        </p:nvSpPr>
        <p:spPr bwMode="auto">
          <a:xfrm>
            <a:off x="6758589" y="4322495"/>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3"/>
          </a:solidFill>
          <a:ln w="9525">
            <a:noFill/>
            <a:round/>
            <a:headEnd/>
            <a:tailEnd/>
          </a:ln>
        </p:spPr>
        <p:txBody>
          <a:bodyPr vert="horz" wrap="square" lIns="121913" tIns="60956" rIns="121913" bIns="60956" numCol="1" anchor="t" anchorCtr="0" compatLnSpc="1">
            <a:prstTxWarp prst="textNoShape">
              <a:avLst/>
            </a:prstTxWarp>
          </a:bodyPr>
          <a:lstStyle/>
          <a:p>
            <a:pPr>
              <a:lnSpc>
                <a:spcPct val="150000"/>
              </a:lnSpc>
            </a:pPr>
            <a:endParaRPr lang="en-US" sz="758">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文本框 29">
            <a:extLst>
              <a:ext uri="{FF2B5EF4-FFF2-40B4-BE49-F238E27FC236}">
                <a16:creationId xmlns:a16="http://schemas.microsoft.com/office/drawing/2014/main" id="{3CE58B5F-1E3D-41F2-85CD-9398FEC45716}"/>
              </a:ext>
            </a:extLst>
          </p:cNvPr>
          <p:cNvSpPr txBox="1"/>
          <p:nvPr/>
        </p:nvSpPr>
        <p:spPr>
          <a:xfrm>
            <a:off x="839657" y="298297"/>
            <a:ext cx="8181795" cy="523220"/>
          </a:xfrm>
          <a:prstGeom prst="rect">
            <a:avLst/>
          </a:prstGeom>
          <a:noFill/>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后续研究方向</a:t>
            </a:r>
          </a:p>
        </p:txBody>
      </p:sp>
      <p:sp>
        <p:nvSpPr>
          <p:cNvPr id="2" name="文本框 1">
            <a:extLst>
              <a:ext uri="{FF2B5EF4-FFF2-40B4-BE49-F238E27FC236}">
                <a16:creationId xmlns:a16="http://schemas.microsoft.com/office/drawing/2014/main" id="{E678A017-3A99-40D5-A3DC-05E632FA5B26}"/>
              </a:ext>
            </a:extLst>
          </p:cNvPr>
          <p:cNvSpPr txBox="1"/>
          <p:nvPr/>
        </p:nvSpPr>
        <p:spPr>
          <a:xfrm>
            <a:off x="1269309" y="1608073"/>
            <a:ext cx="9265747"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本文模型中只使用原始</a:t>
            </a:r>
            <a:r>
              <a:rPr lang="en-US" altLang="zh-CN" dirty="0"/>
              <a:t>GAN</a:t>
            </a:r>
            <a:r>
              <a:rPr lang="zh-CN" altLang="en-US" dirty="0"/>
              <a:t>作为</a:t>
            </a:r>
            <a:r>
              <a:rPr lang="en-US" altLang="zh-CN" dirty="0"/>
              <a:t>backbone</a:t>
            </a:r>
            <a:r>
              <a:rPr lang="zh-CN" altLang="en-US" dirty="0"/>
              <a:t>，后续可以扩展至更复杂的</a:t>
            </a:r>
            <a:r>
              <a:rPr lang="en-US" altLang="zh-CN" dirty="0"/>
              <a:t>GAN</a:t>
            </a:r>
            <a:r>
              <a:rPr lang="zh-CN" altLang="en-US" dirty="0"/>
              <a:t>变体，如</a:t>
            </a:r>
            <a:r>
              <a:rPr lang="en-US" altLang="zh-CN" dirty="0"/>
              <a:t>WGAN</a:t>
            </a:r>
            <a:r>
              <a:rPr lang="zh-CN" altLang="en-US" dirty="0"/>
              <a:t>和</a:t>
            </a:r>
            <a:r>
              <a:rPr lang="en-US" altLang="zh-CN" dirty="0"/>
              <a:t>f-GAN</a:t>
            </a:r>
            <a:r>
              <a:rPr lang="zh-CN" altLang="en-US" dirty="0"/>
              <a:t>等。</a:t>
            </a:r>
            <a:endParaRPr lang="en-US" altLang="zh-CN" dirty="0"/>
          </a:p>
          <a:p>
            <a:endParaRPr lang="en-US" altLang="zh-CN" dirty="0"/>
          </a:p>
          <a:p>
            <a:pPr marL="285750" indent="-285750">
              <a:buFont typeface="Arial" panose="020B0604020202020204" pitchFamily="34" charset="0"/>
              <a:buChar char="•"/>
            </a:pPr>
            <a:r>
              <a:rPr lang="zh-CN" altLang="en-US" dirty="0"/>
              <a:t>此外，作为一种互补标签学习框架，在使用其他互补标签损失函数的情况下的性能还需要进一步的研究与实验证明。</a:t>
            </a:r>
          </a:p>
        </p:txBody>
      </p:sp>
    </p:spTree>
    <p:extLst>
      <p:ext uri="{BB962C8B-B14F-4D97-AF65-F5344CB8AC3E}">
        <p14:creationId xmlns:p14="http://schemas.microsoft.com/office/powerpoint/2010/main" val="36883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燕尾形 4"/>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endParaRPr>
          </a:p>
        </p:txBody>
      </p:sp>
      <p:sp>
        <p:nvSpPr>
          <p:cNvPr id="6" name="燕尾形 5"/>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endParaRPr>
          </a:p>
        </p:txBody>
      </p:sp>
      <p:sp>
        <p:nvSpPr>
          <p:cNvPr id="33" name="Freeform 46"/>
          <p:cNvSpPr>
            <a:spLocks noEditPoints="1"/>
          </p:cNvSpPr>
          <p:nvPr/>
        </p:nvSpPr>
        <p:spPr bwMode="auto">
          <a:xfrm>
            <a:off x="6758589" y="4322495"/>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3"/>
          </a:solidFill>
          <a:ln w="9525">
            <a:noFill/>
            <a:round/>
            <a:headEnd/>
            <a:tailEnd/>
          </a:ln>
        </p:spPr>
        <p:txBody>
          <a:bodyPr vert="horz" wrap="square" lIns="121913" tIns="60956" rIns="121913" bIns="60956" numCol="1" anchor="t" anchorCtr="0" compatLnSpc="1">
            <a:prstTxWarp prst="textNoShape">
              <a:avLst/>
            </a:prstTxWarp>
          </a:bodyPr>
          <a:lstStyle/>
          <a:p>
            <a:pPr>
              <a:lnSpc>
                <a:spcPct val="150000"/>
              </a:lnSpc>
            </a:pPr>
            <a:endParaRPr lang="en-US" sz="758">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文本框 29">
            <a:extLst>
              <a:ext uri="{FF2B5EF4-FFF2-40B4-BE49-F238E27FC236}">
                <a16:creationId xmlns:a16="http://schemas.microsoft.com/office/drawing/2014/main" id="{3CE58B5F-1E3D-41F2-85CD-9398FEC45716}"/>
              </a:ext>
            </a:extLst>
          </p:cNvPr>
          <p:cNvSpPr txBox="1"/>
          <p:nvPr/>
        </p:nvSpPr>
        <p:spPr>
          <a:xfrm>
            <a:off x="839657" y="298297"/>
            <a:ext cx="8181795" cy="523220"/>
          </a:xfrm>
          <a:prstGeom prst="rect">
            <a:avLst/>
          </a:prstGeom>
          <a:noFill/>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zh-CN" altLang="en-US"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论文概况</a:t>
            </a:r>
            <a:endPar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6" name="文本框 15">
            <a:extLst>
              <a:ext uri="{FF2B5EF4-FFF2-40B4-BE49-F238E27FC236}">
                <a16:creationId xmlns:a16="http://schemas.microsoft.com/office/drawing/2014/main" id="{FC106601-ACC7-4432-9CA9-48342337B154}"/>
              </a:ext>
            </a:extLst>
          </p:cNvPr>
          <p:cNvSpPr txBox="1"/>
          <p:nvPr/>
        </p:nvSpPr>
        <p:spPr>
          <a:xfrm>
            <a:off x="948842" y="2204677"/>
            <a:ext cx="10294316" cy="1569660"/>
          </a:xfrm>
          <a:prstGeom prst="rect">
            <a:avLst/>
          </a:prstGeom>
          <a:noFill/>
        </p:spPr>
        <p:txBody>
          <a:bodyPr wrap="square">
            <a:spAutoFit/>
          </a:bodyPr>
          <a:lstStyle/>
          <a:p>
            <a:pPr lvl="0" algn="just">
              <a:defRPr/>
            </a:pPr>
            <a:r>
              <a:rPr lang="zh-CN" altLang="en-US" sz="2400" b="1" dirty="0">
                <a:solidFill>
                  <a:srgbClr val="000000"/>
                </a:solidFill>
                <a:latin typeface="Times New Roman" panose="02020603050405020304" pitchFamily="18" charset="0"/>
                <a:ea typeface="微软雅黑"/>
                <a:cs typeface="Times New Roman" panose="02020603050405020304" pitchFamily="18" charset="0"/>
              </a:rPr>
              <a:t>作者：</a:t>
            </a:r>
            <a:r>
              <a:rPr lang="en-US" altLang="zh-CN" sz="2400" dirty="0" err="1">
                <a:solidFill>
                  <a:srgbClr val="000000"/>
                </a:solidFill>
                <a:latin typeface="Times New Roman" panose="02020603050405020304" pitchFamily="18" charset="0"/>
                <a:ea typeface="微软雅黑"/>
                <a:cs typeface="Times New Roman" panose="02020603050405020304" pitchFamily="18" charset="0"/>
              </a:rPr>
              <a:t>Jiabin</a:t>
            </a:r>
            <a:r>
              <a:rPr lang="en-US" altLang="zh-CN" sz="2400" dirty="0">
                <a:solidFill>
                  <a:srgbClr val="000000"/>
                </a:solidFill>
                <a:latin typeface="Times New Roman" panose="02020603050405020304" pitchFamily="18" charset="0"/>
                <a:ea typeface="微软雅黑"/>
                <a:cs typeface="Times New Roman" panose="02020603050405020304" pitchFamily="18" charset="0"/>
              </a:rPr>
              <a:t> Liu , </a:t>
            </a:r>
            <a:r>
              <a:rPr lang="en-US" altLang="zh-CN" sz="2400" dirty="0" err="1">
                <a:solidFill>
                  <a:srgbClr val="000000"/>
                </a:solidFill>
                <a:latin typeface="Times New Roman" panose="02020603050405020304" pitchFamily="18" charset="0"/>
                <a:ea typeface="微软雅黑"/>
                <a:cs typeface="Times New Roman" panose="02020603050405020304" pitchFamily="18" charset="0"/>
              </a:rPr>
              <a:t>Hanyuan</a:t>
            </a:r>
            <a:r>
              <a:rPr lang="en-US" altLang="zh-CN" sz="2400" dirty="0">
                <a:solidFill>
                  <a:srgbClr val="000000"/>
                </a:solidFill>
                <a:latin typeface="Times New Roman" panose="02020603050405020304" pitchFamily="18" charset="0"/>
                <a:ea typeface="微软雅黑"/>
                <a:cs typeface="Times New Roman" panose="02020603050405020304" pitchFamily="18" charset="0"/>
              </a:rPr>
              <a:t> Hang, Bo Wang, Biao Li, Huadong Wang, Yingjie Tian, and Yong Shi</a:t>
            </a:r>
          </a:p>
          <a:p>
            <a:pPr lvl="0" algn="just">
              <a:defRPr/>
            </a:pPr>
            <a:endParaRPr lang="en-US" altLang="zh-CN" sz="2400" b="1" dirty="0">
              <a:solidFill>
                <a:srgbClr val="000000"/>
              </a:solidFill>
              <a:latin typeface="Times New Roman" panose="02020603050405020304" pitchFamily="18" charset="0"/>
              <a:ea typeface="微软雅黑"/>
              <a:cs typeface="Times New Roman" panose="02020603050405020304" pitchFamily="18" charset="0"/>
            </a:endParaRPr>
          </a:p>
          <a:p>
            <a:pPr lvl="0" algn="just">
              <a:defRPr/>
            </a:pPr>
            <a:r>
              <a:rPr lang="zh-CN" altLang="en-US" sz="2400" b="1" dirty="0">
                <a:solidFill>
                  <a:srgbClr val="000000"/>
                </a:solidFill>
                <a:latin typeface="Times New Roman" panose="02020603050405020304" pitchFamily="18" charset="0"/>
                <a:ea typeface="微软雅黑"/>
                <a:cs typeface="Times New Roman" panose="02020603050405020304" pitchFamily="18" charset="0"/>
              </a:rPr>
              <a:t>发表时间：</a:t>
            </a:r>
            <a:r>
              <a:rPr lang="en-US" altLang="zh-CN" sz="2400" dirty="0">
                <a:solidFill>
                  <a:srgbClr val="000000"/>
                </a:solidFill>
                <a:latin typeface="Times New Roman" panose="02020603050405020304" pitchFamily="18" charset="0"/>
                <a:ea typeface="微软雅黑"/>
                <a:cs typeface="Times New Roman" panose="02020603050405020304" pitchFamily="18" charset="0"/>
              </a:rPr>
              <a:t>2021,</a:t>
            </a:r>
            <a:r>
              <a:rPr lang="zh-CN" altLang="en-US" sz="2400" dirty="0">
                <a:solidFill>
                  <a:srgbClr val="000000"/>
                </a:solidFill>
                <a:latin typeface="Times New Roman" panose="02020603050405020304" pitchFamily="18" charset="0"/>
                <a:ea typeface="微软雅黑"/>
                <a:cs typeface="Times New Roman" panose="02020603050405020304" pitchFamily="18" charset="0"/>
              </a:rPr>
              <a:t> </a:t>
            </a:r>
            <a:r>
              <a:rPr lang="en-US" altLang="zh-CN" sz="2400" dirty="0">
                <a:solidFill>
                  <a:srgbClr val="000000"/>
                </a:solidFill>
                <a:latin typeface="Times New Roman" panose="02020603050405020304" pitchFamily="18" charset="0"/>
                <a:ea typeface="微软雅黑"/>
                <a:cs typeface="Times New Roman" panose="02020603050405020304" pitchFamily="18" charset="0"/>
              </a:rPr>
              <a:t>IEEE</a:t>
            </a:r>
          </a:p>
        </p:txBody>
      </p:sp>
    </p:spTree>
    <p:extLst>
      <p:ext uri="{BB962C8B-B14F-4D97-AF65-F5344CB8AC3E}">
        <p14:creationId xmlns:p14="http://schemas.microsoft.com/office/powerpoint/2010/main" val="179611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燕尾形 4"/>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endParaRPr>
          </a:p>
        </p:txBody>
      </p:sp>
      <p:sp>
        <p:nvSpPr>
          <p:cNvPr id="6" name="燕尾形 5"/>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endParaRPr>
          </a:p>
        </p:txBody>
      </p:sp>
      <p:sp>
        <p:nvSpPr>
          <p:cNvPr id="33" name="Freeform 46"/>
          <p:cNvSpPr>
            <a:spLocks noEditPoints="1"/>
          </p:cNvSpPr>
          <p:nvPr/>
        </p:nvSpPr>
        <p:spPr bwMode="auto">
          <a:xfrm>
            <a:off x="6758589" y="4322495"/>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3"/>
          </a:solidFill>
          <a:ln w="9525">
            <a:noFill/>
            <a:round/>
            <a:headEnd/>
            <a:tailEnd/>
          </a:ln>
        </p:spPr>
        <p:txBody>
          <a:bodyPr vert="horz" wrap="square" lIns="121913" tIns="60956" rIns="121913" bIns="60956" numCol="1" anchor="t" anchorCtr="0" compatLnSpc="1">
            <a:prstTxWarp prst="textNoShape">
              <a:avLst/>
            </a:prstTxWarp>
          </a:bodyPr>
          <a:lstStyle/>
          <a:p>
            <a:pPr>
              <a:lnSpc>
                <a:spcPct val="150000"/>
              </a:lnSpc>
            </a:pPr>
            <a:endParaRPr lang="en-US" sz="758">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文本框 29">
            <a:extLst>
              <a:ext uri="{FF2B5EF4-FFF2-40B4-BE49-F238E27FC236}">
                <a16:creationId xmlns:a16="http://schemas.microsoft.com/office/drawing/2014/main" id="{3CE58B5F-1E3D-41F2-85CD-9398FEC45716}"/>
              </a:ext>
            </a:extLst>
          </p:cNvPr>
          <p:cNvSpPr txBox="1"/>
          <p:nvPr/>
        </p:nvSpPr>
        <p:spPr>
          <a:xfrm>
            <a:off x="839657" y="298297"/>
            <a:ext cx="8181795" cy="523220"/>
          </a:xfrm>
          <a:prstGeom prst="rect">
            <a:avLst/>
          </a:prstGeom>
          <a:noFill/>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研究目的</a:t>
            </a:r>
          </a:p>
        </p:txBody>
      </p:sp>
      <p:sp>
        <p:nvSpPr>
          <p:cNvPr id="16" name="文本框 15">
            <a:extLst>
              <a:ext uri="{FF2B5EF4-FFF2-40B4-BE49-F238E27FC236}">
                <a16:creationId xmlns:a16="http://schemas.microsoft.com/office/drawing/2014/main" id="{FC106601-ACC7-4432-9CA9-48342337B154}"/>
              </a:ext>
            </a:extLst>
          </p:cNvPr>
          <p:cNvSpPr txBox="1"/>
          <p:nvPr/>
        </p:nvSpPr>
        <p:spPr>
          <a:xfrm>
            <a:off x="571500" y="1148875"/>
            <a:ext cx="11028689" cy="4585871"/>
          </a:xfrm>
          <a:prstGeom prst="rect">
            <a:avLst/>
          </a:prstGeom>
          <a:noFill/>
        </p:spPr>
        <p:txBody>
          <a:bodyPr wrap="square">
            <a:spAutoFit/>
          </a:bodyPr>
          <a:lstStyle/>
          <a:p>
            <a:pPr lvl="0" algn="just">
              <a:defRPr/>
            </a:pPr>
            <a:r>
              <a:rPr lang="zh-CN" altLang="en-US" sz="2000" b="1" dirty="0">
                <a:solidFill>
                  <a:srgbClr val="000000"/>
                </a:solidFill>
                <a:latin typeface="Times New Roman" panose="02020603050405020304" pitchFamily="18" charset="0"/>
                <a:ea typeface="微软雅黑"/>
                <a:cs typeface="Times New Roman" panose="02020603050405020304" pitchFamily="18" charset="0"/>
              </a:rPr>
              <a:t>当前工作：</a:t>
            </a:r>
            <a:endParaRPr lang="en-US" altLang="zh-CN" sz="2000" dirty="0">
              <a:solidFill>
                <a:srgbClr val="000000"/>
              </a:solidFill>
              <a:latin typeface="Times New Roman" panose="02020603050405020304" pitchFamily="18" charset="0"/>
              <a:ea typeface="微软雅黑"/>
              <a:cs typeface="Times New Roman" panose="02020603050405020304" pitchFamily="18" charset="0"/>
            </a:endParaRPr>
          </a:p>
          <a:p>
            <a:pPr marL="457200" lvl="0" indent="-457200" algn="just">
              <a:buFont typeface="Arial" panose="020B0604020202020204" pitchFamily="34" charset="0"/>
              <a:buChar char="•"/>
              <a:defRPr/>
            </a:pPr>
            <a:r>
              <a:rPr lang="zh-CN" altLang="en-US" dirty="0">
                <a:solidFill>
                  <a:srgbClr val="000000"/>
                </a:solidFill>
                <a:latin typeface="Times New Roman" panose="02020603050405020304" pitchFamily="18" charset="0"/>
                <a:ea typeface="微软雅黑"/>
                <a:cs typeface="Times New Roman" panose="02020603050405020304" pitchFamily="18" charset="0"/>
              </a:rPr>
              <a:t>目前互补标签学习主要考虑</a:t>
            </a:r>
            <a:r>
              <a:rPr lang="en-US" altLang="zh-CN" dirty="0">
                <a:solidFill>
                  <a:srgbClr val="000000"/>
                </a:solidFill>
                <a:latin typeface="Times New Roman" panose="02020603050405020304" pitchFamily="18" charset="0"/>
                <a:ea typeface="微软雅黑"/>
                <a:cs typeface="Times New Roman" panose="02020603050405020304" pitchFamily="18" charset="0"/>
              </a:rPr>
              <a:t>class-dependent</a:t>
            </a:r>
            <a:r>
              <a:rPr lang="zh-CN" altLang="en-US" dirty="0">
                <a:solidFill>
                  <a:srgbClr val="000000"/>
                </a:solidFill>
                <a:latin typeface="Times New Roman" panose="02020603050405020304" pitchFamily="18" charset="0"/>
                <a:ea typeface="微软雅黑"/>
                <a:cs typeface="Times New Roman" panose="02020603050405020304" pitchFamily="18" charset="0"/>
              </a:rPr>
              <a:t>情况下的学习，通过构建真实标签与互补标签之间的转移关系进行学习。</a:t>
            </a:r>
            <a:endParaRPr lang="en-US" altLang="zh-CN" dirty="0">
              <a:solidFill>
                <a:srgbClr val="000000"/>
              </a:solidFill>
              <a:latin typeface="Times New Roman" panose="02020603050405020304" pitchFamily="18" charset="0"/>
              <a:ea typeface="微软雅黑"/>
              <a:cs typeface="Times New Roman" panose="02020603050405020304" pitchFamily="18" charset="0"/>
            </a:endParaRPr>
          </a:p>
          <a:p>
            <a:pPr marL="457200" lvl="0" indent="-457200" algn="just">
              <a:buFont typeface="Arial" panose="020B0604020202020204" pitchFamily="34" charset="0"/>
              <a:buChar char="•"/>
              <a:defRPr/>
            </a:pPr>
            <a:r>
              <a:rPr lang="zh-CN" altLang="en-US" dirty="0">
                <a:solidFill>
                  <a:srgbClr val="000000"/>
                </a:solidFill>
                <a:latin typeface="Times New Roman" panose="02020603050405020304" pitchFamily="18" charset="0"/>
                <a:ea typeface="微软雅黑"/>
                <a:cs typeface="Times New Roman" panose="02020603050405020304" pitchFamily="18" charset="0"/>
              </a:rPr>
              <a:t>然而考虑到生成模型，在训练数据中信息量较少的互补标签很难对分类器做出贡献，因为其对于数据分布的不充分的含义，例如</a:t>
            </a:r>
            <a:r>
              <a:rPr lang="en-US" altLang="zh-CN" dirty="0">
                <a:solidFill>
                  <a:srgbClr val="000000"/>
                </a:solidFill>
                <a:latin typeface="Times New Roman" panose="02020603050405020304" pitchFamily="18" charset="0"/>
                <a:ea typeface="微软雅黑"/>
                <a:cs typeface="Times New Roman" panose="02020603050405020304" pitchFamily="18" charset="0"/>
              </a:rPr>
              <a:t>P(X|Y)</a:t>
            </a:r>
            <a:r>
              <a:rPr lang="zh-CN" altLang="en-US" dirty="0">
                <a:solidFill>
                  <a:srgbClr val="000000"/>
                </a:solidFill>
                <a:latin typeface="Times New Roman" panose="02020603050405020304" pitchFamily="18" charset="0"/>
                <a:ea typeface="微软雅黑"/>
                <a:cs typeface="Times New Roman" panose="02020603050405020304" pitchFamily="18" charset="0"/>
              </a:rPr>
              <a:t>与</a:t>
            </a:r>
            <a:r>
              <a:rPr lang="en-US" altLang="zh-CN" dirty="0">
                <a:solidFill>
                  <a:srgbClr val="000000"/>
                </a:solidFill>
                <a:latin typeface="Times New Roman" panose="02020603050405020304" pitchFamily="18" charset="0"/>
                <a:ea typeface="微软雅黑"/>
                <a:cs typeface="Times New Roman" panose="02020603050405020304" pitchFamily="18" charset="0"/>
              </a:rPr>
              <a:t>P(X)</a:t>
            </a:r>
            <a:r>
              <a:rPr lang="zh-CN" altLang="en-US" dirty="0">
                <a:solidFill>
                  <a:srgbClr val="000000"/>
                </a:solidFill>
                <a:latin typeface="Times New Roman" panose="02020603050405020304" pitchFamily="18" charset="0"/>
                <a:ea typeface="微软雅黑"/>
                <a:cs typeface="Times New Roman" panose="02020603050405020304" pitchFamily="18" charset="0"/>
              </a:rPr>
              <a:t>。</a:t>
            </a:r>
            <a:endParaRPr lang="en-US" altLang="zh-CN" dirty="0">
              <a:solidFill>
                <a:srgbClr val="000000"/>
              </a:solidFill>
              <a:latin typeface="Times New Roman" panose="02020603050405020304" pitchFamily="18" charset="0"/>
              <a:ea typeface="微软雅黑"/>
              <a:cs typeface="Times New Roman" panose="02020603050405020304" pitchFamily="18" charset="0"/>
            </a:endParaRPr>
          </a:p>
          <a:p>
            <a:pPr marL="457200" lvl="0" indent="-457200" algn="just">
              <a:buFont typeface="Arial" panose="020B0604020202020204" pitchFamily="34" charset="0"/>
              <a:buChar char="•"/>
              <a:defRPr/>
            </a:pPr>
            <a:r>
              <a:rPr lang="zh-CN" altLang="en-US" dirty="0">
                <a:solidFill>
                  <a:srgbClr val="000000"/>
                </a:solidFill>
                <a:latin typeface="Times New Roman" panose="02020603050405020304" pitchFamily="18" charset="0"/>
                <a:ea typeface="微软雅黑"/>
                <a:cs typeface="Times New Roman" panose="02020603050405020304" pitchFamily="18" charset="0"/>
              </a:rPr>
              <a:t>即使在判别模型中，互补标签中实例</a:t>
            </a:r>
            <a:r>
              <a:rPr lang="en-US" altLang="zh-CN" dirty="0">
                <a:solidFill>
                  <a:srgbClr val="000000"/>
                </a:solidFill>
                <a:latin typeface="Times New Roman" panose="02020603050405020304" pitchFamily="18" charset="0"/>
                <a:ea typeface="微软雅黑"/>
                <a:cs typeface="Times New Roman" panose="02020603050405020304" pitchFamily="18" charset="0"/>
              </a:rPr>
              <a:t>(X)</a:t>
            </a:r>
            <a:r>
              <a:rPr lang="zh-CN" altLang="en-US" dirty="0">
                <a:solidFill>
                  <a:srgbClr val="000000"/>
                </a:solidFill>
                <a:latin typeface="Times New Roman" panose="02020603050405020304" pitchFamily="18" charset="0"/>
                <a:ea typeface="微软雅黑"/>
                <a:cs typeface="Times New Roman" panose="02020603050405020304" pitchFamily="18" charset="0"/>
              </a:rPr>
              <a:t>与相关标签</a:t>
            </a:r>
            <a:r>
              <a:rPr lang="en-US" altLang="zh-CN" dirty="0">
                <a:solidFill>
                  <a:srgbClr val="000000"/>
                </a:solidFill>
                <a:latin typeface="Times New Roman" panose="02020603050405020304" pitchFamily="18" charset="0"/>
                <a:ea typeface="微软雅黑"/>
                <a:cs typeface="Times New Roman" panose="02020603050405020304" pitchFamily="18" charset="0"/>
              </a:rPr>
              <a:t>(Y)</a:t>
            </a:r>
            <a:r>
              <a:rPr lang="zh-CN" altLang="en-US" dirty="0">
                <a:solidFill>
                  <a:srgbClr val="000000"/>
                </a:solidFill>
                <a:latin typeface="Times New Roman" panose="02020603050405020304" pitchFamily="18" charset="0"/>
                <a:ea typeface="微软雅黑"/>
                <a:cs typeface="Times New Roman" panose="02020603050405020304" pitchFamily="18" charset="0"/>
              </a:rPr>
              <a:t>之间的间接关系也可能不太确定，导致不确定性问题。</a:t>
            </a:r>
            <a:endParaRPr lang="en-US" altLang="zh-CN" dirty="0">
              <a:solidFill>
                <a:srgbClr val="000000"/>
              </a:solidFill>
              <a:latin typeface="Times New Roman" panose="02020603050405020304" pitchFamily="18" charset="0"/>
              <a:ea typeface="微软雅黑"/>
              <a:cs typeface="Times New Roman" panose="02020603050405020304" pitchFamily="18" charset="0"/>
            </a:endParaRPr>
          </a:p>
          <a:p>
            <a:pPr lvl="0" algn="just">
              <a:defRPr/>
            </a:pPr>
            <a:endParaRPr lang="en-US" altLang="zh-CN" dirty="0">
              <a:solidFill>
                <a:srgbClr val="000000"/>
              </a:solidFill>
              <a:latin typeface="Times New Roman" panose="02020603050405020304" pitchFamily="18" charset="0"/>
              <a:ea typeface="微软雅黑"/>
              <a:cs typeface="Times New Roman" panose="02020603050405020304" pitchFamily="18" charset="0"/>
            </a:endParaRPr>
          </a:p>
          <a:p>
            <a:pPr lvl="0" algn="just">
              <a:defRPr/>
            </a:pPr>
            <a:endParaRPr lang="en-US" altLang="zh-CN" dirty="0">
              <a:solidFill>
                <a:srgbClr val="000000"/>
              </a:solidFill>
              <a:latin typeface="Times New Roman" panose="02020603050405020304" pitchFamily="18" charset="0"/>
              <a:ea typeface="微软雅黑"/>
              <a:cs typeface="Times New Roman" panose="02020603050405020304" pitchFamily="18" charset="0"/>
            </a:endParaRPr>
          </a:p>
          <a:p>
            <a:pPr lvl="0" algn="just">
              <a:defRPr/>
            </a:pPr>
            <a:r>
              <a:rPr lang="zh-CN" altLang="en-US" sz="2000" b="1" dirty="0">
                <a:solidFill>
                  <a:srgbClr val="000000"/>
                </a:solidFill>
                <a:latin typeface="Times New Roman" panose="02020603050405020304" pitchFamily="18" charset="0"/>
                <a:ea typeface="微软雅黑"/>
                <a:cs typeface="Times New Roman" panose="02020603050405020304" pitchFamily="18" charset="0"/>
              </a:rPr>
              <a:t>主要贡献：</a:t>
            </a:r>
            <a:endParaRPr lang="en-US" altLang="zh-CN" sz="2000" b="1" dirty="0">
              <a:solidFill>
                <a:srgbClr val="000000"/>
              </a:solidFill>
              <a:latin typeface="Times New Roman" panose="02020603050405020304" pitchFamily="18" charset="0"/>
              <a:ea typeface="微软雅黑"/>
              <a:cs typeface="Times New Roman" panose="02020603050405020304" pitchFamily="18" charset="0"/>
            </a:endParaRPr>
          </a:p>
          <a:p>
            <a:pPr marL="342900" lvl="0" indent="-342900" algn="just">
              <a:buFont typeface="Arial" panose="020B0604020202020204" pitchFamily="34" charset="0"/>
              <a:buChar char="•"/>
              <a:defRPr/>
            </a:pPr>
            <a:r>
              <a:rPr lang="zh-CN" altLang="en-US" dirty="0">
                <a:solidFill>
                  <a:srgbClr val="000000"/>
                </a:solidFill>
                <a:latin typeface="Times New Roman" panose="02020603050405020304" pitchFamily="18" charset="0"/>
                <a:ea typeface="微软雅黑"/>
                <a:cs typeface="Times New Roman" panose="02020603050405020304" pitchFamily="18" charset="0"/>
              </a:rPr>
              <a:t>提出了一种新的算法</a:t>
            </a:r>
            <a:r>
              <a:rPr lang="en-US" altLang="zh-CN" dirty="0">
                <a:solidFill>
                  <a:srgbClr val="000000"/>
                </a:solidFill>
                <a:latin typeface="Times New Roman" panose="02020603050405020304" pitchFamily="18" charset="0"/>
                <a:ea typeface="微软雅黑"/>
                <a:cs typeface="Times New Roman" panose="02020603050405020304" pitchFamily="18" charset="0"/>
              </a:rPr>
              <a:t>GAN-CL</a:t>
            </a:r>
            <a:r>
              <a:rPr lang="zh-CN" altLang="en-US" dirty="0">
                <a:solidFill>
                  <a:srgbClr val="000000"/>
                </a:solidFill>
                <a:latin typeface="Times New Roman" panose="02020603050405020304" pitchFamily="18" charset="0"/>
                <a:ea typeface="微软雅黑"/>
                <a:cs typeface="Times New Roman" panose="02020603050405020304" pitchFamily="18" charset="0"/>
              </a:rPr>
              <a:t>，利用生成对抗机制来提高从互补标签学习的性能，同时适用于单个和多个互补标签学习。  </a:t>
            </a:r>
          </a:p>
          <a:p>
            <a:pPr marL="342900" lvl="0" indent="-342900" algn="just">
              <a:buFont typeface="Arial" panose="020B0604020202020204" pitchFamily="34" charset="0"/>
              <a:buChar char="•"/>
              <a:defRPr/>
            </a:pPr>
            <a:r>
              <a:rPr lang="zh-CN" altLang="en-US" dirty="0">
                <a:solidFill>
                  <a:srgbClr val="000000"/>
                </a:solidFill>
                <a:latin typeface="Times New Roman" panose="02020603050405020304" pitchFamily="18" charset="0"/>
                <a:ea typeface="微软雅黑"/>
                <a:cs typeface="Times New Roman" panose="02020603050405020304" pitchFamily="18" charset="0"/>
              </a:rPr>
              <a:t>引入一个新的正则化项，使分类器输出具有一个优势类。  </a:t>
            </a:r>
          </a:p>
          <a:p>
            <a:pPr marL="342900" lvl="0" indent="-342900" algn="just">
              <a:buFont typeface="Arial" panose="020B0604020202020204" pitchFamily="34" charset="0"/>
              <a:buChar char="•"/>
              <a:defRPr/>
            </a:pPr>
            <a:r>
              <a:rPr lang="zh-CN" altLang="en-US" dirty="0">
                <a:solidFill>
                  <a:srgbClr val="000000"/>
                </a:solidFill>
                <a:latin typeface="Times New Roman" panose="02020603050405020304" pitchFamily="18" charset="0"/>
                <a:ea typeface="微软雅黑"/>
                <a:cs typeface="Times New Roman" panose="02020603050405020304" pitchFamily="18" charset="0"/>
              </a:rPr>
              <a:t>基于最近提出的一种基于对数的互补损失函数，构建了</a:t>
            </a:r>
            <a:r>
              <a:rPr lang="en-US" altLang="zh-CN" dirty="0">
                <a:solidFill>
                  <a:srgbClr val="000000"/>
                </a:solidFill>
                <a:latin typeface="Times New Roman" panose="02020603050405020304" pitchFamily="18" charset="0"/>
                <a:ea typeface="微软雅黑"/>
                <a:cs typeface="Times New Roman" panose="02020603050405020304" pitchFamily="18" charset="0"/>
              </a:rPr>
              <a:t>GAN-CL</a:t>
            </a:r>
            <a:r>
              <a:rPr lang="zh-CN" altLang="en-US" dirty="0">
                <a:solidFill>
                  <a:srgbClr val="000000"/>
                </a:solidFill>
                <a:latin typeface="Times New Roman" panose="02020603050405020304" pitchFamily="18" charset="0"/>
                <a:ea typeface="微软雅黑"/>
                <a:cs typeface="Times New Roman" panose="02020603050405020304" pitchFamily="18" charset="0"/>
              </a:rPr>
              <a:t>学习框架，并在宽泛假设下研究了生成器和判别器的全局最优性。  </a:t>
            </a:r>
          </a:p>
          <a:p>
            <a:pPr marL="342900" lvl="0" indent="-342900" algn="just">
              <a:buFont typeface="Arial" panose="020B0604020202020204" pitchFamily="34" charset="0"/>
              <a:buChar char="•"/>
              <a:defRPr/>
            </a:pPr>
            <a:r>
              <a:rPr lang="zh-CN" altLang="en-US" dirty="0">
                <a:solidFill>
                  <a:srgbClr val="000000"/>
                </a:solidFill>
                <a:latin typeface="Times New Roman" panose="02020603050405020304" pitchFamily="18" charset="0"/>
                <a:ea typeface="微软雅黑"/>
                <a:cs typeface="Times New Roman" panose="02020603050405020304" pitchFamily="18" charset="0"/>
              </a:rPr>
              <a:t>在多个基准数据集上，本文方法在单个和多个互补标签学习任务上都达到了</a:t>
            </a:r>
            <a:r>
              <a:rPr lang="en-US" altLang="zh-CN" dirty="0">
                <a:solidFill>
                  <a:srgbClr val="000000"/>
                </a:solidFill>
                <a:latin typeface="Times New Roman" panose="02020603050405020304" pitchFamily="18" charset="0"/>
                <a:ea typeface="微软雅黑"/>
                <a:cs typeface="Times New Roman" panose="02020603050405020304" pitchFamily="18" charset="0"/>
              </a:rPr>
              <a:t>SOTA</a:t>
            </a:r>
            <a:r>
              <a:rPr lang="zh-CN" altLang="en-US" dirty="0">
                <a:solidFill>
                  <a:srgbClr val="000000"/>
                </a:solidFill>
                <a:latin typeface="Times New Roman" panose="02020603050405020304" pitchFamily="18" charset="0"/>
                <a:ea typeface="微软雅黑"/>
                <a:cs typeface="Times New Roman" panose="02020603050405020304" pitchFamily="18" charset="0"/>
              </a:rPr>
              <a:t>。</a:t>
            </a:r>
            <a:endParaRPr lang="en-US" altLang="zh-CN" dirty="0">
              <a:solidFill>
                <a:srgbClr val="000000"/>
              </a:solidFill>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293088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燕尾形 4"/>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endParaRPr>
          </a:p>
        </p:txBody>
      </p:sp>
      <p:sp>
        <p:nvSpPr>
          <p:cNvPr id="6" name="燕尾形 5"/>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endParaRPr>
          </a:p>
        </p:txBody>
      </p:sp>
      <p:sp>
        <p:nvSpPr>
          <p:cNvPr id="33" name="Freeform 46"/>
          <p:cNvSpPr>
            <a:spLocks noEditPoints="1"/>
          </p:cNvSpPr>
          <p:nvPr/>
        </p:nvSpPr>
        <p:spPr bwMode="auto">
          <a:xfrm>
            <a:off x="6758589" y="4322495"/>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3"/>
          </a:solidFill>
          <a:ln w="9525">
            <a:noFill/>
            <a:round/>
            <a:headEnd/>
            <a:tailEnd/>
          </a:ln>
        </p:spPr>
        <p:txBody>
          <a:bodyPr vert="horz" wrap="square" lIns="121913" tIns="60956" rIns="121913" bIns="60956" numCol="1" anchor="t" anchorCtr="0" compatLnSpc="1">
            <a:prstTxWarp prst="textNoShape">
              <a:avLst/>
            </a:prstTxWarp>
          </a:bodyPr>
          <a:lstStyle/>
          <a:p>
            <a:pPr>
              <a:lnSpc>
                <a:spcPct val="150000"/>
              </a:lnSpc>
            </a:pPr>
            <a:endParaRPr lang="en-US" sz="758">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文本框 29">
            <a:extLst>
              <a:ext uri="{FF2B5EF4-FFF2-40B4-BE49-F238E27FC236}">
                <a16:creationId xmlns:a16="http://schemas.microsoft.com/office/drawing/2014/main" id="{3CE58B5F-1E3D-41F2-85CD-9398FEC45716}"/>
              </a:ext>
            </a:extLst>
          </p:cNvPr>
          <p:cNvSpPr txBox="1"/>
          <p:nvPr/>
        </p:nvSpPr>
        <p:spPr>
          <a:xfrm>
            <a:off x="839657" y="298297"/>
            <a:ext cx="8181795" cy="523220"/>
          </a:xfrm>
          <a:prstGeom prst="rect">
            <a:avLst/>
          </a:prstGeom>
          <a:noFill/>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模型方法</a:t>
            </a:r>
          </a:p>
        </p:txBody>
      </p:sp>
      <p:sp>
        <p:nvSpPr>
          <p:cNvPr id="16" name="文本框 15">
            <a:extLst>
              <a:ext uri="{FF2B5EF4-FFF2-40B4-BE49-F238E27FC236}">
                <a16:creationId xmlns:a16="http://schemas.microsoft.com/office/drawing/2014/main" id="{FC106601-ACC7-4432-9CA9-48342337B154}"/>
              </a:ext>
            </a:extLst>
          </p:cNvPr>
          <p:cNvSpPr txBox="1"/>
          <p:nvPr/>
        </p:nvSpPr>
        <p:spPr>
          <a:xfrm>
            <a:off x="581655" y="5462067"/>
            <a:ext cx="11028689" cy="646331"/>
          </a:xfrm>
          <a:prstGeom prst="rect">
            <a:avLst/>
          </a:prstGeom>
          <a:noFill/>
        </p:spPr>
        <p:txBody>
          <a:bodyPr wrap="square">
            <a:spAutoFit/>
          </a:bodyPr>
          <a:lstStyle/>
          <a:p>
            <a:pPr lvl="0" algn="just">
              <a:defRPr/>
            </a:pPr>
            <a:r>
              <a:rPr lang="zh-CN" altLang="en-US" dirty="0">
                <a:solidFill>
                  <a:srgbClr val="000000"/>
                </a:solidFill>
                <a:latin typeface="Times New Roman" panose="02020603050405020304" pitchFamily="18" charset="0"/>
                <a:ea typeface="微软雅黑"/>
                <a:cs typeface="Times New Roman" panose="02020603050405020304" pitchFamily="18" charset="0"/>
              </a:rPr>
              <a:t>判别器的输出为一个</a:t>
            </a:r>
            <a:r>
              <a:rPr lang="en-US" altLang="zh-CN" i="1" dirty="0">
                <a:solidFill>
                  <a:srgbClr val="000000"/>
                </a:solidFill>
                <a:latin typeface="Times New Roman" panose="02020603050405020304" pitchFamily="18" charset="0"/>
                <a:ea typeface="微软雅黑"/>
                <a:cs typeface="Times New Roman" panose="02020603050405020304" pitchFamily="18" charset="0"/>
              </a:rPr>
              <a:t>K+</a:t>
            </a:r>
            <a:r>
              <a:rPr lang="en-US" altLang="zh-CN" dirty="0">
                <a:solidFill>
                  <a:srgbClr val="000000"/>
                </a:solidFill>
                <a:latin typeface="Times New Roman" panose="02020603050405020304" pitchFamily="18" charset="0"/>
                <a:ea typeface="微软雅黑"/>
                <a:cs typeface="Times New Roman" panose="02020603050405020304" pitchFamily="18" charset="0"/>
              </a:rPr>
              <a:t>1</a:t>
            </a:r>
            <a:r>
              <a:rPr lang="zh-CN" altLang="en-US" dirty="0">
                <a:solidFill>
                  <a:srgbClr val="000000"/>
                </a:solidFill>
                <a:latin typeface="Times New Roman" panose="02020603050405020304" pitchFamily="18" charset="0"/>
                <a:ea typeface="微软雅黑"/>
                <a:cs typeface="Times New Roman" panose="02020603050405020304" pitchFamily="18" charset="0"/>
              </a:rPr>
              <a:t>类的分类器，前</a:t>
            </a:r>
            <a:r>
              <a:rPr lang="en-US" altLang="zh-CN" i="1" dirty="0">
                <a:solidFill>
                  <a:srgbClr val="000000"/>
                </a:solidFill>
                <a:latin typeface="Times New Roman" panose="02020603050405020304" pitchFamily="18" charset="0"/>
                <a:ea typeface="微软雅黑"/>
                <a:cs typeface="Times New Roman" panose="02020603050405020304" pitchFamily="18" charset="0"/>
              </a:rPr>
              <a:t>K</a:t>
            </a:r>
            <a:r>
              <a:rPr lang="zh-CN" altLang="en-US" dirty="0">
                <a:solidFill>
                  <a:srgbClr val="000000"/>
                </a:solidFill>
                <a:latin typeface="Times New Roman" panose="02020603050405020304" pitchFamily="18" charset="0"/>
                <a:ea typeface="微软雅黑"/>
                <a:cs typeface="Times New Roman" panose="02020603050405020304" pitchFamily="18" charset="0"/>
              </a:rPr>
              <a:t>个类代表真实样本的真实类别估计，最后</a:t>
            </a:r>
            <a:r>
              <a:rPr lang="en-US" altLang="zh-CN" dirty="0">
                <a:solidFill>
                  <a:srgbClr val="000000"/>
                </a:solidFill>
                <a:latin typeface="Times New Roman" panose="02020603050405020304" pitchFamily="18" charset="0"/>
                <a:ea typeface="微软雅黑"/>
                <a:cs typeface="Times New Roman" panose="02020603050405020304" pitchFamily="18" charset="0"/>
              </a:rPr>
              <a:t>1</a:t>
            </a:r>
            <a:r>
              <a:rPr lang="zh-CN" altLang="en-US" dirty="0">
                <a:solidFill>
                  <a:srgbClr val="000000"/>
                </a:solidFill>
                <a:latin typeface="Times New Roman" panose="02020603050405020304" pitchFamily="18" charset="0"/>
                <a:ea typeface="微软雅黑"/>
                <a:cs typeface="Times New Roman" panose="02020603050405020304" pitchFamily="18" charset="0"/>
              </a:rPr>
              <a:t>个类用于鉴别样本的真伪性</a:t>
            </a:r>
            <a:endParaRPr lang="en-US" altLang="zh-CN" i="1" dirty="0">
              <a:solidFill>
                <a:srgbClr val="000000"/>
              </a:solidFill>
              <a:latin typeface="Times New Roman" panose="02020603050405020304" pitchFamily="18" charset="0"/>
              <a:ea typeface="微软雅黑"/>
              <a:cs typeface="Times New Roman" panose="02020603050405020304" pitchFamily="18" charset="0"/>
            </a:endParaRPr>
          </a:p>
        </p:txBody>
      </p:sp>
      <p:pic>
        <p:nvPicPr>
          <p:cNvPr id="3" name="图片 2">
            <a:extLst>
              <a:ext uri="{FF2B5EF4-FFF2-40B4-BE49-F238E27FC236}">
                <a16:creationId xmlns:a16="http://schemas.microsoft.com/office/drawing/2014/main" id="{7B53F477-B1FC-4296-AB9C-A42DB7A3E864}"/>
              </a:ext>
            </a:extLst>
          </p:cNvPr>
          <p:cNvPicPr>
            <a:picLocks noChangeAspect="1"/>
          </p:cNvPicPr>
          <p:nvPr/>
        </p:nvPicPr>
        <p:blipFill>
          <a:blip r:embed="rId3"/>
          <a:stretch>
            <a:fillRect/>
          </a:stretch>
        </p:blipFill>
        <p:spPr>
          <a:xfrm>
            <a:off x="1259755" y="1170838"/>
            <a:ext cx="9201150" cy="3743325"/>
          </a:xfrm>
          <a:prstGeom prst="rect">
            <a:avLst/>
          </a:prstGeom>
        </p:spPr>
      </p:pic>
    </p:spTree>
    <p:extLst>
      <p:ext uri="{BB962C8B-B14F-4D97-AF65-F5344CB8AC3E}">
        <p14:creationId xmlns:p14="http://schemas.microsoft.com/office/powerpoint/2010/main" val="210023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燕尾形 4"/>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endParaRPr>
          </a:p>
        </p:txBody>
      </p:sp>
      <p:sp>
        <p:nvSpPr>
          <p:cNvPr id="6" name="燕尾形 5"/>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endParaRPr>
          </a:p>
        </p:txBody>
      </p:sp>
      <p:sp>
        <p:nvSpPr>
          <p:cNvPr id="33" name="Freeform 46"/>
          <p:cNvSpPr>
            <a:spLocks noEditPoints="1"/>
          </p:cNvSpPr>
          <p:nvPr/>
        </p:nvSpPr>
        <p:spPr bwMode="auto">
          <a:xfrm>
            <a:off x="6758589" y="4322495"/>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3"/>
          </a:solidFill>
          <a:ln w="9525">
            <a:noFill/>
            <a:round/>
            <a:headEnd/>
            <a:tailEnd/>
          </a:ln>
        </p:spPr>
        <p:txBody>
          <a:bodyPr vert="horz" wrap="square" lIns="121913" tIns="60956" rIns="121913" bIns="60956" numCol="1" anchor="t" anchorCtr="0" compatLnSpc="1">
            <a:prstTxWarp prst="textNoShape">
              <a:avLst/>
            </a:prstTxWarp>
          </a:bodyPr>
          <a:lstStyle/>
          <a:p>
            <a:pPr>
              <a:lnSpc>
                <a:spcPct val="150000"/>
              </a:lnSpc>
            </a:pPr>
            <a:endParaRPr lang="en-US" sz="758">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文本框 29">
            <a:extLst>
              <a:ext uri="{FF2B5EF4-FFF2-40B4-BE49-F238E27FC236}">
                <a16:creationId xmlns:a16="http://schemas.microsoft.com/office/drawing/2014/main" id="{3CE58B5F-1E3D-41F2-85CD-9398FEC45716}"/>
              </a:ext>
            </a:extLst>
          </p:cNvPr>
          <p:cNvSpPr txBox="1"/>
          <p:nvPr/>
        </p:nvSpPr>
        <p:spPr>
          <a:xfrm>
            <a:off x="839657" y="298297"/>
            <a:ext cx="8181795" cy="523220"/>
          </a:xfrm>
          <a:prstGeom prst="rect">
            <a:avLst/>
          </a:prstGeom>
          <a:noFill/>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模型方法</a:t>
            </a:r>
          </a:p>
        </p:txBody>
      </p:sp>
      <p:sp>
        <p:nvSpPr>
          <p:cNvPr id="16" name="文本框 15">
            <a:extLst>
              <a:ext uri="{FF2B5EF4-FFF2-40B4-BE49-F238E27FC236}">
                <a16:creationId xmlns:a16="http://schemas.microsoft.com/office/drawing/2014/main" id="{FC106601-ACC7-4432-9CA9-48342337B154}"/>
              </a:ext>
            </a:extLst>
          </p:cNvPr>
          <p:cNvSpPr txBox="1"/>
          <p:nvPr/>
        </p:nvSpPr>
        <p:spPr>
          <a:xfrm>
            <a:off x="839657" y="1108117"/>
            <a:ext cx="11028689" cy="400110"/>
          </a:xfrm>
          <a:prstGeom prst="rect">
            <a:avLst/>
          </a:prstGeom>
          <a:noFill/>
        </p:spPr>
        <p:txBody>
          <a:bodyPr wrap="square">
            <a:spAutoFit/>
          </a:bodyPr>
          <a:lstStyle/>
          <a:p>
            <a:pPr lvl="0" algn="just">
              <a:defRPr/>
            </a:pPr>
            <a:r>
              <a:rPr lang="zh-CN" altLang="en-US" sz="2000" b="1" dirty="0">
                <a:solidFill>
                  <a:srgbClr val="000000"/>
                </a:solidFill>
                <a:latin typeface="Times New Roman" panose="02020603050405020304" pitchFamily="18" charset="0"/>
                <a:ea typeface="微软雅黑"/>
                <a:cs typeface="Times New Roman" panose="02020603050405020304" pitchFamily="18" charset="0"/>
              </a:rPr>
              <a:t>互补标签学习损失函数</a:t>
            </a:r>
            <a:endParaRPr lang="en-US" altLang="zh-CN" sz="2000" b="1" i="1" dirty="0">
              <a:solidFill>
                <a:srgbClr val="000000"/>
              </a:solidFill>
              <a:latin typeface="Times New Roman" panose="02020603050405020304" pitchFamily="18" charset="0"/>
              <a:ea typeface="微软雅黑"/>
              <a:cs typeface="Times New Roman" panose="02020603050405020304" pitchFamily="18" charset="0"/>
            </a:endParaRPr>
          </a:p>
        </p:txBody>
      </p:sp>
      <p:sp>
        <p:nvSpPr>
          <p:cNvPr id="2" name="文本框 1">
            <a:extLst>
              <a:ext uri="{FF2B5EF4-FFF2-40B4-BE49-F238E27FC236}">
                <a16:creationId xmlns:a16="http://schemas.microsoft.com/office/drawing/2014/main" id="{705D5718-D3C6-4449-8247-FDBB44C32FD9}"/>
              </a:ext>
            </a:extLst>
          </p:cNvPr>
          <p:cNvSpPr txBox="1"/>
          <p:nvPr/>
        </p:nvSpPr>
        <p:spPr>
          <a:xfrm>
            <a:off x="1225486" y="1850509"/>
            <a:ext cx="9643620" cy="2585323"/>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Times New Roman" panose="02020603050405020304" pitchFamily="18" charset="0"/>
              </a:rPr>
              <a:t>本文基于互补标签</a:t>
            </a:r>
            <a:r>
              <a:rPr lang="zh-CN" altLang="en-US" b="1" dirty="0">
                <a:latin typeface="Times New Roman" panose="02020603050405020304" pitchFamily="18" charset="0"/>
              </a:rPr>
              <a:t>转移矩阵为无偏的</a:t>
            </a:r>
            <a:r>
              <a:rPr lang="zh-CN" altLang="en-US" dirty="0">
                <a:latin typeface="Times New Roman" panose="02020603050405020304" pitchFamily="18" charset="0"/>
              </a:rPr>
              <a:t>假设进行，即</a:t>
            </a:r>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rPr>
              <a:t>采用了</a:t>
            </a:r>
            <a:r>
              <a:rPr lang="en-US" altLang="zh-CN" dirty="0">
                <a:latin typeface="Times New Roman" panose="02020603050405020304" pitchFamily="18" charset="0"/>
              </a:rPr>
              <a:t>2020</a:t>
            </a:r>
            <a:r>
              <a:rPr lang="zh-CN" altLang="en-US" dirty="0">
                <a:latin typeface="Times New Roman" panose="02020603050405020304" pitchFamily="18" charset="0"/>
              </a:rPr>
              <a:t>年</a:t>
            </a:r>
            <a:r>
              <a:rPr lang="en-US" altLang="zh-CN" i="1" dirty="0">
                <a:latin typeface="Times New Roman" panose="02020603050405020304" pitchFamily="18" charset="0"/>
              </a:rPr>
              <a:t>Learning with Multiple Complementary Labels</a:t>
            </a:r>
            <a:r>
              <a:rPr lang="zh-CN" altLang="en-US" dirty="0">
                <a:latin typeface="Times New Roman" panose="02020603050405020304" pitchFamily="18" charset="0"/>
              </a:rPr>
              <a:t>一文中提出的</a:t>
            </a:r>
            <a:r>
              <a:rPr lang="en-US" altLang="zh-CN" dirty="0">
                <a:latin typeface="Times New Roman" panose="02020603050405020304" pitchFamily="18" charset="0"/>
              </a:rPr>
              <a:t>log-loss</a:t>
            </a:r>
            <a:r>
              <a:rPr lang="zh-CN" altLang="en-US" dirty="0">
                <a:latin typeface="Times New Roman" panose="02020603050405020304" pitchFamily="18" charset="0"/>
              </a:rPr>
              <a:t>，其为一个无偏风险估计损失</a:t>
            </a:r>
            <a:endParaRPr lang="en-US" altLang="zh-CN" dirty="0">
              <a:latin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ndParaRPr>
          </a:p>
          <a:p>
            <a:r>
              <a:rPr lang="en-US" altLang="zh-CN" dirty="0">
                <a:latin typeface="Times New Roman" panose="02020603050405020304" pitchFamily="18" charset="0"/>
              </a:rPr>
              <a:t>      </a:t>
            </a:r>
          </a:p>
          <a:p>
            <a:r>
              <a:rPr lang="en-US" altLang="zh-CN" dirty="0">
                <a:latin typeface="Times New Roman" panose="02020603050405020304" pitchFamily="18" charset="0"/>
              </a:rPr>
              <a:t>      </a:t>
            </a:r>
            <a:r>
              <a:rPr lang="zh-CN" altLang="en-US" dirty="0">
                <a:latin typeface="Times New Roman" panose="02020603050405020304" pitchFamily="18" charset="0"/>
              </a:rPr>
              <a:t>其中</a:t>
            </a:r>
            <a:endParaRPr lang="en-US" altLang="zh-CN" dirty="0">
              <a:latin typeface="Times New Roman" panose="02020603050405020304" pitchFamily="18" charset="0"/>
            </a:endParaRPr>
          </a:p>
        </p:txBody>
      </p:sp>
      <p:pic>
        <p:nvPicPr>
          <p:cNvPr id="7" name="图片 6">
            <a:extLst>
              <a:ext uri="{FF2B5EF4-FFF2-40B4-BE49-F238E27FC236}">
                <a16:creationId xmlns:a16="http://schemas.microsoft.com/office/drawing/2014/main" id="{8F673CE3-5B7C-4593-B1A4-748061C7E794}"/>
              </a:ext>
            </a:extLst>
          </p:cNvPr>
          <p:cNvPicPr>
            <a:picLocks noChangeAspect="1"/>
          </p:cNvPicPr>
          <p:nvPr/>
        </p:nvPicPr>
        <p:blipFill rotWithShape="1">
          <a:blip r:embed="rId3"/>
          <a:srcRect l="3402"/>
          <a:stretch/>
        </p:blipFill>
        <p:spPr>
          <a:xfrm>
            <a:off x="6394194" y="1691981"/>
            <a:ext cx="3818412" cy="742950"/>
          </a:xfrm>
          <a:prstGeom prst="rect">
            <a:avLst/>
          </a:prstGeom>
        </p:spPr>
      </p:pic>
      <p:pic>
        <p:nvPicPr>
          <p:cNvPr id="9" name="图片 8">
            <a:extLst>
              <a:ext uri="{FF2B5EF4-FFF2-40B4-BE49-F238E27FC236}">
                <a16:creationId xmlns:a16="http://schemas.microsoft.com/office/drawing/2014/main" id="{8C797047-F338-47FE-9F00-547AE665AEBF}"/>
              </a:ext>
            </a:extLst>
          </p:cNvPr>
          <p:cNvPicPr>
            <a:picLocks noChangeAspect="1"/>
          </p:cNvPicPr>
          <p:nvPr/>
        </p:nvPicPr>
        <p:blipFill>
          <a:blip r:embed="rId4"/>
          <a:stretch>
            <a:fillRect/>
          </a:stretch>
        </p:blipFill>
        <p:spPr>
          <a:xfrm>
            <a:off x="3256471" y="3209366"/>
            <a:ext cx="5581650" cy="828675"/>
          </a:xfrm>
          <a:prstGeom prst="rect">
            <a:avLst/>
          </a:prstGeom>
        </p:spPr>
      </p:pic>
      <p:pic>
        <p:nvPicPr>
          <p:cNvPr id="11" name="图片 10">
            <a:extLst>
              <a:ext uri="{FF2B5EF4-FFF2-40B4-BE49-F238E27FC236}">
                <a16:creationId xmlns:a16="http://schemas.microsoft.com/office/drawing/2014/main" id="{C650F01E-647B-42D0-B070-9C6B1F185CCD}"/>
              </a:ext>
            </a:extLst>
          </p:cNvPr>
          <p:cNvPicPr>
            <a:picLocks noChangeAspect="1"/>
          </p:cNvPicPr>
          <p:nvPr/>
        </p:nvPicPr>
        <p:blipFill>
          <a:blip r:embed="rId5"/>
          <a:stretch>
            <a:fillRect/>
          </a:stretch>
        </p:blipFill>
        <p:spPr>
          <a:xfrm>
            <a:off x="2080279" y="4094061"/>
            <a:ext cx="1809750" cy="285750"/>
          </a:xfrm>
          <a:prstGeom prst="rect">
            <a:avLst/>
          </a:prstGeom>
        </p:spPr>
      </p:pic>
    </p:spTree>
    <p:extLst>
      <p:ext uri="{BB962C8B-B14F-4D97-AF65-F5344CB8AC3E}">
        <p14:creationId xmlns:p14="http://schemas.microsoft.com/office/powerpoint/2010/main" val="2091465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燕尾形 4"/>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endParaRPr>
          </a:p>
        </p:txBody>
      </p:sp>
      <p:sp>
        <p:nvSpPr>
          <p:cNvPr id="6" name="燕尾形 5"/>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endParaRPr>
          </a:p>
        </p:txBody>
      </p:sp>
      <p:sp>
        <p:nvSpPr>
          <p:cNvPr id="33" name="Freeform 46"/>
          <p:cNvSpPr>
            <a:spLocks noEditPoints="1"/>
          </p:cNvSpPr>
          <p:nvPr/>
        </p:nvSpPr>
        <p:spPr bwMode="auto">
          <a:xfrm>
            <a:off x="6758589" y="4322495"/>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3"/>
          </a:solidFill>
          <a:ln w="9525">
            <a:noFill/>
            <a:round/>
            <a:headEnd/>
            <a:tailEnd/>
          </a:ln>
        </p:spPr>
        <p:txBody>
          <a:bodyPr vert="horz" wrap="square" lIns="121913" tIns="60956" rIns="121913" bIns="60956" numCol="1" anchor="t" anchorCtr="0" compatLnSpc="1">
            <a:prstTxWarp prst="textNoShape">
              <a:avLst/>
            </a:prstTxWarp>
          </a:bodyPr>
          <a:lstStyle/>
          <a:p>
            <a:pPr>
              <a:lnSpc>
                <a:spcPct val="150000"/>
              </a:lnSpc>
            </a:pPr>
            <a:endParaRPr lang="en-US" sz="758">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文本框 29">
            <a:extLst>
              <a:ext uri="{FF2B5EF4-FFF2-40B4-BE49-F238E27FC236}">
                <a16:creationId xmlns:a16="http://schemas.microsoft.com/office/drawing/2014/main" id="{3CE58B5F-1E3D-41F2-85CD-9398FEC45716}"/>
              </a:ext>
            </a:extLst>
          </p:cNvPr>
          <p:cNvSpPr txBox="1"/>
          <p:nvPr/>
        </p:nvSpPr>
        <p:spPr>
          <a:xfrm>
            <a:off x="839657" y="298297"/>
            <a:ext cx="8181795" cy="523220"/>
          </a:xfrm>
          <a:prstGeom prst="rect">
            <a:avLst/>
          </a:prstGeom>
          <a:noFill/>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模型方法</a:t>
            </a:r>
          </a:p>
        </p:txBody>
      </p:sp>
      <p:sp>
        <p:nvSpPr>
          <p:cNvPr id="16" name="文本框 15">
            <a:extLst>
              <a:ext uri="{FF2B5EF4-FFF2-40B4-BE49-F238E27FC236}">
                <a16:creationId xmlns:a16="http://schemas.microsoft.com/office/drawing/2014/main" id="{FC106601-ACC7-4432-9CA9-48342337B154}"/>
              </a:ext>
            </a:extLst>
          </p:cNvPr>
          <p:cNvSpPr txBox="1"/>
          <p:nvPr/>
        </p:nvSpPr>
        <p:spPr>
          <a:xfrm>
            <a:off x="839657" y="1125737"/>
            <a:ext cx="11028689" cy="400110"/>
          </a:xfrm>
          <a:prstGeom prst="rect">
            <a:avLst/>
          </a:prstGeom>
          <a:noFill/>
        </p:spPr>
        <p:txBody>
          <a:bodyPr wrap="square">
            <a:spAutoFit/>
          </a:bodyPr>
          <a:lstStyle/>
          <a:p>
            <a:pPr lvl="0" algn="just">
              <a:defRPr/>
            </a:pPr>
            <a:r>
              <a:rPr lang="zh-CN" altLang="en-US" sz="2000" b="1" dirty="0">
                <a:solidFill>
                  <a:srgbClr val="000000"/>
                </a:solidFill>
                <a:latin typeface="Times New Roman" panose="02020603050405020304" pitchFamily="18" charset="0"/>
                <a:ea typeface="微软雅黑"/>
                <a:cs typeface="Times New Roman" panose="02020603050405020304" pitchFamily="18" charset="0"/>
              </a:rPr>
              <a:t>判别器的学习目标</a:t>
            </a:r>
            <a:endParaRPr lang="en-US" altLang="zh-CN" sz="2000" b="1" dirty="0">
              <a:solidFill>
                <a:srgbClr val="000000"/>
              </a:solidFill>
              <a:latin typeface="Times New Roman" panose="02020603050405020304" pitchFamily="18" charset="0"/>
              <a:ea typeface="微软雅黑"/>
              <a:cs typeface="Times New Roman" panose="02020603050405020304" pitchFamily="18" charset="0"/>
            </a:endParaRPr>
          </a:p>
        </p:txBody>
      </p:sp>
      <p:sp>
        <p:nvSpPr>
          <p:cNvPr id="2" name="文本框 1">
            <a:extLst>
              <a:ext uri="{FF2B5EF4-FFF2-40B4-BE49-F238E27FC236}">
                <a16:creationId xmlns:a16="http://schemas.microsoft.com/office/drawing/2014/main" id="{705D5718-D3C6-4449-8247-FDBB44C32FD9}"/>
              </a:ext>
            </a:extLst>
          </p:cNvPr>
          <p:cNvSpPr txBox="1"/>
          <p:nvPr/>
        </p:nvSpPr>
        <p:spPr>
          <a:xfrm>
            <a:off x="1065231" y="1590645"/>
            <a:ext cx="9643620" cy="452431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Times New Roman" panose="02020603050405020304" pitchFamily="18" charset="0"/>
              </a:rPr>
              <a:t>本文判别器不仅能识别出样本的真伪性，并且可以通过分类器区分真实样本的类别标签</a:t>
            </a:r>
            <a:endParaRPr lang="en-US" altLang="zh-CN" dirty="0">
              <a:latin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ndParaRPr>
          </a:p>
          <a:p>
            <a:pPr marL="285750" indent="-285750" algn="just">
              <a:buFont typeface="Arial" panose="020B0604020202020204" pitchFamily="34" charset="0"/>
              <a:buChar char="•"/>
            </a:pPr>
            <a:r>
              <a:rPr lang="en-US" altLang="zh-CN" dirty="0">
                <a:latin typeface="Times New Roman" panose="02020603050405020304" pitchFamily="18" charset="0"/>
              </a:rPr>
              <a:t>P(</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zh-CN" altLang="en-US" dirty="0">
                <a:latin typeface="Times New Roman" panose="02020603050405020304" pitchFamily="18" charset="0"/>
              </a:rPr>
              <a:t>的估计有助于类条件概率</a:t>
            </a:r>
            <a:r>
              <a:rPr lang="en-US" altLang="zh-CN" dirty="0">
                <a:latin typeface="Times New Roman" panose="02020603050405020304" pitchFamily="18" charset="0"/>
              </a:rPr>
              <a:t>P(</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en-US" altLang="zh-CN" i="1" dirty="0">
                <a:latin typeface="Times New Roman" panose="02020603050405020304" pitchFamily="18" charset="0"/>
              </a:rPr>
              <a:t>Y</a:t>
            </a:r>
            <a:r>
              <a:rPr lang="en-US" altLang="zh-CN" dirty="0">
                <a:latin typeface="Times New Roman" panose="02020603050405020304" pitchFamily="18" charset="0"/>
              </a:rPr>
              <a:t>)</a:t>
            </a:r>
            <a:r>
              <a:rPr lang="zh-CN" altLang="en-US" dirty="0">
                <a:latin typeface="Times New Roman" panose="02020603050405020304" pitchFamily="18" charset="0"/>
              </a:rPr>
              <a:t>的推断，由于贝叶斯定理</a:t>
            </a:r>
            <a:r>
              <a:rPr lang="en-US" altLang="zh-CN" dirty="0">
                <a:latin typeface="Times New Roman" panose="02020603050405020304" pitchFamily="18" charset="0"/>
              </a:rPr>
              <a:t>P(</a:t>
            </a:r>
            <a:r>
              <a:rPr lang="en-US" altLang="zh-CN" i="1" dirty="0">
                <a:latin typeface="Times New Roman" panose="02020603050405020304" pitchFamily="18" charset="0"/>
              </a:rPr>
              <a:t>Y|X</a:t>
            </a:r>
            <a:r>
              <a:rPr lang="en-US" altLang="zh-CN" dirty="0">
                <a:latin typeface="Times New Roman" panose="02020603050405020304" pitchFamily="18" charset="0"/>
              </a:rPr>
              <a:t>) = P(</a:t>
            </a:r>
            <a:r>
              <a:rPr lang="en-US" altLang="zh-CN" i="1" dirty="0">
                <a:latin typeface="Times New Roman" panose="02020603050405020304" pitchFamily="18" charset="0"/>
              </a:rPr>
              <a:t>Y</a:t>
            </a:r>
            <a:r>
              <a:rPr lang="en-US" altLang="zh-CN" dirty="0">
                <a:latin typeface="Times New Roman" panose="02020603050405020304" pitchFamily="18" charset="0"/>
              </a:rPr>
              <a:t>)P(</a:t>
            </a:r>
            <a:r>
              <a:rPr lang="en-US" altLang="zh-CN" i="1" dirty="0">
                <a:latin typeface="Times New Roman" panose="02020603050405020304" pitchFamily="18" charset="0"/>
              </a:rPr>
              <a:t>X|Y</a:t>
            </a:r>
            <a:r>
              <a:rPr lang="en-US" altLang="zh-CN" dirty="0">
                <a:latin typeface="Times New Roman" panose="02020603050405020304" pitchFamily="18" charset="0"/>
              </a:rPr>
              <a:t>)/P(</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zh-CN" altLang="en-US" dirty="0">
                <a:latin typeface="Times New Roman" panose="02020603050405020304" pitchFamily="18" charset="0"/>
              </a:rPr>
              <a:t>，故其对决策有用。特别地，假设</a:t>
            </a:r>
            <a:r>
              <a:rPr lang="en-US" altLang="zh-CN" dirty="0">
                <a:latin typeface="Times New Roman" panose="02020603050405020304" pitchFamily="18" charset="0"/>
              </a:rPr>
              <a:t>P(</a:t>
            </a:r>
            <a:r>
              <a:rPr lang="en-US" altLang="zh-CN" i="1" dirty="0">
                <a:latin typeface="Times New Roman" panose="02020603050405020304" pitchFamily="18" charset="0"/>
              </a:rPr>
              <a:t>Y</a:t>
            </a:r>
            <a:r>
              <a:rPr lang="en-US" altLang="zh-CN" dirty="0">
                <a:latin typeface="Times New Roman" panose="02020603050405020304" pitchFamily="18" charset="0"/>
              </a:rPr>
              <a:t>)</a:t>
            </a:r>
            <a:r>
              <a:rPr lang="zh-CN" altLang="en-US" dirty="0">
                <a:latin typeface="Times New Roman" panose="02020603050405020304" pitchFamily="18" charset="0"/>
              </a:rPr>
              <a:t>是类别上的离散均匀分布，在最大后验</a:t>
            </a:r>
            <a:r>
              <a:rPr lang="en-US" altLang="zh-CN" dirty="0">
                <a:latin typeface="Times New Roman" panose="02020603050405020304" pitchFamily="18" charset="0"/>
              </a:rPr>
              <a:t>(MAP)</a:t>
            </a:r>
            <a:r>
              <a:rPr lang="zh-CN" altLang="en-US" dirty="0">
                <a:latin typeface="Times New Roman" panose="02020603050405020304" pitchFamily="18" charset="0"/>
              </a:rPr>
              <a:t>角度下，由于</a:t>
            </a:r>
            <a:r>
              <a:rPr lang="en-US" altLang="zh-CN" dirty="0">
                <a:latin typeface="Times New Roman" panose="02020603050405020304" pitchFamily="18" charset="0"/>
              </a:rPr>
              <a:t>                                                                    </a:t>
            </a:r>
            <a:r>
              <a:rPr lang="zh-CN" altLang="en-US" dirty="0">
                <a:latin typeface="Times New Roman" panose="02020603050405020304" pitchFamily="18" charset="0"/>
              </a:rPr>
              <a:t>，则决策可以通过最大化</a:t>
            </a:r>
            <a:r>
              <a:rPr lang="en-US" altLang="zh-CN" i="1" dirty="0">
                <a:latin typeface="Times New Roman" panose="02020603050405020304" pitchFamily="18" charset="0"/>
              </a:rPr>
              <a:t>X</a:t>
            </a:r>
            <a:r>
              <a:rPr lang="zh-CN" altLang="en-US" dirty="0">
                <a:latin typeface="Times New Roman" panose="02020603050405020304" pitchFamily="18" charset="0"/>
              </a:rPr>
              <a:t>的后验证据来实现。</a:t>
            </a:r>
            <a:endParaRPr lang="en-US" altLang="zh-CN" dirty="0">
              <a:latin typeface="Times New Roman" panose="02020603050405020304" pitchFamily="18" charset="0"/>
            </a:endParaRPr>
          </a:p>
          <a:p>
            <a:pPr marL="285750" indent="-285750" algn="just">
              <a:buFont typeface="Arial" panose="020B0604020202020204" pitchFamily="34" charset="0"/>
              <a:buChar char="•"/>
            </a:pPr>
            <a:endParaRPr lang="en-US" altLang="zh-CN" dirty="0">
              <a:latin typeface="Times New Roman" panose="02020603050405020304" pitchFamily="18" charset="0"/>
            </a:endParaRPr>
          </a:p>
          <a:p>
            <a:pPr marL="285750" indent="-285750" algn="just">
              <a:buFont typeface="Arial" panose="020B0604020202020204" pitchFamily="34" charset="0"/>
              <a:buChar char="•"/>
            </a:pPr>
            <a:r>
              <a:rPr lang="zh-CN" altLang="en-US" dirty="0">
                <a:latin typeface="Times New Roman" panose="02020603050405020304" pitchFamily="18" charset="0"/>
              </a:rPr>
              <a:t>学习中生成器</a:t>
            </a:r>
            <a:r>
              <a:rPr lang="en-US" altLang="zh-CN" dirty="0">
                <a:latin typeface="Times New Roman" panose="02020603050405020304" pitchFamily="18" charset="0"/>
              </a:rPr>
              <a:t>G</a:t>
            </a:r>
            <a:r>
              <a:rPr lang="zh-CN" altLang="en-US" dirty="0">
                <a:latin typeface="Times New Roman" panose="02020603050405020304" pitchFamily="18" charset="0"/>
              </a:rPr>
              <a:t>和判别器</a:t>
            </a:r>
            <a:r>
              <a:rPr lang="en-US" altLang="zh-CN" dirty="0">
                <a:latin typeface="Times New Roman" panose="02020603050405020304" pitchFamily="18" charset="0"/>
              </a:rPr>
              <a:t>D</a:t>
            </a:r>
            <a:r>
              <a:rPr lang="zh-CN" altLang="en-US" dirty="0">
                <a:latin typeface="Times New Roman" panose="02020603050405020304" pitchFamily="18" charset="0"/>
              </a:rPr>
              <a:t>的总体损失包含无监督（对抗学习）与弱监督（互补标签学习）两部分： </a:t>
            </a:r>
            <a:endParaRPr lang="en-US" altLang="zh-CN" dirty="0">
              <a:latin typeface="Times New Roman" panose="02020603050405020304" pitchFamily="18" charset="0"/>
            </a:endParaRPr>
          </a:p>
          <a:p>
            <a:pPr marL="285750" indent="-285750" algn="just">
              <a:buFont typeface="Arial" panose="020B0604020202020204" pitchFamily="34" charset="0"/>
              <a:buChar char="•"/>
            </a:pPr>
            <a:endParaRPr lang="en-US" altLang="zh-CN" dirty="0">
              <a:latin typeface="Times New Roman" panose="02020603050405020304" pitchFamily="18" charset="0"/>
            </a:endParaRPr>
          </a:p>
          <a:p>
            <a:pPr marL="285750" indent="-285750" algn="just">
              <a:buFont typeface="Arial" panose="020B0604020202020204" pitchFamily="34" charset="0"/>
              <a:buChar char="•"/>
            </a:pPr>
            <a:endParaRPr lang="en-US" altLang="zh-CN" dirty="0">
              <a:latin typeface="Times New Roman" panose="02020603050405020304" pitchFamily="18" charset="0"/>
            </a:endParaRPr>
          </a:p>
          <a:p>
            <a:pPr marL="285750" indent="-285750" algn="just">
              <a:buFont typeface="Arial" panose="020B0604020202020204" pitchFamily="34" charset="0"/>
              <a:buChar char="•"/>
            </a:pPr>
            <a:endParaRPr lang="en-US" altLang="zh-CN" dirty="0">
              <a:latin typeface="Times New Roman" panose="02020603050405020304" pitchFamily="18" charset="0"/>
            </a:endParaRPr>
          </a:p>
          <a:p>
            <a:pPr marL="285750" indent="-285750" algn="just">
              <a:buFont typeface="Arial" panose="020B0604020202020204" pitchFamily="34" charset="0"/>
              <a:buChar char="•"/>
            </a:pPr>
            <a:endParaRPr lang="en-US" altLang="zh-CN" dirty="0">
              <a:latin typeface="Times New Roman" panose="02020603050405020304" pitchFamily="18" charset="0"/>
            </a:endParaRPr>
          </a:p>
          <a:p>
            <a:pPr marL="285750" indent="-285750" algn="just">
              <a:buFont typeface="Arial" panose="020B0604020202020204" pitchFamily="34" charset="0"/>
              <a:buChar char="•"/>
            </a:pPr>
            <a:endParaRPr lang="en-US" altLang="zh-CN" dirty="0">
              <a:latin typeface="Times New Roman" panose="02020603050405020304" pitchFamily="18" charset="0"/>
            </a:endParaRPr>
          </a:p>
          <a:p>
            <a:pPr marL="285750" indent="-285750" algn="just">
              <a:buFont typeface="Arial" panose="020B0604020202020204" pitchFamily="34" charset="0"/>
              <a:buChar char="•"/>
            </a:pPr>
            <a:endParaRPr lang="en-US" altLang="zh-CN" dirty="0">
              <a:latin typeface="Times New Roman" panose="02020603050405020304" pitchFamily="18" charset="0"/>
            </a:endParaRPr>
          </a:p>
          <a:p>
            <a:pPr marL="285750" indent="-285750" algn="just">
              <a:buFont typeface="Arial" panose="020B0604020202020204" pitchFamily="34" charset="0"/>
              <a:buChar char="•"/>
            </a:pPr>
            <a:endParaRPr lang="en-US" altLang="zh-CN" dirty="0">
              <a:latin typeface="Times New Roman" panose="02020603050405020304" pitchFamily="18" charset="0"/>
            </a:endParaRPr>
          </a:p>
          <a:p>
            <a:pPr algn="just"/>
            <a:r>
              <a:rPr lang="en-US" altLang="zh-CN" dirty="0">
                <a:latin typeface="Times New Roman" panose="02020603050405020304" pitchFamily="18" charset="0"/>
              </a:rPr>
              <a:t>      </a:t>
            </a:r>
            <a:r>
              <a:rPr lang="zh-CN" altLang="en-US" dirty="0">
                <a:latin typeface="Times New Roman" panose="02020603050405020304" pitchFamily="18" charset="0"/>
              </a:rPr>
              <a:t>当                                时，进行归一化得到最终的分类器</a:t>
            </a:r>
            <a:endParaRPr lang="en-US" altLang="zh-CN" dirty="0">
              <a:latin typeface="Times New Roman" panose="02020603050405020304" pitchFamily="18" charset="0"/>
            </a:endParaRPr>
          </a:p>
        </p:txBody>
      </p:sp>
      <p:pic>
        <p:nvPicPr>
          <p:cNvPr id="4" name="图片 3">
            <a:extLst>
              <a:ext uri="{FF2B5EF4-FFF2-40B4-BE49-F238E27FC236}">
                <a16:creationId xmlns:a16="http://schemas.microsoft.com/office/drawing/2014/main" id="{79B45391-556D-4DA1-BDE7-6D840574D89B}"/>
              </a:ext>
            </a:extLst>
          </p:cNvPr>
          <p:cNvPicPr>
            <a:picLocks noChangeAspect="1"/>
          </p:cNvPicPr>
          <p:nvPr/>
        </p:nvPicPr>
        <p:blipFill>
          <a:blip r:embed="rId3"/>
          <a:stretch>
            <a:fillRect/>
          </a:stretch>
        </p:blipFill>
        <p:spPr>
          <a:xfrm>
            <a:off x="1688134" y="2750467"/>
            <a:ext cx="3819525" cy="333375"/>
          </a:xfrm>
          <a:prstGeom prst="rect">
            <a:avLst/>
          </a:prstGeom>
        </p:spPr>
      </p:pic>
      <p:pic>
        <p:nvPicPr>
          <p:cNvPr id="10" name="图片 9">
            <a:extLst>
              <a:ext uri="{FF2B5EF4-FFF2-40B4-BE49-F238E27FC236}">
                <a16:creationId xmlns:a16="http://schemas.microsoft.com/office/drawing/2014/main" id="{8A63C2C3-D3F1-4452-AB23-6F41F5D86112}"/>
              </a:ext>
            </a:extLst>
          </p:cNvPr>
          <p:cNvPicPr>
            <a:picLocks noChangeAspect="1"/>
          </p:cNvPicPr>
          <p:nvPr/>
        </p:nvPicPr>
        <p:blipFill rotWithShape="1">
          <a:blip r:embed="rId4"/>
          <a:srcRect t="4592"/>
          <a:stretch/>
        </p:blipFill>
        <p:spPr>
          <a:xfrm>
            <a:off x="2883521" y="3610464"/>
            <a:ext cx="5248275" cy="1917479"/>
          </a:xfrm>
          <a:prstGeom prst="rect">
            <a:avLst/>
          </a:prstGeom>
        </p:spPr>
      </p:pic>
      <p:pic>
        <p:nvPicPr>
          <p:cNvPr id="13" name="图片 12">
            <a:extLst>
              <a:ext uri="{FF2B5EF4-FFF2-40B4-BE49-F238E27FC236}">
                <a16:creationId xmlns:a16="http://schemas.microsoft.com/office/drawing/2014/main" id="{6699D863-E963-4CE9-833A-7283E727A7C8}"/>
              </a:ext>
            </a:extLst>
          </p:cNvPr>
          <p:cNvPicPr>
            <a:picLocks noChangeAspect="1"/>
          </p:cNvPicPr>
          <p:nvPr/>
        </p:nvPicPr>
        <p:blipFill>
          <a:blip r:embed="rId5"/>
          <a:stretch>
            <a:fillRect/>
          </a:stretch>
        </p:blipFill>
        <p:spPr>
          <a:xfrm>
            <a:off x="1755496" y="5734893"/>
            <a:ext cx="1724025" cy="333375"/>
          </a:xfrm>
          <a:prstGeom prst="rect">
            <a:avLst/>
          </a:prstGeom>
        </p:spPr>
      </p:pic>
      <p:pic>
        <p:nvPicPr>
          <p:cNvPr id="15" name="图片 14">
            <a:extLst>
              <a:ext uri="{FF2B5EF4-FFF2-40B4-BE49-F238E27FC236}">
                <a16:creationId xmlns:a16="http://schemas.microsoft.com/office/drawing/2014/main" id="{69C5B6EF-DA39-4D89-8F56-A9A9B4C0F227}"/>
              </a:ext>
            </a:extLst>
          </p:cNvPr>
          <p:cNvPicPr>
            <a:picLocks noChangeAspect="1"/>
          </p:cNvPicPr>
          <p:nvPr/>
        </p:nvPicPr>
        <p:blipFill>
          <a:blip r:embed="rId6"/>
          <a:stretch>
            <a:fillRect/>
          </a:stretch>
        </p:blipFill>
        <p:spPr>
          <a:xfrm>
            <a:off x="7155143" y="5406969"/>
            <a:ext cx="3114675" cy="857250"/>
          </a:xfrm>
          <a:prstGeom prst="rect">
            <a:avLst/>
          </a:prstGeom>
        </p:spPr>
      </p:pic>
    </p:spTree>
    <p:extLst>
      <p:ext uri="{BB962C8B-B14F-4D97-AF65-F5344CB8AC3E}">
        <p14:creationId xmlns:p14="http://schemas.microsoft.com/office/powerpoint/2010/main" val="123367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燕尾形 4"/>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endParaRPr>
          </a:p>
        </p:txBody>
      </p:sp>
      <p:sp>
        <p:nvSpPr>
          <p:cNvPr id="6" name="燕尾形 5"/>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endParaRPr>
          </a:p>
        </p:txBody>
      </p:sp>
      <p:sp>
        <p:nvSpPr>
          <p:cNvPr id="33" name="Freeform 46"/>
          <p:cNvSpPr>
            <a:spLocks noEditPoints="1"/>
          </p:cNvSpPr>
          <p:nvPr/>
        </p:nvSpPr>
        <p:spPr bwMode="auto">
          <a:xfrm>
            <a:off x="6758589" y="4322495"/>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3"/>
          </a:solidFill>
          <a:ln w="9525">
            <a:noFill/>
            <a:round/>
            <a:headEnd/>
            <a:tailEnd/>
          </a:ln>
        </p:spPr>
        <p:txBody>
          <a:bodyPr vert="horz" wrap="square" lIns="121913" tIns="60956" rIns="121913" bIns="60956" numCol="1" anchor="t" anchorCtr="0" compatLnSpc="1">
            <a:prstTxWarp prst="textNoShape">
              <a:avLst/>
            </a:prstTxWarp>
          </a:bodyPr>
          <a:lstStyle/>
          <a:p>
            <a:pPr>
              <a:lnSpc>
                <a:spcPct val="150000"/>
              </a:lnSpc>
            </a:pPr>
            <a:endParaRPr lang="en-US" sz="758">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文本框 29">
            <a:extLst>
              <a:ext uri="{FF2B5EF4-FFF2-40B4-BE49-F238E27FC236}">
                <a16:creationId xmlns:a16="http://schemas.microsoft.com/office/drawing/2014/main" id="{3CE58B5F-1E3D-41F2-85CD-9398FEC45716}"/>
              </a:ext>
            </a:extLst>
          </p:cNvPr>
          <p:cNvSpPr txBox="1"/>
          <p:nvPr/>
        </p:nvSpPr>
        <p:spPr>
          <a:xfrm>
            <a:off x="839657" y="298297"/>
            <a:ext cx="8181795" cy="523220"/>
          </a:xfrm>
          <a:prstGeom prst="rect">
            <a:avLst/>
          </a:prstGeom>
          <a:noFill/>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模型方法</a:t>
            </a:r>
          </a:p>
        </p:txBody>
      </p:sp>
      <p:sp>
        <p:nvSpPr>
          <p:cNvPr id="16" name="文本框 15">
            <a:extLst>
              <a:ext uri="{FF2B5EF4-FFF2-40B4-BE49-F238E27FC236}">
                <a16:creationId xmlns:a16="http://schemas.microsoft.com/office/drawing/2014/main" id="{FC106601-ACC7-4432-9CA9-48342337B154}"/>
              </a:ext>
            </a:extLst>
          </p:cNvPr>
          <p:cNvSpPr txBox="1"/>
          <p:nvPr/>
        </p:nvSpPr>
        <p:spPr>
          <a:xfrm>
            <a:off x="839657" y="1876401"/>
            <a:ext cx="11028689" cy="400110"/>
          </a:xfrm>
          <a:prstGeom prst="rect">
            <a:avLst/>
          </a:prstGeom>
          <a:noFill/>
        </p:spPr>
        <p:txBody>
          <a:bodyPr wrap="square">
            <a:spAutoFit/>
          </a:bodyPr>
          <a:lstStyle/>
          <a:p>
            <a:pPr lvl="0" algn="just">
              <a:defRPr/>
            </a:pPr>
            <a:r>
              <a:rPr lang="zh-CN" altLang="en-US" sz="2000" b="1" dirty="0">
                <a:solidFill>
                  <a:srgbClr val="000000"/>
                </a:solidFill>
                <a:latin typeface="Times New Roman" panose="02020603050405020304" pitchFamily="18" charset="0"/>
                <a:ea typeface="微软雅黑"/>
                <a:cs typeface="Times New Roman" panose="02020603050405020304" pitchFamily="18" charset="0"/>
              </a:rPr>
              <a:t>生成器的学习目标</a:t>
            </a:r>
            <a:endParaRPr lang="en-US" altLang="zh-CN" sz="2000" b="1" dirty="0">
              <a:solidFill>
                <a:srgbClr val="000000"/>
              </a:solidFill>
              <a:latin typeface="Times New Roman" panose="02020603050405020304" pitchFamily="18" charset="0"/>
              <a:ea typeface="微软雅黑"/>
              <a:cs typeface="Times New Roman" panose="02020603050405020304" pitchFamily="18" charset="0"/>
            </a:endParaRPr>
          </a:p>
        </p:txBody>
      </p:sp>
      <p:sp>
        <p:nvSpPr>
          <p:cNvPr id="2" name="文本框 1">
            <a:extLst>
              <a:ext uri="{FF2B5EF4-FFF2-40B4-BE49-F238E27FC236}">
                <a16:creationId xmlns:a16="http://schemas.microsoft.com/office/drawing/2014/main" id="{705D5718-D3C6-4449-8247-FDBB44C32FD9}"/>
              </a:ext>
            </a:extLst>
          </p:cNvPr>
          <p:cNvSpPr txBox="1"/>
          <p:nvPr/>
        </p:nvSpPr>
        <p:spPr>
          <a:xfrm>
            <a:off x="1065231" y="1328088"/>
            <a:ext cx="9643620" cy="338554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Times New Roman" panose="02020603050405020304" pitchFamily="18" charset="0"/>
              </a:rPr>
              <a:t>判别器的最优解为：</a:t>
            </a:r>
            <a:endParaRPr lang="en-US" altLang="zh-CN" dirty="0">
              <a:latin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rPr>
              <a:t>令                                     ，得到最优判别器之后，生成器的最优解为：</a:t>
            </a:r>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rPr>
              <a:t>训练良好的生成器会导致监督信息的低效，采用</a:t>
            </a:r>
            <a:r>
              <a:rPr lang="en-US" altLang="zh-CN" dirty="0">
                <a:latin typeface="Times New Roman" panose="02020603050405020304" pitchFamily="18" charset="0"/>
              </a:rPr>
              <a:t>Feature Matching (FM)</a:t>
            </a:r>
            <a:r>
              <a:rPr lang="zh-CN" altLang="en-US" dirty="0">
                <a:latin typeface="Times New Roman" panose="02020603050405020304" pitchFamily="18" charset="0"/>
              </a:rPr>
              <a:t>来训练生成器，即在判别器的中间层上匹配样本特征的期望值：</a:t>
            </a:r>
            <a:endParaRPr lang="en-US" altLang="zh-CN" dirty="0">
              <a:latin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ndParaRPr>
          </a:p>
          <a:p>
            <a:r>
              <a:rPr lang="zh-CN" altLang="en-US" dirty="0">
                <a:latin typeface="Times New Roman" panose="02020603050405020304" pitchFamily="18" charset="0"/>
              </a:rPr>
              <a:t>    </a:t>
            </a:r>
            <a:endParaRPr lang="en-US" altLang="zh-CN" sz="2000" dirty="0">
              <a:latin typeface="Times New Roman" panose="02020603050405020304" pitchFamily="18" charset="0"/>
            </a:endParaRPr>
          </a:p>
          <a:p>
            <a:r>
              <a:rPr lang="en-US" altLang="zh-CN" dirty="0">
                <a:latin typeface="Times New Roman" panose="02020603050405020304" pitchFamily="18" charset="0"/>
              </a:rPr>
              <a:t>     </a:t>
            </a:r>
            <a:r>
              <a:rPr lang="zh-CN" altLang="en-US" dirty="0">
                <a:latin typeface="Times New Roman" panose="02020603050405020304" pitchFamily="18" charset="0"/>
              </a:rPr>
              <a:t>其中</a:t>
            </a:r>
            <a:r>
              <a:rPr lang="en-US" altLang="zh-CN" dirty="0">
                <a:latin typeface="Times New Roman" panose="02020603050405020304" pitchFamily="18" charset="0"/>
              </a:rPr>
              <a:t>h(·)</a:t>
            </a:r>
            <a:r>
              <a:rPr lang="zh-CN" altLang="en-US" dirty="0">
                <a:latin typeface="Times New Roman" panose="02020603050405020304" pitchFamily="18" charset="0"/>
              </a:rPr>
              <a:t>为判别器全连接层之前的中间层的输出</a:t>
            </a:r>
            <a:endParaRPr lang="en-US" altLang="zh-CN" sz="2000" dirty="0">
              <a:latin typeface="Times New Roman" panose="02020603050405020304" pitchFamily="18" charset="0"/>
            </a:endParaRPr>
          </a:p>
        </p:txBody>
      </p:sp>
      <p:pic>
        <p:nvPicPr>
          <p:cNvPr id="7" name="图片 6">
            <a:extLst>
              <a:ext uri="{FF2B5EF4-FFF2-40B4-BE49-F238E27FC236}">
                <a16:creationId xmlns:a16="http://schemas.microsoft.com/office/drawing/2014/main" id="{614CCE22-97A1-454D-BD22-382E1770678B}"/>
              </a:ext>
            </a:extLst>
          </p:cNvPr>
          <p:cNvPicPr>
            <a:picLocks noChangeAspect="1"/>
          </p:cNvPicPr>
          <p:nvPr/>
        </p:nvPicPr>
        <p:blipFill>
          <a:blip r:embed="rId3"/>
          <a:stretch>
            <a:fillRect/>
          </a:stretch>
        </p:blipFill>
        <p:spPr>
          <a:xfrm>
            <a:off x="3381375" y="1287131"/>
            <a:ext cx="2714625" cy="523875"/>
          </a:xfrm>
          <a:prstGeom prst="rect">
            <a:avLst/>
          </a:prstGeom>
        </p:spPr>
      </p:pic>
      <p:pic>
        <p:nvPicPr>
          <p:cNvPr id="9" name="图片 8">
            <a:extLst>
              <a:ext uri="{FF2B5EF4-FFF2-40B4-BE49-F238E27FC236}">
                <a16:creationId xmlns:a16="http://schemas.microsoft.com/office/drawing/2014/main" id="{BF2566CE-5106-46CD-8CF6-84ECD858DBD3}"/>
              </a:ext>
            </a:extLst>
          </p:cNvPr>
          <p:cNvPicPr>
            <a:picLocks noChangeAspect="1"/>
          </p:cNvPicPr>
          <p:nvPr/>
        </p:nvPicPr>
        <p:blipFill rotWithShape="1">
          <a:blip r:embed="rId4"/>
          <a:srcRect r="779" b="7207"/>
          <a:stretch/>
        </p:blipFill>
        <p:spPr>
          <a:xfrm>
            <a:off x="1721964" y="2497044"/>
            <a:ext cx="1992198" cy="286147"/>
          </a:xfrm>
          <a:prstGeom prst="rect">
            <a:avLst/>
          </a:prstGeom>
        </p:spPr>
      </p:pic>
      <p:pic>
        <p:nvPicPr>
          <p:cNvPr id="12" name="图片 11">
            <a:extLst>
              <a:ext uri="{FF2B5EF4-FFF2-40B4-BE49-F238E27FC236}">
                <a16:creationId xmlns:a16="http://schemas.microsoft.com/office/drawing/2014/main" id="{E3299E3D-2BB9-4137-A0D9-C621F0C4E9A6}"/>
              </a:ext>
            </a:extLst>
          </p:cNvPr>
          <p:cNvPicPr>
            <a:picLocks noChangeAspect="1"/>
          </p:cNvPicPr>
          <p:nvPr/>
        </p:nvPicPr>
        <p:blipFill>
          <a:blip r:embed="rId5"/>
          <a:stretch>
            <a:fillRect/>
          </a:stretch>
        </p:blipFill>
        <p:spPr>
          <a:xfrm>
            <a:off x="8288486" y="2376675"/>
            <a:ext cx="2222400" cy="558739"/>
          </a:xfrm>
          <a:prstGeom prst="rect">
            <a:avLst/>
          </a:prstGeom>
        </p:spPr>
      </p:pic>
      <p:pic>
        <p:nvPicPr>
          <p:cNvPr id="17" name="图片 16">
            <a:extLst>
              <a:ext uri="{FF2B5EF4-FFF2-40B4-BE49-F238E27FC236}">
                <a16:creationId xmlns:a16="http://schemas.microsoft.com/office/drawing/2014/main" id="{2BF10573-A449-4DB5-89C5-020EF24E6BB4}"/>
              </a:ext>
            </a:extLst>
          </p:cNvPr>
          <p:cNvPicPr>
            <a:picLocks noChangeAspect="1"/>
          </p:cNvPicPr>
          <p:nvPr/>
        </p:nvPicPr>
        <p:blipFill>
          <a:blip r:embed="rId6"/>
          <a:stretch>
            <a:fillRect/>
          </a:stretch>
        </p:blipFill>
        <p:spPr>
          <a:xfrm>
            <a:off x="3755159" y="3701916"/>
            <a:ext cx="4263763" cy="521726"/>
          </a:xfrm>
          <a:prstGeom prst="rect">
            <a:avLst/>
          </a:prstGeom>
        </p:spPr>
      </p:pic>
    </p:spTree>
    <p:extLst>
      <p:ext uri="{BB962C8B-B14F-4D97-AF65-F5344CB8AC3E}">
        <p14:creationId xmlns:p14="http://schemas.microsoft.com/office/powerpoint/2010/main" val="176987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燕尾形 4"/>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endParaRPr>
          </a:p>
        </p:txBody>
      </p:sp>
      <p:sp>
        <p:nvSpPr>
          <p:cNvPr id="6" name="燕尾形 5"/>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endParaRPr>
          </a:p>
        </p:txBody>
      </p:sp>
      <p:sp>
        <p:nvSpPr>
          <p:cNvPr id="33" name="Freeform 46"/>
          <p:cNvSpPr>
            <a:spLocks noEditPoints="1"/>
          </p:cNvSpPr>
          <p:nvPr/>
        </p:nvSpPr>
        <p:spPr bwMode="auto">
          <a:xfrm>
            <a:off x="6758589" y="4322495"/>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3"/>
          </a:solidFill>
          <a:ln w="9525">
            <a:noFill/>
            <a:round/>
            <a:headEnd/>
            <a:tailEnd/>
          </a:ln>
        </p:spPr>
        <p:txBody>
          <a:bodyPr vert="horz" wrap="square" lIns="121913" tIns="60956" rIns="121913" bIns="60956" numCol="1" anchor="t" anchorCtr="0" compatLnSpc="1">
            <a:prstTxWarp prst="textNoShape">
              <a:avLst/>
            </a:prstTxWarp>
          </a:bodyPr>
          <a:lstStyle/>
          <a:p>
            <a:pPr>
              <a:lnSpc>
                <a:spcPct val="150000"/>
              </a:lnSpc>
            </a:pPr>
            <a:endParaRPr lang="en-US" sz="758">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文本框 29">
            <a:extLst>
              <a:ext uri="{FF2B5EF4-FFF2-40B4-BE49-F238E27FC236}">
                <a16:creationId xmlns:a16="http://schemas.microsoft.com/office/drawing/2014/main" id="{3CE58B5F-1E3D-41F2-85CD-9398FEC45716}"/>
              </a:ext>
            </a:extLst>
          </p:cNvPr>
          <p:cNvSpPr txBox="1"/>
          <p:nvPr/>
        </p:nvSpPr>
        <p:spPr>
          <a:xfrm>
            <a:off x="839657" y="298297"/>
            <a:ext cx="8181795" cy="523220"/>
          </a:xfrm>
          <a:prstGeom prst="rect">
            <a:avLst/>
          </a:prstGeom>
          <a:noFill/>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模型方法</a:t>
            </a:r>
          </a:p>
        </p:txBody>
      </p:sp>
      <p:sp>
        <p:nvSpPr>
          <p:cNvPr id="16" name="文本框 15">
            <a:extLst>
              <a:ext uri="{FF2B5EF4-FFF2-40B4-BE49-F238E27FC236}">
                <a16:creationId xmlns:a16="http://schemas.microsoft.com/office/drawing/2014/main" id="{FC106601-ACC7-4432-9CA9-48342337B154}"/>
              </a:ext>
            </a:extLst>
          </p:cNvPr>
          <p:cNvSpPr txBox="1"/>
          <p:nvPr/>
        </p:nvSpPr>
        <p:spPr>
          <a:xfrm>
            <a:off x="839657" y="993665"/>
            <a:ext cx="11028689" cy="400110"/>
          </a:xfrm>
          <a:prstGeom prst="rect">
            <a:avLst/>
          </a:prstGeom>
          <a:noFill/>
        </p:spPr>
        <p:txBody>
          <a:bodyPr wrap="square">
            <a:spAutoFit/>
          </a:bodyPr>
          <a:lstStyle/>
          <a:p>
            <a:pPr lvl="0" algn="just">
              <a:defRPr/>
            </a:pPr>
            <a:r>
              <a:rPr lang="zh-CN" altLang="en-US" sz="2000" b="1" dirty="0">
                <a:solidFill>
                  <a:srgbClr val="000000"/>
                </a:solidFill>
                <a:latin typeface="Times New Roman" panose="02020603050405020304" pitchFamily="18" charset="0"/>
                <a:ea typeface="微软雅黑"/>
                <a:cs typeface="Times New Roman" panose="02020603050405020304" pitchFamily="18" charset="0"/>
              </a:rPr>
              <a:t>添加条件熵</a:t>
            </a:r>
            <a:endParaRPr lang="en-US" altLang="zh-CN" sz="2000" b="1" dirty="0">
              <a:solidFill>
                <a:srgbClr val="000000"/>
              </a:solidFill>
              <a:latin typeface="Times New Roman" panose="02020603050405020304" pitchFamily="18" charset="0"/>
              <a:ea typeface="微软雅黑"/>
              <a:cs typeface="Times New Roman" panose="02020603050405020304" pitchFamily="18" charset="0"/>
            </a:endParaRPr>
          </a:p>
        </p:txBody>
      </p:sp>
      <p:sp>
        <p:nvSpPr>
          <p:cNvPr id="2" name="文本框 1">
            <a:extLst>
              <a:ext uri="{FF2B5EF4-FFF2-40B4-BE49-F238E27FC236}">
                <a16:creationId xmlns:a16="http://schemas.microsoft.com/office/drawing/2014/main" id="{705D5718-D3C6-4449-8247-FDBB44C32FD9}"/>
              </a:ext>
            </a:extLst>
          </p:cNvPr>
          <p:cNvSpPr txBox="1"/>
          <p:nvPr/>
        </p:nvSpPr>
        <p:spPr>
          <a:xfrm>
            <a:off x="1065230" y="1951735"/>
            <a:ext cx="10378910" cy="3139321"/>
          </a:xfrm>
          <a:prstGeom prst="rect">
            <a:avLst/>
          </a:prstGeom>
          <a:noFill/>
        </p:spPr>
        <p:txBody>
          <a:bodyPr wrap="square" rtlCol="0">
            <a:spAutoFit/>
          </a:bodyPr>
          <a:lstStyle/>
          <a:p>
            <a:pPr marL="285750" indent="-285750">
              <a:buFont typeface="Arial" panose="020B0604020202020204" pitchFamily="34" charset="0"/>
              <a:buChar char="•"/>
            </a:pPr>
            <a:endParaRPr lang="en-US" altLang="zh-CN" dirty="0">
              <a:latin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pPr marL="285750" indent="-285750" algn="just">
              <a:buFont typeface="Arial" panose="020B0604020202020204" pitchFamily="34" charset="0"/>
              <a:buChar char="•"/>
            </a:pPr>
            <a:r>
              <a:rPr lang="zh-CN" altLang="en-US" dirty="0">
                <a:latin typeface="Times New Roman" panose="02020603050405020304" pitchFamily="18" charset="0"/>
              </a:rPr>
              <a:t>一方面，其使得判别器对弱标记数据提供强真伪概念；另一方面，弱标记数据的输出应符合所讨论的互补标签学习机制：互补标签的</a:t>
            </a:r>
            <a:r>
              <a:rPr lang="en-US" altLang="zh-CN" dirty="0" err="1">
                <a:latin typeface="Times New Roman" panose="02020603050405020304" pitchFamily="18" charset="0"/>
              </a:rPr>
              <a:t>softmax</a:t>
            </a:r>
            <a:r>
              <a:rPr lang="zh-CN" altLang="en-US" dirty="0">
                <a:latin typeface="Times New Roman" panose="02020603050405020304" pitchFamily="18" charset="0"/>
              </a:rPr>
              <a:t>输出应满足最小要求。但是判别器的目标函数并没有显式地强制一个主导类，可能会降低最终的性能。</a:t>
            </a:r>
            <a:endParaRPr lang="en-US" altLang="zh-CN" dirty="0">
              <a:latin typeface="Times New Roman" panose="02020603050405020304" pitchFamily="18" charset="0"/>
            </a:endParaRPr>
          </a:p>
          <a:p>
            <a:pPr marL="285750" indent="-285750" algn="just">
              <a:buFont typeface="Arial" panose="020B0604020202020204" pitchFamily="34" charset="0"/>
              <a:buChar char="•"/>
            </a:pPr>
            <a:endParaRPr lang="en-US" altLang="zh-CN" dirty="0">
              <a:latin typeface="Times New Roman" panose="02020603050405020304" pitchFamily="18" charset="0"/>
            </a:endParaRPr>
          </a:p>
          <a:p>
            <a:pPr marL="285750" indent="-285750" algn="just">
              <a:buFont typeface="Arial" panose="020B0604020202020204" pitchFamily="34" charset="0"/>
              <a:buChar char="•"/>
            </a:pPr>
            <a:r>
              <a:rPr lang="zh-CN" altLang="en-US" dirty="0">
                <a:latin typeface="Times New Roman" panose="02020603050405020304" pitchFamily="18" charset="0"/>
              </a:rPr>
              <a:t>因此，在保证上述两项的同时，将以下负条件熵</a:t>
            </a:r>
            <a:r>
              <a:rPr lang="en-US" altLang="zh-CN" dirty="0">
                <a:latin typeface="Times New Roman" panose="02020603050405020304" pitchFamily="18" charset="0"/>
              </a:rPr>
              <a:t>(CE)</a:t>
            </a:r>
            <a:r>
              <a:rPr lang="zh-CN" altLang="en-US" dirty="0">
                <a:latin typeface="Times New Roman" panose="02020603050405020304" pitchFamily="18" charset="0"/>
              </a:rPr>
              <a:t>项加入到判别器目标中</a:t>
            </a:r>
            <a:endParaRPr lang="en-US" altLang="zh-CN" dirty="0">
              <a:latin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ndParaRPr>
          </a:p>
        </p:txBody>
      </p:sp>
      <p:pic>
        <p:nvPicPr>
          <p:cNvPr id="13" name="图片 12">
            <a:extLst>
              <a:ext uri="{FF2B5EF4-FFF2-40B4-BE49-F238E27FC236}">
                <a16:creationId xmlns:a16="http://schemas.microsoft.com/office/drawing/2014/main" id="{666C1C88-BA64-456F-B3DE-BFF35AFD58DA}"/>
              </a:ext>
            </a:extLst>
          </p:cNvPr>
          <p:cNvPicPr>
            <a:picLocks noChangeAspect="1"/>
          </p:cNvPicPr>
          <p:nvPr/>
        </p:nvPicPr>
        <p:blipFill rotWithShape="1">
          <a:blip r:embed="rId3"/>
          <a:srcRect t="4592"/>
          <a:stretch/>
        </p:blipFill>
        <p:spPr>
          <a:xfrm>
            <a:off x="3270021" y="1102109"/>
            <a:ext cx="5086262" cy="1858287"/>
          </a:xfrm>
          <a:prstGeom prst="rect">
            <a:avLst/>
          </a:prstGeom>
        </p:spPr>
      </p:pic>
      <p:pic>
        <p:nvPicPr>
          <p:cNvPr id="4" name="图片 3">
            <a:extLst>
              <a:ext uri="{FF2B5EF4-FFF2-40B4-BE49-F238E27FC236}">
                <a16:creationId xmlns:a16="http://schemas.microsoft.com/office/drawing/2014/main" id="{4C84A761-ED1A-41D7-9BC3-CAE26FF37EFA}"/>
              </a:ext>
            </a:extLst>
          </p:cNvPr>
          <p:cNvPicPr>
            <a:picLocks noChangeAspect="1"/>
          </p:cNvPicPr>
          <p:nvPr/>
        </p:nvPicPr>
        <p:blipFill>
          <a:blip r:embed="rId4"/>
          <a:stretch>
            <a:fillRect/>
          </a:stretch>
        </p:blipFill>
        <p:spPr>
          <a:xfrm>
            <a:off x="1519880" y="4653735"/>
            <a:ext cx="3909959" cy="881658"/>
          </a:xfrm>
          <a:prstGeom prst="rect">
            <a:avLst/>
          </a:prstGeom>
        </p:spPr>
      </p:pic>
      <p:pic>
        <p:nvPicPr>
          <p:cNvPr id="10" name="图片 9">
            <a:extLst>
              <a:ext uri="{FF2B5EF4-FFF2-40B4-BE49-F238E27FC236}">
                <a16:creationId xmlns:a16="http://schemas.microsoft.com/office/drawing/2014/main" id="{80221D34-185F-4982-B23A-0219E595A58E}"/>
              </a:ext>
            </a:extLst>
          </p:cNvPr>
          <p:cNvPicPr>
            <a:picLocks noChangeAspect="1"/>
          </p:cNvPicPr>
          <p:nvPr/>
        </p:nvPicPr>
        <p:blipFill>
          <a:blip r:embed="rId5"/>
          <a:stretch>
            <a:fillRect/>
          </a:stretch>
        </p:blipFill>
        <p:spPr>
          <a:xfrm>
            <a:off x="6387177" y="4578893"/>
            <a:ext cx="4576195" cy="1913000"/>
          </a:xfrm>
          <a:prstGeom prst="rect">
            <a:avLst/>
          </a:prstGeom>
        </p:spPr>
      </p:pic>
    </p:spTree>
    <p:extLst>
      <p:ext uri="{BB962C8B-B14F-4D97-AF65-F5344CB8AC3E}">
        <p14:creationId xmlns:p14="http://schemas.microsoft.com/office/powerpoint/2010/main" val="55660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燕尾形 4"/>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endParaRPr>
          </a:p>
        </p:txBody>
      </p:sp>
      <p:sp>
        <p:nvSpPr>
          <p:cNvPr id="6" name="燕尾形 5"/>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endParaRPr>
          </a:p>
        </p:txBody>
      </p:sp>
      <p:sp>
        <p:nvSpPr>
          <p:cNvPr id="33" name="Freeform 46"/>
          <p:cNvSpPr>
            <a:spLocks noEditPoints="1"/>
          </p:cNvSpPr>
          <p:nvPr/>
        </p:nvSpPr>
        <p:spPr bwMode="auto">
          <a:xfrm>
            <a:off x="6758589" y="4322495"/>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3"/>
          </a:solidFill>
          <a:ln w="9525">
            <a:noFill/>
            <a:round/>
            <a:headEnd/>
            <a:tailEnd/>
          </a:ln>
        </p:spPr>
        <p:txBody>
          <a:bodyPr vert="horz" wrap="square" lIns="121913" tIns="60956" rIns="121913" bIns="60956" numCol="1" anchor="t" anchorCtr="0" compatLnSpc="1">
            <a:prstTxWarp prst="textNoShape">
              <a:avLst/>
            </a:prstTxWarp>
          </a:bodyPr>
          <a:lstStyle/>
          <a:p>
            <a:pPr>
              <a:lnSpc>
                <a:spcPct val="150000"/>
              </a:lnSpc>
            </a:pPr>
            <a:endParaRPr lang="en-US" sz="758">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文本框 29">
            <a:extLst>
              <a:ext uri="{FF2B5EF4-FFF2-40B4-BE49-F238E27FC236}">
                <a16:creationId xmlns:a16="http://schemas.microsoft.com/office/drawing/2014/main" id="{3CE58B5F-1E3D-41F2-85CD-9398FEC45716}"/>
              </a:ext>
            </a:extLst>
          </p:cNvPr>
          <p:cNvSpPr txBox="1"/>
          <p:nvPr/>
        </p:nvSpPr>
        <p:spPr>
          <a:xfrm>
            <a:off x="839657" y="298297"/>
            <a:ext cx="8181795" cy="523220"/>
          </a:xfrm>
          <a:prstGeom prst="rect">
            <a:avLst/>
          </a:prstGeom>
          <a:noFill/>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实验结果</a:t>
            </a:r>
          </a:p>
        </p:txBody>
      </p:sp>
      <p:pic>
        <p:nvPicPr>
          <p:cNvPr id="7" name="图片 6">
            <a:extLst>
              <a:ext uri="{FF2B5EF4-FFF2-40B4-BE49-F238E27FC236}">
                <a16:creationId xmlns:a16="http://schemas.microsoft.com/office/drawing/2014/main" id="{0E2DA969-5337-42AB-A7D0-F7C9A4DA0CB5}"/>
              </a:ext>
            </a:extLst>
          </p:cNvPr>
          <p:cNvPicPr>
            <a:picLocks noChangeAspect="1"/>
          </p:cNvPicPr>
          <p:nvPr/>
        </p:nvPicPr>
        <p:blipFill>
          <a:blip r:embed="rId3"/>
          <a:stretch>
            <a:fillRect/>
          </a:stretch>
        </p:blipFill>
        <p:spPr>
          <a:xfrm>
            <a:off x="180054" y="1020939"/>
            <a:ext cx="6578535" cy="3029132"/>
          </a:xfrm>
          <a:prstGeom prst="rect">
            <a:avLst/>
          </a:prstGeom>
        </p:spPr>
      </p:pic>
      <p:pic>
        <p:nvPicPr>
          <p:cNvPr id="9" name="图片 8">
            <a:extLst>
              <a:ext uri="{FF2B5EF4-FFF2-40B4-BE49-F238E27FC236}">
                <a16:creationId xmlns:a16="http://schemas.microsoft.com/office/drawing/2014/main" id="{15A2DFEC-6238-4CDC-8CD7-79C02129C676}"/>
              </a:ext>
            </a:extLst>
          </p:cNvPr>
          <p:cNvPicPr>
            <a:picLocks noChangeAspect="1"/>
          </p:cNvPicPr>
          <p:nvPr/>
        </p:nvPicPr>
        <p:blipFill>
          <a:blip r:embed="rId4"/>
          <a:stretch>
            <a:fillRect/>
          </a:stretch>
        </p:blipFill>
        <p:spPr>
          <a:xfrm>
            <a:off x="6751789" y="3457842"/>
            <a:ext cx="5260157" cy="3044621"/>
          </a:xfrm>
          <a:prstGeom prst="rect">
            <a:avLst/>
          </a:prstGeom>
        </p:spPr>
      </p:pic>
    </p:spTree>
    <p:extLst>
      <p:ext uri="{BB962C8B-B14F-4D97-AF65-F5344CB8AC3E}">
        <p14:creationId xmlns:p14="http://schemas.microsoft.com/office/powerpoint/2010/main" val="193612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 1">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4_自定义设计方案">
  <a:themeElements>
    <a:clrScheme name="自定义 22">
      <a:dk1>
        <a:sysClr val="windowText" lastClr="000000"/>
      </a:dk1>
      <a:lt1>
        <a:sysClr val="window" lastClr="FFFFFF"/>
      </a:lt1>
      <a:dk2>
        <a:srgbClr val="44546A"/>
      </a:dk2>
      <a:lt2>
        <a:srgbClr val="E7E6E6"/>
      </a:lt2>
      <a:accent1>
        <a:srgbClr val="0170C1"/>
      </a:accent1>
      <a:accent2>
        <a:srgbClr val="A6A6A6"/>
      </a:accent2>
      <a:accent3>
        <a:srgbClr val="0170C1"/>
      </a:accent3>
      <a:accent4>
        <a:srgbClr val="A6A6A6"/>
      </a:accent4>
      <a:accent5>
        <a:srgbClr val="0170C1"/>
      </a:accent5>
      <a:accent6>
        <a:srgbClr val="A6A6A6"/>
      </a:accent6>
      <a:hlink>
        <a:srgbClr val="0170C1"/>
      </a:hlink>
      <a:folHlink>
        <a:srgbClr val="A6A6A6"/>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3eb49c193c7573ac1da22f686a6640598885d3bb</Template>
  <TotalTime>13409</TotalTime>
  <Words>763</Words>
  <Application>Microsoft Office PowerPoint</Application>
  <PresentationFormat>宽屏</PresentationFormat>
  <Paragraphs>86</Paragraphs>
  <Slides>10</Slides>
  <Notes>10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10</vt:i4>
      </vt:variant>
    </vt:vector>
  </HeadingPairs>
  <TitlesOfParts>
    <vt:vector size="18" baseType="lpstr">
      <vt:lpstr>等线</vt:lpstr>
      <vt:lpstr>等线 Light</vt:lpstr>
      <vt:lpstr>Arial</vt:lpstr>
      <vt:lpstr>Calibri</vt:lpstr>
      <vt:lpstr>Calibri Light</vt:lpstr>
      <vt:lpstr>Times New Roman</vt:lpstr>
      <vt:lpstr>Office 主题</vt:lpstr>
      <vt:lpstr>24_自定义设计方案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xjtuoa.test0</dc:creator>
  <cp:lastModifiedBy>吴 雨萱</cp:lastModifiedBy>
  <cp:revision>170</cp:revision>
  <dcterms:created xsi:type="dcterms:W3CDTF">2017-01-02T10:35:04Z</dcterms:created>
  <dcterms:modified xsi:type="dcterms:W3CDTF">2021-12-23T05:35:12Z</dcterms:modified>
</cp:coreProperties>
</file>