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326" r:id="rId4"/>
    <p:sldId id="323" r:id="rId5"/>
    <p:sldId id="327" r:id="rId6"/>
    <p:sldId id="329" r:id="rId7"/>
    <p:sldId id="335" r:id="rId8"/>
    <p:sldId id="321" r:id="rId9"/>
    <p:sldId id="336" r:id="rId10"/>
    <p:sldId id="328" r:id="rId11"/>
    <p:sldId id="332" r:id="rId12"/>
    <p:sldId id="338" r:id="rId13"/>
    <p:sldId id="341" r:id="rId14"/>
    <p:sldId id="337" r:id="rId15"/>
    <p:sldId id="333" r:id="rId16"/>
    <p:sldId id="334" r:id="rId17"/>
    <p:sldId id="324" r:id="rId18"/>
    <p:sldId id="330" r:id="rId19"/>
    <p:sldId id="331" r:id="rId20"/>
    <p:sldId id="32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tuzhk" initials="x" lastIdx="1" clrIdx="0">
    <p:extLst>
      <p:ext uri="{19B8F6BF-5375-455C-9EA6-DF929625EA0E}">
        <p15:presenceInfo xmlns:p15="http://schemas.microsoft.com/office/powerpoint/2012/main" userId="xjtuz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9CE"/>
    <a:srgbClr val="45D973"/>
    <a:srgbClr val="BE021D"/>
    <a:srgbClr val="5B9BD5"/>
    <a:srgbClr val="F53B70"/>
    <a:srgbClr val="FA5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85343" autoAdjust="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6T15:11:07.927" idx="1">
    <p:pos x="2853" y="234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7C8B-7C36-4812-8D83-EEA6AE869B0B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374D-D654-4CE5-A0DD-92B0D11EB0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5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62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106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82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阐述论文的主要方法路线、技术框架或者模型结构等等。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182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展示支撑论文观点的主要实验结果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采用什么数据集，什么评价指标。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13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16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05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5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T-graph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L-graph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67EF-E9F5-4E30-80F2-D812C7876504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7917-6166-45E8-AB56-CCBA4C06A1AC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575D-21EA-4BFB-8722-ADBA5E2D6FEA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38E9-9209-49FF-8A3F-BE97AD79E2E6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DCD6-FA09-447E-A748-CB5E61E96D29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49B-A547-4350-8C79-7A8DCA94CA38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E52F-66C1-4C73-AEF1-7655353629E4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1208-9F60-4CC6-96B4-C1BD8F2A3AD9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2920-8793-44EF-9F3E-36A543CB5680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4FE5-0E35-44AB-9871-B997C69CC6B0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2FD3-6B5E-43CF-BAAC-F8BDF3EEC491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9272-417B-455C-9BE1-BFC237AA4583}" type="datetime1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hyperlink" Target="https://arxiv.org/search/stat?searchtype=author&amp;query=Cucurull,+G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s://arxiv.org/abs/1710.1090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hyperlink" Target="https://arxiv.org/search/stat?searchtype=author&amp;query=Cucurull,+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hyperlink" Target="https://arxiv.org/abs/1710.10903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ucas.ac.cn/~zhaoju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people.ucas.ac.cn/~liuk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eople.ucas.ac.cn/~yubochen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2146493"/>
            <a:ext cx="1109642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Leverage Lexical Knowledge for Chinese NER via 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ollaborative 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raph </a:t>
            </a:r>
            <a:r>
              <a:rPr lang="en-US" altLang="zh-CN" sz="4400" b="1" kern="100" spc="-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etwork</a:t>
            </a:r>
          </a:p>
          <a:p>
            <a:pPr algn="r"/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- - </a:t>
            </a:r>
            <a:r>
              <a:rPr lang="zh-CN" altLang="en-US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通过协作图</a:t>
            </a:r>
            <a:r>
              <a:rPr lang="zh-CN" altLang="en-US" sz="2000" b="1" kern="100" spc="-1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网络来融合词典</a:t>
            </a:r>
            <a:r>
              <a:rPr lang="zh-CN" altLang="en-US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知识实现</a:t>
            </a:r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NER</a:t>
            </a: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6E146D-DC24-4E2A-B9B1-36C8BBCABA7A}"/>
              </a:ext>
            </a:extLst>
          </p:cNvPr>
          <p:cNvSpPr txBox="1"/>
          <p:nvPr/>
        </p:nvSpPr>
        <p:spPr>
          <a:xfrm>
            <a:off x="4407076" y="5181600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汇报时间：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36461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Encoding Layer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C9CB-711B-4E6A-B7D7-BD4C6D4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88" y="2143125"/>
            <a:ext cx="7518612" cy="41039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4C30A3-6F35-416A-A8D6-03982EDFB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54" y="5827504"/>
            <a:ext cx="1390650" cy="390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9B2E6B-6EB4-41C5-A497-1321C86D3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91" y="4318506"/>
            <a:ext cx="2352675" cy="1447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5EF507-DFDB-4A3F-9322-42E1495F5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90" y="6241127"/>
            <a:ext cx="1362075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DB70F4-D582-44CA-8842-AA2ACEA0E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98" y="3766471"/>
            <a:ext cx="4276725" cy="4286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D094F3-ECDE-4620-9AD1-038B4F37E366}"/>
              </a:ext>
            </a:extLst>
          </p:cNvPr>
          <p:cNvSpPr txBox="1"/>
          <p:nvPr/>
        </p:nvSpPr>
        <p:spPr>
          <a:xfrm>
            <a:off x="177688" y="4318506"/>
            <a:ext cx="2551477" cy="147732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E74664-81B9-43CA-B5F6-35582BF4DE01}"/>
              </a:ext>
            </a:extLst>
          </p:cNvPr>
          <p:cNvCxnSpPr/>
          <p:nvPr/>
        </p:nvCxnSpPr>
        <p:spPr>
          <a:xfrm flipH="1">
            <a:off x="2800350" y="4924425"/>
            <a:ext cx="2952750" cy="3905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EBEC14-8013-4202-B41D-6DA492F44B8B}"/>
              </a:ext>
            </a:extLst>
          </p:cNvPr>
          <p:cNvSpPr txBox="1"/>
          <p:nvPr/>
        </p:nvSpPr>
        <p:spPr>
          <a:xfrm>
            <a:off x="177688" y="5868125"/>
            <a:ext cx="2551477" cy="369332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91914C-1E21-4A7E-ADBE-FCF31FF62C86}"/>
              </a:ext>
            </a:extLst>
          </p:cNvPr>
          <p:cNvCxnSpPr>
            <a:cxnSpLocks/>
          </p:cNvCxnSpPr>
          <p:nvPr/>
        </p:nvCxnSpPr>
        <p:spPr>
          <a:xfrm flipH="1">
            <a:off x="2729165" y="5585746"/>
            <a:ext cx="3214435" cy="47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48D1F3B-AC1C-440A-921E-10019D5F9360}"/>
              </a:ext>
            </a:extLst>
          </p:cNvPr>
          <p:cNvSpPr txBox="1"/>
          <p:nvPr/>
        </p:nvSpPr>
        <p:spPr>
          <a:xfrm>
            <a:off x="181369" y="6268284"/>
            <a:ext cx="2551477" cy="36933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DEC7DD-3B1B-42C6-9268-107F81F7EAF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732846" y="5663705"/>
            <a:ext cx="4449004" cy="7892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xjtu">
            <a:extLst>
              <a:ext uri="{FF2B5EF4-FFF2-40B4-BE49-F238E27FC236}">
                <a16:creationId xmlns:a16="http://schemas.microsoft.com/office/drawing/2014/main" id="{AD94A962-2240-48B2-B526-137BF0E2F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84BDF8-11DD-4500-8585-7348DA1101FB}"/>
              </a:ext>
            </a:extLst>
          </p:cNvPr>
          <p:cNvSpPr txBox="1"/>
          <p:nvPr/>
        </p:nvSpPr>
        <p:spPr>
          <a:xfrm rot="21049104">
            <a:off x="2978314" y="6033195"/>
            <a:ext cx="210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zh-CN" altLang="en-US" sz="1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C6C430-64C0-4FD9-B539-8A245FBA8D56}"/>
              </a:ext>
            </a:extLst>
          </p:cNvPr>
          <p:cNvSpPr txBox="1"/>
          <p:nvPr/>
        </p:nvSpPr>
        <p:spPr>
          <a:xfrm rot="21049104">
            <a:off x="2875233" y="5652653"/>
            <a:ext cx="210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embedding</a:t>
            </a:r>
            <a:endParaRPr lang="zh-CN" altLang="en-US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149DD6-E723-495B-A5F1-D29BF6070EA1}"/>
              </a:ext>
            </a:extLst>
          </p:cNvPr>
          <p:cNvSpPr txBox="1"/>
          <p:nvPr/>
        </p:nvSpPr>
        <p:spPr>
          <a:xfrm rot="21049104">
            <a:off x="2887298" y="4925955"/>
            <a:ext cx="210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</a:t>
            </a:r>
            <a:endParaRPr lang="zh-CN" altLang="en-US" sz="11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743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64387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 Layer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C9CB-711B-4E6A-B7D7-BD4C6D4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655" y="1243012"/>
            <a:ext cx="7589750" cy="41427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8F8EBB-CEF1-4C3E-A732-C1A0BFD97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6" y="2724150"/>
            <a:ext cx="2676525" cy="1524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FA99E3-31B2-40BC-A035-889E670D8366}"/>
              </a:ext>
            </a:extLst>
          </p:cNvPr>
          <p:cNvCxnSpPr>
            <a:cxnSpLocks/>
          </p:cNvCxnSpPr>
          <p:nvPr/>
        </p:nvCxnSpPr>
        <p:spPr>
          <a:xfrm flipH="1">
            <a:off x="3033712" y="3038475"/>
            <a:ext cx="2909888" cy="81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0D24D19-D7C2-46CD-BC90-6CE393788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91" y="4620052"/>
            <a:ext cx="4276725" cy="42862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B8437F-3F13-4581-8CA9-2C93C2CF16C5}"/>
              </a:ext>
            </a:extLst>
          </p:cNvPr>
          <p:cNvCxnSpPr>
            <a:cxnSpLocks/>
          </p:cNvCxnSpPr>
          <p:nvPr/>
        </p:nvCxnSpPr>
        <p:spPr>
          <a:xfrm flipV="1">
            <a:off x="1991090" y="4095750"/>
            <a:ext cx="0" cy="54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xjtu">
            <a:extLst>
              <a:ext uri="{FF2B5EF4-FFF2-40B4-BE49-F238E27FC236}">
                <a16:creationId xmlns:a16="http://schemas.microsoft.com/office/drawing/2014/main" id="{E9411820-6DB5-4CF2-87B6-13FFE4678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BECA495-B9AD-442E-B03B-D5098DCD413A}"/>
              </a:ext>
            </a:extLst>
          </p:cNvPr>
          <p:cNvSpPr/>
          <p:nvPr/>
        </p:nvSpPr>
        <p:spPr>
          <a:xfrm>
            <a:off x="252059" y="5844641"/>
            <a:ext cx="11687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739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相关文章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：Chinese NER Using Lattice LSTM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Zhang and Yang 2018</a:t>
            </a:r>
            <a:r>
              <a:rPr lang="en-US" altLang="zh-CN" dirty="0"/>
              <a:t>)</a:t>
            </a:r>
            <a:r>
              <a:rPr lang="zh-CN" altLang="en-US" sz="1400" dirty="0"/>
              <a:t>作者的</a:t>
            </a:r>
            <a:r>
              <a:rPr lang="zh-CN" altLang="en-US" sz="1400" b="1" dirty="0">
                <a:solidFill>
                  <a:srgbClr val="FF0000"/>
                </a:solidFill>
              </a:rPr>
              <a:t>改进的核心部分</a:t>
            </a:r>
            <a:r>
              <a:rPr lang="zh-CN" altLang="en-US" sz="1400" dirty="0"/>
              <a:t>：将词信息通过一个控制门使得含有该字的</a:t>
            </a:r>
            <a:r>
              <a:rPr lang="en-US" altLang="zh-CN" sz="1400" dirty="0"/>
              <a:t>word</a:t>
            </a:r>
            <a:r>
              <a:rPr lang="zh-CN" altLang="en-US" sz="1400" dirty="0"/>
              <a:t>以不同的贡献值流入的</a:t>
            </a:r>
            <a:r>
              <a:rPr lang="en-US" altLang="zh-CN" sz="1400" dirty="0"/>
              <a:t>c</a:t>
            </a:r>
            <a:r>
              <a:rPr lang="zh-CN" altLang="en-US" sz="1400" dirty="0"/>
              <a:t>值中，并最终流入到</a:t>
            </a:r>
            <a:r>
              <a:rPr lang="en-US" altLang="zh-CN" sz="1400" dirty="0"/>
              <a:t>h</a:t>
            </a:r>
            <a:r>
              <a:rPr lang="zh-CN" altLang="en-US" sz="1400" dirty="0"/>
              <a:t>部分，构成下一步序列标注的原材料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76576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64387"/>
            <a:ext cx="574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补充知识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 Attention Networks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2" descr="xjtu">
            <a:extLst>
              <a:ext uri="{FF2B5EF4-FFF2-40B4-BE49-F238E27FC236}">
                <a16:creationId xmlns:a16="http://schemas.microsoft.com/office/drawing/2014/main" id="{E9411820-6DB5-4CF2-87B6-13FFE4678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C30E8C-FF44-466D-B231-EA9C4E0D7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908" y="1173109"/>
            <a:ext cx="3248025" cy="3876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F3E78A6-C72A-4821-9BC6-036B575E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0" y="3428574"/>
                <a:ext cx="7405986" cy="11324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zh-CN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-    </a:t>
                </a:r>
                <a:r>
                  <a:rPr kumimoji="0" lang="zh-CN" altLang="zh-CN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共享参数 </a:t>
                </a:r>
                <a14:m>
                  <m:oMath xmlns:m="http://schemas.openxmlformats.org/officeDocument/2006/math">
                    <m:r>
                      <a: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-apple-system"/>
                      </a:rPr>
                      <m:t>𝑾</m:t>
                    </m:r>
                  </m:oMath>
                </a14:m>
                <a:r>
                  <a:rPr kumimoji="0" lang="zh-CN" altLang="zh-CN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 </a:t>
                </a:r>
                <a:r>
                  <a:rPr kumimoji="0" lang="zh-CN" altLang="zh-CN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顶点的特征进行增维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（</a:t>
                </a:r>
                <a:r>
                  <a:rPr lang="zh-CN" altLang="zh-CN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特征增强</a:t>
                </a:r>
                <a:r>
                  <a:rPr kumimoji="0" lang="zh-CN" altLang="en-US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）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；</a:t>
                </a:r>
                <a:endPara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121212"/>
                  </a:solidFill>
                  <a:effectLst/>
                  <a:latin typeface="+mn-lt"/>
                  <a:ea typeface="-apple-system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-</a:t>
                </a:r>
                <a:r>
                  <a:rPr kumimoji="0" lang="en-US" altLang="zh-CN" sz="1600" b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[·||·]</m:t>
                    </m:r>
                  </m:oMath>
                </a14:m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对于顶点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𝑖</m:t>
                    </m:r>
                    <m:r>
                      <a:rPr kumimoji="0" lang="en-US" altLang="zh-CN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-apple-system"/>
                      </a:rPr>
                      <m:t>,</m:t>
                    </m:r>
                    <m:r>
                      <a:rPr kumimoji="0" lang="en-US" altLang="zh-CN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-apple-system"/>
                      </a:rPr>
                      <m:t>𝑗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的变换后的特征进行了拼接（concatenate）；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121212"/>
                  </a:solidFill>
                  <a:effectLst/>
                  <a:latin typeface="+mn-lt"/>
                  <a:ea typeface="-apple-system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-apple-system"/>
                      </a:rPr>
                      <m:t>𝒂</m:t>
                    </m:r>
                    <m:r>
                      <a: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  <a:ea typeface="-apple-system"/>
                      </a:rPr>
                      <m:t>(·)</m:t>
                    </m:r>
                  </m:oMath>
                </a14:m>
                <a:r>
                  <a:rPr kumimoji="0" lang="zh-CN" altLang="zh-CN" sz="1600" i="0" u="none" strike="noStrike" cap="none" normalizeH="0" baseline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把拼接后的高维特征映射到一个实数上</a:t>
                </a:r>
                <a:r>
                  <a:rPr kumimoji="0" lang="en-US" altLang="zh-CN" sz="1600" i="0" u="none" strike="noStrike" cap="none" normalizeH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 </a:t>
                </a:r>
                <a:r>
                  <a:rPr kumimoji="0" lang="zh-CN" altLang="en-US" sz="1600" i="0" u="none" strike="noStrike" cap="none" normalizeH="0" dirty="0">
                    <a:ln>
                      <a:noFill/>
                    </a:ln>
                    <a:solidFill>
                      <a:srgbClr val="121212"/>
                    </a:solidFill>
                    <a:effectLst/>
                    <a:latin typeface="+mn-lt"/>
                    <a:ea typeface="-apple-system"/>
                  </a:rPr>
                  <a:t>，作者采用单层前馈神经网络；</a:t>
                </a:r>
                <a:endParaRPr kumimoji="0" lang="en-US" altLang="zh-CN" sz="1600" i="0" u="none" strike="noStrike" cap="none" normalizeH="0" dirty="0">
                  <a:ln>
                    <a:noFill/>
                  </a:ln>
                  <a:solidFill>
                    <a:srgbClr val="121212"/>
                  </a:solidFill>
                  <a:effectLst/>
                  <a:latin typeface="+mn-lt"/>
                  <a:ea typeface="-apple-system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zh-CN" altLang="zh-CN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学习顶点 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𝑖</m:t>
                    </m:r>
                    <m:r>
                      <a:rPr lang="en-US" altLang="zh-CN" sz="1600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,</m:t>
                    </m:r>
                    <m:r>
                      <a:rPr lang="en-US" altLang="zh-CN" sz="1600" b="0" i="1" dirty="0" err="1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𝑗</m:t>
                    </m:r>
                  </m:oMath>
                </a14:m>
                <a:r>
                  <a:rPr lang="zh-CN" altLang="zh-CN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之间的相关性，就是通过可学习的参数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𝑾</m:t>
                    </m:r>
                  </m:oMath>
                </a14:m>
                <a:r>
                  <a:rPr lang="zh-CN" altLang="zh-CN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和映射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𝒂</m:t>
                    </m:r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(·)</m:t>
                    </m:r>
                  </m:oMath>
                </a14:m>
                <a:r>
                  <a:rPr lang="zh-CN" altLang="zh-CN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完成的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+mn-lt"/>
                    <a:ea typeface="-apple-system"/>
                  </a:rPr>
                  <a:t>。</a:t>
                </a:r>
                <a:r>
                  <a:rPr lang="zh-CN" altLang="zh-CN" sz="1600" dirty="0">
                    <a:latin typeface="+mn-lt"/>
                  </a:rPr>
                  <a:t> </a:t>
                </a:r>
                <a:endParaRPr kumimoji="0" lang="en-US" altLang="zh-CN" sz="1600" i="0" u="none" strike="noStrike" cap="none" normalizeH="0" dirty="0">
                  <a:ln>
                    <a:noFill/>
                  </a:ln>
                  <a:solidFill>
                    <a:srgbClr val="121212"/>
                  </a:solidFill>
                  <a:effectLst/>
                  <a:latin typeface="+mn-lt"/>
                  <a:ea typeface="-apple-system"/>
                </a:endParaRP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F3E78A6-C72A-4821-9BC6-036B575E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100" y="3428574"/>
                <a:ext cx="7405986" cy="1132426"/>
              </a:xfrm>
              <a:prstGeom prst="rect">
                <a:avLst/>
              </a:prstGeom>
              <a:blipFill>
                <a:blip r:embed="rId7"/>
                <a:stretch>
                  <a:fillRect l="-494" b="-591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[公式]">
            <a:extLst>
              <a:ext uri="{FF2B5EF4-FFF2-40B4-BE49-F238E27FC236}">
                <a16:creationId xmlns:a16="http://schemas.microsoft.com/office/drawing/2014/main" id="{2F047866-6B14-4C7A-B7EB-C208CE2FE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5334" y="3277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3" descr="[公式]">
            <a:extLst>
              <a:ext uri="{FF2B5EF4-FFF2-40B4-BE49-F238E27FC236}">
                <a16:creationId xmlns:a16="http://schemas.microsoft.com/office/drawing/2014/main" id="{39BDA1E8-1DF0-4BB5-8CB3-A334F52DA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09951" y="20050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[公式]">
            <a:extLst>
              <a:ext uri="{FF2B5EF4-FFF2-40B4-BE49-F238E27FC236}">
                <a16:creationId xmlns:a16="http://schemas.microsoft.com/office/drawing/2014/main" id="{65415114-379A-45C0-A396-3D04126EF1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81526" y="20050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5" descr="[公式]">
            <a:extLst>
              <a:ext uri="{FF2B5EF4-FFF2-40B4-BE49-F238E27FC236}">
                <a16:creationId xmlns:a16="http://schemas.microsoft.com/office/drawing/2014/main" id="{7CE4985A-7C3F-4AE7-A3FF-C62E2F154B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6734" y="356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22ADB8-F300-4DE3-8292-9077B50D9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49" y="2584712"/>
            <a:ext cx="3619500" cy="504825"/>
          </a:xfrm>
          <a:prstGeom prst="rect">
            <a:avLst/>
          </a:prstGeom>
        </p:spPr>
      </p:pic>
      <p:sp>
        <p:nvSpPr>
          <p:cNvPr id="22" name="AutoShape 11" descr="[公式]">
            <a:extLst>
              <a:ext uri="{FF2B5EF4-FFF2-40B4-BE49-F238E27FC236}">
                <a16:creationId xmlns:a16="http://schemas.microsoft.com/office/drawing/2014/main" id="{524B49C6-C848-4D29-A90D-0BE19F510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2" descr="[公式]">
            <a:extLst>
              <a:ext uri="{FF2B5EF4-FFF2-40B4-BE49-F238E27FC236}">
                <a16:creationId xmlns:a16="http://schemas.microsoft.com/office/drawing/2014/main" id="{DCCC676D-1EB3-409B-BCE1-4462617F3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405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3" descr="[公式]">
            <a:extLst>
              <a:ext uri="{FF2B5EF4-FFF2-40B4-BE49-F238E27FC236}">
                <a16:creationId xmlns:a16="http://schemas.microsoft.com/office/drawing/2014/main" id="{BF07FE63-5980-4F90-91D6-FBA42E08F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70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86ACBB9-2DEA-40FA-BBBC-DF3737A10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91" y="4948326"/>
            <a:ext cx="4448175" cy="9048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B2AA57C-6805-4A07-BC12-D9ADA1D7DA34}"/>
              </a:ext>
            </a:extLst>
          </p:cNvPr>
          <p:cNvSpPr txBox="1"/>
          <p:nvPr/>
        </p:nvSpPr>
        <p:spPr>
          <a:xfrm>
            <a:off x="353749" y="1743075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计算注意力系数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6A8C30-0532-41AB-855F-7A7AD320B6A5}"/>
              </a:ext>
            </a:extLst>
          </p:cNvPr>
          <p:cNvSpPr/>
          <p:nvPr/>
        </p:nvSpPr>
        <p:spPr>
          <a:xfrm>
            <a:off x="7533234" y="5242741"/>
            <a:ext cx="4739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Lucida Grand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Attention Networks</a:t>
            </a:r>
            <a:r>
              <a:rPr lang="en-US" altLang="zh-CN" sz="1200" b="1" dirty="0">
                <a:solidFill>
                  <a:srgbClr val="0070C0"/>
                </a:solidFill>
                <a:latin typeface="Lucida Grande"/>
              </a:rPr>
              <a:t>(</a:t>
            </a:r>
            <a:r>
              <a:rPr lang="en-US" altLang="zh-CN" sz="1200" dirty="0" err="1">
                <a:solidFill>
                  <a:srgbClr val="0070C0"/>
                </a:solidFill>
              </a:rPr>
              <a:t>Petar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Veličković</a:t>
            </a:r>
            <a:r>
              <a:rPr lang="en-US" altLang="zh-CN" sz="1200" dirty="0">
                <a:solidFill>
                  <a:srgbClr val="0070C0"/>
                </a:solidFill>
              </a:rPr>
              <a:t>, </a:t>
            </a:r>
            <a:r>
              <a:rPr lang="en-US" altLang="zh-CN" sz="1200" dirty="0" err="1">
                <a:solidFill>
                  <a:srgbClr val="0070C0"/>
                </a:solidFill>
              </a:rPr>
              <a:t>Guillem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Cucurul</a:t>
            </a:r>
            <a:r>
              <a:rPr lang="en-US" altLang="zh-CN" sz="1200" dirty="0" err="1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altLang="zh-CN" sz="1200" dirty="0" err="1">
                <a:solidFill>
                  <a:srgbClr val="0070C0"/>
                </a:solidFill>
              </a:rPr>
              <a:t>,et</a:t>
            </a:r>
            <a:r>
              <a:rPr lang="en-US" altLang="zh-CN" sz="1200" dirty="0">
                <a:solidFill>
                  <a:srgbClr val="0070C0"/>
                </a:solidFill>
              </a:rPr>
              <a:t> al.</a:t>
            </a:r>
            <a:r>
              <a:rPr lang="en-US" altLang="zh-CN" sz="1200" b="1" dirty="0">
                <a:solidFill>
                  <a:srgbClr val="0070C0"/>
                </a:solidFill>
                <a:latin typeface="Lucida Grande"/>
              </a:rPr>
              <a:t>)</a:t>
            </a:r>
            <a:endParaRPr lang="en-US" altLang="zh-CN" sz="1200" b="1" i="0" dirty="0">
              <a:solidFill>
                <a:srgbClr val="0070C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93980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64387"/>
            <a:ext cx="574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补充知识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 Attention Networks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2" descr="xjtu">
            <a:extLst>
              <a:ext uri="{FF2B5EF4-FFF2-40B4-BE49-F238E27FC236}">
                <a16:creationId xmlns:a16="http://schemas.microsoft.com/office/drawing/2014/main" id="{E9411820-6DB5-4CF2-87B6-13FFE4678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F3E78A6-C72A-4821-9BC6-036B575E6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3291634"/>
                <a:ext cx="7797552" cy="399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zh-CN" altLang="en-US" sz="1600" b="1" i="1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zh-CN" sz="1600" dirty="0">
                    <a:solidFill>
                      <a:srgbClr val="121212"/>
                    </a:solidFill>
                    <a:ea typeface="-apple-system"/>
                  </a:rPr>
                  <a:t>就是GAT输出的对于每个顶点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𝒊</m:t>
                    </m:r>
                    <m:r>
                      <a:rPr lang="zh-CN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 </m:t>
                    </m:r>
                  </m:oMath>
                </a14:m>
                <a:r>
                  <a:rPr lang="zh-CN" altLang="zh-CN" sz="1600" dirty="0">
                    <a:solidFill>
                      <a:srgbClr val="121212"/>
                    </a:solidFill>
                    <a:ea typeface="-apple-system"/>
                  </a:rPr>
                  <a:t>的新特征（融合了邻域信息）</a:t>
                </a:r>
                <a:r>
                  <a:rPr lang="zh-CN" altLang="en-US" sz="1600" dirty="0">
                    <a:solidFill>
                      <a:srgbClr val="121212"/>
                    </a:solidFill>
                    <a:ea typeface="-apple-system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𝝈</m:t>
                    </m:r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(</m:t>
                    </m:r>
                    <m:r>
                      <a:rPr lang="en-US" altLang="zh-CN" sz="1600" b="1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·</m:t>
                    </m:r>
                    <m:r>
                      <a:rPr lang="en-US" altLang="zh-CN" sz="1600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121212"/>
                    </a:solidFill>
                    <a:ea typeface="-apple-system"/>
                  </a:rPr>
                  <a:t> </a:t>
                </a:r>
                <a:r>
                  <a:rPr lang="zh-CN" altLang="zh-CN" sz="1600" dirty="0">
                    <a:solidFill>
                      <a:srgbClr val="121212"/>
                    </a:solidFill>
                    <a:ea typeface="-apple-system"/>
                  </a:rPr>
                  <a:t>是激活函数</a:t>
                </a:r>
                <a:r>
                  <a:rPr lang="zh-CN" altLang="en-US" sz="1600" dirty="0">
                    <a:solidFill>
                      <a:srgbClr val="121212"/>
                    </a:solidFill>
                    <a:ea typeface="-apple-system"/>
                  </a:rPr>
                  <a:t>。</a:t>
                </a:r>
                <a:r>
                  <a:rPr lang="zh-CN" altLang="zh-CN" sz="1600" dirty="0"/>
                  <a:t> </a:t>
                </a:r>
                <a:endParaRPr kumimoji="0" lang="en-US" altLang="zh-CN" sz="1600" i="0" u="none" strike="noStrike" cap="none" normalizeH="0" dirty="0">
                  <a:ln>
                    <a:noFill/>
                  </a:ln>
                  <a:solidFill>
                    <a:srgbClr val="121212"/>
                  </a:solidFill>
                  <a:effectLst/>
                  <a:ea typeface="-apple-system"/>
                </a:endParaRP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F3E78A6-C72A-4821-9BC6-036B575E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3291634"/>
                <a:ext cx="7797552" cy="399405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[公式]">
            <a:extLst>
              <a:ext uri="{FF2B5EF4-FFF2-40B4-BE49-F238E27FC236}">
                <a16:creationId xmlns:a16="http://schemas.microsoft.com/office/drawing/2014/main" id="{2F047866-6B14-4C7A-B7EB-C208CE2FE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5334" y="3277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3" descr="[公式]">
            <a:extLst>
              <a:ext uri="{FF2B5EF4-FFF2-40B4-BE49-F238E27FC236}">
                <a16:creationId xmlns:a16="http://schemas.microsoft.com/office/drawing/2014/main" id="{39BDA1E8-1DF0-4BB5-8CB3-A334F52DA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09951" y="20050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[公式]">
            <a:extLst>
              <a:ext uri="{FF2B5EF4-FFF2-40B4-BE49-F238E27FC236}">
                <a16:creationId xmlns:a16="http://schemas.microsoft.com/office/drawing/2014/main" id="{65415114-379A-45C0-A396-3D04126EF1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81526" y="20050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5" descr="[公式]">
            <a:extLst>
              <a:ext uri="{FF2B5EF4-FFF2-40B4-BE49-F238E27FC236}">
                <a16:creationId xmlns:a16="http://schemas.microsoft.com/office/drawing/2014/main" id="{7CE4985A-7C3F-4AE7-A3FF-C62E2F154B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6734" y="356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1" descr="[公式]">
            <a:extLst>
              <a:ext uri="{FF2B5EF4-FFF2-40B4-BE49-F238E27FC236}">
                <a16:creationId xmlns:a16="http://schemas.microsoft.com/office/drawing/2014/main" id="{524B49C6-C848-4D29-A90D-0BE19F510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06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2" descr="[公式]">
            <a:extLst>
              <a:ext uri="{FF2B5EF4-FFF2-40B4-BE49-F238E27FC236}">
                <a16:creationId xmlns:a16="http://schemas.microsoft.com/office/drawing/2014/main" id="{DCCC676D-1EB3-409B-BCE1-4462617F3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405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3" descr="[公式]">
            <a:extLst>
              <a:ext uri="{FF2B5EF4-FFF2-40B4-BE49-F238E27FC236}">
                <a16:creationId xmlns:a16="http://schemas.microsoft.com/office/drawing/2014/main" id="{BF07FE63-5980-4F90-91D6-FBA42E08F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770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7C245F-38C2-46DA-9CDA-0E23AD16C4DF}"/>
              </a:ext>
            </a:extLst>
          </p:cNvPr>
          <p:cNvSpPr txBox="1"/>
          <p:nvPr/>
        </p:nvSpPr>
        <p:spPr>
          <a:xfrm>
            <a:off x="353749" y="17430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加权求和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104720-E503-4615-A02A-845305ACF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50" y="2157410"/>
            <a:ext cx="3105150" cy="1009650"/>
          </a:xfrm>
          <a:prstGeom prst="rect">
            <a:avLst/>
          </a:prstGeom>
        </p:spPr>
      </p:pic>
      <p:sp>
        <p:nvSpPr>
          <p:cNvPr id="6" name="AutoShape 2" descr="[公式]">
            <a:extLst>
              <a:ext uri="{FF2B5EF4-FFF2-40B4-BE49-F238E27FC236}">
                <a16:creationId xmlns:a16="http://schemas.microsoft.com/office/drawing/2014/main" id="{696D6B70-9603-4756-AED1-BDCDE34A9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3" descr="[公式]">
            <a:extLst>
              <a:ext uri="{FF2B5EF4-FFF2-40B4-BE49-F238E27FC236}">
                <a16:creationId xmlns:a16="http://schemas.microsoft.com/office/drawing/2014/main" id="{0A68F143-3D25-424F-9D72-B7B84B839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972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[公式]">
            <a:extLst>
              <a:ext uri="{FF2B5EF4-FFF2-40B4-BE49-F238E27FC236}">
                <a16:creationId xmlns:a16="http://schemas.microsoft.com/office/drawing/2014/main" id="{D766BE96-55CF-4A68-BA1D-093598315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4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3FBECCE-6907-4EFB-84FC-82DF890AD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336" y="2624164"/>
            <a:ext cx="3536950" cy="24940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B1EE27D-0C11-4634-B55E-14E2C9CB3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91" y="4785331"/>
            <a:ext cx="4010025" cy="9525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A1BC370-1177-4F9F-A1AE-2947AC9BC807}"/>
              </a:ext>
            </a:extLst>
          </p:cNvPr>
          <p:cNvSpPr txBox="1"/>
          <p:nvPr/>
        </p:nvSpPr>
        <p:spPr>
          <a:xfrm>
            <a:off x="353749" y="4315509"/>
            <a:ext cx="394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多头机制</a:t>
            </a:r>
            <a:r>
              <a: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（增强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or </a:t>
            </a:r>
            <a:r>
              <a: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集成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770D42F-BF98-45AC-BDFD-042469245F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834"/>
          <a:stretch/>
        </p:blipFill>
        <p:spPr>
          <a:xfrm>
            <a:off x="376238" y="5768979"/>
            <a:ext cx="3232344" cy="883017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F5B72C2-157B-42AC-A9CA-E744ABC2B2FF}"/>
              </a:ext>
            </a:extLst>
          </p:cNvPr>
          <p:cNvSpPr/>
          <p:nvPr/>
        </p:nvSpPr>
        <p:spPr>
          <a:xfrm>
            <a:off x="7533234" y="5242741"/>
            <a:ext cx="4739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Lucida Grand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Attention Networks</a:t>
            </a:r>
            <a:r>
              <a:rPr lang="en-US" altLang="zh-CN" sz="1200" b="1" dirty="0">
                <a:solidFill>
                  <a:srgbClr val="0070C0"/>
                </a:solidFill>
                <a:latin typeface="Lucida Grande"/>
              </a:rPr>
              <a:t>(</a:t>
            </a:r>
            <a:r>
              <a:rPr lang="en-US" altLang="zh-CN" sz="1200" dirty="0" err="1">
                <a:solidFill>
                  <a:srgbClr val="0070C0"/>
                </a:solidFill>
              </a:rPr>
              <a:t>Petar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Veličković</a:t>
            </a:r>
            <a:r>
              <a:rPr lang="en-US" altLang="zh-CN" sz="1200" dirty="0">
                <a:solidFill>
                  <a:srgbClr val="0070C0"/>
                </a:solidFill>
              </a:rPr>
              <a:t>, </a:t>
            </a:r>
            <a:r>
              <a:rPr lang="en-US" altLang="zh-CN" sz="1200" dirty="0" err="1">
                <a:solidFill>
                  <a:srgbClr val="0070C0"/>
                </a:solidFill>
              </a:rPr>
              <a:t>Guillem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Cucurul</a:t>
            </a:r>
            <a:r>
              <a:rPr lang="en-US" altLang="zh-CN" sz="1200" dirty="0" err="1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altLang="zh-CN" sz="1200" dirty="0" err="1">
                <a:solidFill>
                  <a:srgbClr val="0070C0"/>
                </a:solidFill>
              </a:rPr>
              <a:t>,et</a:t>
            </a:r>
            <a:r>
              <a:rPr lang="en-US" altLang="zh-CN" sz="1200" dirty="0">
                <a:solidFill>
                  <a:srgbClr val="0070C0"/>
                </a:solidFill>
              </a:rPr>
              <a:t> al.</a:t>
            </a:r>
            <a:r>
              <a:rPr lang="en-US" altLang="zh-CN" sz="1200" b="1" dirty="0">
                <a:solidFill>
                  <a:srgbClr val="0070C0"/>
                </a:solidFill>
                <a:latin typeface="Lucida Grande"/>
              </a:rPr>
              <a:t>)</a:t>
            </a:r>
            <a:endParaRPr lang="en-US" altLang="zh-CN" sz="1200" b="1" i="0" dirty="0">
              <a:solidFill>
                <a:srgbClr val="0070C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911814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9246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Graph Layer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C9CB-711B-4E6A-B7D7-BD4C6D4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234" y="2133600"/>
            <a:ext cx="7589750" cy="41427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8F8EBB-CEF1-4C3E-A732-C1A0BFD97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66" y="1986520"/>
            <a:ext cx="2676525" cy="1524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FA99E3-31B2-40BC-A035-889E670D8366}"/>
              </a:ext>
            </a:extLst>
          </p:cNvPr>
          <p:cNvCxnSpPr>
            <a:cxnSpLocks/>
          </p:cNvCxnSpPr>
          <p:nvPr/>
        </p:nvCxnSpPr>
        <p:spPr>
          <a:xfrm flipH="1" flipV="1">
            <a:off x="3343274" y="3032620"/>
            <a:ext cx="2752726" cy="791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4BC733-EA03-4FC5-8B47-E0CC2596421B}"/>
              </a:ext>
            </a:extLst>
          </p:cNvPr>
          <p:cNvSpPr txBox="1"/>
          <p:nvPr/>
        </p:nvSpPr>
        <p:spPr>
          <a:xfrm>
            <a:off x="466724" y="56637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细节处理：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EDE88F-9BC3-447C-A998-42C86DF7C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684" y="4587380"/>
            <a:ext cx="5686425" cy="215265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CB870C25-004A-4268-A159-ADF034FE136C}"/>
              </a:ext>
            </a:extLst>
          </p:cNvPr>
          <p:cNvSpPr/>
          <p:nvPr/>
        </p:nvSpPr>
        <p:spPr>
          <a:xfrm>
            <a:off x="1704974" y="5703302"/>
            <a:ext cx="972710" cy="227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 descr="xjtu">
            <a:extLst>
              <a:ext uri="{FF2B5EF4-FFF2-40B4-BE49-F238E27FC236}">
                <a16:creationId xmlns:a16="http://schemas.microsoft.com/office/drawing/2014/main" id="{E58E1F8E-BC78-40FD-90E0-3E8650162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59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3756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Fusion Layer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C9CB-711B-4E6A-B7D7-BD4C6D4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88" y="2390775"/>
            <a:ext cx="7118596" cy="388559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923B89-A6E9-4EBC-87DD-DC86ED4DE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41" y="1879964"/>
            <a:ext cx="4971184" cy="5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2509EB-525E-4C26-948E-E4CCD8F6F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91" y="4119562"/>
            <a:ext cx="3521362" cy="141446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16E2937-881E-4C63-9189-5553DF0718C3}"/>
              </a:ext>
            </a:extLst>
          </p:cNvPr>
          <p:cNvCxnSpPr/>
          <p:nvPr/>
        </p:nvCxnSpPr>
        <p:spPr>
          <a:xfrm flipV="1">
            <a:off x="372341" y="2257425"/>
            <a:ext cx="1104034" cy="1905000"/>
          </a:xfrm>
          <a:prstGeom prst="straightConnector1">
            <a:avLst/>
          </a:prstGeom>
          <a:ln>
            <a:solidFill>
              <a:srgbClr val="BE02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xjtu">
            <a:extLst>
              <a:ext uri="{FF2B5EF4-FFF2-40B4-BE49-F238E27FC236}">
                <a16:creationId xmlns:a16="http://schemas.microsoft.com/office/drawing/2014/main" id="{3A40D1B7-C29F-4404-B972-4807BD0A6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403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-29723" y="523756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Decoding Layer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C9CB-711B-4E6A-B7D7-BD4C6D4BD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488" y="2371725"/>
            <a:ext cx="7153496" cy="39046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AFF95C-4AB5-4AA7-9D9F-2F30E693A96A}"/>
              </a:ext>
            </a:extLst>
          </p:cNvPr>
          <p:cNvSpPr txBox="1"/>
          <p:nvPr/>
        </p:nvSpPr>
        <p:spPr>
          <a:xfrm>
            <a:off x="5005488" y="2358535"/>
            <a:ext cx="3300312" cy="923330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0C300B-2013-4378-B7FE-6DC313C68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091" y="1440787"/>
            <a:ext cx="3314700" cy="65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310ED-084A-4BAC-9B94-D413DAB8B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057" y="1378801"/>
            <a:ext cx="3524250" cy="838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7974C6-F91C-4711-9E8C-0D3C8D017E3E}"/>
              </a:ext>
            </a:extLst>
          </p:cNvPr>
          <p:cNvSpPr txBox="1"/>
          <p:nvPr/>
        </p:nvSpPr>
        <p:spPr>
          <a:xfrm>
            <a:off x="258907" y="1601448"/>
            <a:ext cx="26933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条件随机场</a:t>
            </a:r>
            <a:r>
              <a:rPr lang="en-US" altLang="zh-CN" dirty="0"/>
              <a:t>CRF</a:t>
            </a:r>
            <a:r>
              <a:rPr lang="zh-CN" altLang="en-US" dirty="0"/>
              <a:t>层：</a:t>
            </a:r>
            <a:endParaRPr lang="en-US" altLang="zh-CN" dirty="0"/>
          </a:p>
          <a:p>
            <a:r>
              <a:rPr lang="zh-CN" altLang="en-US" sz="1600" dirty="0"/>
              <a:t>处理技巧：</a:t>
            </a:r>
            <a:r>
              <a:rPr lang="en-US" altLang="zh-CN" sz="1600" dirty="0">
                <a:solidFill>
                  <a:srgbClr val="0070C0"/>
                </a:solidFill>
              </a:rPr>
              <a:t>Viterbi algorithm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3" name="Picture 2" descr="xjtu">
            <a:extLst>
              <a:ext uri="{FF2B5EF4-FFF2-40B4-BE49-F238E27FC236}">
                <a16:creationId xmlns:a16="http://schemas.microsoft.com/office/drawing/2014/main" id="{678E4321-F25C-49D0-82E6-81540BE55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83FEC31-87EA-42BA-9DE7-024920F000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91" y="3720720"/>
            <a:ext cx="4252792" cy="20712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AFF8FD-C9D0-4444-A5FE-0F2E4125A686}"/>
              </a:ext>
            </a:extLst>
          </p:cNvPr>
          <p:cNvSpPr txBox="1"/>
          <p:nvPr/>
        </p:nvSpPr>
        <p:spPr>
          <a:xfrm>
            <a:off x="180409" y="5798552"/>
            <a:ext cx="415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图片来源</a:t>
            </a:r>
            <a:r>
              <a:rPr lang="zh-CN" altLang="en-US" sz="1200" b="1" dirty="0">
                <a:solidFill>
                  <a:srgbClr val="0070C0"/>
                </a:solidFill>
              </a:rPr>
              <a:t>：</a:t>
            </a:r>
            <a:r>
              <a:rPr lang="en-US" altLang="zh-CN" sz="1200" b="1" dirty="0">
                <a:solidFill>
                  <a:srgbClr val="0070C0"/>
                </a:solidFill>
              </a:rPr>
              <a:t>https://www.bilibili.com/video/BV1zJ411575b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752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pic>
        <p:nvPicPr>
          <p:cNvPr id="11" name="Picture 2" descr="xjtu">
            <a:extLst>
              <a:ext uri="{FF2B5EF4-FFF2-40B4-BE49-F238E27FC236}">
                <a16:creationId xmlns:a16="http://schemas.microsoft.com/office/drawing/2014/main" id="{90D65976-D1AB-4129-8DC9-7B3986A82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13F629-9F2F-4439-8D76-481676B7DDDB}"/>
              </a:ext>
            </a:extLst>
          </p:cNvPr>
          <p:cNvSpPr/>
          <p:nvPr/>
        </p:nvSpPr>
        <p:spPr>
          <a:xfrm>
            <a:off x="7915275" y="1347044"/>
            <a:ext cx="4151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Weibo NER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3.78%, 1.07% and 5.34% 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4.3%, 3.41% and 6.07% (</a:t>
            </a:r>
            <a:r>
              <a:rPr lang="en-US" altLang="zh-CN" sz="1600" dirty="0">
                <a:solidFill>
                  <a:srgbClr val="45D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lattice LSTM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2980CE-595E-4FC3-9AD0-4D795F1E5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1312561"/>
            <a:ext cx="7905750" cy="26765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CA228B7-3812-479A-ACE7-206655753D32}"/>
              </a:ext>
            </a:extLst>
          </p:cNvPr>
          <p:cNvSpPr/>
          <p:nvPr/>
        </p:nvSpPr>
        <p:spPr>
          <a:xfrm>
            <a:off x="7915274" y="2389109"/>
            <a:ext cx="42672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OntoNotes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 0.91% improvement in F1 score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45D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rgbClr val="45D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：融合词典知识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60D557-D8D6-4E16-99F0-1E4CA0644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" y="3989086"/>
            <a:ext cx="4381500" cy="2667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54085B-2652-46EF-BF36-DC8A1AC9FB22}"/>
              </a:ext>
            </a:extLst>
          </p:cNvPr>
          <p:cNvSpPr/>
          <p:nvPr/>
        </p:nvSpPr>
        <p:spPr>
          <a:xfrm>
            <a:off x="7905750" y="3579644"/>
            <a:ext cx="427672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MSRA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By leveraging hand crafted features 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et al., 2006; Zhang et al., 2006; Zhou et al., 2013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and character embeddings 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 et al., 2016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), statistical models </a:t>
            </a:r>
            <a:r>
              <a:rPr lang="en-US" altLang="zh-CN" sz="1600" u="sng" dirty="0">
                <a:latin typeface="Arial" panose="020B0604020202020204" pitchFamily="34" charset="0"/>
                <a:cs typeface="Arial" panose="020B0604020202020204" pitchFamily="34" charset="0"/>
              </a:rPr>
              <a:t>achieve good results on MSRA dataset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Our model outperforms the lattice LSTM by 0.29% in F1 score on MSRA datasets</a:t>
            </a:r>
            <a:r>
              <a:rPr lang="de-DE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45D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187FE4-2744-4EBA-BEEB-892BEAC83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974" y="4023569"/>
            <a:ext cx="3543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E847BB-C436-45C3-93C6-A520D51E7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1" y="1798112"/>
            <a:ext cx="4371975" cy="2628900"/>
          </a:xfrm>
          <a:prstGeom prst="rect">
            <a:avLst/>
          </a:prstGeom>
        </p:spPr>
      </p:pic>
      <p:pic>
        <p:nvPicPr>
          <p:cNvPr id="9" name="Picture 2" descr="xjtu">
            <a:extLst>
              <a:ext uri="{FF2B5EF4-FFF2-40B4-BE49-F238E27FC236}">
                <a16:creationId xmlns:a16="http://schemas.microsoft.com/office/drawing/2014/main" id="{F37A777B-059A-4B8D-94BF-4E84281B4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B46594-BE86-4029-BA8A-0F6EB49D059F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810323-88A7-4C1E-8B43-156D8F98A6CD}"/>
              </a:ext>
            </a:extLst>
          </p:cNvPr>
          <p:cNvSpPr/>
          <p:nvPr/>
        </p:nvSpPr>
        <p:spPr>
          <a:xfrm>
            <a:off x="6032500" y="1798112"/>
            <a:ext cx="42767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计算效率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/>
              <a:t>在批量训练中，</a:t>
            </a:r>
            <a:r>
              <a:rPr lang="zh-CN" altLang="en-US" sz="1600" dirty="0">
                <a:solidFill>
                  <a:srgbClr val="FF0000"/>
                </a:solidFill>
              </a:rPr>
              <a:t>对齐</a:t>
            </a:r>
            <a:r>
              <a:rPr lang="zh-CN" altLang="en-US" sz="1600" dirty="0"/>
              <a:t>单词</a:t>
            </a:r>
            <a:r>
              <a:rPr lang="en-US" altLang="zh-CN" sz="1600" dirty="0"/>
              <a:t>-</a:t>
            </a:r>
            <a:r>
              <a:rPr lang="zh-CN" altLang="en-US" sz="1600" dirty="0"/>
              <a:t>字符晶格结构通常是非常重要的，因此</a:t>
            </a:r>
            <a:r>
              <a:rPr lang="en-US" altLang="zh-CN" sz="1600" dirty="0"/>
              <a:t>Lattice LSTM</a:t>
            </a:r>
            <a:r>
              <a:rPr lang="zh-CN" altLang="en-US" sz="1600" dirty="0"/>
              <a:t>（</a:t>
            </a:r>
            <a:r>
              <a:rPr lang="en-US" altLang="zh-CN" sz="1600" dirty="0">
                <a:solidFill>
                  <a:srgbClr val="0070C0"/>
                </a:solidFill>
              </a:rPr>
              <a:t>Zhang</a:t>
            </a:r>
            <a:r>
              <a:rPr lang="zh-CN" altLang="en-US" sz="1600" dirty="0">
                <a:solidFill>
                  <a:srgbClr val="0070C0"/>
                </a:solidFill>
              </a:rPr>
              <a:t>和</a:t>
            </a:r>
            <a:r>
              <a:rPr lang="en-US" altLang="zh-CN" sz="1600" dirty="0">
                <a:solidFill>
                  <a:srgbClr val="0070C0"/>
                </a:solidFill>
              </a:rPr>
              <a:t>Yang</a:t>
            </a:r>
            <a:r>
              <a:rPr lang="zh-CN" altLang="en-US" sz="1600" dirty="0">
                <a:solidFill>
                  <a:srgbClr val="0070C0"/>
                </a:solidFill>
              </a:rPr>
              <a:t>，</a:t>
            </a:r>
            <a:r>
              <a:rPr lang="en-US" altLang="zh-CN" sz="1600" dirty="0">
                <a:solidFill>
                  <a:srgbClr val="0070C0"/>
                </a:solidFill>
              </a:rPr>
              <a:t>2018</a:t>
            </a:r>
            <a:r>
              <a:rPr lang="zh-CN" altLang="en-US" sz="1600" dirty="0"/>
              <a:t>）在训练和测试中速度较慢。但是该模型中的</a:t>
            </a:r>
            <a:r>
              <a:rPr lang="en-US" altLang="zh-CN" sz="1600" dirty="0"/>
              <a:t>LSTM</a:t>
            </a:r>
            <a:r>
              <a:rPr lang="zh-CN" altLang="en-US" sz="1600" dirty="0"/>
              <a:t>和</a:t>
            </a:r>
            <a:r>
              <a:rPr lang="en-US" altLang="zh-CN" sz="1600" dirty="0"/>
              <a:t>GAT</a:t>
            </a:r>
            <a:r>
              <a:rPr lang="zh-CN" altLang="en-US" sz="1600" dirty="0"/>
              <a:t>可以使用</a:t>
            </a:r>
            <a:r>
              <a:rPr lang="en-US" altLang="zh-CN" sz="1600" dirty="0"/>
              <a:t>batch</a:t>
            </a:r>
            <a:r>
              <a:rPr lang="zh-CN" altLang="en-US" sz="1600" dirty="0"/>
              <a:t>进行训练。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888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9" name="Picture 2" descr="xjtu">
            <a:extLst>
              <a:ext uri="{FF2B5EF4-FFF2-40B4-BE49-F238E27FC236}">
                <a16:creationId xmlns:a16="http://schemas.microsoft.com/office/drawing/2014/main" id="{075C5850-86D2-47A2-9061-0F3F41099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9C9FAD-F72C-4E37-B236-EF1ED02F0579}"/>
              </a:ext>
            </a:extLst>
          </p:cNvPr>
          <p:cNvSpPr txBox="1"/>
          <p:nvPr/>
        </p:nvSpPr>
        <p:spPr>
          <a:xfrm>
            <a:off x="0" y="5276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3C8E2D-71B2-4D42-91C0-69EB3E54230A}"/>
              </a:ext>
            </a:extLst>
          </p:cNvPr>
          <p:cNvSpPr/>
          <p:nvPr/>
        </p:nvSpPr>
        <p:spPr>
          <a:xfrm>
            <a:off x="184150" y="1485900"/>
            <a:ext cx="66071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消融实验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观察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消融实验，在缺失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T-graph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的情况下，发现模型的性能下降的最快，这说明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T-graph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对该模型来说非常重要。但是，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T-graph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在没其他图的帮助下表现的贼差，具体结果见倒数第</a:t>
            </a:r>
            <a:r>
              <a:rPr lang="en-US" altLang="zh-CN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行。作者推断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T-graph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仅仅只能捕获最近上下文的词汇信息，所以仅仅依靠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T-graph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是不够的。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Weibo NER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数据集上，实验的结果表明，三个子图的作用一致。可能是因为社交中的文本比较复杂，需要同时依赖于三个子图才能发挥出模型的效果吧。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总之，三个子图都可单独起作用（与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对比），但是同时存在时，表现力更强。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6ABF7-3FAF-446B-BEE2-05ADF78B3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007" y="1213694"/>
            <a:ext cx="4501843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90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论文概况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2E3CFC-2F75-4AA6-A200-DA8A3C899F29}"/>
              </a:ext>
            </a:extLst>
          </p:cNvPr>
          <p:cNvSpPr/>
          <p:nvPr/>
        </p:nvSpPr>
        <p:spPr>
          <a:xfrm>
            <a:off x="361950" y="1431876"/>
            <a:ext cx="11525250" cy="59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"Leverage Lexical Knowledge Base for Chinese NER via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dirty="0">
                <a:solidFill>
                  <a:schemeClr val="tx1"/>
                </a:solidFill>
              </a:rPr>
              <a:t>ollaborative </a:t>
            </a:r>
            <a:r>
              <a:rPr lang="en-US" altLang="zh-CN" sz="2000" b="1" dirty="0">
                <a:solidFill>
                  <a:srgbClr val="FF0000"/>
                </a:solidFill>
              </a:rPr>
              <a:t>G</a:t>
            </a:r>
            <a:r>
              <a:rPr lang="en-US" altLang="zh-CN" sz="2000" dirty="0">
                <a:solidFill>
                  <a:schemeClr val="tx1"/>
                </a:solidFill>
              </a:rPr>
              <a:t>raph </a:t>
            </a:r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etwork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." </a:t>
            </a:r>
            <a:r>
              <a:rPr lang="en-US" altLang="zh-CN" sz="2000" dirty="0" err="1">
                <a:solidFill>
                  <a:schemeClr val="tx1"/>
                </a:solidFill>
              </a:rPr>
              <a:t>Dianbo</a:t>
            </a:r>
            <a:r>
              <a:rPr lang="en-US" altLang="zh-CN" sz="2000" dirty="0">
                <a:solidFill>
                  <a:schemeClr val="tx1"/>
                </a:solidFill>
              </a:rPr>
              <a:t> Sui , </a:t>
            </a:r>
            <a:r>
              <a:rPr lang="en-US" altLang="zh-CN" sz="2000" dirty="0" err="1">
                <a:solidFill>
                  <a:schemeClr val="tx1"/>
                </a:solidFill>
              </a:rPr>
              <a:t>Yubo</a:t>
            </a:r>
            <a:r>
              <a:rPr lang="en-US" altLang="zh-CN" sz="2000" dirty="0">
                <a:solidFill>
                  <a:schemeClr val="tx1"/>
                </a:solidFill>
              </a:rPr>
              <a:t> Chen , et al. EMNLP-2019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87FE5C-172A-4A39-AF4B-12EFD45B37D0}"/>
              </a:ext>
            </a:extLst>
          </p:cNvPr>
          <p:cNvSpPr txBox="1"/>
          <p:nvPr/>
        </p:nvSpPr>
        <p:spPr>
          <a:xfrm>
            <a:off x="533400" y="2179320"/>
            <a:ext cx="11525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发表会议：</a:t>
            </a:r>
            <a:endParaRPr lang="en-US" altLang="zh-CN" dirty="0"/>
          </a:p>
          <a:p>
            <a:pPr lvl="1"/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Proceedings of the 2019 Conference on Empirical Methods in Natural Language Processing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EMNLP-2019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发表时间</a:t>
            </a:r>
            <a:endParaRPr lang="en-US" altLang="zh-CN" dirty="0"/>
          </a:p>
          <a:p>
            <a:pPr lvl="1"/>
            <a:r>
              <a:rPr lang="en-US" altLang="zh-CN" dirty="0"/>
              <a:t>November,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被引：</a:t>
            </a:r>
            <a:r>
              <a:rPr lang="en-US" altLang="zh-CN" dirty="0"/>
              <a:t>31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作者：</a:t>
            </a:r>
            <a:endParaRPr lang="en-US" altLang="zh-CN" dirty="0"/>
          </a:p>
          <a:p>
            <a:pPr lvl="1"/>
            <a:r>
              <a:rPr lang="en-US" altLang="zh-CN" dirty="0" err="1"/>
              <a:t>Dianbo</a:t>
            </a:r>
            <a:r>
              <a:rPr lang="en-US" altLang="zh-CN" dirty="0"/>
              <a:t> Sui</a:t>
            </a:r>
            <a:r>
              <a:rPr lang="en-US" altLang="zh-CN" baseline="30000" dirty="0"/>
              <a:t>1,2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 err="1"/>
              <a:t>Yubo</a:t>
            </a:r>
            <a:r>
              <a:rPr lang="en-US" altLang="zh-CN" dirty="0"/>
              <a:t> Chen</a:t>
            </a:r>
            <a:r>
              <a:rPr lang="en-US" altLang="zh-CN" baseline="30000" dirty="0"/>
              <a:t>1</a:t>
            </a:r>
            <a:r>
              <a:rPr lang="en-US" altLang="zh-CN" dirty="0"/>
              <a:t> , </a:t>
            </a:r>
            <a:r>
              <a:rPr lang="en-US" altLang="zh-CN" dirty="0">
                <a:hlinkClick r:id="rId6"/>
              </a:rPr>
              <a:t>http://people.ucas.ac.cn/~yubochen</a:t>
            </a:r>
            <a:endParaRPr lang="en-US" altLang="zh-CN" dirty="0"/>
          </a:p>
          <a:p>
            <a:pPr lvl="1"/>
            <a:r>
              <a:rPr lang="en-US" altLang="zh-CN" dirty="0"/>
              <a:t>Kang Liu</a:t>
            </a:r>
            <a:r>
              <a:rPr lang="en-US" altLang="zh-CN" baseline="30000" dirty="0"/>
              <a:t>1,2</a:t>
            </a:r>
            <a:r>
              <a:rPr lang="en-US" altLang="zh-CN" dirty="0"/>
              <a:t> , </a:t>
            </a:r>
            <a:r>
              <a:rPr lang="en-US" altLang="zh-CN" dirty="0">
                <a:hlinkClick r:id="rId7"/>
              </a:rPr>
              <a:t>http://people.ucas.ac.cn/~liukang</a:t>
            </a:r>
            <a:endParaRPr lang="en-US" altLang="zh-CN" dirty="0"/>
          </a:p>
          <a:p>
            <a:pPr lvl="1"/>
            <a:r>
              <a:rPr lang="en-US" altLang="zh-CN" dirty="0"/>
              <a:t>Jun Zhao</a:t>
            </a:r>
            <a:r>
              <a:rPr lang="en-US" altLang="zh-CN" baseline="30000" dirty="0"/>
              <a:t>1,2</a:t>
            </a:r>
            <a:r>
              <a:rPr lang="en-US" altLang="zh-CN" dirty="0"/>
              <a:t> , </a:t>
            </a:r>
            <a:r>
              <a:rPr lang="en-US" altLang="zh-CN" dirty="0">
                <a:hlinkClick r:id="rId8"/>
              </a:rPr>
              <a:t>http://people.ucas.ac.cn/~zhaojun</a:t>
            </a:r>
            <a:endParaRPr lang="en-US" altLang="zh-CN" dirty="0"/>
          </a:p>
          <a:p>
            <a:pPr lvl="1"/>
            <a:r>
              <a:rPr lang="en-US" altLang="zh-CN" dirty="0" err="1"/>
              <a:t>Shengping</a:t>
            </a:r>
            <a:r>
              <a:rPr lang="en-US" altLang="zh-CN" dirty="0"/>
              <a:t> Liu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主要机构：</a:t>
            </a:r>
            <a:endParaRPr lang="en-US" altLang="zh-CN" dirty="0"/>
          </a:p>
          <a:p>
            <a:pPr lvl="1"/>
            <a:r>
              <a:rPr lang="en-US" altLang="zh-CN" baseline="30000" dirty="0"/>
              <a:t>1</a:t>
            </a:r>
            <a:r>
              <a:rPr lang="zh-CN" altLang="en-US" dirty="0"/>
              <a:t>中科院模式识别国家重点实验室、</a:t>
            </a:r>
            <a:r>
              <a:rPr lang="en-US" altLang="zh-CN" baseline="30000" dirty="0"/>
              <a:t>2</a:t>
            </a:r>
            <a:r>
              <a:rPr lang="zh-CN" altLang="en-US" dirty="0"/>
              <a:t>中国科学院大学、</a:t>
            </a:r>
            <a:r>
              <a:rPr lang="en-US" altLang="zh-CN" baseline="30000" dirty="0"/>
              <a:t>3</a:t>
            </a:r>
            <a:r>
              <a:rPr lang="zh-CN" altLang="en-US" dirty="0"/>
              <a:t>北京</a:t>
            </a:r>
            <a:r>
              <a:rPr lang="en-US" altLang="zh-CN" dirty="0" err="1"/>
              <a:t>Unisound</a:t>
            </a:r>
            <a:r>
              <a:rPr lang="zh-CN" altLang="en-US" dirty="0"/>
              <a:t>信息技术有限公司。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362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</a:p>
        </p:txBody>
      </p:sp>
      <p:pic>
        <p:nvPicPr>
          <p:cNvPr id="8" name="Picture 2" descr="xjtu">
            <a:extLst>
              <a:ext uri="{FF2B5EF4-FFF2-40B4-BE49-F238E27FC236}">
                <a16:creationId xmlns:a16="http://schemas.microsoft.com/office/drawing/2014/main" id="{B76926B1-2CF4-484F-99AB-EDCA1A7C0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535B87F-C042-4A87-969A-48F1355FFF41}"/>
              </a:ext>
            </a:extLst>
          </p:cNvPr>
          <p:cNvSpPr/>
          <p:nvPr/>
        </p:nvSpPr>
        <p:spPr>
          <a:xfrm>
            <a:off x="299719" y="1677918"/>
            <a:ext cx="9063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word-character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交互子图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融合词典知识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更好的性能 更高的计算效率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925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7DC2E2-8F54-451C-A214-C45E6E49CC57}"/>
              </a:ext>
            </a:extLst>
          </p:cNvPr>
          <p:cNvSpPr/>
          <p:nvPr/>
        </p:nvSpPr>
        <p:spPr>
          <a:xfrm>
            <a:off x="366828" y="1582668"/>
            <a:ext cx="11458343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目前在英文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问题上很多工作已经取得了重要的成功。比如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LSTM-CRF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Lample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et </a:t>
            </a:r>
            <a:r>
              <a:rPr lang="en-US" altLang="zh-CN" sz="2000" dirty="0" err="1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al.;Ma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and Hovy,2016;Chiu and Nichols,2016;Liu et al.,2018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。但是由于中文的无明确词汇边界这个特性，对于中文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任务来说，一般常用的办法就是基于字符级别的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1400" dirty="0">
                <a:latin typeface="Calibri" panose="020F0502020204030204" pitchFamily="34" charset="0"/>
                <a:ea typeface="黑体" panose="02010609060101010101" pitchFamily="49" charset="-122"/>
              </a:rPr>
              <a:t>有工作</a:t>
            </a:r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Li et al., 2014</a:t>
            </a:r>
            <a:r>
              <a:rPr lang="zh-CN" altLang="en-US" sz="1400" dirty="0">
                <a:latin typeface="Calibri" panose="020F0502020204030204" pitchFamily="34" charset="0"/>
                <a:ea typeface="黑体" panose="02010609060101010101" pitchFamily="49" charset="-122"/>
              </a:rPr>
              <a:t>已经证明了基于字符的</a:t>
            </a:r>
            <a:r>
              <a:rPr lang="en-US" altLang="zh-CN" sz="14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1400" dirty="0">
                <a:latin typeface="Calibri" panose="020F0502020204030204" pitchFamily="34" charset="0"/>
                <a:ea typeface="黑体" panose="02010609060101010101" pitchFamily="49" charset="-122"/>
              </a:rPr>
              <a:t>方法要比基于词的</a:t>
            </a:r>
            <a:r>
              <a:rPr lang="en-US" altLang="zh-CN" sz="14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1400" dirty="0">
                <a:latin typeface="Calibri" panose="020F0502020204030204" pitchFamily="34" charset="0"/>
                <a:ea typeface="黑体" panose="02010609060101010101" pitchFamily="49" charset="-122"/>
              </a:rPr>
              <a:t>方法表现的更出色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。但是词汇信息也是很有帮助的。词典中包含着丰富的词</a:t>
            </a:r>
            <a:r>
              <a:rPr lang="zh-CN" altLang="en-US" sz="2000" b="1" u="sng" dirty="0">
                <a:latin typeface="Calibri" panose="020F0502020204030204" pitchFamily="34" charset="0"/>
                <a:ea typeface="黑体" panose="02010609060101010101" pitchFamily="49" charset="-122"/>
              </a:rPr>
              <a:t>边界信息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zh-CN" altLang="en-US" sz="2000" b="1" u="sng" dirty="0">
                <a:latin typeface="Calibri" panose="020F0502020204030204" pitchFamily="34" charset="0"/>
                <a:ea typeface="黑体" panose="02010609060101010101" pitchFamily="49" charset="-122"/>
              </a:rPr>
              <a:t>语义信息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词典信息通常在中文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上发挥着重要的作用。但是在中文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NER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任务中要融合词典知识却充满挑战。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挑战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：如何融合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self-matched lexical words</a:t>
            </a:r>
            <a:r>
              <a:rPr lang="zh-CN" altLang="en-US" sz="2000" dirty="0">
                <a:ea typeface="黑体" panose="02010609060101010101" pitchFamily="49" charset="-122"/>
              </a:rPr>
              <a:t>？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self-matched lexical words</a:t>
            </a: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：自匹配词</a:t>
            </a:r>
            <a:endParaRPr lang="en-US" altLang="zh-CN" sz="1600" b="1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挑战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：如何融合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nearest contextual lexical words</a:t>
            </a:r>
            <a:r>
              <a:rPr lang="zh-CN" altLang="en-US" sz="2000" dirty="0">
                <a:ea typeface="黑体" panose="02010609060101010101" pitchFamily="49" charset="-122"/>
              </a:rPr>
              <a:t>？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nearest contextual lexical words</a:t>
            </a: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：最近邻上下文</a:t>
            </a:r>
            <a:r>
              <a:rPr lang="en-US" altLang="zh-CN" sz="1600" b="1" dirty="0"/>
              <a:t> </a:t>
            </a:r>
            <a:endParaRPr lang="en-US" altLang="zh-CN" sz="1600" b="1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969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501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4D5914-1136-4A82-8D13-4FB6356A9E7E}"/>
              </a:ext>
            </a:extLst>
          </p:cNvPr>
          <p:cNvSpPr/>
          <p:nvPr/>
        </p:nvSpPr>
        <p:spPr>
          <a:xfrm>
            <a:off x="585556" y="1459477"/>
            <a:ext cx="11234738" cy="411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挑战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：如何融合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self-matched lexical words</a:t>
            </a:r>
            <a:r>
              <a:rPr lang="zh-CN" altLang="en-US" sz="2400" dirty="0">
                <a:ea typeface="黑体" panose="02010609060101010101" pitchFamily="49" charset="-122"/>
              </a:rPr>
              <a:t>？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self-matched lexical words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/>
              <a:t> A self-matched lexical word of a character is the lexical word that contains this character</a:t>
            </a:r>
            <a:r>
              <a:rPr lang="en-US" altLang="zh-CN" sz="2400" dirty="0"/>
              <a:t>.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“北京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机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场” 和 “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机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场” 都是 “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机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”的自匹配词。</a:t>
            </a:r>
            <a:endParaRPr lang="en-US" altLang="zh-CN" sz="2400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1600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挑战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</a:rPr>
              <a:t>：如何融合</a:t>
            </a: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nearest contextual lexical words</a:t>
            </a:r>
            <a:r>
              <a:rPr lang="zh-CN" altLang="en-US" sz="2400" dirty="0">
                <a:ea typeface="黑体" panose="02010609060101010101" pitchFamily="49" charset="-122"/>
              </a:rPr>
              <a:t>？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nearest contextual lexical words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/>
              <a:t>The nearest contextual lexical word of a character is the word that matches the nearest past or future subsequence in the given sentence of this character</a:t>
            </a:r>
            <a:r>
              <a:rPr lang="en-US" altLang="zh-CN" sz="2400" b="1" dirty="0">
                <a:latin typeface="Calibri" panose="020F0502020204030204" pitchFamily="34" charset="0"/>
                <a:ea typeface="黑体" panose="02010609060101010101" pitchFamily="49" charset="-122"/>
              </a:rPr>
              <a:t>.</a:t>
            </a:r>
            <a:endParaRPr lang="en-US" altLang="zh-CN" sz="2400" b="1" dirty="0">
              <a:solidFill>
                <a:srgbClr val="00B05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希尔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顿</a:t>
            </a:r>
            <a:r>
              <a:rPr lang="zh-CN" alt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离开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北京机场了”</a:t>
            </a:r>
            <a:endParaRPr lang="en-US" altLang="zh-CN" sz="32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8544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D0FEA3-FC3E-4B92-941B-79849E369492}"/>
              </a:ext>
            </a:extLst>
          </p:cNvPr>
          <p:cNvSpPr txBox="1"/>
          <p:nvPr/>
        </p:nvSpPr>
        <p:spPr>
          <a:xfrm>
            <a:off x="0" y="53997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创新点（贡献点）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4D5914-1136-4A82-8D13-4FB6356A9E7E}"/>
              </a:ext>
            </a:extLst>
          </p:cNvPr>
          <p:cNvSpPr/>
          <p:nvPr/>
        </p:nvSpPr>
        <p:spPr>
          <a:xfrm>
            <a:off x="478631" y="2179320"/>
            <a:ext cx="11234738" cy="3018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作者针对以上两个挑战（问题）提出了协作图网络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ollaborative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G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raph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etwork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实验结果表明，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CGN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模型的性能已经接近或超过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SOTA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性能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。此外，在计算速度方面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CGN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计算速度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SOTA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模型的</a:t>
            </a: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6-15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倍。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贡献点：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ea typeface="黑体" panose="02010609060101010101" pitchFamily="49" charset="-122"/>
              </a:rPr>
              <a:t>提出一个协作图网络来融合词典信息。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ea typeface="黑体" panose="02010609060101010101" pitchFamily="49" charset="-122"/>
              </a:rPr>
              <a:t>为了解决上面的</a:t>
            </a:r>
            <a:r>
              <a:rPr lang="en-US" altLang="zh-CN" sz="2000" dirty="0"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ea typeface="黑体" panose="02010609060101010101" pitchFamily="49" charset="-122"/>
              </a:rPr>
              <a:t>个挑战，作者提出了</a:t>
            </a:r>
            <a:r>
              <a:rPr lang="en-US" altLang="zh-CN" sz="2000" b="1" dirty="0">
                <a:solidFill>
                  <a:srgbClr val="45D973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45D973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b="1" dirty="0">
                <a:solidFill>
                  <a:srgbClr val="45D973"/>
                </a:solidFill>
                <a:ea typeface="黑体" panose="02010609060101010101" pitchFamily="49" charset="-122"/>
              </a:rPr>
              <a:t>word-character</a:t>
            </a:r>
            <a:r>
              <a:rPr lang="zh-CN" altLang="en-US" sz="2000" b="1" dirty="0">
                <a:solidFill>
                  <a:srgbClr val="45D973"/>
                </a:solidFill>
                <a:ea typeface="黑体" panose="02010609060101010101" pitchFamily="49" charset="-122"/>
              </a:rPr>
              <a:t>交互子图</a:t>
            </a:r>
            <a:r>
              <a:rPr lang="zh-CN" altLang="en-US" sz="2000" dirty="0">
                <a:ea typeface="黑体" panose="02010609060101010101" pitchFamily="49" charset="-122"/>
              </a:rPr>
              <a:t>来捕获不同的词典知识。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ea typeface="黑体" panose="02010609060101010101" pitchFamily="49" charset="-122"/>
              </a:rPr>
              <a:t>在性能方面优于</a:t>
            </a:r>
            <a:r>
              <a:rPr lang="en-US" altLang="zh-CN" sz="2000" dirty="0">
                <a:ea typeface="黑体" panose="02010609060101010101" pitchFamily="49" charset="-122"/>
              </a:rPr>
              <a:t>SOTA</a:t>
            </a:r>
            <a:r>
              <a:rPr lang="zh-CN" altLang="en-US" sz="2000" dirty="0">
                <a:ea typeface="黑体" panose="02010609060101010101" pitchFamily="49" charset="-122"/>
              </a:rPr>
              <a:t>模型，计算效率方面比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SOTA</a:t>
            </a:r>
            <a:r>
              <a:rPr lang="zh-CN" altLang="en-US" sz="2000" dirty="0">
                <a:ea typeface="黑体" panose="02010609060101010101" pitchFamily="49" charset="-122"/>
              </a:rPr>
              <a:t>模型快</a:t>
            </a:r>
            <a:r>
              <a:rPr lang="en-US" altLang="zh-CN" sz="2000" dirty="0">
                <a:ea typeface="黑体" panose="02010609060101010101" pitchFamily="49" charset="-122"/>
              </a:rPr>
              <a:t>6-15</a:t>
            </a:r>
            <a:r>
              <a:rPr lang="zh-CN" altLang="en-US" sz="2000" dirty="0">
                <a:ea typeface="黑体" panose="02010609060101010101" pitchFamily="49" charset="-122"/>
              </a:rPr>
              <a:t>倍。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397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4ACE57-8727-41A9-8561-2B9FA5DE32E6}"/>
              </a:ext>
            </a:extLst>
          </p:cNvPr>
          <p:cNvSpPr/>
          <p:nvPr/>
        </p:nvSpPr>
        <p:spPr>
          <a:xfrm>
            <a:off x="277091" y="1459960"/>
            <a:ext cx="52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7030A0"/>
                </a:solidFill>
              </a:rPr>
              <a:t>三个交互子图 </a:t>
            </a:r>
            <a:r>
              <a:rPr lang="en-US" altLang="zh-CN" dirty="0">
                <a:latin typeface="Arial Black" panose="020B0A04020102020204" pitchFamily="34" charset="0"/>
              </a:rPr>
              <a:t>C-graph</a:t>
            </a:r>
            <a:r>
              <a:rPr lang="zh-CN" altLang="en-US" dirty="0">
                <a:latin typeface="Arial Black" panose="020B0A04020102020204" pitchFamily="34" charset="0"/>
              </a:rPr>
              <a:t>、</a:t>
            </a:r>
            <a:r>
              <a:rPr lang="en-US" altLang="zh-CN" dirty="0">
                <a:latin typeface="Arial Black" panose="020B0A04020102020204" pitchFamily="34" charset="0"/>
              </a:rPr>
              <a:t>T-graph</a:t>
            </a:r>
            <a:r>
              <a:rPr lang="zh-CN" altLang="en-US" dirty="0">
                <a:latin typeface="Arial Black" panose="020B0A04020102020204" pitchFamily="34" charset="0"/>
              </a:rPr>
              <a:t>和</a:t>
            </a:r>
            <a:r>
              <a:rPr lang="en-US" altLang="zh-CN" dirty="0">
                <a:latin typeface="Arial Black" panose="020B0A04020102020204" pitchFamily="34" charset="0"/>
              </a:rPr>
              <a:t>L-graph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079B26-5129-4E13-AEAC-42CAD9C6F33C}"/>
              </a:ext>
            </a:extLst>
          </p:cNvPr>
          <p:cNvSpPr txBox="1"/>
          <p:nvPr/>
        </p:nvSpPr>
        <p:spPr>
          <a:xfrm>
            <a:off x="596900" y="1950950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细节</a:t>
            </a:r>
            <a:r>
              <a:rPr lang="zh-CN" altLang="en-US" dirty="0">
                <a:latin typeface="Arial Black" panose="020B0A04020102020204" pitchFamily="34" charset="0"/>
              </a:rPr>
              <a:t>：</a:t>
            </a:r>
            <a:r>
              <a:rPr lang="en-US" altLang="zh-CN" dirty="0">
                <a:latin typeface="Arial Black" panose="020B0A04020102020204" pitchFamily="34" charset="0"/>
              </a:rPr>
              <a:t>C-graph</a:t>
            </a:r>
            <a:r>
              <a:rPr lang="zh-CN" altLang="en-US" dirty="0">
                <a:latin typeface="Arial Black" panose="020B0A04020102020204" pitchFamily="34" charset="0"/>
              </a:rPr>
              <a:t>、</a:t>
            </a:r>
            <a:r>
              <a:rPr lang="en-US" altLang="zh-CN" dirty="0">
                <a:latin typeface="Arial Black" panose="020B0A04020102020204" pitchFamily="34" charset="0"/>
              </a:rPr>
              <a:t>T-graph</a:t>
            </a:r>
            <a:r>
              <a:rPr lang="zh-CN" altLang="en-US" dirty="0">
                <a:latin typeface="Arial Black" panose="020B0A04020102020204" pitchFamily="34" charset="0"/>
              </a:rPr>
              <a:t>和</a:t>
            </a:r>
            <a:r>
              <a:rPr lang="en-US" altLang="zh-CN" dirty="0">
                <a:latin typeface="Arial Black" panose="020B0A04020102020204" pitchFamily="34" charset="0"/>
              </a:rPr>
              <a:t>L-graph</a:t>
            </a:r>
            <a:r>
              <a:rPr lang="zh-CN" altLang="en-US" dirty="0">
                <a:latin typeface="Arial Black" panose="020B0A04020102020204" pitchFamily="34" charset="0"/>
              </a:rPr>
              <a:t>三个子图</a:t>
            </a:r>
            <a:r>
              <a:rPr lang="zh-CN" altLang="en-US" u="sng" dirty="0">
                <a:latin typeface="Arial Black" panose="020B0A04020102020204" pitchFamily="34" charset="0"/>
              </a:rPr>
              <a:t>共享顶点集</a:t>
            </a:r>
            <a:r>
              <a:rPr lang="zh-CN" altLang="en-US" dirty="0">
                <a:latin typeface="Arial Black" panose="020B0A04020102020204" pitchFamily="34" charset="0"/>
              </a:rPr>
              <a:t>，</a:t>
            </a:r>
            <a:r>
              <a:rPr lang="zh-CN" altLang="en-US" u="sng" dirty="0">
                <a:latin typeface="Arial Black" panose="020B0A04020102020204" pitchFamily="34" charset="0"/>
              </a:rPr>
              <a:t>边集不共享</a:t>
            </a:r>
            <a:r>
              <a:rPr lang="zh-CN" altLang="en-US" dirty="0">
                <a:latin typeface="Arial Black" panose="020B0A04020102020204" pitchFamily="34" charset="0"/>
              </a:rPr>
              <a:t>，即对于这三个子图，它们的邻接矩阵是不一样的。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6AE754-A435-4321-99D2-D5BB0C1E81B4}"/>
              </a:ext>
            </a:extLst>
          </p:cNvPr>
          <p:cNvSpPr txBox="1"/>
          <p:nvPr/>
        </p:nvSpPr>
        <p:spPr>
          <a:xfrm>
            <a:off x="596900" y="2602542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节点集：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451FA9-03DB-41C8-BC62-0BDB97546C62}"/>
              </a:ext>
            </a:extLst>
          </p:cNvPr>
          <p:cNvSpPr txBox="1"/>
          <p:nvPr/>
        </p:nvSpPr>
        <p:spPr>
          <a:xfrm flipH="1">
            <a:off x="611306" y="3026068"/>
            <a:ext cx="11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邻接矩阵：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65D431E-5563-4498-8C3C-71E1ACE0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23979"/>
              </p:ext>
            </p:extLst>
          </p:nvPr>
        </p:nvGraphicFramePr>
        <p:xfrm>
          <a:off x="8016876" y="3651284"/>
          <a:ext cx="3408258" cy="256980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486894">
                  <a:extLst>
                    <a:ext uri="{9D8B030D-6E8A-4147-A177-3AD203B41FA5}">
                      <a16:colId xmlns:a16="http://schemas.microsoft.com/office/drawing/2014/main" val="412947883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10521500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735012874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76504510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504213637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47408803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4056715826"/>
                    </a:ext>
                  </a:extLst>
                </a:gridCol>
              </a:tblGrid>
              <a:tr h="367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34334"/>
                  </a:ext>
                </a:extLst>
              </a:tr>
              <a:tr h="2591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127957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314211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19602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866246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431503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6248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6936792-CD36-4A9B-8993-C6BE0AB26CA8}"/>
              </a:ext>
            </a:extLst>
          </p:cNvPr>
          <p:cNvSpPr txBox="1"/>
          <p:nvPr/>
        </p:nvSpPr>
        <p:spPr>
          <a:xfrm>
            <a:off x="8094810" y="31780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6E9F9A-2774-43A6-9018-1344A59B9E26}"/>
              </a:ext>
            </a:extLst>
          </p:cNvPr>
          <p:cNvSpPr txBox="1"/>
          <p:nvPr/>
        </p:nvSpPr>
        <p:spPr>
          <a:xfrm>
            <a:off x="8550836" y="318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9C50F0-E456-48CF-8E27-9D78AEC129F0}"/>
              </a:ext>
            </a:extLst>
          </p:cNvPr>
          <p:cNvSpPr txBox="1"/>
          <p:nvPr/>
        </p:nvSpPr>
        <p:spPr>
          <a:xfrm>
            <a:off x="9062757" y="318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B52076-EA1F-4AB0-93E7-9BB2DF2238D0}"/>
              </a:ext>
            </a:extLst>
          </p:cNvPr>
          <p:cNvSpPr txBox="1"/>
          <p:nvPr/>
        </p:nvSpPr>
        <p:spPr>
          <a:xfrm>
            <a:off x="9535295" y="318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EC8743-E8E5-4408-8EFC-29D27F5F35C3}"/>
              </a:ext>
            </a:extLst>
          </p:cNvPr>
          <p:cNvSpPr txBox="1"/>
          <p:nvPr/>
        </p:nvSpPr>
        <p:spPr>
          <a:xfrm>
            <a:off x="10015447" y="318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34CE4E-74EB-467C-A111-7B5EDA97313F}"/>
              </a:ext>
            </a:extLst>
          </p:cNvPr>
          <p:cNvSpPr txBox="1"/>
          <p:nvPr/>
        </p:nvSpPr>
        <p:spPr>
          <a:xfrm>
            <a:off x="10480243" y="275495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en-US" altLang="zh-CN" sz="1400" dirty="0"/>
          </a:p>
          <a:p>
            <a:r>
              <a:rPr lang="zh-CN" altLang="en-US" sz="1400" dirty="0"/>
              <a:t>尔</a:t>
            </a:r>
            <a:endParaRPr lang="en-US" altLang="zh-CN" sz="1400" dirty="0"/>
          </a:p>
          <a:p>
            <a:r>
              <a:rPr lang="zh-CN" altLang="en-US" sz="1400" dirty="0"/>
              <a:t>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A62335-D283-4AAA-9ACA-4771903EB62F}"/>
              </a:ext>
            </a:extLst>
          </p:cNvPr>
          <p:cNvSpPr txBox="1"/>
          <p:nvPr/>
        </p:nvSpPr>
        <p:spPr>
          <a:xfrm>
            <a:off x="10992164" y="29831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  <a:endParaRPr lang="en-US" altLang="zh-CN" sz="1400" dirty="0"/>
          </a:p>
          <a:p>
            <a:r>
              <a:rPr lang="zh-CN" altLang="en-US" sz="1400" dirty="0"/>
              <a:t>开</a:t>
            </a:r>
            <a:endParaRPr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048C8C-1C8D-415F-BC5A-84E477096EAB}"/>
              </a:ext>
            </a:extLst>
          </p:cNvPr>
          <p:cNvSpPr txBox="1"/>
          <p:nvPr/>
        </p:nvSpPr>
        <p:spPr>
          <a:xfrm>
            <a:off x="7633712" y="36622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77A2B9-F95D-4BF1-ABAD-A8B52C03C8D0}"/>
              </a:ext>
            </a:extLst>
          </p:cNvPr>
          <p:cNvSpPr txBox="1"/>
          <p:nvPr/>
        </p:nvSpPr>
        <p:spPr>
          <a:xfrm>
            <a:off x="7633712" y="40319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9D83D3-150F-4F96-B5A9-786DD5F9B892}"/>
              </a:ext>
            </a:extLst>
          </p:cNvPr>
          <p:cNvSpPr txBox="1"/>
          <p:nvPr/>
        </p:nvSpPr>
        <p:spPr>
          <a:xfrm>
            <a:off x="7633712" y="43853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053BC5-7752-4D85-8B23-AA45E3DA398D}"/>
              </a:ext>
            </a:extLst>
          </p:cNvPr>
          <p:cNvSpPr txBox="1"/>
          <p:nvPr/>
        </p:nvSpPr>
        <p:spPr>
          <a:xfrm>
            <a:off x="7633712" y="47559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2E62D6-9DC6-45F6-A704-2A32E2A91D11}"/>
              </a:ext>
            </a:extLst>
          </p:cNvPr>
          <p:cNvSpPr txBox="1"/>
          <p:nvPr/>
        </p:nvSpPr>
        <p:spPr>
          <a:xfrm>
            <a:off x="7276413" y="5521620"/>
            <a:ext cx="7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希尔顿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2EB8AC-4958-4AA5-B9B4-FE1A3D224A7B}"/>
              </a:ext>
            </a:extLst>
          </p:cNvPr>
          <p:cNvSpPr txBox="1"/>
          <p:nvPr/>
        </p:nvSpPr>
        <p:spPr>
          <a:xfrm>
            <a:off x="7633712" y="51413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6E2138-AB6D-4A09-9533-5EBE2E2459FF}"/>
              </a:ext>
            </a:extLst>
          </p:cNvPr>
          <p:cNvSpPr txBox="1"/>
          <p:nvPr/>
        </p:nvSpPr>
        <p:spPr>
          <a:xfrm>
            <a:off x="7403635" y="5901843"/>
            <a:ext cx="59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离开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4F4BDA-E2A6-43B9-B6FE-01B5D9F177A7}"/>
                  </a:ext>
                </a:extLst>
              </p:cNvPr>
              <p:cNvSpPr txBox="1"/>
              <p:nvPr/>
            </p:nvSpPr>
            <p:spPr>
              <a:xfrm>
                <a:off x="1524000" y="2642213"/>
                <a:ext cx="438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尔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顿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离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开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希尔顿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离开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4F4BDA-E2A6-43B9-B6FE-01B5D9F1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42213"/>
                <a:ext cx="4388317" cy="276999"/>
              </a:xfrm>
              <a:prstGeom prst="rect">
                <a:avLst/>
              </a:prstGeom>
              <a:blipFill>
                <a:blip r:embed="rId6"/>
                <a:stretch>
                  <a:fillRect l="-556" t="-8696" r="-138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69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B4E16-B88F-49B1-99FB-504E40BD8BF8}"/>
                  </a:ext>
                </a:extLst>
              </p:cNvPr>
              <p:cNvSpPr txBox="1"/>
              <p:nvPr/>
            </p:nvSpPr>
            <p:spPr>
              <a:xfrm>
                <a:off x="-237106" y="1293715"/>
                <a:ext cx="641281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B0F0"/>
                    </a:solidFill>
                  </a:rPr>
                  <a:t>Word-Character Containing graph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C-graph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）</a:t>
                </a:r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目的：捕获</a:t>
                </a:r>
                <a:r>
                  <a:rPr lang="en-US" altLang="zh-CN" sz="1600" dirty="0"/>
                  <a:t>self-matched lexical words</a:t>
                </a:r>
                <a:r>
                  <a:rPr lang="zh-CN" altLang="en-US" sz="1600" dirty="0"/>
                  <a:t>边界和语义信息</a:t>
                </a:r>
                <a:r>
                  <a:rPr lang="en-US" altLang="zh-CN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构造方法：如果一个字典词汇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匹配包含字符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，那么邻接矩阵对应的位置上的元素赋值为</a:t>
                </a:r>
                <a:r>
                  <a:rPr lang="en-US" altLang="zh-CN" sz="1600" b="1" dirty="0"/>
                  <a:t>1</a:t>
                </a:r>
                <a:endParaRPr lang="en-US" altLang="zh-CN" sz="10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3B4E16-B88F-49B1-99FB-504E40BD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106" y="1293715"/>
                <a:ext cx="6412818" cy="1107996"/>
              </a:xfrm>
              <a:prstGeom prst="rect">
                <a:avLst/>
              </a:prstGeom>
              <a:blipFill>
                <a:blip r:embed="rId5"/>
                <a:stretch>
                  <a:fillRect t="-2747" r="-95" b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197FA00-A281-4536-8A24-413D2DE4F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478" y="1967956"/>
            <a:ext cx="4152018" cy="2601931"/>
          </a:xfrm>
          <a:prstGeom prst="rect">
            <a:avLst/>
          </a:prstGeom>
        </p:spPr>
      </p:pic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12B06CA-1A31-4D50-9053-37CEFB90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99212"/>
              </p:ext>
            </p:extLst>
          </p:nvPr>
        </p:nvGraphicFramePr>
        <p:xfrm>
          <a:off x="3348143" y="3937034"/>
          <a:ext cx="3408258" cy="256980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486894">
                  <a:extLst>
                    <a:ext uri="{9D8B030D-6E8A-4147-A177-3AD203B41FA5}">
                      <a16:colId xmlns:a16="http://schemas.microsoft.com/office/drawing/2014/main" val="412947883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10521500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735012874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76504510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504213637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47408803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4056715826"/>
                    </a:ext>
                  </a:extLst>
                </a:gridCol>
              </a:tblGrid>
              <a:tr h="367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34334"/>
                  </a:ext>
                </a:extLst>
              </a:tr>
              <a:tr h="25918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127957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314211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19602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866246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431503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62486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A13F584D-A85F-437A-B02A-8D4BF18C08C2}"/>
              </a:ext>
            </a:extLst>
          </p:cNvPr>
          <p:cNvSpPr txBox="1"/>
          <p:nvPr/>
        </p:nvSpPr>
        <p:spPr>
          <a:xfrm>
            <a:off x="3426077" y="34638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0FABAB-9819-4D23-A070-CBED30D8BF92}"/>
              </a:ext>
            </a:extLst>
          </p:cNvPr>
          <p:cNvSpPr txBox="1"/>
          <p:nvPr/>
        </p:nvSpPr>
        <p:spPr>
          <a:xfrm>
            <a:off x="3882103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87F88F-5948-4884-9FB4-CF3683AC9063}"/>
              </a:ext>
            </a:extLst>
          </p:cNvPr>
          <p:cNvSpPr txBox="1"/>
          <p:nvPr/>
        </p:nvSpPr>
        <p:spPr>
          <a:xfrm>
            <a:off x="439402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AF9645-03C9-4698-AECB-BB74990E0B3F}"/>
              </a:ext>
            </a:extLst>
          </p:cNvPr>
          <p:cNvSpPr txBox="1"/>
          <p:nvPr/>
        </p:nvSpPr>
        <p:spPr>
          <a:xfrm>
            <a:off x="4866562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78C31-A65C-427D-BB7B-8D501E5C1847}"/>
              </a:ext>
            </a:extLst>
          </p:cNvPr>
          <p:cNvSpPr txBox="1"/>
          <p:nvPr/>
        </p:nvSpPr>
        <p:spPr>
          <a:xfrm>
            <a:off x="534671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9F7A7F-2A2F-4C91-BD54-830A4AFA5B2A}"/>
              </a:ext>
            </a:extLst>
          </p:cNvPr>
          <p:cNvSpPr txBox="1"/>
          <p:nvPr/>
        </p:nvSpPr>
        <p:spPr>
          <a:xfrm>
            <a:off x="5811510" y="304070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en-US" altLang="zh-CN" sz="1400" dirty="0"/>
          </a:p>
          <a:p>
            <a:r>
              <a:rPr lang="zh-CN" altLang="en-US" sz="1400" dirty="0"/>
              <a:t>尔</a:t>
            </a:r>
            <a:endParaRPr lang="en-US" altLang="zh-CN" sz="1400" dirty="0"/>
          </a:p>
          <a:p>
            <a:r>
              <a:rPr lang="zh-CN" altLang="en-US" sz="1400" dirty="0"/>
              <a:t>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93D090-14F5-4F2D-A6E3-6CE925BAD651}"/>
              </a:ext>
            </a:extLst>
          </p:cNvPr>
          <p:cNvSpPr txBox="1"/>
          <p:nvPr/>
        </p:nvSpPr>
        <p:spPr>
          <a:xfrm>
            <a:off x="6323431" y="32689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  <a:endParaRPr lang="en-US" altLang="zh-CN" sz="1400" dirty="0"/>
          </a:p>
          <a:p>
            <a:r>
              <a:rPr lang="zh-CN" altLang="en-US" sz="1400" dirty="0"/>
              <a:t>开</a:t>
            </a:r>
            <a:endParaRPr lang="en-US" altLang="zh-CN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A4636D-BBBD-4450-9AF6-8C71BF7C914D}"/>
              </a:ext>
            </a:extLst>
          </p:cNvPr>
          <p:cNvSpPr txBox="1"/>
          <p:nvPr/>
        </p:nvSpPr>
        <p:spPr>
          <a:xfrm>
            <a:off x="2964979" y="39480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94BD1CF-4B20-441F-8BEA-9EA58501004F}"/>
              </a:ext>
            </a:extLst>
          </p:cNvPr>
          <p:cNvSpPr txBox="1"/>
          <p:nvPr/>
        </p:nvSpPr>
        <p:spPr>
          <a:xfrm>
            <a:off x="2964979" y="4317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FDA650-F077-480D-9833-E5A6C6EC65C2}"/>
              </a:ext>
            </a:extLst>
          </p:cNvPr>
          <p:cNvSpPr txBox="1"/>
          <p:nvPr/>
        </p:nvSpPr>
        <p:spPr>
          <a:xfrm>
            <a:off x="2964979" y="46710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CFE95C-2F87-4E34-BA17-ECC00163A7E6}"/>
              </a:ext>
            </a:extLst>
          </p:cNvPr>
          <p:cNvSpPr txBox="1"/>
          <p:nvPr/>
        </p:nvSpPr>
        <p:spPr>
          <a:xfrm>
            <a:off x="2964979" y="5041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93EC55-7728-4E19-B82A-EE7146431E4C}"/>
              </a:ext>
            </a:extLst>
          </p:cNvPr>
          <p:cNvSpPr txBox="1"/>
          <p:nvPr/>
        </p:nvSpPr>
        <p:spPr>
          <a:xfrm>
            <a:off x="2607680" y="5807370"/>
            <a:ext cx="7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希尔顿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2C99804-190E-48CE-B8F5-3C7E18DF2516}"/>
              </a:ext>
            </a:extLst>
          </p:cNvPr>
          <p:cNvSpPr txBox="1"/>
          <p:nvPr/>
        </p:nvSpPr>
        <p:spPr>
          <a:xfrm>
            <a:off x="2964979" y="54271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6CA52D0-F072-4616-8270-30B2589CABF3}"/>
              </a:ext>
            </a:extLst>
          </p:cNvPr>
          <p:cNvSpPr txBox="1"/>
          <p:nvPr/>
        </p:nvSpPr>
        <p:spPr>
          <a:xfrm>
            <a:off x="2734902" y="6187593"/>
            <a:ext cx="59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离开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8071BA-4B9D-41E6-A716-873D939D9DA8}"/>
                  </a:ext>
                </a:extLst>
              </p:cNvPr>
              <p:cNvSpPr txBox="1"/>
              <p:nvPr/>
            </p:nvSpPr>
            <p:spPr>
              <a:xfrm>
                <a:off x="1338262" y="4039823"/>
                <a:ext cx="579261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8071BA-4B9D-41E6-A716-873D939D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62" y="4039823"/>
                <a:ext cx="579261" cy="494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xjtu">
            <a:extLst>
              <a:ext uri="{FF2B5EF4-FFF2-40B4-BE49-F238E27FC236}">
                <a16:creationId xmlns:a16="http://schemas.microsoft.com/office/drawing/2014/main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46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0" y="5560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27B0D2-9AC7-494A-8611-93E7649D8849}"/>
                  </a:ext>
                </a:extLst>
              </p:cNvPr>
              <p:cNvSpPr/>
              <p:nvPr/>
            </p:nvSpPr>
            <p:spPr>
              <a:xfrm>
                <a:off x="-305667" y="1308944"/>
                <a:ext cx="7261515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B0F0"/>
                    </a:solidFill>
                  </a:rPr>
                  <a:t>Word-Character Transition graph 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T-graph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）</a:t>
                </a:r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目的：捕获</a:t>
                </a:r>
                <a:r>
                  <a:rPr lang="en-US" altLang="zh-CN" sz="1600" dirty="0"/>
                  <a:t>nearest contextual lexical words</a:t>
                </a:r>
                <a:r>
                  <a:rPr lang="zh-CN" altLang="en-US" sz="1600" dirty="0"/>
                  <a:t>的语义信息</a:t>
                </a:r>
                <a:r>
                  <a:rPr lang="en-US" altLang="zh-CN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构造方法：如果词典词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或者字符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600" dirty="0"/>
                  <a:t>是字符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的最近邻，那么邻接矩阵相应位置元素赋值为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600" dirty="0"/>
                  <a:t>。此外，为了捕获词之间的上下文关系，如果说一个词是另一个词的最近邻，那么相应位置元素也赋值为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1600" dirty="0"/>
                  <a:t>.</a:t>
                </a:r>
                <a:r>
                  <a:rPr lang="zh-CN" altLang="zh-CN" sz="1600" dirty="0">
                    <a:solidFill>
                      <a:srgbClr val="333333"/>
                    </a:solidFill>
                    <a:latin typeface="Arial" panose="020B0604020202020204" pitchFamily="34" charset="0"/>
                    <a:ea typeface="Vollkorn"/>
                  </a:rPr>
                  <a:t> 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27B0D2-9AC7-494A-8611-93E7649D8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667" y="1308944"/>
                <a:ext cx="7261515" cy="1354217"/>
              </a:xfrm>
              <a:prstGeom prst="rect">
                <a:avLst/>
              </a:prstGeom>
              <a:blipFill>
                <a:blip r:embed="rId5"/>
                <a:stretch>
                  <a:fillRect t="-2703" b="-4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5A35ED8-5E3F-4505-8695-1D3DBF9D3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855" y="1370142"/>
            <a:ext cx="3777395" cy="2334204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0ACC09B-8A17-4742-BCE0-1A5E0064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75840"/>
              </p:ext>
            </p:extLst>
          </p:nvPr>
        </p:nvGraphicFramePr>
        <p:xfrm>
          <a:off x="3348143" y="3937034"/>
          <a:ext cx="3408258" cy="256980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486894">
                  <a:extLst>
                    <a:ext uri="{9D8B030D-6E8A-4147-A177-3AD203B41FA5}">
                      <a16:colId xmlns:a16="http://schemas.microsoft.com/office/drawing/2014/main" val="412947883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10521500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735012874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76504510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504213637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47408803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4056715826"/>
                    </a:ext>
                  </a:extLst>
                </a:gridCol>
              </a:tblGrid>
              <a:tr h="367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34334"/>
                  </a:ext>
                </a:extLst>
              </a:tr>
              <a:tr h="25918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127957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314211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19602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866246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431503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624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3EB47DC-E577-4AED-B5E0-F81CB47F45E6}"/>
              </a:ext>
            </a:extLst>
          </p:cNvPr>
          <p:cNvSpPr txBox="1"/>
          <p:nvPr/>
        </p:nvSpPr>
        <p:spPr>
          <a:xfrm>
            <a:off x="3426077" y="34638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585DE5-92EA-410D-BDD0-12B959C98065}"/>
              </a:ext>
            </a:extLst>
          </p:cNvPr>
          <p:cNvSpPr txBox="1"/>
          <p:nvPr/>
        </p:nvSpPr>
        <p:spPr>
          <a:xfrm>
            <a:off x="3882103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E0129A-550F-4EAE-AF6B-2FA4089AE294}"/>
              </a:ext>
            </a:extLst>
          </p:cNvPr>
          <p:cNvSpPr txBox="1"/>
          <p:nvPr/>
        </p:nvSpPr>
        <p:spPr>
          <a:xfrm>
            <a:off x="439402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B84EF1-E2EA-429A-A168-84533D65BDCD}"/>
              </a:ext>
            </a:extLst>
          </p:cNvPr>
          <p:cNvSpPr txBox="1"/>
          <p:nvPr/>
        </p:nvSpPr>
        <p:spPr>
          <a:xfrm>
            <a:off x="4866562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4F36-96FB-4233-911E-A56CCB7D8138}"/>
              </a:ext>
            </a:extLst>
          </p:cNvPr>
          <p:cNvSpPr txBox="1"/>
          <p:nvPr/>
        </p:nvSpPr>
        <p:spPr>
          <a:xfrm>
            <a:off x="534671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666E11-99FD-4AE5-8B3B-BE9C7EFD9101}"/>
              </a:ext>
            </a:extLst>
          </p:cNvPr>
          <p:cNvSpPr txBox="1"/>
          <p:nvPr/>
        </p:nvSpPr>
        <p:spPr>
          <a:xfrm>
            <a:off x="6323431" y="32689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  <a:endParaRPr lang="en-US" altLang="zh-CN" sz="1400" dirty="0"/>
          </a:p>
          <a:p>
            <a:r>
              <a:rPr lang="zh-CN" altLang="en-US" sz="1400" dirty="0"/>
              <a:t>开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0E434F-6427-4458-8FE0-710374EADC4C}"/>
              </a:ext>
            </a:extLst>
          </p:cNvPr>
          <p:cNvSpPr txBox="1"/>
          <p:nvPr/>
        </p:nvSpPr>
        <p:spPr>
          <a:xfrm>
            <a:off x="2964979" y="39480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BD600B-0CEB-4482-8BF4-45828438DFBF}"/>
              </a:ext>
            </a:extLst>
          </p:cNvPr>
          <p:cNvSpPr txBox="1"/>
          <p:nvPr/>
        </p:nvSpPr>
        <p:spPr>
          <a:xfrm>
            <a:off x="2964979" y="4317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05C530-974E-44D3-A418-D752E8005257}"/>
              </a:ext>
            </a:extLst>
          </p:cNvPr>
          <p:cNvSpPr txBox="1"/>
          <p:nvPr/>
        </p:nvSpPr>
        <p:spPr>
          <a:xfrm>
            <a:off x="2964979" y="46710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1C7283-8EFA-4771-961C-0578B82097E4}"/>
              </a:ext>
            </a:extLst>
          </p:cNvPr>
          <p:cNvSpPr txBox="1"/>
          <p:nvPr/>
        </p:nvSpPr>
        <p:spPr>
          <a:xfrm>
            <a:off x="2964979" y="5041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F7C946-3DBE-4D61-9953-97B853E86B24}"/>
              </a:ext>
            </a:extLst>
          </p:cNvPr>
          <p:cNvSpPr txBox="1"/>
          <p:nvPr/>
        </p:nvSpPr>
        <p:spPr>
          <a:xfrm>
            <a:off x="2964979" y="54271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3EAD3C-23F7-41B3-9F1C-9D9ECF338F93}"/>
              </a:ext>
            </a:extLst>
          </p:cNvPr>
          <p:cNvSpPr txBox="1"/>
          <p:nvPr/>
        </p:nvSpPr>
        <p:spPr>
          <a:xfrm>
            <a:off x="5811510" y="304070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en-US" altLang="zh-CN" sz="1400" dirty="0"/>
          </a:p>
          <a:p>
            <a:r>
              <a:rPr lang="zh-CN" altLang="en-US" sz="1400" dirty="0"/>
              <a:t>尔</a:t>
            </a:r>
            <a:endParaRPr lang="en-US" altLang="zh-CN" sz="1400" dirty="0"/>
          </a:p>
          <a:p>
            <a:r>
              <a:rPr lang="zh-CN" altLang="en-US" sz="1400" dirty="0"/>
              <a:t>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20E287-5083-4817-A746-14F7F23521F8}"/>
              </a:ext>
            </a:extLst>
          </p:cNvPr>
          <p:cNvSpPr txBox="1"/>
          <p:nvPr/>
        </p:nvSpPr>
        <p:spPr>
          <a:xfrm>
            <a:off x="2607680" y="5807370"/>
            <a:ext cx="7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希尔顿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74B92B-D29A-4E68-8392-C6E335C75E70}"/>
              </a:ext>
            </a:extLst>
          </p:cNvPr>
          <p:cNvSpPr txBox="1"/>
          <p:nvPr/>
        </p:nvSpPr>
        <p:spPr>
          <a:xfrm>
            <a:off x="2734902" y="6187593"/>
            <a:ext cx="59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离开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D22F1E1-EE8A-43C4-AEB7-8BA923AA90EC}"/>
                  </a:ext>
                </a:extLst>
              </p:cNvPr>
              <p:cNvSpPr txBox="1"/>
              <p:nvPr/>
            </p:nvSpPr>
            <p:spPr>
              <a:xfrm>
                <a:off x="1338262" y="4039823"/>
                <a:ext cx="578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D22F1E1-EE8A-43C4-AEB7-8BA923AA9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62" y="4039823"/>
                <a:ext cx="5783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id="{930107FF-88B0-4A73-9D7F-34502A7E6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1B51919-1A0B-4B29-93A6-4404AAE71E4B}"/>
              </a:ext>
            </a:extLst>
          </p:cNvPr>
          <p:cNvSpPr txBox="1"/>
          <p:nvPr/>
        </p:nvSpPr>
        <p:spPr>
          <a:xfrm>
            <a:off x="-4446" y="5362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141702-68ED-4C4B-A3F0-6B932BF3B248}"/>
                  </a:ext>
                </a:extLst>
              </p:cNvPr>
              <p:cNvSpPr/>
              <p:nvPr/>
            </p:nvSpPr>
            <p:spPr>
              <a:xfrm>
                <a:off x="-165303" y="1409739"/>
                <a:ext cx="6980787" cy="1641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B0F0"/>
                    </a:solidFill>
                  </a:rPr>
                  <a:t>Word-Character Lattice graph 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L-graph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）</a:t>
                </a:r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目的：融合词典知识</a:t>
                </a:r>
                <a:endParaRPr lang="en-US" altLang="zh-CN" sz="1600" dirty="0"/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构造方法：如果一个字是另外一个字的最近邻，那么对应位置元素赋值为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600" dirty="0"/>
                  <a:t>。此外，如果一个字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/>
                  <a:t>是一个词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的其实字或者结尾字，那么</a:t>
                </a:r>
                <a:r>
                  <a:rPr lang="zh-CN" altLang="zh-CN" sz="1600" dirty="0"/>
                  <a:t>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zh-CN" sz="1600" dirty="0"/>
                  <a:t>= </a:t>
                </a:r>
                <a:r>
                  <a:rPr lang="zh-CN" altLang="zh-CN" sz="1600" b="1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zh-CN" sz="1600" dirty="0"/>
                  <a:t>”</a:t>
                </a:r>
                <a:r>
                  <a:rPr lang="en-US" altLang="zh-CN" sz="1600" dirty="0"/>
                  <a:t>.</a:t>
                </a:r>
                <a:r>
                  <a:rPr lang="zh-CN" altLang="zh-CN" sz="1600" dirty="0">
                    <a:solidFill>
                      <a:srgbClr val="333333"/>
                    </a:solidFill>
                    <a:latin typeface="Arial" panose="020B0604020202020204" pitchFamily="34" charset="0"/>
                    <a:ea typeface="Vollkorn"/>
                  </a:rPr>
                  <a:t> </a:t>
                </a:r>
                <a:endParaRPr lang="zh-CN" altLang="zh-CN" sz="2000" dirty="0">
                  <a:latin typeface="Arial" panose="020B060402020202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n"/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141702-68ED-4C4B-A3F0-6B932BF3B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03" y="1409739"/>
                <a:ext cx="6980787" cy="1641796"/>
              </a:xfrm>
              <a:prstGeom prst="rect">
                <a:avLst/>
              </a:prstGeom>
              <a:blipFill>
                <a:blip r:embed="rId5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67962B0-B5D9-4924-A104-F039B6002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579" y="1739831"/>
            <a:ext cx="3250046" cy="192148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DF75EB0-A284-4131-A977-528930C7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95117"/>
              </p:ext>
            </p:extLst>
          </p:nvPr>
        </p:nvGraphicFramePr>
        <p:xfrm>
          <a:off x="3348143" y="3937034"/>
          <a:ext cx="3408258" cy="256980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486894">
                  <a:extLst>
                    <a:ext uri="{9D8B030D-6E8A-4147-A177-3AD203B41FA5}">
                      <a16:colId xmlns:a16="http://schemas.microsoft.com/office/drawing/2014/main" val="412947883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10521500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735012874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765045105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504213637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474088036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4056715826"/>
                    </a:ext>
                  </a:extLst>
                </a:gridCol>
              </a:tblGrid>
              <a:tr h="3673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34334"/>
                  </a:ext>
                </a:extLst>
              </a:tr>
              <a:tr h="259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4127957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7314211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19602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866246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45D973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45D9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45D973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45D9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431503"/>
                  </a:ext>
                </a:extLst>
              </a:tr>
              <a:tr h="367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45D973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45D9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45D973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45D9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624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9BFDC74-C4DA-4104-BE87-6F2D393612AD}"/>
              </a:ext>
            </a:extLst>
          </p:cNvPr>
          <p:cNvSpPr txBox="1"/>
          <p:nvPr/>
        </p:nvSpPr>
        <p:spPr>
          <a:xfrm>
            <a:off x="3426077" y="34638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FBB669-7C79-43E6-B250-B5C223161014}"/>
              </a:ext>
            </a:extLst>
          </p:cNvPr>
          <p:cNvSpPr txBox="1"/>
          <p:nvPr/>
        </p:nvSpPr>
        <p:spPr>
          <a:xfrm>
            <a:off x="3882103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158F60-5A39-410D-9ACC-7ED8EB143A8F}"/>
              </a:ext>
            </a:extLst>
          </p:cNvPr>
          <p:cNvSpPr txBox="1"/>
          <p:nvPr/>
        </p:nvSpPr>
        <p:spPr>
          <a:xfrm>
            <a:off x="439402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0A1842-4D2D-4279-A698-D49C4CB1B486}"/>
              </a:ext>
            </a:extLst>
          </p:cNvPr>
          <p:cNvSpPr txBox="1"/>
          <p:nvPr/>
        </p:nvSpPr>
        <p:spPr>
          <a:xfrm>
            <a:off x="4866562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723151-BF9C-412F-9E44-F489AAA00193}"/>
              </a:ext>
            </a:extLst>
          </p:cNvPr>
          <p:cNvSpPr txBox="1"/>
          <p:nvPr/>
        </p:nvSpPr>
        <p:spPr>
          <a:xfrm>
            <a:off x="5346714" y="34697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C5A185-39B3-4CB9-B071-60032B43BA1C}"/>
              </a:ext>
            </a:extLst>
          </p:cNvPr>
          <p:cNvSpPr txBox="1"/>
          <p:nvPr/>
        </p:nvSpPr>
        <p:spPr>
          <a:xfrm>
            <a:off x="6323431" y="32689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  <a:endParaRPr lang="en-US" altLang="zh-CN" sz="1400" dirty="0"/>
          </a:p>
          <a:p>
            <a:r>
              <a:rPr lang="zh-CN" altLang="en-US" sz="1400" dirty="0"/>
              <a:t>开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7C4F27-F9E5-4083-AE88-B8302B15B9A5}"/>
              </a:ext>
            </a:extLst>
          </p:cNvPr>
          <p:cNvSpPr txBox="1"/>
          <p:nvPr/>
        </p:nvSpPr>
        <p:spPr>
          <a:xfrm>
            <a:off x="2964979" y="39480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BC71328-8781-4ED7-A2DA-47FAA0623AB0}"/>
              </a:ext>
            </a:extLst>
          </p:cNvPr>
          <p:cNvSpPr txBox="1"/>
          <p:nvPr/>
        </p:nvSpPr>
        <p:spPr>
          <a:xfrm>
            <a:off x="2964979" y="4317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尔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27CA8E-4338-4134-88A0-C85CEB3D74B8}"/>
              </a:ext>
            </a:extLst>
          </p:cNvPr>
          <p:cNvSpPr txBox="1"/>
          <p:nvPr/>
        </p:nvSpPr>
        <p:spPr>
          <a:xfrm>
            <a:off x="2964979" y="46710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顿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A6AE92-9393-49AA-9898-1E8180FBD6E9}"/>
              </a:ext>
            </a:extLst>
          </p:cNvPr>
          <p:cNvSpPr txBox="1"/>
          <p:nvPr/>
        </p:nvSpPr>
        <p:spPr>
          <a:xfrm>
            <a:off x="2964979" y="5041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4221A3-5E58-4288-AD90-E1263E7D7890}"/>
              </a:ext>
            </a:extLst>
          </p:cNvPr>
          <p:cNvSpPr txBox="1"/>
          <p:nvPr/>
        </p:nvSpPr>
        <p:spPr>
          <a:xfrm>
            <a:off x="2964979" y="54271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F74B1B-6B2A-4089-9067-3293B2DA187D}"/>
              </a:ext>
            </a:extLst>
          </p:cNvPr>
          <p:cNvSpPr txBox="1"/>
          <p:nvPr/>
        </p:nvSpPr>
        <p:spPr>
          <a:xfrm>
            <a:off x="5811510" y="304070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希</a:t>
            </a:r>
            <a:endParaRPr lang="en-US" altLang="zh-CN" sz="1400" dirty="0"/>
          </a:p>
          <a:p>
            <a:r>
              <a:rPr lang="zh-CN" altLang="en-US" sz="1400" dirty="0"/>
              <a:t>尔</a:t>
            </a:r>
            <a:endParaRPr lang="en-US" altLang="zh-CN" sz="1400" dirty="0"/>
          </a:p>
          <a:p>
            <a:r>
              <a:rPr lang="zh-CN" altLang="en-US" sz="1400" dirty="0"/>
              <a:t>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F017AF-E135-4A21-9B87-E5BA08FF3409}"/>
              </a:ext>
            </a:extLst>
          </p:cNvPr>
          <p:cNvSpPr txBox="1"/>
          <p:nvPr/>
        </p:nvSpPr>
        <p:spPr>
          <a:xfrm>
            <a:off x="2607680" y="5807370"/>
            <a:ext cx="7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希尔顿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A07699-F66C-4388-AC15-B2FA4DE3F026}"/>
              </a:ext>
            </a:extLst>
          </p:cNvPr>
          <p:cNvSpPr txBox="1"/>
          <p:nvPr/>
        </p:nvSpPr>
        <p:spPr>
          <a:xfrm>
            <a:off x="2734902" y="6187593"/>
            <a:ext cx="59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离开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85462EA-B9FE-43B5-8A41-28BC37C2F848}"/>
                  </a:ext>
                </a:extLst>
              </p:cNvPr>
              <p:cNvSpPr txBox="1"/>
              <p:nvPr/>
            </p:nvSpPr>
            <p:spPr>
              <a:xfrm>
                <a:off x="1338262" y="4039823"/>
                <a:ext cx="5564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85462EA-B9FE-43B5-8A41-28BC37C2F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62" y="4039823"/>
                <a:ext cx="55649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id="{24A14091-20E4-4113-9A95-F1A9E1AFE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065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1582</Words>
  <Application>Microsoft Office PowerPoint</Application>
  <PresentationFormat>宽屏</PresentationFormat>
  <Paragraphs>251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-apple-system</vt:lpstr>
      <vt:lpstr>Lucida Grande</vt:lpstr>
      <vt:lpstr>Vollkorn</vt:lpstr>
      <vt:lpstr>等线</vt:lpstr>
      <vt:lpstr>等线 Light</vt:lpstr>
      <vt:lpstr>黑体</vt:lpstr>
      <vt:lpstr>楷体_GB2312</vt:lpstr>
      <vt:lpstr>宋体</vt:lpstr>
      <vt:lpstr>Arial</vt:lpstr>
      <vt:lpstr>Arial Black</vt:lpstr>
      <vt:lpstr>Calibri</vt:lpstr>
      <vt:lpstr>Cambria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haokun</dc:creator>
  <cp:lastModifiedBy>zhang haokun</cp:lastModifiedBy>
  <cp:revision>867</cp:revision>
  <dcterms:created xsi:type="dcterms:W3CDTF">2020-07-13T04:23:00Z</dcterms:created>
  <dcterms:modified xsi:type="dcterms:W3CDTF">2021-10-21T05:52:46Z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A122C8C42F0C47FF82467BE7EABF1C7F</vt:lpwstr>
  </property>
</Properties>
</file>