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65" r:id="rId3"/>
    <p:sldId id="326" r:id="rId4"/>
    <p:sldId id="365" r:id="rId5"/>
    <p:sldId id="327" r:id="rId6"/>
    <p:sldId id="329" r:id="rId7"/>
    <p:sldId id="366" r:id="rId8"/>
    <p:sldId id="367" r:id="rId9"/>
    <p:sldId id="368" r:id="rId10"/>
    <p:sldId id="369" r:id="rId11"/>
    <p:sldId id="344" r:id="rId12"/>
    <p:sldId id="370" r:id="rId13"/>
    <p:sldId id="371" r:id="rId14"/>
    <p:sldId id="372" r:id="rId15"/>
    <p:sldId id="345" r:id="rId16"/>
    <p:sldId id="373" r:id="rId17"/>
    <p:sldId id="346" r:id="rId18"/>
    <p:sldId id="32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jtuzhk" initials="x"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9CE"/>
    <a:srgbClr val="45D973"/>
    <a:srgbClr val="BE021D"/>
    <a:srgbClr val="5B9BD5"/>
    <a:srgbClr val="F53B70"/>
    <a:srgbClr val="FA57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85343" autoAdjust="0"/>
  </p:normalViewPr>
  <p:slideViewPr>
    <p:cSldViewPr snapToGrid="0">
      <p:cViewPr varScale="1">
        <p:scale>
          <a:sx n="87" d="100"/>
          <a:sy n="87" d="100"/>
        </p:scale>
        <p:origin x="-552" y="-8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27583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87C8B-7C36-4812-8D83-EEA6AE869B0B}"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7374D-D654-4CE5-A0DD-92B0D11EB0CD}" type="slidenum">
              <a:rPr lang="zh-CN" altLang="en-US" smtClean="0"/>
              <a:t>‹#›</a:t>
            </a:fld>
            <a:endParaRPr lang="zh-CN" altLang="en-US"/>
          </a:p>
        </p:txBody>
      </p:sp>
    </p:spTree>
    <p:extLst>
      <p:ext uri="{BB962C8B-B14F-4D97-AF65-F5344CB8AC3E}">
        <p14:creationId xmlns:p14="http://schemas.microsoft.com/office/powerpoint/2010/main" val="4242824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C-graph</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95277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C-graph</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95277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C-graph</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95277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C-graph</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95277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C-graph</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95277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C-graph</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95277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C-graph</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95277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5516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9604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315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上文中提到了三个图，先说说三个图是怎么构造的，谈到图肯定有边和顶点。</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584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18467EF-E9F5-4E30-80F2-D812C7876504}" type="datetime1">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B37917-6166-45E8-AB56-CCBA4C06A1AC}" type="datetime1">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82575D-21EA-4BFB-8722-ADBA5E2D6FEA}" type="datetime1">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7F38E9-9209-49FF-8A3F-BE97AD79E2E6}" type="datetime1">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AF0DCD6-FA09-447E-A748-CB5E61E96D29}" type="datetime1">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F7BE49B-A547-4350-8C79-7A8DCA94CA38}" type="datetime1">
              <a:rPr lang="zh-CN" altLang="en-US" smtClean="0"/>
              <a:t>2021/12/23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657E52F-66C1-4C73-AEF1-7655353629E4}" type="datetime1">
              <a:rPr lang="zh-CN" altLang="en-US" smtClean="0"/>
              <a:t>2021/12/23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781208-9F60-4CC6-96B4-C1BD8F2A3AD9}" type="datetime1">
              <a:rPr lang="zh-CN" altLang="en-US" smtClean="0"/>
              <a:t>2021/12/23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7E2920-8793-44EF-9F3E-36A543CB5680}" type="datetime1">
              <a:rPr lang="zh-CN" altLang="en-US" smtClean="0"/>
              <a:t>2021/12/23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B04FE5-0E35-44AB-9871-B997C69CC6B0}" type="datetime1">
              <a:rPr lang="zh-CN" altLang="en-US" smtClean="0"/>
              <a:t>2021/12/23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32FD3-6B5E-43CF-BAAC-F8BDF3EEC491}" type="datetime1">
              <a:rPr lang="zh-CN" altLang="en-US" smtClean="0"/>
              <a:t>2021/12/23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630DE2-364F-4C72-9B86-A602050198C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09272-417B-455C-9BE1-BFC237AA4583}" type="datetime1">
              <a:rPr lang="zh-CN" altLang="en-US" smtClean="0"/>
              <a:t>2021/12/23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30DE2-364F-4C72-9B86-A602050198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77091" y="785366"/>
            <a:ext cx="6096000" cy="738664"/>
          </a:xfrm>
          <a:prstGeom prst="rect">
            <a:avLst/>
          </a:prstGeom>
        </p:spPr>
        <p:txBody>
          <a:bodyPr>
            <a:spAutoFit/>
          </a:bodyPr>
          <a:lstStyle/>
          <a:p>
            <a:r>
              <a:rPr lang="zh-CN" altLang="en-US" sz="2400" dirty="0"/>
              <a:t> </a:t>
            </a:r>
            <a:r>
              <a:rPr lang="zh-CN" altLang="en-US" dirty="0"/>
              <a:t/>
            </a:r>
            <a:br>
              <a:rPr lang="zh-CN" altLang="en-US" dirty="0"/>
            </a:br>
            <a:endParaRPr lang="zh-CN" altLang="en-US" dirty="0"/>
          </a:p>
        </p:txBody>
      </p:sp>
      <p:sp>
        <p:nvSpPr>
          <p:cNvPr id="2" name="文本框 1"/>
          <p:cNvSpPr txBox="1"/>
          <p:nvPr/>
        </p:nvSpPr>
        <p:spPr>
          <a:xfrm>
            <a:off x="547789" y="2146493"/>
            <a:ext cx="11096422" cy="1446550"/>
          </a:xfrm>
          <a:prstGeom prst="rect">
            <a:avLst/>
          </a:prstGeom>
          <a:solidFill>
            <a:schemeClr val="accent1"/>
          </a:solidFill>
        </p:spPr>
        <p:txBody>
          <a:bodyPr wrap="square" rtlCol="0">
            <a:spAutoFit/>
          </a:bodyPr>
          <a:lstStyle/>
          <a:p>
            <a:pPr algn="ctr"/>
            <a:r>
              <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Double Graph Based Reasoning for Document-level Relation Extraction</a:t>
            </a:r>
            <a:endParaRPr lang="en-US" altLang="zh-CN" sz="4400" b="1" kern="100" spc="-100" dirty="0" smtClean="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026" name="Picture 2" descr="xjtu">
            <a:extLst>
              <a:ext uri="{FF2B5EF4-FFF2-40B4-BE49-F238E27FC236}">
                <a16:creationId xmlns="" xmlns:a16="http://schemas.microsoft.com/office/drawing/2014/main" id="{6A8210F4-5C3A-4C62-BB14-DD3119BE6B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087" r="53446" b="36977"/>
          <a:stretch/>
        </p:blipFill>
        <p:spPr bwMode="auto">
          <a:xfrm>
            <a:off x="134216" y="162903"/>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 xmlns:a16="http://schemas.microsoft.com/office/drawing/2014/main" id="{3F6E146D-DC24-4E2A-B9B1-36C8BBCABA7A}"/>
              </a:ext>
            </a:extLst>
          </p:cNvPr>
          <p:cNvSpPr txBox="1"/>
          <p:nvPr/>
        </p:nvSpPr>
        <p:spPr>
          <a:xfrm>
            <a:off x="4407076" y="5181600"/>
            <a:ext cx="3358805" cy="400110"/>
          </a:xfrm>
          <a:prstGeom prst="rect">
            <a:avLst/>
          </a:prstGeom>
          <a:noFill/>
        </p:spPr>
        <p:txBody>
          <a:bodyPr wrap="none" rtlCol="0">
            <a:spAutoFit/>
          </a:bodyPr>
          <a:lstStyle/>
          <a:p>
            <a:r>
              <a:rPr lang="zh-CN" altLang="en-US" sz="2000" dirty="0">
                <a:latin typeface="Arial" panose="020B0604020202020204" pitchFamily="34" charset="0"/>
                <a:cs typeface="Arial" panose="020B0604020202020204" pitchFamily="34" charset="0"/>
              </a:rPr>
              <a:t>汇报时间：</a:t>
            </a:r>
            <a:r>
              <a:rPr lang="en-US" altLang="zh-CN" sz="2000" dirty="0">
                <a:latin typeface="Arial" panose="020B0604020202020204" pitchFamily="34" charset="0"/>
                <a:cs typeface="Arial" panose="020B0604020202020204" pitchFamily="34" charset="0"/>
              </a:rPr>
              <a:t>2021</a:t>
            </a:r>
            <a:r>
              <a:rPr lang="zh-CN" altLang="en-US" sz="2000" dirty="0">
                <a:latin typeface="Arial" panose="020B0604020202020204" pitchFamily="34" charset="0"/>
                <a:cs typeface="Arial" panose="020B0604020202020204" pitchFamily="34" charset="0"/>
              </a:rPr>
              <a:t>年</a:t>
            </a:r>
            <a:r>
              <a:rPr lang="en-US" altLang="zh-CN" sz="2000" dirty="0" smtClean="0">
                <a:latin typeface="Arial" panose="020B0604020202020204" pitchFamily="34" charset="0"/>
                <a:cs typeface="Arial" panose="020B0604020202020204" pitchFamily="34" charset="0"/>
              </a:rPr>
              <a:t>12</a:t>
            </a:r>
            <a:r>
              <a:rPr lang="zh-CN" altLang="en-US" sz="2000" dirty="0" smtClean="0">
                <a:latin typeface="Arial" panose="020B0604020202020204" pitchFamily="34" charset="0"/>
                <a:cs typeface="Arial" panose="020B0604020202020204" pitchFamily="34" charset="0"/>
              </a:rPr>
              <a:t>月</a:t>
            </a:r>
            <a:r>
              <a:rPr lang="en-US" altLang="zh-CN" sz="2000" dirty="0" smtClean="0">
                <a:latin typeface="Arial" panose="020B0604020202020204" pitchFamily="34" charset="0"/>
                <a:cs typeface="Arial" panose="020B0604020202020204" pitchFamily="34" charset="0"/>
              </a:rPr>
              <a:t>23</a:t>
            </a:r>
            <a:r>
              <a:rPr lang="zh-CN" altLang="en-US" sz="2000" dirty="0" smtClean="0">
                <a:latin typeface="Arial" panose="020B0604020202020204" pitchFamily="34" charset="0"/>
                <a:cs typeface="Arial" panose="020B0604020202020204" pitchFamily="34" charset="0"/>
              </a:rPr>
              <a:t>日</a:t>
            </a:r>
            <a:endParaRPr lang="zh-CN" altLang="en-US" sz="20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7031"/>
            <a:ext cx="6629700"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Mention-level Graph Aggregation Module</a:t>
            </a:r>
          </a:p>
        </p:txBody>
      </p:sp>
      <p:pic>
        <p:nvPicPr>
          <p:cNvPr id="32" name="Picture 2" descr="xjtu">
            <a:extLst>
              <a:ext uri="{FF2B5EF4-FFF2-40B4-BE49-F238E27FC236}">
                <a16:creationId xmlns="" xmlns:a16="http://schemas.microsoft.com/office/drawing/2014/main"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公式]"/>
          <p:cNvSpPr>
            <a:spLocks noChangeAspect="1" noChangeArrowheads="1"/>
          </p:cNvSpPr>
          <p:nvPr/>
        </p:nvSpPr>
        <p:spPr bwMode="auto">
          <a:xfrm>
            <a:off x="181927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p:cNvSpPr>
            <a:spLocks noChangeAspect="1" noChangeArrowheads="1"/>
          </p:cNvSpPr>
          <p:nvPr/>
        </p:nvSpPr>
        <p:spPr bwMode="auto">
          <a:xfrm>
            <a:off x="2762250"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公式]"/>
          <p:cNvSpPr>
            <a:spLocks noChangeAspect="1" noChangeArrowheads="1"/>
          </p:cNvSpPr>
          <p:nvPr/>
        </p:nvSpPr>
        <p:spPr bwMode="auto">
          <a:xfrm>
            <a:off x="439102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公式]"/>
          <p:cNvSpPr>
            <a:spLocks noChangeAspect="1" noChangeArrowheads="1"/>
          </p:cNvSpPr>
          <p:nvPr/>
        </p:nvSpPr>
        <p:spPr bwMode="auto">
          <a:xfrm>
            <a:off x="4813300"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公式]"/>
          <p:cNvSpPr>
            <a:spLocks noChangeAspect="1" noChangeArrowheads="1"/>
          </p:cNvSpPr>
          <p:nvPr/>
        </p:nvSpPr>
        <p:spPr bwMode="auto">
          <a:xfrm>
            <a:off x="9493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p:cNvSpPr>
            <a:spLocks noChangeAspect="1" noChangeArrowheads="1"/>
          </p:cNvSpPr>
          <p:nvPr/>
        </p:nvSpPr>
        <p:spPr bwMode="auto">
          <a:xfrm>
            <a:off x="26638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p:cNvSpPr>
            <a:spLocks noChangeAspect="1" noChangeArrowheads="1"/>
          </p:cNvSpPr>
          <p:nvPr/>
        </p:nvSpPr>
        <p:spPr bwMode="auto">
          <a:xfrm>
            <a:off x="38957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9" descr="[公式]"/>
          <p:cNvSpPr>
            <a:spLocks noChangeAspect="1" noChangeArrowheads="1"/>
          </p:cNvSpPr>
          <p:nvPr/>
        </p:nvSpPr>
        <p:spPr bwMode="auto">
          <a:xfrm>
            <a:off x="105568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0" descr="[公式]"/>
          <p:cNvSpPr>
            <a:spLocks noChangeAspect="1" noChangeArrowheads="1"/>
          </p:cNvSpPr>
          <p:nvPr/>
        </p:nvSpPr>
        <p:spPr bwMode="auto">
          <a:xfrm>
            <a:off x="137191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p:cNvSpPr>
            <a:spLocks noChangeAspect="1" noChangeArrowheads="1"/>
          </p:cNvSpPr>
          <p:nvPr/>
        </p:nvSpPr>
        <p:spPr bwMode="auto">
          <a:xfrm>
            <a:off x="147097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2" descr="[公式]"/>
          <p:cNvSpPr>
            <a:spLocks noChangeAspect="1" noChangeArrowheads="1"/>
          </p:cNvSpPr>
          <p:nvPr/>
        </p:nvSpPr>
        <p:spPr bwMode="auto">
          <a:xfrm>
            <a:off x="2638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3" descr="[公式]"/>
          <p:cNvSpPr>
            <a:spLocks noChangeAspect="1" noChangeArrowheads="1"/>
          </p:cNvSpPr>
          <p:nvPr/>
        </p:nvSpPr>
        <p:spPr bwMode="auto">
          <a:xfrm>
            <a:off x="3146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4" descr="[公式]"/>
          <p:cNvSpPr>
            <a:spLocks noChangeAspect="1" noChangeArrowheads="1"/>
          </p:cNvSpPr>
          <p:nvPr/>
        </p:nvSpPr>
        <p:spPr bwMode="auto">
          <a:xfrm>
            <a:off x="58261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5" descr="[公式]"/>
          <p:cNvSpPr>
            <a:spLocks noChangeAspect="1" noChangeArrowheads="1"/>
          </p:cNvSpPr>
          <p:nvPr/>
        </p:nvSpPr>
        <p:spPr bwMode="auto">
          <a:xfrm>
            <a:off x="75406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6" descr="[公式]"/>
          <p:cNvSpPr>
            <a:spLocks noChangeAspect="1" noChangeArrowheads="1"/>
          </p:cNvSpPr>
          <p:nvPr/>
        </p:nvSpPr>
        <p:spPr bwMode="auto">
          <a:xfrm>
            <a:off x="85312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17" descr="[公式]"/>
          <p:cNvSpPr>
            <a:spLocks noChangeAspect="1" noChangeArrowheads="1"/>
          </p:cNvSpPr>
          <p:nvPr/>
        </p:nvSpPr>
        <p:spPr bwMode="auto">
          <a:xfrm>
            <a:off x="10004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8" descr="[公式]"/>
          <p:cNvSpPr>
            <a:spLocks noChangeAspect="1" noChangeArrowheads="1"/>
          </p:cNvSpPr>
          <p:nvPr/>
        </p:nvSpPr>
        <p:spPr bwMode="auto">
          <a:xfrm>
            <a:off x="2638425"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19" descr="[公式]"/>
          <p:cNvSpPr>
            <a:spLocks noChangeAspect="1" noChangeArrowheads="1"/>
          </p:cNvSpPr>
          <p:nvPr/>
        </p:nvSpPr>
        <p:spPr bwMode="auto">
          <a:xfrm>
            <a:off x="30797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20" descr="[公式]"/>
          <p:cNvSpPr>
            <a:spLocks noChangeAspect="1" noChangeArrowheads="1"/>
          </p:cNvSpPr>
          <p:nvPr/>
        </p:nvSpPr>
        <p:spPr bwMode="auto">
          <a:xfrm>
            <a:off x="57594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21" descr="[公式]"/>
          <p:cNvSpPr>
            <a:spLocks noChangeAspect="1" noChangeArrowheads="1"/>
          </p:cNvSpPr>
          <p:nvPr/>
        </p:nvSpPr>
        <p:spPr bwMode="auto">
          <a:xfrm>
            <a:off x="74739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2" descr="[公式]"/>
          <p:cNvSpPr>
            <a:spLocks noChangeAspect="1" noChangeArrowheads="1"/>
          </p:cNvSpPr>
          <p:nvPr/>
        </p:nvSpPr>
        <p:spPr bwMode="auto">
          <a:xfrm>
            <a:off x="84645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23" descr="[公式]"/>
          <p:cNvSpPr>
            <a:spLocks noChangeAspect="1" noChangeArrowheads="1"/>
          </p:cNvSpPr>
          <p:nvPr/>
        </p:nvSpPr>
        <p:spPr bwMode="auto">
          <a:xfrm>
            <a:off x="99377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 xmlns:a16="http://schemas.microsoft.com/office/drawing/2014/main" id="{377DC2E2-8F54-451C-A214-C45E6E49CC57}"/>
              </a:ext>
            </a:extLst>
          </p:cNvPr>
          <p:cNvSpPr/>
          <p:nvPr/>
        </p:nvSpPr>
        <p:spPr>
          <a:xfrm>
            <a:off x="6998904" y="1483997"/>
            <a:ext cx="7186195" cy="412613"/>
          </a:xfrm>
          <a:prstGeom prst="rect">
            <a:avLst/>
          </a:prstGeom>
        </p:spPr>
        <p:txBody>
          <a:bodyPr wrap="square">
            <a:spAutoFit/>
          </a:bodyPr>
          <a:lstStyle/>
          <a:p>
            <a:pPr>
              <a:lnSpc>
                <a:spcPct val="120000"/>
              </a:lnSpc>
            </a:pPr>
            <a:r>
              <a:rPr lang="zh-CN" altLang="en-US" sz="2000" dirty="0" smtClean="0">
                <a:latin typeface="宋体" panose="02010600030101010101" pitchFamily="2" charset="-122"/>
                <a:ea typeface="宋体" panose="02010600030101010101" pitchFamily="2" charset="-122"/>
              </a:rPr>
              <a:t>节点初始表示：</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253" y="1663047"/>
            <a:ext cx="6660376" cy="3245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6025" y="1525135"/>
            <a:ext cx="22098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85137" y="5599424"/>
            <a:ext cx="29432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矩形 34">
            <a:extLst>
              <a:ext uri="{FF2B5EF4-FFF2-40B4-BE49-F238E27FC236}">
                <a16:creationId xmlns="" xmlns:a16="http://schemas.microsoft.com/office/drawing/2014/main" id="{377DC2E2-8F54-451C-A214-C45E6E49CC57}"/>
              </a:ext>
            </a:extLst>
          </p:cNvPr>
          <p:cNvSpPr/>
          <p:nvPr/>
        </p:nvSpPr>
        <p:spPr>
          <a:xfrm>
            <a:off x="7116177" y="5623534"/>
            <a:ext cx="7186195" cy="461665"/>
          </a:xfrm>
          <a:prstGeom prst="rect">
            <a:avLst/>
          </a:prstGeom>
        </p:spPr>
        <p:txBody>
          <a:bodyPr wrap="square">
            <a:spAutoFit/>
          </a:bodyPr>
          <a:lstStyle/>
          <a:p>
            <a:pPr>
              <a:lnSpc>
                <a:spcPct val="120000"/>
              </a:lnSpc>
            </a:pPr>
            <a:r>
              <a:rPr lang="zh-CN" altLang="en-US" sz="2000" dirty="0" smtClean="0">
                <a:latin typeface="宋体" panose="02010600030101010101" pitchFamily="2" charset="-122"/>
                <a:ea typeface="宋体" panose="02010600030101010101" pitchFamily="2" charset="-122"/>
              </a:rPr>
              <a:t>节点最终表示：</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125"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3974" y="3387600"/>
            <a:ext cx="3992562" cy="1076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下箭头 1"/>
          <p:cNvSpPr/>
          <p:nvPr/>
        </p:nvSpPr>
        <p:spPr>
          <a:xfrm>
            <a:off x="8836025" y="2214282"/>
            <a:ext cx="484632" cy="655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8879078" y="4711580"/>
            <a:ext cx="484632" cy="6556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 xmlns:a16="http://schemas.microsoft.com/office/drawing/2014/main" id="{377DC2E2-8F54-451C-A214-C45E6E49CC57}"/>
              </a:ext>
            </a:extLst>
          </p:cNvPr>
          <p:cNvSpPr/>
          <p:nvPr/>
        </p:nvSpPr>
        <p:spPr>
          <a:xfrm>
            <a:off x="6998904" y="2780312"/>
            <a:ext cx="7186195" cy="412613"/>
          </a:xfrm>
          <a:prstGeom prst="rect">
            <a:avLst/>
          </a:prstGeom>
        </p:spPr>
        <p:txBody>
          <a:bodyPr wrap="square">
            <a:spAutoFit/>
          </a:bodyPr>
          <a:lstStyle/>
          <a:p>
            <a:pPr>
              <a:lnSpc>
                <a:spcPct val="120000"/>
              </a:lnSpc>
            </a:pPr>
            <a:r>
              <a:rPr lang="en-US" altLang="zh-CN" sz="2000" dirty="0" smtClean="0">
                <a:latin typeface="宋体" panose="02010600030101010101" pitchFamily="2" charset="-122"/>
                <a:ea typeface="宋体" panose="02010600030101010101" pitchFamily="2" charset="-122"/>
              </a:rPr>
              <a:t>GCN</a:t>
            </a:r>
            <a:r>
              <a:rPr lang="zh-CN" altLang="en-US" sz="2000" dirty="0" smtClean="0">
                <a:latin typeface="宋体" panose="02010600030101010101" pitchFamily="2" charset="-122"/>
                <a:ea typeface="宋体" panose="02010600030101010101" pitchFamily="2" charset="-122"/>
              </a:rPr>
              <a:t>聚合邻居特征：</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0337179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5664"/>
            <a:ext cx="3145413"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Entity-level Graph</a:t>
            </a:r>
          </a:p>
        </p:txBody>
      </p:sp>
      <p:pic>
        <p:nvPicPr>
          <p:cNvPr id="25" name="Picture 2" descr="xjtu">
            <a:extLst>
              <a:ext uri="{FF2B5EF4-FFF2-40B4-BE49-F238E27FC236}">
                <a16:creationId xmlns="" xmlns:a16="http://schemas.microsoft.com/office/drawing/2014/main" id="{F108FE4D-532F-4AC7-A156-C0D879703B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 xmlns:a16="http://schemas.microsoft.com/office/drawing/2014/main" id="{377DC2E2-8F54-451C-A214-C45E6E49CC57}"/>
              </a:ext>
            </a:extLst>
          </p:cNvPr>
          <p:cNvSpPr/>
          <p:nvPr/>
        </p:nvSpPr>
        <p:spPr>
          <a:xfrm>
            <a:off x="5435556" y="1519612"/>
            <a:ext cx="7186195" cy="830997"/>
          </a:xfrm>
          <a:prstGeom prst="rect">
            <a:avLst/>
          </a:prstGeom>
        </p:spPr>
        <p:txBody>
          <a:bodyPr wrap="square">
            <a:spAutoFit/>
          </a:bodyPr>
          <a:lstStyle/>
          <a:p>
            <a:pPr>
              <a:lnSpc>
                <a:spcPct val="120000"/>
              </a:lnSpc>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Entity node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zh-CN" altLang="en-US" sz="2000" dirty="0" smtClean="0">
                <a:latin typeface="宋体" panose="02010600030101010101" pitchFamily="2" charset="-122"/>
                <a:ea typeface="宋体" panose="02010600030101010101" pitchFamily="2" charset="-122"/>
              </a:rPr>
              <a:t>    用</a:t>
            </a:r>
            <a:r>
              <a:rPr lang="zh-CN" altLang="en-US" sz="2000" dirty="0">
                <a:latin typeface="宋体" panose="02010600030101010101" pitchFamily="2" charset="-122"/>
                <a:ea typeface="宋体" panose="02010600030101010101" pitchFamily="2" charset="-122"/>
              </a:rPr>
              <a:t>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宋体" panose="02010600030101010101" pitchFamily="2" charset="-122"/>
                <a:ea typeface="宋体" panose="02010600030101010101" pitchFamily="2" charset="-122"/>
              </a:rPr>
              <a:t>个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mention</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表示的平均值来表示</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404" y="1370142"/>
            <a:ext cx="4555481" cy="2450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7025" y="2497380"/>
            <a:ext cx="22669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矩形 17">
            <a:extLst>
              <a:ext uri="{FF2B5EF4-FFF2-40B4-BE49-F238E27FC236}">
                <a16:creationId xmlns="" xmlns:a16="http://schemas.microsoft.com/office/drawing/2014/main" id="{377DC2E2-8F54-451C-A214-C45E6E49CC57}"/>
              </a:ext>
            </a:extLst>
          </p:cNvPr>
          <p:cNvSpPr/>
          <p:nvPr/>
        </p:nvSpPr>
        <p:spPr>
          <a:xfrm>
            <a:off x="5435555" y="3865101"/>
            <a:ext cx="7186195" cy="426335"/>
          </a:xfrm>
          <a:prstGeom prst="rect">
            <a:avLst/>
          </a:prstGeom>
        </p:spPr>
        <p:txBody>
          <a:bodyPr wrap="square">
            <a:spAutoFit/>
          </a:bodyPr>
          <a:lstStyle/>
          <a:p>
            <a:pPr>
              <a:lnSpc>
                <a:spcPct val="120000"/>
              </a:lnSpc>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Edge(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有向边</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7025" y="4370144"/>
            <a:ext cx="25050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3378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5664"/>
            <a:ext cx="3145413"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Entity-level Graph</a:t>
            </a:r>
          </a:p>
        </p:txBody>
      </p:sp>
      <p:pic>
        <p:nvPicPr>
          <p:cNvPr id="25" name="Picture 2" descr="xjtu">
            <a:extLst>
              <a:ext uri="{FF2B5EF4-FFF2-40B4-BE49-F238E27FC236}">
                <a16:creationId xmlns="" xmlns:a16="http://schemas.microsoft.com/office/drawing/2014/main" id="{F108FE4D-532F-4AC7-A156-C0D879703B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2" name="矩形 11">
                <a:extLst>
                  <a:ext uri="{FF2B5EF4-FFF2-40B4-BE49-F238E27FC236}">
                    <a16:creationId xmlns="" xmlns:a16="http://schemas.microsoft.com/office/drawing/2014/main" id="{377DC2E2-8F54-451C-A214-C45E6E49CC57}"/>
                  </a:ext>
                </a:extLst>
              </p:cNvPr>
              <p:cNvSpPr/>
              <p:nvPr/>
            </p:nvSpPr>
            <p:spPr>
              <a:xfrm>
                <a:off x="4978363" y="1526947"/>
                <a:ext cx="7186195" cy="1235210"/>
              </a:xfrm>
              <a:prstGeom prst="rect">
                <a:avLst/>
              </a:prstGeom>
            </p:spPr>
            <p:txBody>
              <a:bodyPr wrap="square">
                <a:spAutoFit/>
              </a:bodyPr>
              <a:lstStyle/>
              <a:p>
                <a:pPr>
                  <a:lnSpc>
                    <a:spcPct val="120000"/>
                  </a:lnSpc>
                </a:pPr>
                <a:r>
                  <a:rPr lang="zh-CN" altLang="en-US" sz="2000" dirty="0" smtClean="0">
                    <a:latin typeface="宋体" panose="02010600030101010101" pitchFamily="2" charset="-122"/>
                    <a:ea typeface="宋体" panose="02010600030101010101" pitchFamily="2" charset="-122"/>
                  </a:rPr>
                  <a:t>路径表示</a:t>
                </a:r>
                <a:endParaRPr lang="en-US" altLang="zh-CN" sz="2000" dirty="0" smtClean="0">
                  <a:latin typeface="宋体" panose="02010600030101010101" pitchFamily="2" charset="-122"/>
                  <a:ea typeface="宋体" panose="02010600030101010101" pitchFamily="2" charset="-122"/>
                </a:endParaRPr>
              </a:p>
              <a:p>
                <a:pPr>
                  <a:lnSpc>
                    <a:spcPct val="120000"/>
                  </a:lnSpc>
                </a:pPr>
                <a:r>
                  <a:rPr lang="zh-CN" altLang="en-US" sz="2000" dirty="0" smtClean="0">
                    <a:latin typeface="宋体" panose="02010600030101010101" pitchFamily="2" charset="-122"/>
                    <a:ea typeface="宋体" panose="02010600030101010101" pitchFamily="2" charset="-122"/>
                  </a:rPr>
                  <a:t>基于</a:t>
                </a:r>
                <a:r>
                  <a:rPr lang="zh-CN" altLang="en-US" sz="2000" dirty="0">
                    <a:latin typeface="宋体" panose="02010600030101010101" pitchFamily="2" charset="-122"/>
                    <a:ea typeface="宋体" panose="02010600030101010101" pitchFamily="2" charset="-122"/>
                  </a:rPr>
                  <a:t>边的向量化表示，经过实体</a:t>
                </a:r>
                <a14:m>
                  <m:oMath xmlns:m="http://schemas.openxmlformats.org/officeDocument/2006/math">
                    <m:sSub>
                      <m:sSubPr>
                        <m:ctrlPr>
                          <a:rPr lang="zh-CN" altLang="zh-CN" sz="2000" i="1"/>
                        </m:ctrlPr>
                      </m:sSubPr>
                      <m:e>
                        <m:r>
                          <a:rPr lang="en-US" altLang="zh-CN" sz="2000" i="1"/>
                          <m:t>𝑒</m:t>
                        </m:r>
                      </m:e>
                      <m:sub>
                        <m:r>
                          <a:rPr lang="en-US" altLang="zh-CN" sz="2000" b="0" i="1" smtClean="0">
                            <a:latin typeface="Cambria Math"/>
                          </a:rPr>
                          <m:t>𝑜</m:t>
                        </m:r>
                      </m:sub>
                    </m:sSub>
                  </m:oMath>
                </a14:m>
                <a:r>
                  <a:rPr lang="zh-CN" altLang="en-US" sz="2000" dirty="0">
                    <a:latin typeface="宋体" panose="02010600030101010101" pitchFamily="2" charset="-122"/>
                    <a:ea typeface="宋体" panose="02010600030101010101" pitchFamily="2" charset="-122"/>
                  </a:rPr>
                  <a:t>的头</a:t>
                </a:r>
                <a:r>
                  <a:rPr lang="zh-CN" altLang="en-US" sz="2000" dirty="0" smtClean="0">
                    <a:latin typeface="宋体" panose="02010600030101010101" pitchFamily="2" charset="-122"/>
                    <a:ea typeface="宋体" panose="02010600030101010101" pitchFamily="2" charset="-122"/>
                  </a:rPr>
                  <a:t>实体</a:t>
                </a:r>
                <a14:m>
                  <m:oMath xmlns:m="http://schemas.openxmlformats.org/officeDocument/2006/math">
                    <m:sSub>
                      <m:sSubPr>
                        <m:ctrlPr>
                          <a:rPr lang="zh-CN" altLang="zh-CN" sz="2000" i="1">
                            <a:latin typeface="Cambria Math"/>
                          </a:rPr>
                        </m:ctrlPr>
                      </m:sSubPr>
                      <m:e>
                        <m:r>
                          <a:rPr lang="en-US" altLang="zh-CN" sz="2000" i="1">
                            <a:latin typeface="Cambria Math"/>
                          </a:rPr>
                          <m:t>𝑒</m:t>
                        </m:r>
                      </m:e>
                      <m:sub>
                        <m:r>
                          <a:rPr lang="en-US" altLang="zh-CN" sz="2000" i="1">
                            <a:latin typeface="Cambria Math"/>
                          </a:rPr>
                          <m:t>𝑖</m:t>
                        </m:r>
                      </m:sub>
                    </m:sSub>
                  </m:oMath>
                </a14:m>
                <a:r>
                  <a:rPr lang="zh-CN" altLang="en-US" sz="2000" dirty="0" smtClean="0">
                    <a:latin typeface="宋体" panose="02010600030101010101" pitchFamily="2" charset="-122"/>
                    <a:ea typeface="宋体" panose="02010600030101010101" pitchFamily="2" charset="-122"/>
                  </a:rPr>
                  <a:t>和</a:t>
                </a:r>
                <a:r>
                  <a:rPr lang="zh-CN" altLang="en-US" sz="2000" dirty="0">
                    <a:latin typeface="宋体" panose="02010600030101010101" pitchFamily="2" charset="-122"/>
                    <a:ea typeface="宋体" panose="02010600030101010101" pitchFamily="2" charset="-122"/>
                  </a:rPr>
                  <a:t>尾实体</a:t>
                </a:r>
                <a14:m>
                  <m:oMath xmlns:m="http://schemas.openxmlformats.org/officeDocument/2006/math">
                    <m:sSub>
                      <m:sSubPr>
                        <m:ctrlPr>
                          <a:rPr lang="zh-CN" altLang="zh-CN" sz="2000" i="1"/>
                        </m:ctrlPr>
                      </m:sSubPr>
                      <m:e>
                        <m:r>
                          <a:rPr lang="en-US" altLang="zh-CN" sz="2000" i="1"/>
                          <m:t>𝑒</m:t>
                        </m:r>
                      </m:e>
                      <m:sub>
                        <m:r>
                          <a:rPr lang="en-US" altLang="zh-CN" sz="2000" i="1"/>
                          <m:t>𝑗</m:t>
                        </m:r>
                      </m:sub>
                    </m:sSub>
                  </m:oMath>
                </a14:m>
                <a:r>
                  <a:rPr lang="zh-CN" altLang="en-US" sz="2000" dirty="0" smtClean="0">
                    <a:latin typeface="宋体" panose="02010600030101010101" pitchFamily="2" charset="-122"/>
                    <a:ea typeface="宋体" panose="02010600030101010101" pitchFamily="2" charset="-122"/>
                  </a:rPr>
                  <a:t>的</a:t>
                </a:r>
                <a:endParaRPr lang="en-US" altLang="zh-CN" sz="2000" dirty="0" smtClean="0">
                  <a:latin typeface="宋体" panose="02010600030101010101" pitchFamily="2" charset="-122"/>
                  <a:ea typeface="宋体" panose="02010600030101010101" pitchFamily="2" charset="-122"/>
                </a:endParaRPr>
              </a:p>
              <a:p>
                <a:pPr>
                  <a:lnSpc>
                    <a:spcPct val="120000"/>
                  </a:lnSpc>
                </a:pPr>
                <a:r>
                  <a:rPr lang="zh-CN" altLang="en-US" sz="2000" dirty="0" smtClean="0">
                    <a:latin typeface="宋体" panose="02010600030101010101" pitchFamily="2" charset="-122"/>
                    <a:ea typeface="宋体" panose="02010600030101010101" pitchFamily="2" charset="-122"/>
                  </a:rPr>
                  <a:t>第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smtClean="0">
                    <a:latin typeface="宋体" panose="02010600030101010101" pitchFamily="2" charset="-122"/>
                    <a:ea typeface="宋体" panose="02010600030101010101" pitchFamily="2" charset="-122"/>
                  </a:rPr>
                  <a:t>条</a:t>
                </a:r>
                <a:r>
                  <a:rPr lang="zh-CN" altLang="en-US" sz="2000" dirty="0">
                    <a:latin typeface="宋体" panose="02010600030101010101" pitchFamily="2" charset="-122"/>
                    <a:ea typeface="宋体" panose="02010600030101010101" pitchFamily="2" charset="-122"/>
                  </a:rPr>
                  <a:t>路径表示为</a:t>
                </a:r>
                <a:r>
                  <a:rPr lang="zh-CN" altLang="en-US" sz="2000" dirty="0"/>
                  <a:t>：</a:t>
                </a:r>
                <a:endParaRPr lang="zh-CN" altLang="en-US" sz="2000" dirty="0" smtClean="0">
                  <a:latin typeface="宋体" panose="02010600030101010101" pitchFamily="2" charset="-122"/>
                  <a:ea typeface="宋体" panose="02010600030101010101" pitchFamily="2" charset="-122"/>
                </a:endParaRPr>
              </a:p>
            </p:txBody>
          </p:sp>
        </mc:Choice>
        <mc:Fallback>
          <p:sp>
            <p:nvSpPr>
              <p:cNvPr id="12" name="矩形 11">
                <a:extLst>
                  <a:ext uri="{FF2B5EF4-FFF2-40B4-BE49-F238E27FC236}">
                    <a16:creationId xmlns="" xmlns:a16="http://schemas.microsoft.com/office/drawing/2014/main" id="{377DC2E2-8F54-451C-A214-C45E6E49CC57}"/>
                  </a:ext>
                </a:extLst>
              </p:cNvPr>
              <p:cNvSpPr>
                <a:spLocks noRot="1" noChangeAspect="1" noMove="1" noResize="1" noEditPoints="1" noAdjustHandles="1" noChangeArrowheads="1" noChangeShapeType="1" noTextEdit="1"/>
              </p:cNvSpPr>
              <p:nvPr/>
            </p:nvSpPr>
            <p:spPr>
              <a:xfrm>
                <a:off x="4978363" y="1526947"/>
                <a:ext cx="7186195" cy="1235210"/>
              </a:xfrm>
              <a:prstGeom prst="rect">
                <a:avLst/>
              </a:prstGeom>
              <a:blipFill rotWithShape="1">
                <a:blip r:embed="rId6"/>
                <a:stretch>
                  <a:fillRect l="-934" t="-1478" b="-5911"/>
                </a:stretch>
              </a:blipFill>
            </p:spPr>
            <p:txBody>
              <a:bodyPr/>
              <a:lstStyle/>
              <a:p>
                <a:r>
                  <a:rPr lang="zh-CN" altLang="en-US">
                    <a:noFill/>
                  </a:rPr>
                  <a:t> </a:t>
                </a:r>
              </a:p>
            </p:txBody>
          </p:sp>
        </mc:Fallback>
      </mc:AlternateContent>
      <p:sp>
        <p:nvSpPr>
          <p:cNvPr id="18" name="矩形 17">
            <a:extLst>
              <a:ext uri="{FF2B5EF4-FFF2-40B4-BE49-F238E27FC236}">
                <a16:creationId xmlns="" xmlns:a16="http://schemas.microsoft.com/office/drawing/2014/main" id="{377DC2E2-8F54-451C-A214-C45E6E49CC57}"/>
              </a:ext>
            </a:extLst>
          </p:cNvPr>
          <p:cNvSpPr/>
          <p:nvPr/>
        </p:nvSpPr>
        <p:spPr>
          <a:xfrm>
            <a:off x="4978364" y="3551605"/>
            <a:ext cx="7186195" cy="70788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rPr>
              <a:t>路径融合</a:t>
            </a:r>
          </a:p>
          <a:p>
            <a:r>
              <a:rPr lang="zh-CN" altLang="en-US" sz="2000" dirty="0">
                <a:latin typeface="宋体" panose="02010600030101010101" pitchFamily="2" charset="-122"/>
                <a:ea typeface="宋体" panose="02010600030101010101" pitchFamily="2" charset="-122"/>
              </a:rPr>
              <a:t>引入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attention, </a:t>
            </a:r>
            <a:r>
              <a:rPr lang="zh-CN" altLang="en-US" sz="2000" dirty="0">
                <a:latin typeface="宋体" panose="02010600030101010101" pitchFamily="2" charset="-122"/>
                <a:ea typeface="宋体" panose="02010600030101010101" pitchFamily="2" charset="-122"/>
              </a:rPr>
              <a:t>实体对 作为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query </a:t>
            </a:r>
            <a:r>
              <a:rPr lang="zh-CN" altLang="en-US" sz="2000" dirty="0">
                <a:latin typeface="宋体" panose="02010600030101010101" pitchFamily="2" charset="-122"/>
                <a:ea typeface="宋体" panose="02010600030101010101" pitchFamily="2" charset="-122"/>
              </a:rPr>
              <a:t>，融合不同路径之间的信息</a:t>
            </a:r>
            <a:r>
              <a:rPr lang="zh-CN" altLang="en-US" sz="2000" b="1" dirty="0"/>
              <a:t>：</a:t>
            </a:r>
            <a:endParaRPr lang="zh-CN" altLang="en-US" sz="2000" dirty="0"/>
          </a:p>
        </p:txBody>
      </p: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413" y="1346828"/>
            <a:ext cx="266700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9191" y="2933700"/>
            <a:ext cx="25336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9191" y="4334607"/>
            <a:ext cx="33051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1695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5664"/>
            <a:ext cx="352532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Classification Module</a:t>
            </a:r>
          </a:p>
        </p:txBody>
      </p:sp>
      <p:pic>
        <p:nvPicPr>
          <p:cNvPr id="25" name="Picture 2" descr="xjtu">
            <a:extLst>
              <a:ext uri="{FF2B5EF4-FFF2-40B4-BE49-F238E27FC236}">
                <a16:creationId xmlns="" xmlns:a16="http://schemas.microsoft.com/office/drawing/2014/main" id="{F108FE4D-532F-4AC7-A156-C0D879703B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2" name="矩形 11">
                <a:extLst>
                  <a:ext uri="{FF2B5EF4-FFF2-40B4-BE49-F238E27FC236}">
                    <a16:creationId xmlns="" xmlns:a16="http://schemas.microsoft.com/office/drawing/2014/main" id="{377DC2E2-8F54-451C-A214-C45E6E49CC57}"/>
                  </a:ext>
                </a:extLst>
              </p:cNvPr>
              <p:cNvSpPr/>
              <p:nvPr/>
            </p:nvSpPr>
            <p:spPr>
              <a:xfrm>
                <a:off x="145207" y="1384812"/>
                <a:ext cx="7186195" cy="1641924"/>
              </a:xfrm>
              <a:prstGeom prst="rect">
                <a:avLst/>
              </a:prstGeom>
            </p:spPr>
            <p:txBody>
              <a:bodyPr wrap="square">
                <a:spAutoFit/>
              </a:bodyPr>
              <a:lstStyle/>
              <a:p>
                <a:pPr>
                  <a:lnSpc>
                    <a:spcPct val="120000"/>
                  </a:lnSpc>
                </a:pPr>
                <a:r>
                  <a:rPr lang="zh-CN" altLang="en-US" sz="2000" dirty="0" smtClean="0">
                    <a:latin typeface="宋体" panose="02010600030101010101" pitchFamily="2" charset="-122"/>
                    <a:ea typeface="宋体" panose="02010600030101010101" pitchFamily="2" charset="-122"/>
                  </a:rPr>
                  <a:t>推理信息表示：</a:t>
                </a:r>
                <a:endParaRPr lang="en-US" altLang="zh-CN" sz="2000" dirty="0" smtClean="0">
                  <a:latin typeface="宋体" panose="02010600030101010101" pitchFamily="2" charset="-122"/>
                  <a:ea typeface="宋体" panose="02010600030101010101" pitchFamily="2" charset="-122"/>
                </a:endParaRPr>
              </a:p>
              <a:p>
                <a:pPr>
                  <a:lnSpc>
                    <a:spcPct val="120000"/>
                  </a:lnSpc>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）头实体与尾实体相关表示：</a:t>
                </a:r>
                <a14:m>
                  <m:oMath xmlns:m="http://schemas.openxmlformats.org/officeDocument/2006/math">
                    <m:sSub>
                      <m:sSubPr>
                        <m:ctrlPr>
                          <a:rPr lang="zh-CN" altLang="zh-CN" sz="2000" i="1"/>
                        </m:ctrlPr>
                      </m:sSubPr>
                      <m:e>
                        <m:r>
                          <a:rPr lang="en-US" altLang="zh-CN" sz="2000" i="1"/>
                          <m:t>𝑒</m:t>
                        </m:r>
                      </m:e>
                      <m:sub>
                        <m:r>
                          <a:rPr lang="en-US" altLang="zh-CN" sz="2000" i="1"/>
                          <m:t>𝑖</m:t>
                        </m:r>
                      </m:sub>
                    </m:sSub>
                    <m:r>
                      <a:rPr lang="en-US" altLang="zh-CN" sz="2000" b="0" i="1" smtClean="0">
                        <a:latin typeface="Cambria Math"/>
                      </a:rPr>
                      <m:t>,</m:t>
                    </m:r>
                    <m:sSub>
                      <m:sSubPr>
                        <m:ctrlPr>
                          <a:rPr lang="zh-CN" altLang="zh-CN" sz="2000" i="1">
                            <a:latin typeface="Cambria Math"/>
                          </a:rPr>
                        </m:ctrlPr>
                      </m:sSubPr>
                      <m:e>
                        <m:r>
                          <a:rPr lang="en-US" altLang="zh-CN" sz="2000" i="1">
                            <a:latin typeface="Cambria Math"/>
                          </a:rPr>
                          <m:t>𝑒</m:t>
                        </m:r>
                      </m:e>
                      <m:sub>
                        <m:r>
                          <a:rPr lang="en-US" altLang="zh-CN" sz="2000" b="0" i="1" smtClean="0">
                            <a:latin typeface="Cambria Math"/>
                          </a:rPr>
                          <m:t>𝑗</m:t>
                        </m:r>
                      </m:sub>
                    </m:sSub>
                    <m:r>
                      <a:rPr lang="en-US" altLang="zh-CN" sz="2000" b="0" i="1" smtClean="0">
                        <a:latin typeface="Cambria Math"/>
                      </a:rPr>
                      <m:t>,</m:t>
                    </m:r>
                    <m:d>
                      <m:dPr>
                        <m:begChr m:val="|"/>
                        <m:endChr m:val="|"/>
                        <m:ctrlPr>
                          <a:rPr lang="en-US" altLang="zh-CN" sz="2000" b="0" i="1" smtClean="0">
                            <a:latin typeface="Cambria Math"/>
                          </a:rPr>
                        </m:ctrlPr>
                      </m:dPr>
                      <m:e>
                        <m:sSub>
                          <m:sSubPr>
                            <m:ctrlPr>
                              <a:rPr lang="zh-CN" altLang="zh-CN" sz="2000" i="1">
                                <a:latin typeface="Cambria Math"/>
                              </a:rPr>
                            </m:ctrlPr>
                          </m:sSubPr>
                          <m:e>
                            <m:r>
                              <a:rPr lang="en-US" altLang="zh-CN" sz="2000" i="1">
                                <a:latin typeface="Cambria Math"/>
                              </a:rPr>
                              <m:t>𝑒</m:t>
                            </m:r>
                          </m:e>
                          <m:sub>
                            <m:r>
                              <a:rPr lang="en-US" altLang="zh-CN" sz="2000" i="1">
                                <a:latin typeface="Cambria Math"/>
                              </a:rPr>
                              <m:t>𝑖</m:t>
                            </m:r>
                          </m:sub>
                        </m:sSub>
                        <m:r>
                          <a:rPr lang="en-US" altLang="zh-CN" sz="2000" b="0" i="1" smtClean="0">
                            <a:latin typeface="Cambria Math"/>
                          </a:rPr>
                          <m:t>−</m:t>
                        </m:r>
                        <m:sSub>
                          <m:sSubPr>
                            <m:ctrlPr>
                              <a:rPr lang="zh-CN" altLang="zh-CN" sz="2000" i="1">
                                <a:latin typeface="Cambria Math"/>
                              </a:rPr>
                            </m:ctrlPr>
                          </m:sSubPr>
                          <m:e>
                            <m:r>
                              <a:rPr lang="en-US" altLang="zh-CN" sz="2000" i="1">
                                <a:latin typeface="Cambria Math"/>
                              </a:rPr>
                              <m:t>𝑒</m:t>
                            </m:r>
                          </m:e>
                          <m:sub>
                            <m:r>
                              <a:rPr lang="en-US" altLang="zh-CN" sz="2000" b="0" i="1" smtClean="0">
                                <a:latin typeface="Cambria Math"/>
                              </a:rPr>
                              <m:t>𝑗</m:t>
                            </m:r>
                          </m:sub>
                        </m:sSub>
                      </m:e>
                    </m:d>
                    <m:r>
                      <a:rPr lang="en-US" altLang="zh-CN" sz="2000" b="0" i="0" smtClean="0">
                        <a:latin typeface="Cambria Math"/>
                      </a:rPr>
                      <m:t>,</m:t>
                    </m:r>
                  </m:oMath>
                </a14:m>
                <a:r>
                  <a:rPr lang="en-US" altLang="zh-CN" sz="2000" i="1" dirty="0">
                    <a:sym typeface="Wingdings 2"/>
                  </a:rPr>
                  <a:t> </a:t>
                </a:r>
                <a14:m>
                  <m:oMath xmlns:m="http://schemas.openxmlformats.org/officeDocument/2006/math">
                    <m:sSub>
                      <m:sSubPr>
                        <m:ctrlPr>
                          <a:rPr lang="zh-CN" altLang="zh-CN" sz="2000" i="1">
                            <a:latin typeface="Cambria Math"/>
                          </a:rPr>
                        </m:ctrlPr>
                      </m:sSubPr>
                      <m:e>
                        <m:r>
                          <a:rPr lang="en-US" altLang="zh-CN" sz="2000" i="1">
                            <a:latin typeface="Cambria Math"/>
                          </a:rPr>
                          <m:t>𝑒</m:t>
                        </m:r>
                      </m:e>
                      <m:sub>
                        <m:r>
                          <a:rPr lang="en-US" altLang="zh-CN" sz="2000" i="1">
                            <a:latin typeface="Cambria Math"/>
                          </a:rPr>
                          <m:t>𝑖</m:t>
                        </m:r>
                      </m:sub>
                    </m:sSub>
                  </m:oMath>
                </a14:m>
                <a:r>
                  <a:rPr lang="en-US" altLang="zh-CN" sz="2000" dirty="0">
                    <a:sym typeface="Wingdings 2"/>
                  </a:rPr>
                  <a:t></a:t>
                </a:r>
                <a14:m>
                  <m:oMath xmlns:m="http://schemas.openxmlformats.org/officeDocument/2006/math">
                    <m:sSub>
                      <m:sSubPr>
                        <m:ctrlPr>
                          <a:rPr lang="zh-CN" altLang="zh-CN" sz="2000" i="1">
                            <a:latin typeface="Cambria Math"/>
                          </a:rPr>
                        </m:ctrlPr>
                      </m:sSubPr>
                      <m:e>
                        <m:r>
                          <a:rPr lang="en-US" altLang="zh-CN" sz="2000" i="1">
                            <a:latin typeface="Cambria Math"/>
                          </a:rPr>
                          <m:t>𝑒</m:t>
                        </m:r>
                      </m:e>
                      <m:sub>
                        <m:r>
                          <a:rPr lang="en-US" altLang="zh-CN" sz="2000" i="1">
                            <a:latin typeface="Cambria Math"/>
                          </a:rPr>
                          <m:t>𝑗</m:t>
                        </m:r>
                      </m:sub>
                    </m:sSub>
                  </m:oMath>
                </a14:m>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a:t>
                </a:r>
                <a:r>
                  <a:rPr lang="zh-CN" altLang="en-US" sz="2000" dirty="0"/>
                  <a:t>由 </a:t>
                </a:r>
                <a:r>
                  <a:rPr lang="en-US" altLang="zh-CN" sz="2000" dirty="0">
                    <a:latin typeface="Times New Roman" panose="02020603050405020304" pitchFamily="18" charset="0"/>
                    <a:cs typeface="Times New Roman" panose="02020603050405020304" pitchFamily="18" charset="0"/>
                  </a:rPr>
                  <a:t>Mention-level Graph </a:t>
                </a:r>
                <a:r>
                  <a:rPr lang="zh-CN" altLang="en-US" sz="2000" dirty="0"/>
                  <a:t>产生</a:t>
                </a:r>
                <a:r>
                  <a:rPr lang="zh-CN" altLang="en-US" sz="2000" dirty="0" smtClean="0"/>
                  <a:t>的</a:t>
                </a:r>
                <a:r>
                  <a:rPr lang="en-US" altLang="zh-CN" sz="2000" dirty="0" smtClean="0"/>
                  <a:t>document node</a:t>
                </a:r>
                <a:r>
                  <a:rPr lang="zh-CN" altLang="en-US" sz="2000" dirty="0" smtClean="0"/>
                  <a:t>表示 </a:t>
                </a:r>
                <a14:m>
                  <m:oMath xmlns:m="http://schemas.openxmlformats.org/officeDocument/2006/math">
                    <m:sSub>
                      <m:sSubPr>
                        <m:ctrlPr>
                          <a:rPr lang="zh-CN" altLang="zh-CN" sz="2000" i="1">
                            <a:latin typeface="Cambria Math"/>
                          </a:rPr>
                        </m:ctrlPr>
                      </m:sSubPr>
                      <m:e>
                        <m:r>
                          <a:rPr lang="en-US" altLang="zh-CN" sz="2000" b="0" i="1" smtClean="0">
                            <a:latin typeface="Cambria Math"/>
                          </a:rPr>
                          <m:t>𝑚</m:t>
                        </m:r>
                      </m:e>
                      <m:sub>
                        <m:r>
                          <a:rPr lang="en-US" altLang="zh-CN" sz="2000" b="0" i="1" smtClean="0">
                            <a:latin typeface="Cambria Math"/>
                          </a:rPr>
                          <m:t>𝑑𝑜𝑐</m:t>
                        </m:r>
                      </m:sub>
                    </m:sSub>
                  </m:oMath>
                </a14:m>
                <a:endParaRPr lang="en-US" altLang="zh-CN" sz="2000" dirty="0" smtClean="0">
                  <a:latin typeface="宋体" panose="02010600030101010101" pitchFamily="2" charset="-122"/>
                  <a:ea typeface="宋体" panose="02010600030101010101" pitchFamily="2" charset="-122"/>
                </a:endParaRPr>
              </a:p>
              <a:p>
                <a:pPr>
                  <a:lnSpc>
                    <a:spcPct val="120000"/>
                  </a:lnSpc>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a:t>
                </a:r>
                <a:r>
                  <a:rPr lang="zh-CN" altLang="en-US" sz="2000" dirty="0"/>
                  <a:t>综合推理路径信息 </a:t>
                </a:r>
                <a14:m>
                  <m:oMath xmlns:m="http://schemas.openxmlformats.org/officeDocument/2006/math">
                    <m:sSub>
                      <m:sSubPr>
                        <m:ctrlPr>
                          <a:rPr lang="zh-CN" altLang="zh-CN" sz="2000" i="1"/>
                        </m:ctrlPr>
                      </m:sSubPr>
                      <m:e>
                        <m:r>
                          <a:rPr lang="en-US" altLang="zh-CN" sz="2000" i="1"/>
                          <m:t>𝑃</m:t>
                        </m:r>
                      </m:e>
                      <m:sub>
                        <m:r>
                          <a:rPr lang="en-US" altLang="zh-CN" sz="2000" i="1"/>
                          <m:t>h</m:t>
                        </m:r>
                        <m:r>
                          <a:rPr lang="en-US" altLang="zh-CN" sz="2000" i="1"/>
                          <m:t>,</m:t>
                        </m:r>
                        <m:r>
                          <a:rPr lang="en-US" altLang="zh-CN" sz="2000" i="1"/>
                          <m:t>𝑡</m:t>
                        </m:r>
                      </m:sub>
                    </m:sSub>
                  </m:oMath>
                </a14:m>
                <a:r>
                  <a:rPr lang="zh-CN" altLang="en-US" sz="2000" dirty="0" smtClean="0"/>
                  <a:t>​</a:t>
                </a:r>
                <a:endParaRPr lang="en-US" altLang="zh-CN" sz="2000" dirty="0" smtClean="0"/>
              </a:p>
            </p:txBody>
          </p:sp>
        </mc:Choice>
        <mc:Fallback>
          <p:sp>
            <p:nvSpPr>
              <p:cNvPr id="12" name="矩形 11">
                <a:extLst>
                  <a:ext uri="{FF2B5EF4-FFF2-40B4-BE49-F238E27FC236}">
                    <a16:creationId xmlns="" xmlns:a16="http://schemas.microsoft.com/office/drawing/2014/main" id="{377DC2E2-8F54-451C-A214-C45E6E49CC57}"/>
                  </a:ext>
                </a:extLst>
              </p:cNvPr>
              <p:cNvSpPr>
                <a:spLocks noRot="1" noChangeAspect="1" noMove="1" noResize="1" noEditPoints="1" noAdjustHandles="1" noChangeArrowheads="1" noChangeShapeType="1" noTextEdit="1"/>
              </p:cNvSpPr>
              <p:nvPr/>
            </p:nvSpPr>
            <p:spPr>
              <a:xfrm>
                <a:off x="145207" y="1384812"/>
                <a:ext cx="7186195" cy="1641924"/>
              </a:xfrm>
              <a:prstGeom prst="rect">
                <a:avLst/>
              </a:prstGeom>
              <a:blipFill rotWithShape="1">
                <a:blip r:embed="rId6"/>
                <a:stretch>
                  <a:fillRect l="-933" t="-1111" b="-3704"/>
                </a:stretch>
              </a:blipFill>
            </p:spPr>
            <p:txBody>
              <a:bodyPr/>
              <a:lstStyle/>
              <a:p>
                <a:r>
                  <a:rPr lang="zh-CN" altLang="en-US">
                    <a:noFill/>
                  </a:rPr>
                  <a:t> </a:t>
                </a:r>
              </a:p>
            </p:txBody>
          </p:sp>
        </mc:Fallback>
      </mc:AlternateContent>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0188" y="4358053"/>
            <a:ext cx="609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025" y="4024678"/>
            <a:ext cx="50196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下箭头 1"/>
          <p:cNvSpPr/>
          <p:nvPr/>
        </p:nvSpPr>
        <p:spPr>
          <a:xfrm>
            <a:off x="2633824" y="314325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15371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5664"/>
            <a:ext cx="352532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Classification Module</a:t>
            </a:r>
          </a:p>
        </p:txBody>
      </p:sp>
      <p:pic>
        <p:nvPicPr>
          <p:cNvPr id="25" name="Picture 2" descr="xjtu">
            <a:extLst>
              <a:ext uri="{FF2B5EF4-FFF2-40B4-BE49-F238E27FC236}">
                <a16:creationId xmlns="" xmlns:a16="http://schemas.microsoft.com/office/drawing/2014/main" id="{F108FE4D-532F-4AC7-A156-C0D879703B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 xmlns:a16="http://schemas.microsoft.com/office/drawing/2014/main" id="{377DC2E2-8F54-451C-A214-C45E6E49CC57}"/>
              </a:ext>
            </a:extLst>
          </p:cNvPr>
          <p:cNvSpPr/>
          <p:nvPr/>
        </p:nvSpPr>
        <p:spPr>
          <a:xfrm>
            <a:off x="277090" y="1480317"/>
            <a:ext cx="7723909" cy="707886"/>
          </a:xfrm>
          <a:prstGeom prst="rect">
            <a:avLst/>
          </a:prstGeom>
        </p:spPr>
        <p:txBody>
          <a:bodyPr wrap="square">
            <a:spAutoFit/>
          </a:bodyPr>
          <a:lstStyle/>
          <a:p>
            <a:r>
              <a:rPr lang="zh-CN" altLang="en-US" sz="2000" b="1" dirty="0"/>
              <a:t>预测</a:t>
            </a:r>
          </a:p>
          <a:p>
            <a:r>
              <a:rPr lang="zh-CN" altLang="en-US" sz="2000" dirty="0"/>
              <a:t>将关系抽取形式化成多标签分类任务</a:t>
            </a:r>
            <a:r>
              <a:rPr lang="zh-CN" altLang="en-US" sz="2000" dirty="0" smtClean="0"/>
              <a:t>，预测</a:t>
            </a:r>
            <a:r>
              <a:rPr lang="zh-CN" altLang="en-US" sz="2000" dirty="0"/>
              <a:t>实体之间的关系：</a:t>
            </a:r>
          </a:p>
        </p:txBody>
      </p:sp>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92" y="2626701"/>
            <a:ext cx="52863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a:extLst>
              <a:ext uri="{FF2B5EF4-FFF2-40B4-BE49-F238E27FC236}">
                <a16:creationId xmlns="" xmlns:a16="http://schemas.microsoft.com/office/drawing/2014/main" id="{377DC2E2-8F54-451C-A214-C45E6E49CC57}"/>
              </a:ext>
            </a:extLst>
          </p:cNvPr>
          <p:cNvSpPr/>
          <p:nvPr/>
        </p:nvSpPr>
        <p:spPr>
          <a:xfrm>
            <a:off x="277089" y="3786832"/>
            <a:ext cx="7723909" cy="707886"/>
          </a:xfrm>
          <a:prstGeom prst="rect">
            <a:avLst/>
          </a:prstGeom>
        </p:spPr>
        <p:txBody>
          <a:bodyPr wrap="square">
            <a:spAutoFit/>
          </a:bodyPr>
          <a:lstStyle/>
          <a:p>
            <a:r>
              <a:rPr lang="zh-CN" altLang="en-US" sz="2000" b="1" dirty="0" smtClean="0"/>
              <a:t>损失函数</a:t>
            </a:r>
            <a:endParaRPr lang="en-US" altLang="zh-CN" sz="2000" b="1" dirty="0" smtClean="0"/>
          </a:p>
          <a:p>
            <a:r>
              <a:rPr lang="zh-CN" altLang="en-US" sz="2000" dirty="0" smtClean="0"/>
              <a:t>二</a:t>
            </a:r>
            <a:r>
              <a:rPr lang="zh-CN" altLang="en-US" sz="2000" dirty="0"/>
              <a:t>元交叉熵</a:t>
            </a:r>
            <a:r>
              <a:rPr lang="zh-CN" altLang="en-US" sz="2000" dirty="0" smtClean="0"/>
              <a:t>损失</a:t>
            </a:r>
            <a:endParaRPr lang="zh-CN" altLang="en-US" sz="2000" dirty="0"/>
          </a:p>
        </p:txBody>
      </p:sp>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092" y="4653025"/>
            <a:ext cx="51339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85072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5664"/>
            <a:ext cx="2177199"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cs typeface="Times New Roman" panose="02020603050405020304" pitchFamily="18" charset="0"/>
              </a:rPr>
              <a:t>Experiments</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5" name="Picture 2" descr="xjtu">
            <a:extLst>
              <a:ext uri="{FF2B5EF4-FFF2-40B4-BE49-F238E27FC236}">
                <a16:creationId xmlns="" xmlns:a16="http://schemas.microsoft.com/office/drawing/2014/main" id="{F108FE4D-532F-4AC7-A156-C0D879703B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2">
            <a:extLst>
              <a:ext uri="{FF2B5EF4-FFF2-40B4-BE49-F238E27FC236}">
                <a16:creationId xmlns="" xmlns:mc="http://schemas.openxmlformats.org/markup-compatibility/2006" xmlns:a14="http://schemas.microsoft.com/office/drawing/2010/main" xmlns:a16="http://schemas.microsoft.com/office/drawing/2014/main" id="{4E3B4E16-B88F-49B1-99FB-504E40BD8BF8}"/>
              </a:ext>
            </a:extLst>
          </p:cNvPr>
          <p:cNvSpPr txBox="1"/>
          <p:nvPr/>
        </p:nvSpPr>
        <p:spPr>
          <a:xfrm>
            <a:off x="5307" y="1303753"/>
            <a:ext cx="7385252" cy="369332"/>
          </a:xfrm>
          <a:prstGeom prst="rect">
            <a:avLst/>
          </a:prstGeom>
          <a:noFill/>
        </p:spPr>
        <p:txBody>
          <a:bodyPr wrap="square" rtlCol="0">
            <a:spAutoFit/>
          </a:bodyPr>
          <a:lstStyle/>
          <a:p>
            <a:pPr marL="742950" lvl="1" indent="-285750">
              <a:buFont typeface="Wingdings" panose="05000000000000000000" pitchFamily="2" charset="2"/>
              <a:buChar char="n"/>
            </a:pPr>
            <a:r>
              <a:rPr lang="zh-CN" altLang="en-US" b="1" dirty="0" smtClean="0">
                <a:solidFill>
                  <a:srgbClr val="00B0F0"/>
                </a:solidFill>
              </a:rPr>
              <a:t>总体效果</a:t>
            </a:r>
            <a:endParaRPr lang="en-US" altLang="zh-CN" b="1" dirty="0">
              <a:solidFill>
                <a:srgbClr val="00B0F0"/>
              </a:solidFill>
            </a:endParaRPr>
          </a:p>
        </p:txBody>
      </p:sp>
      <p:sp>
        <p:nvSpPr>
          <p:cNvPr id="4" name="AutoShape 6" descr="[公式]"/>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5015" y="1303753"/>
            <a:ext cx="7415279" cy="5272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07975" y="1874912"/>
            <a:ext cx="6096000" cy="369332"/>
          </a:xfrm>
          <a:prstGeom prst="rect">
            <a:avLst/>
          </a:prstGeom>
        </p:spPr>
        <p:txBody>
          <a:bodyPr>
            <a:spAutoFit/>
          </a:bodyPr>
          <a:lstStyle/>
          <a:p>
            <a:r>
              <a:rPr lang="zh-CN" altLang="en-US" b="1" kern="100" spc="-100" dirty="0">
                <a:latin typeface="Cambria" panose="02040503050406030204" pitchFamily="18" charset="0"/>
                <a:ea typeface="Cambria" panose="02040503050406030204" pitchFamily="18" charset="0"/>
                <a:cs typeface="Times New Roman" panose="02020603050405020304" pitchFamily="18" charset="0"/>
              </a:rPr>
              <a:t>数据</a:t>
            </a:r>
            <a:r>
              <a:rPr lang="zh-CN" altLang="en-US" b="1" kern="100" spc="-100" dirty="0" smtClean="0">
                <a:latin typeface="Cambria" panose="02040503050406030204" pitchFamily="18" charset="0"/>
                <a:ea typeface="Cambria" panose="02040503050406030204" pitchFamily="18" charset="0"/>
                <a:cs typeface="Times New Roman" panose="02020603050405020304" pitchFamily="18" charset="0"/>
              </a:rPr>
              <a:t>集：</a:t>
            </a:r>
            <a:r>
              <a:rPr lang="en-US" altLang="zh-CN" b="1" kern="100" spc="-100" smtClean="0">
                <a:latin typeface="Cambria" panose="02040503050406030204" pitchFamily="18" charset="0"/>
                <a:ea typeface="Cambria" panose="02040503050406030204" pitchFamily="18" charset="0"/>
                <a:cs typeface="Times New Roman" panose="02020603050405020304" pitchFamily="18" charset="0"/>
              </a:rPr>
              <a:t>DocRED</a:t>
            </a:r>
            <a:endParaRPr lang="en-US" altLang="zh-CN" b="1" kern="100" spc="-1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48183454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5664"/>
            <a:ext cx="2177199" cy="523220"/>
          </a:xfrm>
          <a:prstGeom prst="rect">
            <a:avLst/>
          </a:prstGeom>
          <a:noFill/>
        </p:spPr>
        <p:txBody>
          <a:bodyPr wrap="none" rtlCol="0">
            <a:spAutoFit/>
          </a:bodyPr>
          <a:lstStyle/>
          <a:p>
            <a:r>
              <a:rPr lang="en-US" altLang="zh-CN" sz="2800" b="1" dirty="0">
                <a:latin typeface="黑体" panose="02010609060101010101" pitchFamily="49" charset="-122"/>
                <a:ea typeface="黑体" panose="02010609060101010101" pitchFamily="49" charset="-122"/>
                <a:cs typeface="Times New Roman" panose="02020603050405020304" pitchFamily="18" charset="0"/>
              </a:rPr>
              <a:t>Experiments</a:t>
            </a:r>
            <a:endParaRPr lang="zh-CN" altLang="en-US" sz="2800" b="1"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5" name="Picture 2" descr="xjtu">
            <a:extLst>
              <a:ext uri="{FF2B5EF4-FFF2-40B4-BE49-F238E27FC236}">
                <a16:creationId xmlns="" xmlns:a16="http://schemas.microsoft.com/office/drawing/2014/main" id="{F108FE4D-532F-4AC7-A156-C0D879703B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2">
            <a:extLst>
              <a:ext uri="{FF2B5EF4-FFF2-40B4-BE49-F238E27FC236}">
                <a16:creationId xmlns="" xmlns:mc="http://schemas.openxmlformats.org/markup-compatibility/2006" xmlns:a14="http://schemas.microsoft.com/office/drawing/2010/main" xmlns:a16="http://schemas.microsoft.com/office/drawing/2014/main" id="{4E3B4E16-B88F-49B1-99FB-504E40BD8BF8}"/>
              </a:ext>
            </a:extLst>
          </p:cNvPr>
          <p:cNvSpPr txBox="1"/>
          <p:nvPr/>
        </p:nvSpPr>
        <p:spPr>
          <a:xfrm>
            <a:off x="5307" y="1303753"/>
            <a:ext cx="7385252" cy="369332"/>
          </a:xfrm>
          <a:prstGeom prst="rect">
            <a:avLst/>
          </a:prstGeom>
          <a:noFill/>
        </p:spPr>
        <p:txBody>
          <a:bodyPr wrap="square" rtlCol="0">
            <a:spAutoFit/>
          </a:bodyPr>
          <a:lstStyle/>
          <a:p>
            <a:pPr marL="742950" lvl="1" indent="-285750">
              <a:buFont typeface="Wingdings" panose="05000000000000000000" pitchFamily="2" charset="2"/>
              <a:buChar char="n"/>
            </a:pPr>
            <a:r>
              <a:rPr lang="zh-CN" altLang="en-US" b="1" dirty="0" smtClean="0">
                <a:solidFill>
                  <a:srgbClr val="00B0F0"/>
                </a:solidFill>
              </a:rPr>
              <a:t>消融实验</a:t>
            </a:r>
            <a:endParaRPr lang="en-US" altLang="zh-CN" b="1" dirty="0">
              <a:solidFill>
                <a:srgbClr val="00B0F0"/>
              </a:solidFill>
            </a:endParaRPr>
          </a:p>
        </p:txBody>
      </p:sp>
      <p:sp>
        <p:nvSpPr>
          <p:cNvPr id="4" name="AutoShape 6" descr="[公式]"/>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920261" y="1769239"/>
            <a:ext cx="8311662" cy="3139321"/>
          </a:xfrm>
          <a:prstGeom prst="rect">
            <a:avLst/>
          </a:prstGeom>
        </p:spPr>
        <p:txBody>
          <a:bodyPr wrap="square">
            <a:spAutoFit/>
          </a:bodyPr>
          <a:lstStyle/>
          <a:p>
            <a:r>
              <a:rPr lang="en-US" altLang="zh-CN" b="1" dirty="0"/>
              <a:t>1</a:t>
            </a:r>
            <a:r>
              <a:rPr lang="zh-CN" altLang="en-US" b="1" dirty="0"/>
              <a:t>，移除 </a:t>
            </a:r>
            <a:r>
              <a:rPr lang="en-US" altLang="zh-CN" b="1" dirty="0" err="1"/>
              <a:t>hMG</a:t>
            </a:r>
            <a:r>
              <a:rPr lang="en-US" altLang="zh-CN" b="1" dirty="0"/>
              <a:t> </a:t>
            </a:r>
            <a:r>
              <a:rPr lang="zh-CN" altLang="en-US" b="1" dirty="0"/>
              <a:t>图</a:t>
            </a:r>
            <a:endParaRPr lang="zh-CN" altLang="en-US" dirty="0"/>
          </a:p>
          <a:p>
            <a:r>
              <a:rPr lang="zh-CN" altLang="en-US" dirty="0"/>
              <a:t>结果：</a:t>
            </a:r>
            <a:r>
              <a:rPr lang="en-US" altLang="zh-CN" dirty="0"/>
              <a:t>the performance of GAIN-</a:t>
            </a:r>
            <a:r>
              <a:rPr lang="en-US" altLang="zh-CN" dirty="0" err="1"/>
              <a:t>GloVe</a:t>
            </a:r>
            <a:r>
              <a:rPr lang="en-US" altLang="zh-CN" dirty="0"/>
              <a:t>/GAIN-</a:t>
            </a:r>
            <a:r>
              <a:rPr lang="en-US" altLang="zh-CN" dirty="0" err="1"/>
              <a:t>BERTbase</a:t>
            </a:r>
            <a:r>
              <a:rPr lang="en-US" altLang="zh-CN" dirty="0"/>
              <a:t> </a:t>
            </a:r>
            <a:r>
              <a:rPr lang="en-US" altLang="zh-CN" b="1" dirty="0"/>
              <a:t>sharply drops by 2.08/2.02</a:t>
            </a:r>
            <a:r>
              <a:rPr lang="en-US" altLang="zh-CN" dirty="0"/>
              <a:t> </a:t>
            </a:r>
            <a:r>
              <a:rPr lang="en-US" altLang="zh-CN" dirty="0" err="1"/>
              <a:t>Ign</a:t>
            </a:r>
            <a:r>
              <a:rPr lang="en-US" altLang="zh-CN" dirty="0"/>
              <a:t> F1</a:t>
            </a:r>
            <a:r>
              <a:rPr lang="en-US" altLang="zh-CN" b="1" dirty="0"/>
              <a:t> </a:t>
            </a:r>
            <a:r>
              <a:rPr lang="en-US" altLang="zh-CN" dirty="0"/>
              <a:t>score on dev set</a:t>
            </a:r>
            <a:r>
              <a:rPr lang="en-US" altLang="zh-CN" dirty="0" smtClean="0"/>
              <a:t>.</a:t>
            </a:r>
          </a:p>
          <a:p>
            <a:endParaRPr lang="en-US" altLang="zh-CN" dirty="0"/>
          </a:p>
          <a:p>
            <a:r>
              <a:rPr lang="en-US" altLang="zh-CN" b="1" dirty="0"/>
              <a:t>2</a:t>
            </a:r>
            <a:r>
              <a:rPr lang="zh-CN" altLang="en-US" b="1" dirty="0"/>
              <a:t>，移除推理模块</a:t>
            </a:r>
            <a:endParaRPr lang="zh-CN" altLang="en-US" dirty="0"/>
          </a:p>
          <a:p>
            <a:r>
              <a:rPr lang="zh-CN" altLang="en-US" dirty="0"/>
              <a:t>结果：</a:t>
            </a:r>
            <a:r>
              <a:rPr lang="en-US" altLang="zh-CN" dirty="0"/>
              <a:t>results in poor performance across all metrics, for instance, </a:t>
            </a:r>
            <a:r>
              <a:rPr lang="en-US" altLang="zh-CN" b="1" dirty="0"/>
              <a:t>2.21/2.17 </a:t>
            </a:r>
            <a:r>
              <a:rPr lang="en-US" altLang="zh-CN" b="1" dirty="0" err="1"/>
              <a:t>Ign</a:t>
            </a:r>
            <a:r>
              <a:rPr lang="en-US" altLang="zh-CN" b="1" dirty="0"/>
              <a:t> F1 score decrease </a:t>
            </a:r>
            <a:r>
              <a:rPr lang="en-US" altLang="zh-CN" dirty="0"/>
              <a:t>on the dev set for </a:t>
            </a:r>
            <a:r>
              <a:rPr lang="en-US" altLang="zh-CN" dirty="0" smtClean="0"/>
              <a:t>GAIN-</a:t>
            </a:r>
            <a:r>
              <a:rPr lang="en-US" altLang="zh-CN" dirty="0" err="1" smtClean="0"/>
              <a:t>GloVe</a:t>
            </a:r>
            <a:r>
              <a:rPr lang="en-US" altLang="zh-CN" dirty="0" smtClean="0"/>
              <a:t>/GAIN-</a:t>
            </a:r>
            <a:r>
              <a:rPr lang="en-US" altLang="zh-CN" dirty="0" err="1" smtClean="0"/>
              <a:t>BERTbase</a:t>
            </a:r>
            <a:endParaRPr lang="en-US" altLang="zh-CN" dirty="0" smtClean="0"/>
          </a:p>
          <a:p>
            <a:endParaRPr lang="en-US" altLang="zh-CN" dirty="0"/>
          </a:p>
          <a:p>
            <a:r>
              <a:rPr lang="en-US" altLang="zh-CN" b="1" dirty="0"/>
              <a:t>3</a:t>
            </a:r>
            <a:r>
              <a:rPr lang="zh-CN" altLang="en-US" b="1" dirty="0"/>
              <a:t>，移除文档节点</a:t>
            </a:r>
            <a:endParaRPr lang="zh-CN" altLang="en-US" dirty="0"/>
          </a:p>
          <a:p>
            <a:r>
              <a:rPr lang="zh-CN" altLang="en-US" dirty="0"/>
              <a:t>结果：</a:t>
            </a:r>
            <a:r>
              <a:rPr lang="en-US" altLang="zh-CN" dirty="0"/>
              <a:t>leads to </a:t>
            </a:r>
            <a:r>
              <a:rPr lang="en-US" altLang="zh-CN" b="1" dirty="0"/>
              <a:t>2.19/1.88 </a:t>
            </a:r>
            <a:r>
              <a:rPr lang="en-US" altLang="zh-CN" b="1" dirty="0" err="1"/>
              <a:t>Ign</a:t>
            </a:r>
            <a:r>
              <a:rPr lang="en-US" altLang="zh-CN" b="1" dirty="0"/>
              <a:t> F1 decrease </a:t>
            </a:r>
            <a:r>
              <a:rPr lang="en-US" altLang="zh-CN" dirty="0"/>
              <a:t>on the dev set for GAIN-</a:t>
            </a:r>
            <a:r>
              <a:rPr lang="en-US" altLang="zh-CN" dirty="0" err="1"/>
              <a:t>GloVe</a:t>
            </a:r>
            <a:r>
              <a:rPr lang="en-US" altLang="zh-CN" dirty="0"/>
              <a:t>/GAIN-</a:t>
            </a:r>
            <a:r>
              <a:rPr lang="en-US" altLang="zh-CN" dirty="0" err="1"/>
              <a:t>BERTbase</a:t>
            </a:r>
            <a:r>
              <a:rPr lang="zh-CN" altLang="en-US" dirty="0"/>
              <a:t>。</a:t>
            </a:r>
          </a:p>
        </p:txBody>
      </p:sp>
    </p:spTree>
    <p:extLst>
      <p:ext uri="{BB962C8B-B14F-4D97-AF65-F5344CB8AC3E}">
        <p14:creationId xmlns:p14="http://schemas.microsoft.com/office/powerpoint/2010/main" val="306704990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5664"/>
            <a:ext cx="1996059" cy="523220"/>
          </a:xfrm>
          <a:prstGeom prst="rect">
            <a:avLst/>
          </a:prstGeom>
          <a:noFill/>
        </p:spPr>
        <p:txBody>
          <a:bodyPr wrap="none" rtlCol="0">
            <a:spAutoFit/>
          </a:bodyPr>
          <a:lstStyle/>
          <a:p>
            <a:r>
              <a:rPr lang="en-US" altLang="zh-CN" sz="2800" b="1" dirty="0" smtClean="0">
                <a:latin typeface="宋体" panose="02010600030101010101" pitchFamily="2" charset="-122"/>
                <a:ea typeface="宋体" panose="02010600030101010101" pitchFamily="2" charset="-122"/>
                <a:cs typeface="Times New Roman" panose="02020603050405020304" pitchFamily="18" charset="0"/>
              </a:rPr>
              <a:t>Experiment</a:t>
            </a:r>
            <a:endParaRPr lang="zh-CN" altLang="en-US" sz="2800" b="1"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5" name="Picture 2" descr="xjtu">
            <a:extLst>
              <a:ext uri="{FF2B5EF4-FFF2-40B4-BE49-F238E27FC236}">
                <a16:creationId xmlns="" xmlns:a16="http://schemas.microsoft.com/office/drawing/2014/main" id="{F108FE4D-532F-4AC7-A156-C0D879703B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公式]"/>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1514" y="1521424"/>
            <a:ext cx="8644171" cy="4716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9448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sp>
        <p:nvSpPr>
          <p:cNvPr id="17" name="文本框 16">
            <a:extLst>
              <a:ext uri="{FF2B5EF4-FFF2-40B4-BE49-F238E27FC236}">
                <a16:creationId xmlns="" xmlns:a16="http://schemas.microsoft.com/office/drawing/2014/main" id="{C1B51919-1A0B-4B29-93A6-4404AAE71E4B}"/>
              </a:ext>
            </a:extLst>
          </p:cNvPr>
          <p:cNvSpPr txBox="1"/>
          <p:nvPr/>
        </p:nvSpPr>
        <p:spPr>
          <a:xfrm>
            <a:off x="3868615" y="3191399"/>
            <a:ext cx="4149970" cy="646331"/>
          </a:xfrm>
          <a:prstGeom prst="rect">
            <a:avLst/>
          </a:prstGeom>
          <a:noFill/>
        </p:spPr>
        <p:txBody>
          <a:bodyPr wrap="square" rtlCol="0">
            <a:spAutoFit/>
          </a:bodyPr>
          <a:lstStyle/>
          <a:p>
            <a:r>
              <a:rPr lang="en-US" altLang="zh-CN" sz="3600" b="1" dirty="0" smtClean="0">
                <a:latin typeface="Times New Roman" panose="02020603050405020304" pitchFamily="18" charset="0"/>
                <a:ea typeface="黑体" panose="02010609060101010101" pitchFamily="49" charset="-122"/>
                <a:cs typeface="Times New Roman" panose="02020603050405020304" pitchFamily="18" charset="0"/>
              </a:rPr>
              <a:t>Thanks for listening</a:t>
            </a:r>
            <a:endParaRPr lang="zh-CN" altLang="en-US" sz="36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Picture 2" descr="xjtu">
            <a:extLst>
              <a:ext uri="{FF2B5EF4-FFF2-40B4-BE49-F238E27FC236}">
                <a16:creationId xmlns="" xmlns:a16="http://schemas.microsoft.com/office/drawing/2014/main" id="{B76926B1-2CF4-484F-99AB-EDCA1A7C00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4925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620957"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论文概况</a:t>
            </a: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 xmlns:a16="http://schemas.microsoft.com/office/drawing/2014/main" id="{202E3CFC-2F75-4AA6-A200-DA8A3C899F29}"/>
              </a:ext>
            </a:extLst>
          </p:cNvPr>
          <p:cNvSpPr/>
          <p:nvPr/>
        </p:nvSpPr>
        <p:spPr>
          <a:xfrm>
            <a:off x="361950" y="1431876"/>
            <a:ext cx="11525250" cy="5967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Double Graph Based Reasoning for Document-level Relation Extraction</a:t>
            </a:r>
          </a:p>
        </p:txBody>
      </p:sp>
      <p:sp>
        <p:nvSpPr>
          <p:cNvPr id="17" name="文本框 16">
            <a:extLst>
              <a:ext uri="{FF2B5EF4-FFF2-40B4-BE49-F238E27FC236}">
                <a16:creationId xmlns="" xmlns:a16="http://schemas.microsoft.com/office/drawing/2014/main" id="{B087FE5C-172A-4A39-AF4B-12EFD45B37D0}"/>
              </a:ext>
            </a:extLst>
          </p:cNvPr>
          <p:cNvSpPr txBox="1"/>
          <p:nvPr/>
        </p:nvSpPr>
        <p:spPr>
          <a:xfrm>
            <a:off x="533400" y="2179320"/>
            <a:ext cx="11525250" cy="2585323"/>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t>发表会议：</a:t>
            </a:r>
            <a:endParaRPr lang="en-US" altLang="zh-CN" dirty="0"/>
          </a:p>
          <a:p>
            <a:pPr lvl="1"/>
            <a:r>
              <a:rPr lang="en-US" altLang="zh-CN" dirty="0" smtClean="0"/>
              <a:t>EMNLP 2020</a:t>
            </a:r>
            <a:endParaRPr lang="en-US" altLang="zh-CN" dirty="0"/>
          </a:p>
          <a:p>
            <a:pPr marL="285750" indent="-285750">
              <a:buFont typeface="Wingdings" panose="05000000000000000000" pitchFamily="2" charset="2"/>
              <a:buChar char="n"/>
            </a:pPr>
            <a:r>
              <a:rPr lang="zh-CN" altLang="en-US" dirty="0" smtClean="0"/>
              <a:t>作者：</a:t>
            </a:r>
            <a:endParaRPr lang="en-US" altLang="zh-CN" dirty="0"/>
          </a:p>
          <a:p>
            <a:pPr lvl="1"/>
            <a:r>
              <a:rPr lang="en-US" altLang="zh-CN" dirty="0" err="1" smtClean="0"/>
              <a:t>Shuang</a:t>
            </a:r>
            <a:r>
              <a:rPr lang="en-US" altLang="zh-CN" dirty="0" smtClean="0"/>
              <a:t> Zeng</a:t>
            </a:r>
            <a:r>
              <a:rPr lang="en-US" altLang="zh-CN" baseline="30000" dirty="0" smtClean="0"/>
              <a:t>1,2*</a:t>
            </a:r>
            <a:r>
              <a:rPr lang="en-US" altLang="zh-CN" dirty="0" smtClean="0"/>
              <a:t>, </a:t>
            </a:r>
            <a:r>
              <a:rPr lang="en-US" altLang="zh-CN" dirty="0" err="1" smtClean="0"/>
              <a:t>Runxin</a:t>
            </a:r>
            <a:r>
              <a:rPr lang="en-US" altLang="zh-CN" dirty="0" smtClean="0"/>
              <a:t> Xu</a:t>
            </a:r>
            <a:r>
              <a:rPr lang="en-US" altLang="zh-CN" baseline="30000" dirty="0" smtClean="0"/>
              <a:t>1</a:t>
            </a:r>
            <a:r>
              <a:rPr lang="en-US" altLang="zh-CN" dirty="0"/>
              <a:t>, </a:t>
            </a:r>
            <a:r>
              <a:rPr lang="en-US" altLang="zh-CN" dirty="0" err="1" smtClean="0"/>
              <a:t>Baobao</a:t>
            </a:r>
            <a:r>
              <a:rPr lang="en-US" altLang="zh-CN" dirty="0" smtClean="0"/>
              <a:t> Chang</a:t>
            </a:r>
            <a:r>
              <a:rPr lang="en-US" altLang="zh-CN" baseline="30000" dirty="0" smtClean="0"/>
              <a:t>1</a:t>
            </a:r>
            <a:r>
              <a:rPr lang="en-US" altLang="zh-CN" dirty="0"/>
              <a:t>, </a:t>
            </a:r>
            <a:r>
              <a:rPr lang="en-US" altLang="zh-CN" dirty="0" smtClean="0"/>
              <a:t>Lei Li</a:t>
            </a:r>
            <a:r>
              <a:rPr lang="en-US" altLang="zh-CN" baseline="30000" dirty="0" smtClean="0"/>
              <a:t>3</a:t>
            </a:r>
            <a:r>
              <a:rPr lang="en-US" altLang="zh-CN" dirty="0" smtClean="0"/>
              <a:t>,</a:t>
            </a:r>
            <a:endParaRPr lang="en-US" altLang="zh-CN" baseline="30000" dirty="0"/>
          </a:p>
          <a:p>
            <a:pPr marL="285750" indent="-285750">
              <a:buFont typeface="Wingdings" panose="05000000000000000000" pitchFamily="2" charset="2"/>
              <a:buChar char="n"/>
            </a:pPr>
            <a:r>
              <a:rPr lang="zh-CN" altLang="en-US" dirty="0" smtClean="0"/>
              <a:t>机构：</a:t>
            </a:r>
            <a:endParaRPr lang="en-US" altLang="zh-CN" dirty="0" smtClean="0"/>
          </a:p>
          <a:p>
            <a:pPr marL="0" lvl="1"/>
            <a:r>
              <a:rPr lang="en-US" altLang="zh-CN" baseline="30000" dirty="0" smtClean="0"/>
              <a:t>          1</a:t>
            </a:r>
            <a:r>
              <a:rPr lang="zh-CN" altLang="en-US" dirty="0" smtClean="0"/>
              <a:t>北京大学计算语言学教育部重点实验室</a:t>
            </a:r>
            <a:r>
              <a:rPr lang="zh-CN" altLang="en-US" dirty="0"/>
              <a:t>、</a:t>
            </a:r>
            <a:r>
              <a:rPr lang="en-US" altLang="zh-CN" baseline="30000" dirty="0" smtClean="0"/>
              <a:t>2</a:t>
            </a:r>
            <a:r>
              <a:rPr lang="zh-CN" altLang="en-US" dirty="0"/>
              <a:t>北京大学软件与微电子学</a:t>
            </a:r>
            <a:r>
              <a:rPr lang="zh-CN" altLang="en-US" dirty="0" smtClean="0"/>
              <a:t>院、</a:t>
            </a:r>
            <a:r>
              <a:rPr lang="en-US" altLang="zh-CN" baseline="30000" dirty="0"/>
              <a:t> </a:t>
            </a:r>
            <a:r>
              <a:rPr lang="en-US" altLang="zh-CN" baseline="30000" dirty="0" smtClean="0"/>
              <a:t>3</a:t>
            </a:r>
            <a:r>
              <a:rPr lang="zh-CN" altLang="en-US" dirty="0" smtClean="0"/>
              <a:t>字节跳动</a:t>
            </a:r>
            <a:endParaRPr lang="en-US" altLang="zh-CN" dirty="0" smtClean="0"/>
          </a:p>
          <a:p>
            <a:pPr marL="0" lvl="1"/>
            <a:endParaRPr lang="en-US" altLang="zh-CN" dirty="0" smtClean="0"/>
          </a:p>
          <a:p>
            <a:pPr marL="285750" indent="-285750">
              <a:buFont typeface="Wingdings" panose="05000000000000000000" pitchFamily="2" charset="2"/>
              <a:buChar char="n"/>
            </a:pPr>
            <a:r>
              <a:rPr lang="zh-CN" altLang="en-US" dirty="0" smtClean="0"/>
              <a:t>源码：</a:t>
            </a:r>
            <a:endParaRPr lang="en-US" altLang="zh-CN" dirty="0" smtClean="0"/>
          </a:p>
          <a:p>
            <a:pPr lvl="1"/>
            <a:r>
              <a:rPr lang="en-US" altLang="zh-CN" dirty="0"/>
              <a:t>https://github.com/DreamInvoker/GAIN</a:t>
            </a:r>
            <a:endParaRPr lang="zh-CN"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627369"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研究背景</a:t>
            </a: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a:extLst>
              <a:ext uri="{FF2B5EF4-FFF2-40B4-BE49-F238E27FC236}">
                <a16:creationId xmlns="" xmlns:a16="http://schemas.microsoft.com/office/drawing/2014/main" id="{377DC2E2-8F54-451C-A214-C45E6E49CC57}"/>
              </a:ext>
            </a:extLst>
          </p:cNvPr>
          <p:cNvSpPr/>
          <p:nvPr/>
        </p:nvSpPr>
        <p:spPr>
          <a:xfrm>
            <a:off x="428857" y="1450784"/>
            <a:ext cx="11458343" cy="2677656"/>
          </a:xfrm>
          <a:prstGeom prst="rect">
            <a:avLst/>
          </a:prstGeom>
        </p:spPr>
        <p:txBody>
          <a:bodyPr wrap="square">
            <a:spAutoFit/>
          </a:bodyPr>
          <a:lstStyle/>
          <a:p>
            <a:pPr indent="457200">
              <a:lnSpc>
                <a:spcPct val="120000"/>
              </a:lnSpc>
            </a:pPr>
            <a:r>
              <a:rPr lang="zh-CN" altLang="en-US" sz="2000" dirty="0" smtClean="0">
                <a:latin typeface="宋体" panose="02010600030101010101" pitchFamily="2" charset="-122"/>
                <a:ea typeface="宋体" panose="02010600030101010101" pitchFamily="2" charset="-122"/>
              </a:rPr>
              <a:t>摘要</a:t>
            </a:r>
            <a:endParaRPr lang="zh-CN" altLang="en-US" sz="2000" dirty="0">
              <a:latin typeface="宋体" panose="02010600030101010101" pitchFamily="2" charset="-122"/>
              <a:ea typeface="宋体" panose="02010600030101010101" pitchFamily="2" charset="-122"/>
            </a:endParaRPr>
          </a:p>
          <a:p>
            <a:pPr indent="457200">
              <a:lnSpc>
                <a:spcPct val="120000"/>
              </a:lnSpc>
            </a:pPr>
            <a:r>
              <a:rPr lang="zh-CN" altLang="en-US" sz="2000" dirty="0" smtClean="0">
                <a:latin typeface="宋体" panose="02010600030101010101" pitchFamily="2" charset="-122"/>
                <a:ea typeface="宋体" panose="02010600030101010101" pitchFamily="2" charset="-122"/>
              </a:rPr>
              <a:t>关系</a:t>
            </a:r>
            <a:r>
              <a:rPr lang="zh-CN" altLang="en-US" sz="2000" dirty="0">
                <a:latin typeface="宋体" panose="02010600030101010101" pitchFamily="2" charset="-122"/>
                <a:ea typeface="宋体" panose="02010600030101010101" pitchFamily="2" charset="-122"/>
              </a:rPr>
              <a:t>抽取</a:t>
            </a:r>
            <a:r>
              <a:rPr lang="en-US" altLang="zh-CN" sz="2000" dirty="0">
                <a:latin typeface="宋体" panose="02010600030101010101" pitchFamily="2" charset="-122"/>
                <a:ea typeface="宋体" panose="02010600030101010101" pitchFamily="2" charset="-122"/>
              </a:rPr>
              <a:t>(Relation Extraction, RE)</a:t>
            </a:r>
            <a:r>
              <a:rPr lang="zh-CN" altLang="en-US" sz="2000" dirty="0">
                <a:latin typeface="宋体" panose="02010600030101010101" pitchFamily="2" charset="-122"/>
                <a:ea typeface="宋体" panose="02010600030101010101" pitchFamily="2" charset="-122"/>
              </a:rPr>
              <a:t>是从纯文本中提取未知关系事实，是自然语言处理领域非常重要的一项任务。过去的关系抽取方法主要将注意力集中于抽取单个实体对在某个句子内反映的关系，然而单句关系抽取在实践中受到不可避免的限制：在真实场景如医疗、金融文档中，</a:t>
            </a:r>
            <a:r>
              <a:rPr lang="zh-CN" altLang="en-US" sz="2000" b="1" dirty="0">
                <a:latin typeface="宋体" panose="02010600030101010101" pitchFamily="2" charset="-122"/>
                <a:ea typeface="宋体" panose="02010600030101010101" pitchFamily="2" charset="-122"/>
              </a:rPr>
              <a:t>有许多关系事实是蕴含在文档中不同句子的实体对中的</a:t>
            </a:r>
            <a:r>
              <a:rPr lang="zh-CN" altLang="en-US" sz="2000" dirty="0">
                <a:latin typeface="宋体" panose="02010600030101010101" pitchFamily="2" charset="-122"/>
                <a:ea typeface="宋体" panose="02010600030101010101" pitchFamily="2" charset="-122"/>
              </a:rPr>
              <a:t>，且文档中的多个实体之间，往往存在复杂的相互关系。</a:t>
            </a:r>
            <a:endParaRPr lang="en-US" altLang="zh-CN" sz="2000" dirty="0" smtClean="0">
              <a:latin typeface="Calibri" panose="020F0502020204030204" pitchFamily="34" charset="0"/>
              <a:ea typeface="黑体" panose="02010609060101010101" pitchFamily="49" charset="-122"/>
            </a:endParaRPr>
          </a:p>
          <a:p>
            <a:pPr indent="457200">
              <a:lnSpc>
                <a:spcPct val="120000"/>
              </a:lnSpc>
            </a:pPr>
            <a:endParaRPr lang="en-US" altLang="zh-CN" sz="2000" dirty="0">
              <a:latin typeface="Calibri" panose="020F0502020204030204" pitchFamily="34" charset="0"/>
              <a:ea typeface="黑体" panose="02010609060101010101" pitchFamily="49" charset="-122"/>
            </a:endParaRPr>
          </a:p>
          <a:p>
            <a:pPr indent="457200">
              <a:lnSpc>
                <a:spcPct val="120000"/>
              </a:lnSpc>
            </a:pPr>
            <a:endParaRPr lang="zh-CN" altLang="en-US" sz="20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13181969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6228"/>
            <a:ext cx="1627369"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研究背景</a:t>
            </a:r>
          </a:p>
        </p:txBody>
      </p:sp>
      <p:sp>
        <p:nvSpPr>
          <p:cNvPr id="4" name="AutoShape 8" descr="深度学习概述-技术圈">
            <a:extLst>
              <a:ext uri="{FF2B5EF4-FFF2-40B4-BE49-F238E27FC236}">
                <a16:creationId xmlns="" xmlns:a16="http://schemas.microsoft.com/office/drawing/2014/main" id="{A4D84E76-25DE-4D3D-A45C-58EEC515F5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深度学习概述-技术圈">
            <a:extLst>
              <a:ext uri="{FF2B5EF4-FFF2-40B4-BE49-F238E27FC236}">
                <a16:creationId xmlns="" xmlns:a16="http://schemas.microsoft.com/office/drawing/2014/main" id="{553B77E4-F133-44EF-8FBF-937D87C6F7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a:extLst>
              <a:ext uri="{FF2B5EF4-FFF2-40B4-BE49-F238E27FC236}">
                <a16:creationId xmlns="" xmlns:a16="http://schemas.microsoft.com/office/drawing/2014/main" id="{377DC2E2-8F54-451C-A214-C45E6E49CC57}"/>
              </a:ext>
            </a:extLst>
          </p:cNvPr>
          <p:cNvSpPr/>
          <p:nvPr/>
        </p:nvSpPr>
        <p:spPr>
          <a:xfrm>
            <a:off x="-296357" y="1247173"/>
            <a:ext cx="11458343" cy="1200329"/>
          </a:xfrm>
          <a:prstGeom prst="rect">
            <a:avLst/>
          </a:prstGeom>
        </p:spPr>
        <p:txBody>
          <a:bodyPr wrap="square">
            <a:spAutoFit/>
          </a:bodyPr>
          <a:lstStyle/>
          <a:p>
            <a:pPr indent="457200">
              <a:lnSpc>
                <a:spcPct val="120000"/>
              </a:lnSpc>
            </a:pP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20000"/>
              </a:lnSpc>
            </a:pPr>
            <a:endParaRPr lang="en-US" altLang="zh-CN" sz="2000" dirty="0">
              <a:latin typeface="Calibri" panose="020F0502020204030204" pitchFamily="34" charset="0"/>
              <a:ea typeface="黑体" panose="02010609060101010101" pitchFamily="49" charset="-122"/>
            </a:endParaRPr>
          </a:p>
          <a:p>
            <a:pPr indent="457200">
              <a:lnSpc>
                <a:spcPct val="120000"/>
              </a:lnSpc>
            </a:pPr>
            <a:endParaRPr lang="zh-CN" altLang="en-US" sz="2000" dirty="0">
              <a:latin typeface="Calibri" panose="020F0502020204030204" pitchFamily="34" charset="0"/>
              <a:ea typeface="黑体" panose="02010609060101010101" pitchFamily="49" charset="-122"/>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84" y="1632086"/>
            <a:ext cx="486727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174728" y="4143776"/>
            <a:ext cx="6096000" cy="1200329"/>
          </a:xfrm>
          <a:prstGeom prst="rect">
            <a:avLst/>
          </a:prstGeom>
        </p:spPr>
        <p:txBody>
          <a:bodyPr>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is non-trivial to predict the inter-sentence relations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between </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Baltimore and U.S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as well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as </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Eldersburg and U.S</a:t>
            </a:r>
            <a:r>
              <a:rPr lang="en-US" altLang="zh-CN" sz="2000" dirty="0"/>
              <a:t>.</a:t>
            </a:r>
            <a:endParaRPr lang="zh-CN" altLang="en-US" sz="2000" dirty="0"/>
          </a:p>
        </p:txBody>
      </p:sp>
    </p:spTree>
    <p:extLst>
      <p:ext uri="{BB962C8B-B14F-4D97-AF65-F5344CB8AC3E}">
        <p14:creationId xmlns:p14="http://schemas.microsoft.com/office/powerpoint/2010/main" val="165452881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6" name="文本框 15"/>
          <p:cNvSpPr txBox="1"/>
          <p:nvPr/>
        </p:nvSpPr>
        <p:spPr>
          <a:xfrm>
            <a:off x="10154285" y="1995170"/>
            <a:ext cx="309880" cy="368300"/>
          </a:xfrm>
          <a:prstGeom prst="rect">
            <a:avLst/>
          </a:prstGeom>
          <a:noFill/>
        </p:spPr>
        <p:txBody>
          <a:bodyPr wrap="none" rtlCol="0">
            <a:spAutoFit/>
          </a:bodyPr>
          <a:lstStyle/>
          <a:p>
            <a:endParaRPr lang="zh-CN" altLang="en-US"/>
          </a:p>
        </p:txBody>
      </p:sp>
      <p:pic>
        <p:nvPicPr>
          <p:cNvPr id="10" name="Picture 2" descr="xjtu">
            <a:extLst>
              <a:ext uri="{FF2B5EF4-FFF2-40B4-BE49-F238E27FC236}">
                <a16:creationId xmlns="" xmlns:a16="http://schemas.microsoft.com/office/drawing/2014/main" id="{D851784E-BFA0-49A2-A52E-F6EC677CC2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 xmlns:a16="http://schemas.microsoft.com/office/drawing/2014/main" id="{57D0FEA3-FC3E-4B92-941B-79849E369492}"/>
              </a:ext>
            </a:extLst>
          </p:cNvPr>
          <p:cNvSpPr txBox="1"/>
          <p:nvPr/>
        </p:nvSpPr>
        <p:spPr>
          <a:xfrm>
            <a:off x="0" y="539979"/>
            <a:ext cx="3070071"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创新点（贡献点）</a:t>
            </a:r>
          </a:p>
        </p:txBody>
      </p:sp>
      <p:sp>
        <p:nvSpPr>
          <p:cNvPr id="15" name="矩形 14">
            <a:extLst>
              <a:ext uri="{FF2B5EF4-FFF2-40B4-BE49-F238E27FC236}">
                <a16:creationId xmlns="" xmlns:a16="http://schemas.microsoft.com/office/drawing/2014/main" id="{724D5914-1136-4A82-8D13-4FB6356A9E7E}"/>
              </a:ext>
            </a:extLst>
          </p:cNvPr>
          <p:cNvSpPr/>
          <p:nvPr/>
        </p:nvSpPr>
        <p:spPr>
          <a:xfrm>
            <a:off x="478631" y="2179320"/>
            <a:ext cx="11234738" cy="3046988"/>
          </a:xfrm>
          <a:prstGeom prst="rect">
            <a:avLst/>
          </a:prstGeom>
        </p:spPr>
        <p:txBody>
          <a:bodyPr wrap="square">
            <a:spAutoFit/>
          </a:bodyPr>
          <a:lstStyle/>
          <a:p>
            <a:pPr indent="457200">
              <a:lnSpc>
                <a:spcPct val="120000"/>
              </a:lnSpc>
            </a:pPr>
            <a:r>
              <a:rPr lang="en-US" altLang="zh-CN" sz="2000" dirty="0" smtClean="0">
                <a:latin typeface="Calibri" panose="020F0502020204030204" pitchFamily="34" charset="0"/>
                <a:ea typeface="黑体" panose="02010609060101010101" pitchFamily="49" charset="-122"/>
              </a:rPr>
              <a:t>1</a:t>
            </a:r>
            <a:r>
              <a:rPr lang="zh-CN" altLang="en-US" sz="2000" dirty="0" smtClean="0">
                <a:latin typeface="Calibri" panose="020F0502020204030204" pitchFamily="34" charset="0"/>
                <a:ea typeface="黑体" panose="02010609060101010101" pitchFamily="49" charset="-122"/>
              </a:rPr>
              <a:t>）提出</a:t>
            </a:r>
            <a:r>
              <a:rPr lang="zh-CN" altLang="en-US" sz="2000" dirty="0" smtClean="0">
                <a:latin typeface="Calibri" panose="020F0502020204030204" pitchFamily="34" charset="0"/>
                <a:ea typeface="黑体" panose="02010609060101010101" pitchFamily="49" charset="-122"/>
              </a:rPr>
              <a:t>了</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Graph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Aggregation-and-Inference Network (GAIN)</a:t>
            </a:r>
            <a:r>
              <a:rPr lang="zh-CN" altLang="en-US" sz="2000" dirty="0" smtClean="0">
                <a:latin typeface="Calibri" panose="020F0502020204030204" pitchFamily="34" charset="0"/>
                <a:ea typeface="黑体" panose="02010609060101010101" pitchFamily="49" charset="-122"/>
              </a:rPr>
              <a:t> ，</a:t>
            </a:r>
            <a:r>
              <a:rPr lang="zh-CN" altLang="en-US" sz="2000" dirty="0">
                <a:latin typeface="Calibri" panose="020F0502020204030204" pitchFamily="34" charset="0"/>
                <a:ea typeface="黑体" panose="02010609060101010101" pitchFamily="49" charset="-122"/>
              </a:rPr>
              <a:t>以双图设计为特征，更好的应对文档级别的实体抽取任务。</a:t>
            </a:r>
          </a:p>
          <a:p>
            <a:pPr indent="457200">
              <a:lnSpc>
                <a:spcPct val="120000"/>
              </a:lnSpc>
            </a:pPr>
            <a:endParaRPr lang="zh-CN" altLang="en-US" sz="2000" dirty="0">
              <a:latin typeface="Calibri" panose="020F0502020204030204" pitchFamily="34" charset="0"/>
              <a:ea typeface="黑体" panose="02010609060101010101" pitchFamily="49" charset="-122"/>
            </a:endParaRPr>
          </a:p>
          <a:p>
            <a:pPr indent="457200">
              <a:lnSpc>
                <a:spcPct val="120000"/>
              </a:lnSpc>
            </a:pPr>
            <a:r>
              <a:rPr lang="en-US" altLang="zh-CN" sz="2000" dirty="0">
                <a:latin typeface="Calibri" panose="020F0502020204030204" pitchFamily="34" charset="0"/>
                <a:ea typeface="黑体" panose="02010609060101010101" pitchFamily="49" charset="-122"/>
              </a:rPr>
              <a:t>2</a:t>
            </a:r>
            <a:r>
              <a:rPr lang="zh-CN" altLang="en-US" sz="2000" dirty="0">
                <a:latin typeface="Calibri" panose="020F0502020204030204" pitchFamily="34" charset="0"/>
                <a:ea typeface="黑体" panose="02010609060101010101" pitchFamily="49" charset="-122"/>
              </a:rPr>
              <a:t>）构建了 </a:t>
            </a:r>
            <a:r>
              <a:rPr lang="en-US" altLang="zh-CN" sz="2000" dirty="0">
                <a:latin typeface="Calibri" panose="020F0502020204030204" pitchFamily="34" charset="0"/>
                <a:ea typeface="黑体" panose="02010609060101010101" pitchFamily="49" charset="-122"/>
              </a:rPr>
              <a:t>heterogeneous Mention-level Graph (</a:t>
            </a:r>
            <a:r>
              <a:rPr lang="en-US" altLang="zh-CN" sz="2000" dirty="0" err="1">
                <a:latin typeface="Calibri" panose="020F0502020204030204" pitchFamily="34" charset="0"/>
                <a:ea typeface="黑体" panose="02010609060101010101" pitchFamily="49" charset="-122"/>
              </a:rPr>
              <a:t>hMG</a:t>
            </a:r>
            <a:r>
              <a:rPr lang="en-US" altLang="zh-CN" sz="2000" dirty="0">
                <a:latin typeface="Calibri" panose="020F0502020204030204" pitchFamily="34" charset="0"/>
                <a:ea typeface="黑体" panose="02010609060101010101" pitchFamily="49" charset="-122"/>
              </a:rPr>
              <a:t>) </a:t>
            </a:r>
            <a:r>
              <a:rPr lang="zh-CN" altLang="en-US" sz="2000" dirty="0">
                <a:latin typeface="Calibri" panose="020F0502020204030204" pitchFamily="34" charset="0"/>
                <a:ea typeface="黑体" panose="02010609060101010101" pitchFamily="49" charset="-122"/>
              </a:rPr>
              <a:t>，建模文档中</a:t>
            </a:r>
            <a:r>
              <a:rPr lang="zh-CN" altLang="en-US" sz="2000" dirty="0" smtClean="0">
                <a:latin typeface="Calibri" panose="020F0502020204030204" pitchFamily="34" charset="0"/>
                <a:ea typeface="黑体" panose="02010609060101010101" pitchFamily="49" charset="-122"/>
              </a:rPr>
              <a:t>不同</a:t>
            </a:r>
            <a:r>
              <a:rPr lang="en-US" altLang="zh-CN" sz="2000" dirty="0" smtClean="0">
                <a:latin typeface="Calibri" panose="020F0502020204030204" pitchFamily="34" charset="0"/>
                <a:ea typeface="黑体" panose="02010609060101010101" pitchFamily="49" charset="-122"/>
              </a:rPr>
              <a:t>Mention</a:t>
            </a:r>
            <a:r>
              <a:rPr lang="zh-CN" altLang="en-US" sz="2000" dirty="0" smtClean="0">
                <a:latin typeface="Calibri" panose="020F0502020204030204" pitchFamily="34" charset="0"/>
                <a:ea typeface="黑体" panose="02010609060101010101" pitchFamily="49" charset="-122"/>
              </a:rPr>
              <a:t>之间</a:t>
            </a:r>
            <a:r>
              <a:rPr lang="zh-CN" altLang="en-US" sz="2000" dirty="0">
                <a:latin typeface="Calibri" panose="020F0502020204030204" pitchFamily="34" charset="0"/>
                <a:ea typeface="黑体" panose="02010609060101010101" pitchFamily="49" charset="-122"/>
              </a:rPr>
              <a:t>的交互，提供 </a:t>
            </a:r>
            <a:r>
              <a:rPr lang="en-US" altLang="zh-CN" sz="2000" dirty="0">
                <a:latin typeface="Calibri" panose="020F0502020204030204" pitchFamily="34" charset="0"/>
                <a:ea typeface="黑体" panose="02010609060101010101" pitchFamily="49" charset="-122"/>
              </a:rPr>
              <a:t>document-aware </a:t>
            </a:r>
            <a:r>
              <a:rPr lang="zh-CN" altLang="en-US" sz="2000" dirty="0">
                <a:latin typeface="Calibri" panose="020F0502020204030204" pitchFamily="34" charset="0"/>
                <a:ea typeface="黑体" panose="02010609060101010101" pitchFamily="49" charset="-122"/>
              </a:rPr>
              <a:t>提及表示；</a:t>
            </a:r>
          </a:p>
          <a:p>
            <a:pPr indent="457200">
              <a:lnSpc>
                <a:spcPct val="120000"/>
              </a:lnSpc>
            </a:pPr>
            <a:endParaRPr lang="zh-CN" altLang="en-US" sz="2000" dirty="0">
              <a:latin typeface="Calibri" panose="020F0502020204030204" pitchFamily="34" charset="0"/>
              <a:ea typeface="黑体" panose="02010609060101010101" pitchFamily="49" charset="-122"/>
            </a:endParaRPr>
          </a:p>
          <a:p>
            <a:pPr indent="457200">
              <a:lnSpc>
                <a:spcPct val="120000"/>
              </a:lnSpc>
            </a:pPr>
            <a:r>
              <a:rPr lang="en-US" altLang="zh-CN" sz="2000" dirty="0">
                <a:latin typeface="Calibri" panose="020F0502020204030204" pitchFamily="34" charset="0"/>
                <a:ea typeface="黑体" panose="02010609060101010101" pitchFamily="49" charset="-122"/>
              </a:rPr>
              <a:t>3</a:t>
            </a:r>
            <a:r>
              <a:rPr lang="zh-CN" altLang="en-US" sz="2000" dirty="0">
                <a:latin typeface="Calibri" panose="020F0502020204030204" pitchFamily="34" charset="0"/>
                <a:ea typeface="黑体" panose="02010609060101010101" pitchFamily="49" charset="-122"/>
              </a:rPr>
              <a:t>）构建了 </a:t>
            </a:r>
            <a:r>
              <a:rPr lang="en-US" altLang="zh-CN" sz="2000" dirty="0">
                <a:latin typeface="Calibri" panose="020F0502020204030204" pitchFamily="34" charset="0"/>
                <a:ea typeface="黑体" panose="02010609060101010101" pitchFamily="49" charset="-122"/>
              </a:rPr>
              <a:t>Entity-level Graph (EG)</a:t>
            </a:r>
            <a:r>
              <a:rPr lang="zh-CN" altLang="en-US" sz="2000" dirty="0">
                <a:latin typeface="Calibri" panose="020F0502020204030204" pitchFamily="34" charset="0"/>
                <a:ea typeface="黑体" panose="02010609060101010101" pitchFamily="49" charset="-122"/>
              </a:rPr>
              <a:t>，提出了一个新的路径推理机制，推理实体之间的关系。</a:t>
            </a:r>
          </a:p>
          <a:p>
            <a:pPr indent="457200">
              <a:lnSpc>
                <a:spcPct val="120000"/>
              </a:lnSpc>
            </a:pPr>
            <a:endParaRPr lang="zh-CN" altLang="en-US" sz="2000" dirty="0">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39607397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7031"/>
            <a:ext cx="1620957"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模型方法</a:t>
            </a:r>
          </a:p>
        </p:txBody>
      </p:sp>
      <p:sp>
        <p:nvSpPr>
          <p:cNvPr id="8" name="矩形 7">
            <a:extLst>
              <a:ext uri="{FF2B5EF4-FFF2-40B4-BE49-F238E27FC236}">
                <a16:creationId xmlns="" xmlns:a16="http://schemas.microsoft.com/office/drawing/2014/main" id="{854ACE57-8727-41A9-8561-2B9FA5DE32E6}"/>
              </a:ext>
            </a:extLst>
          </p:cNvPr>
          <p:cNvSpPr/>
          <p:nvPr/>
        </p:nvSpPr>
        <p:spPr>
          <a:xfrm>
            <a:off x="277091" y="1459960"/>
            <a:ext cx="3525389" cy="369332"/>
          </a:xfrm>
          <a:prstGeom prst="rect">
            <a:avLst/>
          </a:prstGeom>
        </p:spPr>
        <p:txBody>
          <a:bodyPr wrap="none">
            <a:spAutoFit/>
          </a:bodyPr>
          <a:lstStyle/>
          <a:p>
            <a:pPr marL="285750" indent="-285750">
              <a:buFont typeface="Wingdings" panose="05000000000000000000" pitchFamily="2" charset="2"/>
              <a:buChar char="n"/>
            </a:pPr>
            <a:r>
              <a:rPr lang="en-US" altLang="zh-CN" dirty="0" smtClean="0">
                <a:latin typeface="Arial Black" panose="020B0A04020102020204" pitchFamily="34" charset="0"/>
              </a:rPr>
              <a:t>The overall architecture</a:t>
            </a:r>
            <a:endParaRPr lang="zh-CN" altLang="en-US" dirty="0">
              <a:latin typeface="Arial Black" panose="020B0A04020102020204" pitchFamily="34" charset="0"/>
            </a:endParaRPr>
          </a:p>
        </p:txBody>
      </p:sp>
      <p:pic>
        <p:nvPicPr>
          <p:cNvPr id="32" name="Picture 2" descr="xjtu">
            <a:extLst>
              <a:ext uri="{FF2B5EF4-FFF2-40B4-BE49-F238E27FC236}">
                <a16:creationId xmlns="" xmlns:a16="http://schemas.microsoft.com/office/drawing/2014/main"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154" y="1969477"/>
            <a:ext cx="9535521" cy="4523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6691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7031"/>
            <a:ext cx="1627369" cy="523220"/>
          </a:xfrm>
          <a:prstGeom prst="rect">
            <a:avLst/>
          </a:prstGeom>
          <a:noFill/>
        </p:spPr>
        <p:txBody>
          <a:bodyPr wrap="none" rtlCol="0">
            <a:spAutoFit/>
          </a:bodyPr>
          <a:lstStyle/>
          <a:p>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符号定义</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2" name="Picture 2" descr="xjtu">
            <a:extLst>
              <a:ext uri="{FF2B5EF4-FFF2-40B4-BE49-F238E27FC236}">
                <a16:creationId xmlns="" xmlns:a16="http://schemas.microsoft.com/office/drawing/2014/main"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公式]"/>
          <p:cNvSpPr>
            <a:spLocks noChangeAspect="1" noChangeArrowheads="1"/>
          </p:cNvSpPr>
          <p:nvPr/>
        </p:nvSpPr>
        <p:spPr bwMode="auto">
          <a:xfrm>
            <a:off x="181927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p:cNvSpPr>
            <a:spLocks noChangeAspect="1" noChangeArrowheads="1"/>
          </p:cNvSpPr>
          <p:nvPr/>
        </p:nvSpPr>
        <p:spPr bwMode="auto">
          <a:xfrm>
            <a:off x="2762250"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公式]"/>
          <p:cNvSpPr>
            <a:spLocks noChangeAspect="1" noChangeArrowheads="1"/>
          </p:cNvSpPr>
          <p:nvPr/>
        </p:nvSpPr>
        <p:spPr bwMode="auto">
          <a:xfrm>
            <a:off x="439102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公式]"/>
          <p:cNvSpPr>
            <a:spLocks noChangeAspect="1" noChangeArrowheads="1"/>
          </p:cNvSpPr>
          <p:nvPr/>
        </p:nvSpPr>
        <p:spPr bwMode="auto">
          <a:xfrm>
            <a:off x="4813300"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公式]"/>
          <p:cNvSpPr>
            <a:spLocks noChangeAspect="1" noChangeArrowheads="1"/>
          </p:cNvSpPr>
          <p:nvPr/>
        </p:nvSpPr>
        <p:spPr bwMode="auto">
          <a:xfrm>
            <a:off x="9493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p:cNvSpPr>
            <a:spLocks noChangeAspect="1" noChangeArrowheads="1"/>
          </p:cNvSpPr>
          <p:nvPr/>
        </p:nvSpPr>
        <p:spPr bwMode="auto">
          <a:xfrm>
            <a:off x="26638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p:cNvSpPr>
            <a:spLocks noChangeAspect="1" noChangeArrowheads="1"/>
          </p:cNvSpPr>
          <p:nvPr/>
        </p:nvSpPr>
        <p:spPr bwMode="auto">
          <a:xfrm>
            <a:off x="38957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9" descr="[公式]"/>
          <p:cNvSpPr>
            <a:spLocks noChangeAspect="1" noChangeArrowheads="1"/>
          </p:cNvSpPr>
          <p:nvPr/>
        </p:nvSpPr>
        <p:spPr bwMode="auto">
          <a:xfrm>
            <a:off x="105568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0" descr="[公式]"/>
          <p:cNvSpPr>
            <a:spLocks noChangeAspect="1" noChangeArrowheads="1"/>
          </p:cNvSpPr>
          <p:nvPr/>
        </p:nvSpPr>
        <p:spPr bwMode="auto">
          <a:xfrm>
            <a:off x="137191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p:cNvSpPr>
            <a:spLocks noChangeAspect="1" noChangeArrowheads="1"/>
          </p:cNvSpPr>
          <p:nvPr/>
        </p:nvSpPr>
        <p:spPr bwMode="auto">
          <a:xfrm>
            <a:off x="147097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2" descr="[公式]"/>
          <p:cNvSpPr>
            <a:spLocks noChangeAspect="1" noChangeArrowheads="1"/>
          </p:cNvSpPr>
          <p:nvPr/>
        </p:nvSpPr>
        <p:spPr bwMode="auto">
          <a:xfrm>
            <a:off x="2638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3" descr="[公式]"/>
          <p:cNvSpPr>
            <a:spLocks noChangeAspect="1" noChangeArrowheads="1"/>
          </p:cNvSpPr>
          <p:nvPr/>
        </p:nvSpPr>
        <p:spPr bwMode="auto">
          <a:xfrm>
            <a:off x="3146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4" descr="[公式]"/>
          <p:cNvSpPr>
            <a:spLocks noChangeAspect="1" noChangeArrowheads="1"/>
          </p:cNvSpPr>
          <p:nvPr/>
        </p:nvSpPr>
        <p:spPr bwMode="auto">
          <a:xfrm>
            <a:off x="58261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5" descr="[公式]"/>
          <p:cNvSpPr>
            <a:spLocks noChangeAspect="1" noChangeArrowheads="1"/>
          </p:cNvSpPr>
          <p:nvPr/>
        </p:nvSpPr>
        <p:spPr bwMode="auto">
          <a:xfrm>
            <a:off x="75406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6" descr="[公式]"/>
          <p:cNvSpPr>
            <a:spLocks noChangeAspect="1" noChangeArrowheads="1"/>
          </p:cNvSpPr>
          <p:nvPr/>
        </p:nvSpPr>
        <p:spPr bwMode="auto">
          <a:xfrm>
            <a:off x="85312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17" descr="[公式]"/>
          <p:cNvSpPr>
            <a:spLocks noChangeAspect="1" noChangeArrowheads="1"/>
          </p:cNvSpPr>
          <p:nvPr/>
        </p:nvSpPr>
        <p:spPr bwMode="auto">
          <a:xfrm>
            <a:off x="10004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8" descr="[公式]"/>
          <p:cNvSpPr>
            <a:spLocks noChangeAspect="1" noChangeArrowheads="1"/>
          </p:cNvSpPr>
          <p:nvPr/>
        </p:nvSpPr>
        <p:spPr bwMode="auto">
          <a:xfrm>
            <a:off x="2638425"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19" descr="[公式]"/>
          <p:cNvSpPr>
            <a:spLocks noChangeAspect="1" noChangeArrowheads="1"/>
          </p:cNvSpPr>
          <p:nvPr/>
        </p:nvSpPr>
        <p:spPr bwMode="auto">
          <a:xfrm>
            <a:off x="30797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20" descr="[公式]"/>
          <p:cNvSpPr>
            <a:spLocks noChangeAspect="1" noChangeArrowheads="1"/>
          </p:cNvSpPr>
          <p:nvPr/>
        </p:nvSpPr>
        <p:spPr bwMode="auto">
          <a:xfrm>
            <a:off x="57594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21" descr="[公式]"/>
          <p:cNvSpPr>
            <a:spLocks noChangeAspect="1" noChangeArrowheads="1"/>
          </p:cNvSpPr>
          <p:nvPr/>
        </p:nvSpPr>
        <p:spPr bwMode="auto">
          <a:xfrm>
            <a:off x="74739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2" descr="[公式]"/>
          <p:cNvSpPr>
            <a:spLocks noChangeAspect="1" noChangeArrowheads="1"/>
          </p:cNvSpPr>
          <p:nvPr/>
        </p:nvSpPr>
        <p:spPr bwMode="auto">
          <a:xfrm>
            <a:off x="84645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23" descr="[公式]"/>
          <p:cNvSpPr>
            <a:spLocks noChangeAspect="1" noChangeArrowheads="1"/>
          </p:cNvSpPr>
          <p:nvPr/>
        </p:nvSpPr>
        <p:spPr bwMode="auto">
          <a:xfrm>
            <a:off x="99377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mc:Choice xmlns:a14="http://schemas.microsoft.com/office/drawing/2010/main" Requires="a14">
          <p:sp>
            <p:nvSpPr>
              <p:cNvPr id="34" name="矩形 33">
                <a:extLst>
                  <a:ext uri="{FF2B5EF4-FFF2-40B4-BE49-F238E27FC236}">
                    <a16:creationId xmlns="" xmlns:a16="http://schemas.microsoft.com/office/drawing/2014/main" id="{724D5914-1136-4A82-8D13-4FB6356A9E7E}"/>
                  </a:ext>
                </a:extLst>
              </p:cNvPr>
              <p:cNvSpPr/>
              <p:nvPr/>
            </p:nvSpPr>
            <p:spPr>
              <a:xfrm>
                <a:off x="446881" y="1480073"/>
                <a:ext cx="11234738" cy="2400337"/>
              </a:xfrm>
              <a:prstGeom prst="rect">
                <a:avLst/>
              </a:prstGeom>
            </p:spPr>
            <p:txBody>
              <a:bodyPr wrap="square">
                <a:spAutoFit/>
              </a:bodyPr>
              <a:lstStyle/>
              <a:p>
                <a:r>
                  <a:rPr lang="zh-CN" altLang="en-US" sz="2000" dirty="0" smtClean="0">
                    <a:latin typeface="宋体" panose="02010600030101010101" pitchFamily="2" charset="-122"/>
                    <a:ea typeface="宋体" panose="02010600030101010101" pitchFamily="2" charset="-122"/>
                  </a:rPr>
                  <a:t>文档（句子集）：   </a:t>
                </a:r>
                <a14:m>
                  <m:oMath xmlns:m="http://schemas.openxmlformats.org/officeDocument/2006/math">
                    <m:r>
                      <a:rPr lang="en-US" altLang="zh-CN" sz="2000" i="1"/>
                      <m:t>𝐷</m:t>
                    </m:r>
                    <m:r>
                      <a:rPr lang="en-US" altLang="zh-CN" sz="2000" i="1"/>
                      <m:t>=</m:t>
                    </m:r>
                    <m:sSubSup>
                      <m:sSubSupPr>
                        <m:ctrlPr>
                          <a:rPr lang="zh-CN" altLang="zh-CN" sz="2000" i="1"/>
                        </m:ctrlPr>
                      </m:sSubSupPr>
                      <m:e>
                        <m:r>
                          <a:rPr lang="en-US" altLang="zh-CN" sz="2000" i="1"/>
                          <m:t>{</m:t>
                        </m:r>
                        <m:sSub>
                          <m:sSubPr>
                            <m:ctrlPr>
                              <a:rPr lang="zh-CN" altLang="zh-CN" sz="2000" i="1"/>
                            </m:ctrlPr>
                          </m:sSubPr>
                          <m:e>
                            <m:r>
                              <a:rPr lang="en-US" altLang="zh-CN" sz="2000" i="1"/>
                              <m:t>𝑠</m:t>
                            </m:r>
                          </m:e>
                          <m:sub>
                            <m:r>
                              <a:rPr lang="en-US" altLang="zh-CN" sz="2000" i="1"/>
                              <m:t>𝑖</m:t>
                            </m:r>
                          </m:sub>
                        </m:sSub>
                        <m:r>
                          <a:rPr lang="en-US" altLang="zh-CN" sz="2000" i="1"/>
                          <m:t>}</m:t>
                        </m:r>
                      </m:e>
                      <m:sub>
                        <m:r>
                          <a:rPr lang="en-US" altLang="zh-CN" sz="2000" i="1"/>
                          <m:t>𝑖</m:t>
                        </m:r>
                        <m:r>
                          <a:rPr lang="en-US" altLang="zh-CN" sz="2000" i="1"/>
                          <m:t>=1</m:t>
                        </m:r>
                      </m:sub>
                      <m:sup>
                        <m:r>
                          <a:rPr lang="en-US" altLang="zh-CN" sz="2000" i="1"/>
                          <m:t>𝑁</m:t>
                        </m:r>
                      </m:sup>
                    </m:sSubSup>
                  </m:oMath>
                </a14:m>
                <a:endParaRPr lang="en-US" altLang="zh-CN" sz="2000" dirty="0" smtClean="0"/>
              </a:p>
              <a:p>
                <a:r>
                  <a:rPr lang="zh-CN" altLang="en-US" sz="2000" dirty="0">
                    <a:latin typeface="宋体" panose="02010600030101010101" pitchFamily="2" charset="-122"/>
                    <a:ea typeface="宋体" panose="02010600030101010101" pitchFamily="2" charset="-122"/>
                  </a:rPr>
                  <a:t>实体</a:t>
                </a:r>
                <a:r>
                  <a:rPr lang="zh-CN" altLang="en-US" sz="2000" dirty="0">
                    <a:latin typeface="宋体" panose="02010600030101010101" pitchFamily="2" charset="-122"/>
                    <a:ea typeface="宋体" panose="02010600030101010101" pitchFamily="2" charset="-122"/>
                  </a:rPr>
                  <a:t>集：           </a:t>
                </a:r>
                <a14:m>
                  <m:oMath xmlns:m="http://schemas.openxmlformats.org/officeDocument/2006/math">
                    <m:r>
                      <a:rPr lang="en-US" altLang="zh-CN" sz="2000" i="1"/>
                      <m:t>𝜀</m:t>
                    </m:r>
                    <m:r>
                      <a:rPr lang="en-US" altLang="zh-CN" sz="2000" i="1"/>
                      <m:t>=</m:t>
                    </m:r>
                    <m:sSubSup>
                      <m:sSubSupPr>
                        <m:ctrlPr>
                          <a:rPr lang="zh-CN" altLang="zh-CN" sz="2000" i="1"/>
                        </m:ctrlPr>
                      </m:sSubSupPr>
                      <m:e>
                        <m:r>
                          <a:rPr lang="en-US" altLang="zh-CN" sz="2000" i="1"/>
                          <m:t>{</m:t>
                        </m:r>
                        <m:sSub>
                          <m:sSubPr>
                            <m:ctrlPr>
                              <a:rPr lang="zh-CN" altLang="zh-CN" sz="2000" i="1"/>
                            </m:ctrlPr>
                          </m:sSubPr>
                          <m:e>
                            <m:r>
                              <a:rPr lang="en-US" altLang="zh-CN" sz="2000" i="1"/>
                              <m:t>𝑒</m:t>
                            </m:r>
                          </m:e>
                          <m:sub>
                            <m:r>
                              <a:rPr lang="en-US" altLang="zh-CN" sz="2000" i="1"/>
                              <m:t>𝑖</m:t>
                            </m:r>
                          </m:sub>
                        </m:sSub>
                        <m:r>
                          <a:rPr lang="en-US" altLang="zh-CN" sz="2000" i="1"/>
                          <m:t>}</m:t>
                        </m:r>
                      </m:e>
                      <m:sub>
                        <m:r>
                          <a:rPr lang="en-US" altLang="zh-CN" sz="2000" i="1"/>
                          <m:t>𝑖</m:t>
                        </m:r>
                        <m:r>
                          <a:rPr lang="en-US" altLang="zh-CN" sz="2000" i="1"/>
                          <m:t>=1</m:t>
                        </m:r>
                      </m:sub>
                      <m:sup>
                        <m:r>
                          <a:rPr lang="en-US" altLang="zh-CN" sz="2000" i="1"/>
                          <m:t>𝑃</m:t>
                        </m:r>
                      </m:sup>
                    </m:sSubSup>
                  </m:oMath>
                </a14:m>
                <a:endParaRPr lang="zh-CN" altLang="zh-CN" sz="2000" dirty="0"/>
              </a:p>
              <a:p>
                <a:r>
                  <a:rPr lang="zh-CN" altLang="en-US" sz="2000" dirty="0">
                    <a:latin typeface="宋体" panose="02010600030101010101" pitchFamily="2" charset="-122"/>
                    <a:ea typeface="宋体" panose="02010600030101010101" pitchFamily="2" charset="-122"/>
                  </a:rPr>
                  <a:t>单词集：</a:t>
                </a:r>
                <a:r>
                  <a:rPr lang="en-US" altLang="zh-CN" sz="2000" dirty="0">
                    <a:latin typeface="宋体" panose="02010600030101010101" pitchFamily="2" charset="-122"/>
                    <a:ea typeface="宋体" panose="02010600030101010101" pitchFamily="2" charset="-122"/>
                  </a:rPr>
                  <a:t>           </a:t>
                </a:r>
                <a14:m>
                  <m:oMath xmlns:m="http://schemas.openxmlformats.org/officeDocument/2006/math">
                    <m:sSub>
                      <m:sSubPr>
                        <m:ctrlPr>
                          <a:rPr lang="zh-CN" altLang="zh-CN" sz="2000" i="1"/>
                        </m:ctrlPr>
                      </m:sSubPr>
                      <m:e>
                        <m:r>
                          <a:rPr lang="en-US" altLang="zh-CN" sz="2000" i="1"/>
                          <m:t>𝑠</m:t>
                        </m:r>
                      </m:e>
                      <m:sub>
                        <m:r>
                          <a:rPr lang="en-US" altLang="zh-CN" sz="2000" i="1"/>
                          <m:t>𝑖</m:t>
                        </m:r>
                      </m:sub>
                    </m:sSub>
                    <m:r>
                      <a:rPr lang="en-US" altLang="zh-CN" sz="2000" i="1"/>
                      <m:t>=</m:t>
                    </m:r>
                    <m:sSubSup>
                      <m:sSubSupPr>
                        <m:ctrlPr>
                          <a:rPr lang="zh-CN" altLang="zh-CN" sz="2000" i="1"/>
                        </m:ctrlPr>
                      </m:sSubSupPr>
                      <m:e>
                        <m:r>
                          <a:rPr lang="en-US" altLang="zh-CN" sz="2000" i="1"/>
                          <m:t>{</m:t>
                        </m:r>
                        <m:sSub>
                          <m:sSubPr>
                            <m:ctrlPr>
                              <a:rPr lang="zh-CN" altLang="zh-CN" sz="2000" i="1"/>
                            </m:ctrlPr>
                          </m:sSubPr>
                          <m:e>
                            <m:r>
                              <a:rPr lang="en-US" altLang="zh-CN" sz="2000" i="1"/>
                              <m:t>𝑤</m:t>
                            </m:r>
                          </m:e>
                          <m:sub>
                            <m:r>
                              <a:rPr lang="en-US" altLang="zh-CN" sz="2000" i="1"/>
                              <m:t>𝑗</m:t>
                            </m:r>
                          </m:sub>
                        </m:sSub>
                        <m:r>
                          <a:rPr lang="en-US" altLang="zh-CN" sz="2000" i="1"/>
                          <m:t>}</m:t>
                        </m:r>
                      </m:e>
                      <m:sub>
                        <m:r>
                          <a:rPr lang="en-US" altLang="zh-CN" sz="2000" i="1"/>
                          <m:t>𝑗</m:t>
                        </m:r>
                        <m:r>
                          <a:rPr lang="en-US" altLang="zh-CN" sz="2000" i="1"/>
                          <m:t>=1</m:t>
                        </m:r>
                      </m:sub>
                      <m:sup>
                        <m:r>
                          <a:rPr lang="en-US" altLang="zh-CN" sz="2000" i="1"/>
                          <m:t>𝑀</m:t>
                        </m:r>
                      </m:sup>
                    </m:sSubSup>
                  </m:oMath>
                </a14:m>
                <a:endParaRPr lang="zh-CN" altLang="zh-CN" sz="2000" dirty="0"/>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Mention</a:t>
                </a:r>
                <a:r>
                  <a:rPr lang="zh-CN" altLang="en-US" sz="2000" dirty="0">
                    <a:latin typeface="宋体" panose="02010600030101010101" pitchFamily="2" charset="-122"/>
                    <a:ea typeface="宋体" panose="02010600030101010101" pitchFamily="2" charset="-122"/>
                  </a:rPr>
                  <a:t>集：        </a:t>
                </a:r>
                <a14:m>
                  <m:oMath xmlns:m="http://schemas.openxmlformats.org/officeDocument/2006/math">
                    <m:sSub>
                      <m:sSubPr>
                        <m:ctrlPr>
                          <a:rPr lang="zh-CN" altLang="zh-CN" sz="2000" i="1"/>
                        </m:ctrlPr>
                      </m:sSubPr>
                      <m:e>
                        <m:r>
                          <a:rPr lang="en-US" altLang="zh-CN" sz="2000" i="1"/>
                          <m:t>𝑒</m:t>
                        </m:r>
                      </m:e>
                      <m:sub>
                        <m:r>
                          <a:rPr lang="en-US" altLang="zh-CN" sz="2000" i="1"/>
                          <m:t>𝑖</m:t>
                        </m:r>
                      </m:sub>
                    </m:sSub>
                    <m:r>
                      <a:rPr lang="en-US" altLang="zh-CN" sz="2000" i="1"/>
                      <m:t>=</m:t>
                    </m:r>
                    <m:sSubSup>
                      <m:sSubSupPr>
                        <m:ctrlPr>
                          <a:rPr lang="zh-CN" altLang="zh-CN" sz="2000" i="1"/>
                        </m:ctrlPr>
                      </m:sSubSupPr>
                      <m:e>
                        <m:r>
                          <a:rPr lang="en-US" altLang="zh-CN" sz="2000" i="1"/>
                          <m:t>{</m:t>
                        </m:r>
                        <m:sSub>
                          <m:sSubPr>
                            <m:ctrlPr>
                              <a:rPr lang="zh-CN" altLang="zh-CN" sz="2000" i="1"/>
                            </m:ctrlPr>
                          </m:sSubPr>
                          <m:e>
                            <m:r>
                              <a:rPr lang="en-US" altLang="zh-CN" sz="2000" i="1"/>
                              <m:t>𝑚</m:t>
                            </m:r>
                          </m:e>
                          <m:sub>
                            <m:r>
                              <a:rPr lang="en-US" altLang="zh-CN" sz="2000" i="1"/>
                              <m:t>𝑗</m:t>
                            </m:r>
                          </m:sub>
                        </m:sSub>
                        <m:r>
                          <a:rPr lang="en-US" altLang="zh-CN" sz="2000" i="1"/>
                          <m:t>}</m:t>
                        </m:r>
                      </m:e>
                      <m:sub>
                        <m:r>
                          <a:rPr lang="en-US" altLang="zh-CN" sz="2000" i="1"/>
                          <m:t>𝑗</m:t>
                        </m:r>
                        <m:r>
                          <a:rPr lang="en-US" altLang="zh-CN" sz="2000" i="1"/>
                          <m:t>=1</m:t>
                        </m:r>
                      </m:sub>
                      <m:sup>
                        <m:r>
                          <a:rPr lang="en-US" altLang="zh-CN" sz="2000" i="1"/>
                          <m:t>𝑄</m:t>
                        </m:r>
                      </m:sup>
                    </m:sSubSup>
                  </m:oMath>
                </a14:m>
                <a:endParaRPr lang="en-US" altLang="zh-CN" sz="2000" dirty="0" smtClean="0"/>
              </a:p>
              <a:p>
                <a:endParaRPr lang="en-US" altLang="zh-CN" sz="2000" dirty="0"/>
              </a:p>
              <a:p>
                <a:r>
                  <a:rPr lang="zh-CN" altLang="en-US" sz="2000" dirty="0" smtClean="0">
                    <a:latin typeface="宋体" panose="02010600030101010101" pitchFamily="2" charset="-122"/>
                    <a:ea typeface="宋体" panose="02010600030101010101" pitchFamily="2" charset="-122"/>
                  </a:rPr>
                  <a:t>关系表示方式：</a:t>
                </a:r>
                <a:endParaRPr lang="zh-CN" altLang="zh-CN" sz="2000" dirty="0"/>
              </a:p>
            </p:txBody>
          </p:sp>
        </mc:Choice>
        <mc:Fallback>
          <p:sp>
            <p:nvSpPr>
              <p:cNvPr id="34" name="矩形 33">
                <a:extLst>
                  <a:ext uri="{FF2B5EF4-FFF2-40B4-BE49-F238E27FC236}">
                    <a16:creationId xmlns="" xmlns:a16="http://schemas.microsoft.com/office/drawing/2014/main" id="{724D5914-1136-4A82-8D13-4FB6356A9E7E}"/>
                  </a:ext>
                </a:extLst>
              </p:cNvPr>
              <p:cNvSpPr>
                <a:spLocks noRot="1" noChangeAspect="1" noMove="1" noResize="1" noEditPoints="1" noAdjustHandles="1" noChangeArrowheads="1" noChangeShapeType="1" noTextEdit="1"/>
              </p:cNvSpPr>
              <p:nvPr/>
            </p:nvSpPr>
            <p:spPr>
              <a:xfrm>
                <a:off x="446881" y="1480073"/>
                <a:ext cx="11234738" cy="2400337"/>
              </a:xfrm>
              <a:prstGeom prst="rect">
                <a:avLst/>
              </a:prstGeom>
              <a:blipFill rotWithShape="1">
                <a:blip r:embed="rId6"/>
                <a:stretch>
                  <a:fillRect l="-543" t="-254" b="-2792"/>
                </a:stretch>
              </a:blipFill>
            </p:spPr>
            <p:txBody>
              <a:bodyPr/>
              <a:lstStyle/>
              <a:p>
                <a:r>
                  <a:rPr lang="zh-CN" altLang="en-US">
                    <a:noFill/>
                  </a:rPr>
                  <a:t> </a:t>
                </a:r>
              </a:p>
            </p:txBody>
          </p:sp>
        </mc:Fallback>
      </mc:AlternateContent>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825" y="3489885"/>
            <a:ext cx="31623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43" name="矩形 42"/>
              <p:cNvSpPr/>
              <p:nvPr/>
            </p:nvSpPr>
            <p:spPr>
              <a:xfrm>
                <a:off x="463877" y="4183882"/>
                <a:ext cx="6096000" cy="1914755"/>
              </a:xfrm>
              <a:prstGeom prst="rect">
                <a:avLst/>
              </a:prstGeom>
            </p:spPr>
            <p:txBody>
              <a:bodyPr>
                <a:spAutoFit/>
              </a:bodyPr>
              <a:lstStyle/>
              <a:p>
                <a:r>
                  <a:rPr lang="zh-CN" altLang="zh-CN" b="1" dirty="0"/>
                  <a:t>句子间关系：</a:t>
                </a:r>
                <a:r>
                  <a:rPr lang="zh-CN" altLang="zh-CN" dirty="0"/>
                  <a:t>当且仅当 </a:t>
                </a:r>
                <a14:m>
                  <m:oMath xmlns:m="http://schemas.openxmlformats.org/officeDocument/2006/math">
                    <m:sSub>
                      <m:sSubPr>
                        <m:ctrlPr>
                          <a:rPr lang="zh-CN" altLang="zh-CN" i="1"/>
                        </m:ctrlPr>
                      </m:sSubPr>
                      <m:e>
                        <m:r>
                          <a:rPr lang="en-US" altLang="zh-CN" i="1"/>
                          <m:t>𝑆</m:t>
                        </m:r>
                      </m:e>
                      <m:sub>
                        <m:sSub>
                          <m:sSubPr>
                            <m:ctrlPr>
                              <a:rPr lang="zh-CN" altLang="zh-CN" i="1"/>
                            </m:ctrlPr>
                          </m:sSubPr>
                          <m:e>
                            <m:r>
                              <a:rPr lang="en-US" altLang="zh-CN" i="1"/>
                              <m:t>𝑒</m:t>
                            </m:r>
                          </m:e>
                          <m:sub>
                            <m:r>
                              <a:rPr lang="en-US" altLang="zh-CN" i="1"/>
                              <m:t>𝑖</m:t>
                            </m:r>
                          </m:sub>
                        </m:sSub>
                      </m:sub>
                    </m:sSub>
                    <m:r>
                      <a:rPr lang="en-US" altLang="zh-CN" i="1"/>
                      <m:t>∩</m:t>
                    </m:r>
                    <m:sSub>
                      <m:sSubPr>
                        <m:ctrlPr>
                          <a:rPr lang="zh-CN" altLang="zh-CN" i="1"/>
                        </m:ctrlPr>
                      </m:sSubPr>
                      <m:e>
                        <m:r>
                          <a:rPr lang="en-US" altLang="zh-CN" i="1"/>
                          <m:t>𝑆</m:t>
                        </m:r>
                      </m:e>
                      <m:sub>
                        <m:sSub>
                          <m:sSubPr>
                            <m:ctrlPr>
                              <a:rPr lang="zh-CN" altLang="zh-CN" i="1"/>
                            </m:ctrlPr>
                          </m:sSubPr>
                          <m:e>
                            <m:r>
                              <a:rPr lang="en-US" altLang="zh-CN" i="1"/>
                              <m:t>𝑒</m:t>
                            </m:r>
                          </m:e>
                          <m:sub>
                            <m:r>
                              <a:rPr lang="en-US" altLang="zh-CN" i="1"/>
                              <m:t>𝑗</m:t>
                            </m:r>
                          </m:sub>
                        </m:sSub>
                      </m:sub>
                    </m:sSub>
                    <m:r>
                      <a:rPr lang="en-US" altLang="zh-CN" i="1"/>
                      <m:t>=∅</m:t>
                    </m:r>
                  </m:oMath>
                </a14:m>
                <a:r>
                  <a:rPr lang="zh-CN" altLang="zh-CN" dirty="0"/>
                  <a:t>， </a:t>
                </a:r>
                <a14:m>
                  <m:oMath xmlns:m="http://schemas.openxmlformats.org/officeDocument/2006/math">
                    <m:sSub>
                      <m:sSubPr>
                        <m:ctrlPr>
                          <a:rPr lang="zh-CN" altLang="zh-CN" i="1"/>
                        </m:ctrlPr>
                      </m:sSubPr>
                      <m:e>
                        <m:r>
                          <a:rPr lang="en-US" altLang="zh-CN" i="1"/>
                          <m:t>𝑆</m:t>
                        </m:r>
                      </m:e>
                      <m:sub>
                        <m:sSub>
                          <m:sSubPr>
                            <m:ctrlPr>
                              <a:rPr lang="zh-CN" altLang="zh-CN" i="1"/>
                            </m:ctrlPr>
                          </m:sSubPr>
                          <m:e>
                            <m:r>
                              <a:rPr lang="en-US" altLang="zh-CN" i="1"/>
                              <m:t>𝑒</m:t>
                            </m:r>
                          </m:e>
                          <m:sub>
                            <m:r>
                              <a:rPr lang="en-US" altLang="zh-CN" i="1"/>
                              <m:t>𝑖</m:t>
                            </m:r>
                          </m:sub>
                        </m:sSub>
                      </m:sub>
                    </m:sSub>
                  </m:oMath>
                </a14:m>
                <a:r>
                  <a:rPr lang="zh-CN" altLang="zh-CN" dirty="0"/>
                  <a:t>表示这些句子包含实体</a:t>
                </a:r>
                <a14:m>
                  <m:oMath xmlns:m="http://schemas.openxmlformats.org/officeDocument/2006/math">
                    <m:sSub>
                      <m:sSubPr>
                        <m:ctrlPr>
                          <a:rPr lang="zh-CN" altLang="zh-CN" i="1"/>
                        </m:ctrlPr>
                      </m:sSubPr>
                      <m:e>
                        <m:r>
                          <a:rPr lang="en-US" altLang="zh-CN" i="1"/>
                          <m:t>𝑒</m:t>
                        </m:r>
                      </m:e>
                      <m:sub>
                        <m:r>
                          <a:rPr lang="en-US" altLang="zh-CN" i="1"/>
                          <m:t>𝑖</m:t>
                        </m:r>
                      </m:sub>
                    </m:sSub>
                  </m:oMath>
                </a14:m>
                <a:r>
                  <a:rPr lang="zh-CN" altLang="zh-CN" dirty="0"/>
                  <a:t>的</a:t>
                </a:r>
                <a:r>
                  <a:rPr lang="en-US" altLang="zh-CN" dirty="0"/>
                  <a:t>mention</a:t>
                </a:r>
                <a:r>
                  <a:rPr lang="zh-CN" altLang="zh-CN" dirty="0"/>
                  <a:t>，实体</a:t>
                </a:r>
                <a14:m>
                  <m:oMath xmlns:m="http://schemas.openxmlformats.org/officeDocument/2006/math">
                    <m:sSub>
                      <m:sSubPr>
                        <m:ctrlPr>
                          <a:rPr lang="zh-CN" altLang="zh-CN" i="1"/>
                        </m:ctrlPr>
                      </m:sSubPr>
                      <m:e>
                        <m:r>
                          <a:rPr lang="en-US" altLang="zh-CN" i="1"/>
                          <m:t>𝑒</m:t>
                        </m:r>
                      </m:e>
                      <m:sub>
                        <m:r>
                          <a:rPr lang="en-US" altLang="zh-CN" i="1"/>
                          <m:t>𝑖</m:t>
                        </m:r>
                      </m:sub>
                    </m:sSub>
                  </m:oMath>
                </a14:m>
                <a:r>
                  <a:rPr lang="zh-CN" altLang="zh-CN" dirty="0"/>
                  <a:t>和实体</a:t>
                </a:r>
                <a14:m>
                  <m:oMath xmlns:m="http://schemas.openxmlformats.org/officeDocument/2006/math">
                    <m:sSub>
                      <m:sSubPr>
                        <m:ctrlPr>
                          <a:rPr lang="zh-CN" altLang="zh-CN" i="1"/>
                        </m:ctrlPr>
                      </m:sSubPr>
                      <m:e>
                        <m:r>
                          <a:rPr lang="en-US" altLang="zh-CN" i="1"/>
                          <m:t>𝑒</m:t>
                        </m:r>
                      </m:e>
                      <m:sub>
                        <m:r>
                          <a:rPr lang="en-US" altLang="zh-CN" i="1"/>
                          <m:t>𝑗</m:t>
                        </m:r>
                      </m:sub>
                    </m:sSub>
                  </m:oMath>
                </a14:m>
                <a:r>
                  <a:rPr lang="zh-CN" altLang="zh-CN" dirty="0"/>
                  <a:t>之间的关系</a:t>
                </a:r>
                <a14:m>
                  <m:oMath xmlns:m="http://schemas.openxmlformats.org/officeDocument/2006/math">
                    <m:sSub>
                      <m:sSubPr>
                        <m:ctrlPr>
                          <a:rPr lang="zh-CN" altLang="zh-CN" i="1"/>
                        </m:ctrlPr>
                      </m:sSubPr>
                      <m:e>
                        <m:r>
                          <a:rPr lang="en-US" altLang="zh-CN" i="1"/>
                          <m:t>𝑟</m:t>
                        </m:r>
                      </m:e>
                      <m:sub>
                        <m:r>
                          <a:rPr lang="en-US" altLang="zh-CN" i="1"/>
                          <m:t>𝑖𝑗</m:t>
                        </m:r>
                      </m:sub>
                    </m:sSub>
                  </m:oMath>
                </a14:m>
                <a:r>
                  <a:rPr lang="zh-CN" altLang="zh-CN" dirty="0"/>
                  <a:t>为句子间关系。</a:t>
                </a:r>
              </a:p>
              <a:p>
                <a:r>
                  <a:rPr lang="zh-CN" altLang="zh-CN" b="1" dirty="0"/>
                  <a:t>句子内关系：</a:t>
                </a:r>
                <a:r>
                  <a:rPr lang="zh-CN" altLang="zh-CN" dirty="0"/>
                  <a:t>当且仅当</a:t>
                </a:r>
                <a14:m>
                  <m:oMath xmlns:m="http://schemas.openxmlformats.org/officeDocument/2006/math">
                    <m:sSub>
                      <m:sSubPr>
                        <m:ctrlPr>
                          <a:rPr lang="zh-CN" altLang="zh-CN" i="1"/>
                        </m:ctrlPr>
                      </m:sSubPr>
                      <m:e>
                        <m:r>
                          <a:rPr lang="en-US" altLang="zh-CN" i="1"/>
                          <m:t>𝑆</m:t>
                        </m:r>
                      </m:e>
                      <m:sub>
                        <m:sSub>
                          <m:sSubPr>
                            <m:ctrlPr>
                              <a:rPr lang="zh-CN" altLang="zh-CN" i="1"/>
                            </m:ctrlPr>
                          </m:sSubPr>
                          <m:e>
                            <m:r>
                              <a:rPr lang="en-US" altLang="zh-CN" i="1"/>
                              <m:t>𝑒</m:t>
                            </m:r>
                          </m:e>
                          <m:sub>
                            <m:r>
                              <a:rPr lang="en-US" altLang="zh-CN" i="1"/>
                              <m:t>𝑖</m:t>
                            </m:r>
                          </m:sub>
                        </m:sSub>
                      </m:sub>
                    </m:sSub>
                    <m:r>
                      <a:rPr lang="en-US" altLang="zh-CN" i="1"/>
                      <m:t>∩</m:t>
                    </m:r>
                    <m:sSub>
                      <m:sSubPr>
                        <m:ctrlPr>
                          <a:rPr lang="zh-CN" altLang="zh-CN" i="1"/>
                        </m:ctrlPr>
                      </m:sSubPr>
                      <m:e>
                        <m:r>
                          <a:rPr lang="en-US" altLang="zh-CN" i="1"/>
                          <m:t>𝑆</m:t>
                        </m:r>
                      </m:e>
                      <m:sub>
                        <m:sSub>
                          <m:sSubPr>
                            <m:ctrlPr>
                              <a:rPr lang="zh-CN" altLang="zh-CN" i="1"/>
                            </m:ctrlPr>
                          </m:sSubPr>
                          <m:e>
                            <m:r>
                              <a:rPr lang="en-US" altLang="zh-CN" i="1"/>
                              <m:t>𝑒</m:t>
                            </m:r>
                          </m:e>
                          <m:sub>
                            <m:r>
                              <a:rPr lang="en-US" altLang="zh-CN" i="1"/>
                              <m:t>𝑗</m:t>
                            </m:r>
                          </m:sub>
                        </m:sSub>
                      </m:sub>
                    </m:sSub>
                    <m:r>
                      <a:rPr lang="en-US" altLang="zh-CN" i="1"/>
                      <m:t>≠∅</m:t>
                    </m:r>
                  </m:oMath>
                </a14:m>
                <a:r>
                  <a:rPr lang="zh-CN" altLang="zh-CN" dirty="0"/>
                  <a:t>，</a:t>
                </a:r>
                <a14:m>
                  <m:oMath xmlns:m="http://schemas.openxmlformats.org/officeDocument/2006/math">
                    <m:sSub>
                      <m:sSubPr>
                        <m:ctrlPr>
                          <a:rPr lang="zh-CN" altLang="zh-CN" i="1"/>
                        </m:ctrlPr>
                      </m:sSubPr>
                      <m:e>
                        <m:r>
                          <a:rPr lang="en-US" altLang="zh-CN" i="1"/>
                          <m:t>𝑆</m:t>
                        </m:r>
                      </m:e>
                      <m:sub>
                        <m:sSub>
                          <m:sSubPr>
                            <m:ctrlPr>
                              <a:rPr lang="zh-CN" altLang="zh-CN" i="1"/>
                            </m:ctrlPr>
                          </m:sSubPr>
                          <m:e>
                            <m:r>
                              <a:rPr lang="en-US" altLang="zh-CN" i="1"/>
                              <m:t>𝑒</m:t>
                            </m:r>
                          </m:e>
                          <m:sub>
                            <m:r>
                              <a:rPr lang="en-US" altLang="zh-CN" i="1"/>
                              <m:t>𝑖</m:t>
                            </m:r>
                          </m:sub>
                        </m:sSub>
                      </m:sub>
                    </m:sSub>
                  </m:oMath>
                </a14:m>
                <a:r>
                  <a:rPr lang="zh-CN" altLang="zh-CN" dirty="0"/>
                  <a:t>表示这些句子包含实体</a:t>
                </a:r>
                <a14:m>
                  <m:oMath xmlns:m="http://schemas.openxmlformats.org/officeDocument/2006/math">
                    <m:sSub>
                      <m:sSubPr>
                        <m:ctrlPr>
                          <a:rPr lang="zh-CN" altLang="zh-CN" i="1"/>
                        </m:ctrlPr>
                      </m:sSubPr>
                      <m:e>
                        <m:r>
                          <a:rPr lang="en-US" altLang="zh-CN" i="1"/>
                          <m:t>𝑒</m:t>
                        </m:r>
                      </m:e>
                      <m:sub>
                        <m:r>
                          <a:rPr lang="en-US" altLang="zh-CN" i="1"/>
                          <m:t>𝑖</m:t>
                        </m:r>
                      </m:sub>
                    </m:sSub>
                  </m:oMath>
                </a14:m>
                <a:r>
                  <a:rPr lang="zh-CN" altLang="zh-CN" dirty="0"/>
                  <a:t>的</a:t>
                </a:r>
                <a:r>
                  <a:rPr lang="en-US" altLang="zh-CN" dirty="0"/>
                  <a:t>mention</a:t>
                </a:r>
                <a:r>
                  <a:rPr lang="zh-CN" altLang="zh-CN" dirty="0"/>
                  <a:t>，实体</a:t>
                </a:r>
                <a14:m>
                  <m:oMath xmlns:m="http://schemas.openxmlformats.org/officeDocument/2006/math">
                    <m:sSub>
                      <m:sSubPr>
                        <m:ctrlPr>
                          <a:rPr lang="zh-CN" altLang="zh-CN" i="1"/>
                        </m:ctrlPr>
                      </m:sSubPr>
                      <m:e>
                        <m:r>
                          <a:rPr lang="en-US" altLang="zh-CN" i="1"/>
                          <m:t>𝑒</m:t>
                        </m:r>
                      </m:e>
                      <m:sub>
                        <m:r>
                          <a:rPr lang="en-US" altLang="zh-CN" i="1"/>
                          <m:t>𝑖</m:t>
                        </m:r>
                      </m:sub>
                    </m:sSub>
                  </m:oMath>
                </a14:m>
                <a:r>
                  <a:rPr lang="zh-CN" altLang="zh-CN" dirty="0"/>
                  <a:t>和实体</a:t>
                </a:r>
                <a14:m>
                  <m:oMath xmlns:m="http://schemas.openxmlformats.org/officeDocument/2006/math">
                    <m:sSub>
                      <m:sSubPr>
                        <m:ctrlPr>
                          <a:rPr lang="zh-CN" altLang="zh-CN" i="1"/>
                        </m:ctrlPr>
                      </m:sSubPr>
                      <m:e>
                        <m:r>
                          <a:rPr lang="en-US" altLang="zh-CN" i="1"/>
                          <m:t>𝑒</m:t>
                        </m:r>
                      </m:e>
                      <m:sub>
                        <m:r>
                          <a:rPr lang="en-US" altLang="zh-CN" i="1"/>
                          <m:t>𝑗</m:t>
                        </m:r>
                      </m:sub>
                    </m:sSub>
                  </m:oMath>
                </a14:m>
                <a:r>
                  <a:rPr lang="zh-CN" altLang="zh-CN" dirty="0"/>
                  <a:t>之间的关系</a:t>
                </a:r>
                <a14:m>
                  <m:oMath xmlns:m="http://schemas.openxmlformats.org/officeDocument/2006/math">
                    <m:sSub>
                      <m:sSubPr>
                        <m:ctrlPr>
                          <a:rPr lang="zh-CN" altLang="zh-CN" i="1"/>
                        </m:ctrlPr>
                      </m:sSubPr>
                      <m:e>
                        <m:r>
                          <a:rPr lang="en-US" altLang="zh-CN" i="1"/>
                          <m:t>𝑟</m:t>
                        </m:r>
                      </m:e>
                      <m:sub>
                        <m:r>
                          <a:rPr lang="en-US" altLang="zh-CN" i="1"/>
                          <m:t>𝑖𝑗</m:t>
                        </m:r>
                      </m:sub>
                    </m:sSub>
                  </m:oMath>
                </a14:m>
                <a:r>
                  <a:rPr lang="zh-CN" altLang="zh-CN" dirty="0"/>
                  <a:t>为句子内关系。</a:t>
                </a:r>
              </a:p>
            </p:txBody>
          </p:sp>
        </mc:Choice>
        <mc:Fallback>
          <p:sp>
            <p:nvSpPr>
              <p:cNvPr id="43" name="矩形 42"/>
              <p:cNvSpPr>
                <a:spLocks noRot="1" noChangeAspect="1" noMove="1" noResize="1" noEditPoints="1" noAdjustHandles="1" noChangeArrowheads="1" noChangeShapeType="1" noTextEdit="1"/>
              </p:cNvSpPr>
              <p:nvPr/>
            </p:nvSpPr>
            <p:spPr>
              <a:xfrm>
                <a:off x="463877" y="4183882"/>
                <a:ext cx="6096000" cy="1914755"/>
              </a:xfrm>
              <a:prstGeom prst="rect">
                <a:avLst/>
              </a:prstGeom>
              <a:blipFill rotWithShape="1">
                <a:blip r:embed="rId8"/>
                <a:stretch>
                  <a:fillRect l="-800" t="-1274" b="-4140"/>
                </a:stretch>
              </a:blipFill>
            </p:spPr>
            <p:txBody>
              <a:bodyPr/>
              <a:lstStyle/>
              <a:p>
                <a:r>
                  <a:rPr lang="zh-CN" altLang="en-US">
                    <a:noFill/>
                  </a:rPr>
                  <a:t> </a:t>
                </a:r>
              </a:p>
            </p:txBody>
          </p:sp>
        </mc:Fallback>
      </mc:AlternateContent>
      <p:pic>
        <p:nvPicPr>
          <p:cNvPr id="1041"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8142" y="1213694"/>
            <a:ext cx="4231528" cy="3450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7901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7031"/>
            <a:ext cx="3082895" cy="523220"/>
          </a:xfrm>
          <a:prstGeom prst="rect">
            <a:avLst/>
          </a:prstGeom>
          <a:noFill/>
        </p:spPr>
        <p:txBody>
          <a:bodyPr wrap="none" rtlCol="0">
            <a:spAutoFit/>
          </a:bodyPr>
          <a:lstStyle/>
          <a:p>
            <a:r>
              <a:rPr lang="en-US" altLang="zh-CN" sz="2800" b="1" dirty="0" err="1" smtClean="0">
                <a:latin typeface="Times New Roman" panose="02020603050405020304" pitchFamily="18" charset="0"/>
                <a:ea typeface="黑体" panose="02010609060101010101" pitchFamily="49" charset="-122"/>
                <a:cs typeface="Times New Roman" panose="02020603050405020304" pitchFamily="18" charset="0"/>
              </a:rPr>
              <a:t>Encodeing</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 Module</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2" name="Picture 2" descr="xjtu">
            <a:extLst>
              <a:ext uri="{FF2B5EF4-FFF2-40B4-BE49-F238E27FC236}">
                <a16:creationId xmlns="" xmlns:a16="http://schemas.microsoft.com/office/drawing/2014/main"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公式]"/>
          <p:cNvSpPr>
            <a:spLocks noChangeAspect="1" noChangeArrowheads="1"/>
          </p:cNvSpPr>
          <p:nvPr/>
        </p:nvSpPr>
        <p:spPr bwMode="auto">
          <a:xfrm>
            <a:off x="181927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p:cNvSpPr>
            <a:spLocks noChangeAspect="1" noChangeArrowheads="1"/>
          </p:cNvSpPr>
          <p:nvPr/>
        </p:nvSpPr>
        <p:spPr bwMode="auto">
          <a:xfrm>
            <a:off x="2762250"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公式]"/>
          <p:cNvSpPr>
            <a:spLocks noChangeAspect="1" noChangeArrowheads="1"/>
          </p:cNvSpPr>
          <p:nvPr/>
        </p:nvSpPr>
        <p:spPr bwMode="auto">
          <a:xfrm>
            <a:off x="439102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公式]"/>
          <p:cNvSpPr>
            <a:spLocks noChangeAspect="1" noChangeArrowheads="1"/>
          </p:cNvSpPr>
          <p:nvPr/>
        </p:nvSpPr>
        <p:spPr bwMode="auto">
          <a:xfrm>
            <a:off x="4813300"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公式]"/>
          <p:cNvSpPr>
            <a:spLocks noChangeAspect="1" noChangeArrowheads="1"/>
          </p:cNvSpPr>
          <p:nvPr/>
        </p:nvSpPr>
        <p:spPr bwMode="auto">
          <a:xfrm>
            <a:off x="9493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p:cNvSpPr>
            <a:spLocks noChangeAspect="1" noChangeArrowheads="1"/>
          </p:cNvSpPr>
          <p:nvPr/>
        </p:nvSpPr>
        <p:spPr bwMode="auto">
          <a:xfrm>
            <a:off x="26638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p:cNvSpPr>
            <a:spLocks noChangeAspect="1" noChangeArrowheads="1"/>
          </p:cNvSpPr>
          <p:nvPr/>
        </p:nvSpPr>
        <p:spPr bwMode="auto">
          <a:xfrm>
            <a:off x="38957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9" descr="[公式]"/>
          <p:cNvSpPr>
            <a:spLocks noChangeAspect="1" noChangeArrowheads="1"/>
          </p:cNvSpPr>
          <p:nvPr/>
        </p:nvSpPr>
        <p:spPr bwMode="auto">
          <a:xfrm>
            <a:off x="105568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0" descr="[公式]"/>
          <p:cNvSpPr>
            <a:spLocks noChangeAspect="1" noChangeArrowheads="1"/>
          </p:cNvSpPr>
          <p:nvPr/>
        </p:nvSpPr>
        <p:spPr bwMode="auto">
          <a:xfrm>
            <a:off x="137191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p:cNvSpPr>
            <a:spLocks noChangeAspect="1" noChangeArrowheads="1"/>
          </p:cNvSpPr>
          <p:nvPr/>
        </p:nvSpPr>
        <p:spPr bwMode="auto">
          <a:xfrm>
            <a:off x="147097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2" descr="[公式]"/>
          <p:cNvSpPr>
            <a:spLocks noChangeAspect="1" noChangeArrowheads="1"/>
          </p:cNvSpPr>
          <p:nvPr/>
        </p:nvSpPr>
        <p:spPr bwMode="auto">
          <a:xfrm>
            <a:off x="2638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3" descr="[公式]"/>
          <p:cNvSpPr>
            <a:spLocks noChangeAspect="1" noChangeArrowheads="1"/>
          </p:cNvSpPr>
          <p:nvPr/>
        </p:nvSpPr>
        <p:spPr bwMode="auto">
          <a:xfrm>
            <a:off x="3146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4" descr="[公式]"/>
          <p:cNvSpPr>
            <a:spLocks noChangeAspect="1" noChangeArrowheads="1"/>
          </p:cNvSpPr>
          <p:nvPr/>
        </p:nvSpPr>
        <p:spPr bwMode="auto">
          <a:xfrm>
            <a:off x="58261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5" descr="[公式]"/>
          <p:cNvSpPr>
            <a:spLocks noChangeAspect="1" noChangeArrowheads="1"/>
          </p:cNvSpPr>
          <p:nvPr/>
        </p:nvSpPr>
        <p:spPr bwMode="auto">
          <a:xfrm>
            <a:off x="75406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6" descr="[公式]"/>
          <p:cNvSpPr>
            <a:spLocks noChangeAspect="1" noChangeArrowheads="1"/>
          </p:cNvSpPr>
          <p:nvPr/>
        </p:nvSpPr>
        <p:spPr bwMode="auto">
          <a:xfrm>
            <a:off x="85312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17" descr="[公式]"/>
          <p:cNvSpPr>
            <a:spLocks noChangeAspect="1" noChangeArrowheads="1"/>
          </p:cNvSpPr>
          <p:nvPr/>
        </p:nvSpPr>
        <p:spPr bwMode="auto">
          <a:xfrm>
            <a:off x="10004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8" descr="[公式]"/>
          <p:cNvSpPr>
            <a:spLocks noChangeAspect="1" noChangeArrowheads="1"/>
          </p:cNvSpPr>
          <p:nvPr/>
        </p:nvSpPr>
        <p:spPr bwMode="auto">
          <a:xfrm>
            <a:off x="2638425"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19" descr="[公式]"/>
          <p:cNvSpPr>
            <a:spLocks noChangeAspect="1" noChangeArrowheads="1"/>
          </p:cNvSpPr>
          <p:nvPr/>
        </p:nvSpPr>
        <p:spPr bwMode="auto">
          <a:xfrm>
            <a:off x="30797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20" descr="[公式]"/>
          <p:cNvSpPr>
            <a:spLocks noChangeAspect="1" noChangeArrowheads="1"/>
          </p:cNvSpPr>
          <p:nvPr/>
        </p:nvSpPr>
        <p:spPr bwMode="auto">
          <a:xfrm>
            <a:off x="57594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21" descr="[公式]"/>
          <p:cNvSpPr>
            <a:spLocks noChangeAspect="1" noChangeArrowheads="1"/>
          </p:cNvSpPr>
          <p:nvPr/>
        </p:nvSpPr>
        <p:spPr bwMode="auto">
          <a:xfrm>
            <a:off x="74739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2" descr="[公式]"/>
          <p:cNvSpPr>
            <a:spLocks noChangeAspect="1" noChangeArrowheads="1"/>
          </p:cNvSpPr>
          <p:nvPr/>
        </p:nvSpPr>
        <p:spPr bwMode="auto">
          <a:xfrm>
            <a:off x="84645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23" descr="[公式]"/>
          <p:cNvSpPr>
            <a:spLocks noChangeAspect="1" noChangeArrowheads="1"/>
          </p:cNvSpPr>
          <p:nvPr/>
        </p:nvSpPr>
        <p:spPr bwMode="auto">
          <a:xfrm>
            <a:off x="99377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mc:Choice xmlns:a14="http://schemas.microsoft.com/office/drawing/2010/main" Requires="a14">
          <p:sp>
            <p:nvSpPr>
              <p:cNvPr id="30" name="矩形 29">
                <a:extLst>
                  <a:ext uri="{FF2B5EF4-FFF2-40B4-BE49-F238E27FC236}">
                    <a16:creationId xmlns="" xmlns:a16="http://schemas.microsoft.com/office/drawing/2014/main" id="{377DC2E2-8F54-451C-A214-C45E6E49CC57}"/>
                  </a:ext>
                </a:extLst>
              </p:cNvPr>
              <p:cNvSpPr/>
              <p:nvPr/>
            </p:nvSpPr>
            <p:spPr>
              <a:xfrm>
                <a:off x="914064" y="1958519"/>
                <a:ext cx="5029536" cy="2308324"/>
              </a:xfrm>
              <a:prstGeom prst="rect">
                <a:avLst/>
              </a:prstGeom>
            </p:spPr>
            <p:txBody>
              <a:bodyPr wrap="square">
                <a:spAutoFit/>
              </a:bodyPr>
              <a:lstStyle/>
              <a:p>
                <a:pPr indent="457200">
                  <a:lnSpc>
                    <a:spcPct val="120000"/>
                  </a:lnSpc>
                </a:pPr>
                <a14:m>
                  <m:oMath xmlns:m="http://schemas.openxmlformats.org/officeDocument/2006/math">
                    <m:sSub>
                      <m:sSubPr>
                        <m:ctrlPr>
                          <a:rPr lang="zh-CN" altLang="zh-CN" sz="2000" i="1" smtClean="0"/>
                        </m:ctrlPr>
                      </m:sSubPr>
                      <m:e>
                        <m:r>
                          <a:rPr lang="en-US" altLang="zh-CN" sz="2000" i="1"/>
                          <m:t>𝐸</m:t>
                        </m:r>
                      </m:e>
                      <m:sub>
                        <m:r>
                          <a:rPr lang="en-US" altLang="zh-CN" sz="2000" i="1"/>
                          <m:t>𝑤</m:t>
                        </m:r>
                      </m:sub>
                    </m:sSub>
                    <m:d>
                      <m:dPr>
                        <m:ctrlPr>
                          <a:rPr lang="en-US" altLang="zh-CN" sz="2000" i="1">
                            <a:latin typeface="Cambria Math"/>
                          </a:rPr>
                        </m:ctrlPr>
                      </m:dPr>
                      <m:e>
                        <m:sSub>
                          <m:sSubPr>
                            <m:ctrlPr>
                              <a:rPr lang="zh-CN" altLang="zh-CN" sz="2000" i="1"/>
                            </m:ctrlPr>
                          </m:sSubPr>
                          <m:e>
                            <m:r>
                              <a:rPr lang="en-US" altLang="zh-CN" sz="2000" i="1"/>
                              <m:t>𝑤</m:t>
                            </m:r>
                          </m:e>
                          <m:sub>
                            <m:r>
                              <a:rPr lang="en-US" altLang="zh-CN" sz="2000" i="1"/>
                              <m:t>𝑖</m:t>
                            </m:r>
                          </m:sub>
                        </m:sSub>
                      </m:e>
                    </m:d>
                    <m:r>
                      <a:rPr lang="zh-CN" altLang="en-US" sz="2000" b="0" i="1" smtClean="0">
                        <a:latin typeface="Cambria Math"/>
                      </a:rPr>
                      <m:t>：</m:t>
                    </m:r>
                  </m:oMath>
                </a14:m>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word embedding (</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GloVe</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14:m>
                  <m:oMath xmlns:m="http://schemas.openxmlformats.org/officeDocument/2006/math">
                    <m:sSub>
                      <m:sSubPr>
                        <m:ctrlPr>
                          <a:rPr lang="zh-CN" altLang="zh-CN" sz="2000" i="1"/>
                        </m:ctrlPr>
                      </m:sSubPr>
                      <m:e>
                        <m:r>
                          <a:rPr lang="en-US" altLang="zh-CN" sz="2000" i="1"/>
                          <m:t>𝐸</m:t>
                        </m:r>
                      </m:e>
                      <m:sub>
                        <m:r>
                          <a:rPr lang="en-US" altLang="zh-CN" sz="2000" i="1"/>
                          <m:t>𝑡</m:t>
                        </m:r>
                      </m:sub>
                    </m:sSub>
                    <m:d>
                      <m:dPr>
                        <m:ctrlPr>
                          <a:rPr lang="en-US" altLang="zh-CN" sz="2000" i="1">
                            <a:latin typeface="Cambria Math"/>
                          </a:rPr>
                        </m:ctrlPr>
                      </m:dPr>
                      <m:e>
                        <m:sSub>
                          <m:sSubPr>
                            <m:ctrlPr>
                              <a:rPr lang="zh-CN" altLang="zh-CN" sz="2000" i="1"/>
                            </m:ctrlPr>
                          </m:sSubPr>
                          <m:e>
                            <m:r>
                              <a:rPr lang="en-US" altLang="zh-CN" sz="2000" i="1"/>
                              <m:t>𝑡</m:t>
                            </m:r>
                          </m:e>
                          <m:sub>
                            <m:r>
                              <a:rPr lang="en-US" altLang="zh-CN" sz="2000" i="1"/>
                              <m:t>𝑖</m:t>
                            </m:r>
                          </m:sub>
                        </m:sSub>
                      </m:e>
                    </m:d>
                    <m:r>
                      <a:rPr lang="zh-CN" altLang="en-US" sz="2000" b="0" i="1" smtClean="0">
                        <a:latin typeface="Cambria Math"/>
                      </a:rPr>
                      <m:t>：</m:t>
                    </m:r>
                  </m:oMath>
                </a14:m>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Entity type embedding (Bert)</a:t>
                </a:r>
              </a:p>
              <a:p>
                <a:pPr indent="457200">
                  <a:lnSpc>
                    <a:spcPct val="120000"/>
                  </a:lnSpc>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14:m>
                  <m:oMath xmlns:m="http://schemas.openxmlformats.org/officeDocument/2006/math">
                    <m:sSub>
                      <m:sSubPr>
                        <m:ctrlPr>
                          <a:rPr lang="zh-CN" altLang="zh-CN" sz="2000" i="1"/>
                        </m:ctrlPr>
                      </m:sSubPr>
                      <m:e>
                        <m:r>
                          <a:rPr lang="en-US" altLang="zh-CN" sz="2000" i="1"/>
                          <m:t>𝐸</m:t>
                        </m:r>
                      </m:e>
                      <m:sub>
                        <m:r>
                          <a:rPr lang="en-US" altLang="zh-CN" sz="2000" i="1"/>
                          <m:t>𝑐</m:t>
                        </m:r>
                      </m:sub>
                    </m:sSub>
                    <m:d>
                      <m:dPr>
                        <m:ctrlPr>
                          <a:rPr lang="en-US" altLang="zh-CN" sz="2000" i="1">
                            <a:latin typeface="Cambria Math"/>
                          </a:rPr>
                        </m:ctrlPr>
                      </m:dPr>
                      <m:e>
                        <m:sSub>
                          <m:sSubPr>
                            <m:ctrlPr>
                              <a:rPr lang="zh-CN" altLang="zh-CN" sz="2000" i="1"/>
                            </m:ctrlPr>
                          </m:sSubPr>
                          <m:e>
                            <m:r>
                              <a:rPr lang="en-US" altLang="zh-CN" sz="2000" i="1"/>
                              <m:t>𝑐</m:t>
                            </m:r>
                          </m:e>
                          <m:sub>
                            <m:r>
                              <a:rPr lang="en-US" altLang="zh-CN" sz="2000" i="1"/>
                              <m:t>𝑖</m:t>
                            </m:r>
                          </m:sub>
                        </m:sSub>
                      </m:e>
                    </m:d>
                    <m:r>
                      <a:rPr lang="zh-CN" altLang="en-US" sz="2000" b="0" i="1" smtClean="0">
                        <a:latin typeface="Cambria Math"/>
                      </a:rPr>
                      <m:t>：</m:t>
                    </m:r>
                  </m:oMath>
                </a14:m>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Conference embedding</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0" name="矩形 29">
                <a:extLst>
                  <a:ext uri="{FF2B5EF4-FFF2-40B4-BE49-F238E27FC236}">
                    <a16:creationId xmlns="" xmlns:a16="http://schemas.microsoft.com/office/drawing/2014/main" id="{377DC2E2-8F54-451C-A214-C45E6E49CC57}"/>
                  </a:ext>
                </a:extLst>
              </p:cNvPr>
              <p:cNvSpPr>
                <a:spLocks noRot="1" noChangeAspect="1" noMove="1" noResize="1" noEditPoints="1" noAdjustHandles="1" noChangeArrowheads="1" noChangeShapeType="1" noTextEdit="1"/>
              </p:cNvSpPr>
              <p:nvPr/>
            </p:nvSpPr>
            <p:spPr>
              <a:xfrm>
                <a:off x="914064" y="1958519"/>
                <a:ext cx="5029536" cy="2308324"/>
              </a:xfrm>
              <a:prstGeom prst="rect">
                <a:avLst/>
              </a:prstGeom>
              <a:blipFill rotWithShape="1">
                <a:blip r:embed="rId6"/>
                <a:stretch>
                  <a:fillRect/>
                </a:stretch>
              </a:blipFill>
            </p:spPr>
            <p:txBody>
              <a:bodyPr/>
              <a:lstStyle/>
              <a:p>
                <a:r>
                  <a:rPr lang="zh-CN" altLang="en-US">
                    <a:noFill/>
                  </a:rPr>
                  <a:t> </a:t>
                </a:r>
              </a:p>
            </p:txBody>
          </p:sp>
        </mc:Fallback>
      </mc:AlternateContent>
      <p:sp>
        <p:nvSpPr>
          <p:cNvPr id="31" name="矩形 30">
            <a:extLst>
              <a:ext uri="{FF2B5EF4-FFF2-40B4-BE49-F238E27FC236}">
                <a16:creationId xmlns="" xmlns:a16="http://schemas.microsoft.com/office/drawing/2014/main" id="{377DC2E2-8F54-451C-A214-C45E6E49CC57}"/>
              </a:ext>
            </a:extLst>
          </p:cNvPr>
          <p:cNvSpPr/>
          <p:nvPr/>
        </p:nvSpPr>
        <p:spPr>
          <a:xfrm>
            <a:off x="643917" y="1370142"/>
            <a:ext cx="11458343" cy="461665"/>
          </a:xfrm>
          <a:prstGeom prst="rect">
            <a:avLst/>
          </a:prstGeom>
        </p:spPr>
        <p:txBody>
          <a:bodyPr wrap="square">
            <a:spAutoFit/>
          </a:bodyPr>
          <a:lstStyle/>
          <a:p>
            <a:pPr indent="457200">
              <a:lnSpc>
                <a:spcPct val="120000"/>
              </a:lnSpc>
            </a:pPr>
            <a:r>
              <a:rPr lang="zh-CN" altLang="en-US" sz="2000" dirty="0" smtClean="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三</a:t>
            </a:r>
            <a:r>
              <a:rPr lang="zh-CN" altLang="en-US" sz="2000" dirty="0" smtClean="0">
                <a:latin typeface="宋体" panose="02010600030101010101" pitchFamily="2" charset="-122"/>
                <a:ea typeface="宋体" panose="02010600030101010101" pitchFamily="2" charset="-122"/>
              </a:rPr>
              <a:t>种</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embedding</a:t>
            </a:r>
            <a:r>
              <a:rPr lang="zh-CN" altLang="en-US" sz="2000" dirty="0" smtClean="0">
                <a:latin typeface="宋体" panose="02010600030101010101" pitchFamily="2" charset="-122"/>
                <a:ea typeface="宋体" panose="02010600030101010101" pitchFamily="2" charset="-122"/>
              </a:rPr>
              <a:t>进行</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concat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1447" y="5115144"/>
            <a:ext cx="329565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下箭头 7"/>
          <p:cNvSpPr/>
          <p:nvPr/>
        </p:nvSpPr>
        <p:spPr>
          <a:xfrm>
            <a:off x="2899918" y="390825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422646" y="51966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7025" y="5105619"/>
            <a:ext cx="46291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矩形 36">
            <a:extLst>
              <a:ext uri="{FF2B5EF4-FFF2-40B4-BE49-F238E27FC236}">
                <a16:creationId xmlns="" xmlns:a16="http://schemas.microsoft.com/office/drawing/2014/main" id="{377DC2E2-8F54-451C-A214-C45E6E49CC57}"/>
              </a:ext>
            </a:extLst>
          </p:cNvPr>
          <p:cNvSpPr/>
          <p:nvPr/>
        </p:nvSpPr>
        <p:spPr>
          <a:xfrm>
            <a:off x="6677025" y="2723340"/>
            <a:ext cx="5029536" cy="429413"/>
          </a:xfrm>
          <a:prstGeom prst="rect">
            <a:avLst/>
          </a:prstGeom>
        </p:spPr>
        <p:txBody>
          <a:bodyPr wrap="square">
            <a:spAutoFit/>
          </a:bodyPr>
          <a:lstStyle/>
          <a:p>
            <a:pPr indent="457200">
              <a:lnSpc>
                <a:spcPct val="120000"/>
              </a:lnSpc>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U.S.={America, the United States, U.S.}</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5" name="矩形 34"/>
              <p:cNvSpPr/>
              <p:nvPr/>
            </p:nvSpPr>
            <p:spPr>
              <a:xfrm>
                <a:off x="7133169" y="2161596"/>
                <a:ext cx="3595343" cy="454996"/>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Mention</a:t>
                </a:r>
                <a:r>
                  <a:rPr lang="zh-CN" altLang="en-US" dirty="0">
                    <a:latin typeface="宋体" panose="02010600030101010101" pitchFamily="2" charset="-122"/>
                    <a:ea typeface="宋体" panose="02010600030101010101" pitchFamily="2" charset="-122"/>
                  </a:rPr>
                  <a:t>集：        </a:t>
                </a:r>
                <a14:m>
                  <m:oMath xmlns:m="http://schemas.openxmlformats.org/officeDocument/2006/math">
                    <m:sSub>
                      <m:sSubPr>
                        <m:ctrlPr>
                          <a:rPr lang="zh-CN" altLang="zh-CN" i="1">
                            <a:latin typeface="Cambria Math"/>
                          </a:rPr>
                        </m:ctrlPr>
                      </m:sSubPr>
                      <m:e>
                        <m:r>
                          <a:rPr lang="en-US" altLang="zh-CN" i="1">
                            <a:latin typeface="Cambria Math"/>
                          </a:rPr>
                          <m:t>𝑒</m:t>
                        </m:r>
                      </m:e>
                      <m:sub>
                        <m:r>
                          <a:rPr lang="en-US" altLang="zh-CN" i="1">
                            <a:latin typeface="Cambria Math"/>
                          </a:rPr>
                          <m:t>𝑖</m:t>
                        </m:r>
                      </m:sub>
                    </m:sSub>
                    <m:r>
                      <a:rPr lang="en-US" altLang="zh-CN" i="1">
                        <a:latin typeface="Cambria Math"/>
                      </a:rPr>
                      <m:t>=</m:t>
                    </m:r>
                    <m:sSubSup>
                      <m:sSubSupPr>
                        <m:ctrlPr>
                          <a:rPr lang="zh-CN" altLang="zh-CN" i="1">
                            <a:latin typeface="Cambria Math"/>
                          </a:rPr>
                        </m:ctrlPr>
                      </m:sSubSupPr>
                      <m:e>
                        <m:r>
                          <a:rPr lang="en-US" altLang="zh-CN" i="1">
                            <a:latin typeface="Cambria Math"/>
                          </a:rPr>
                          <m:t>{</m:t>
                        </m:r>
                        <m:sSub>
                          <m:sSubPr>
                            <m:ctrlPr>
                              <a:rPr lang="zh-CN" altLang="zh-CN" i="1">
                                <a:latin typeface="Cambria Math"/>
                              </a:rPr>
                            </m:ctrlPr>
                          </m:sSubPr>
                          <m:e>
                            <m:r>
                              <a:rPr lang="en-US" altLang="zh-CN" i="1">
                                <a:latin typeface="Cambria Math"/>
                              </a:rPr>
                              <m:t>𝑚</m:t>
                            </m:r>
                          </m:e>
                          <m:sub>
                            <m:r>
                              <a:rPr lang="en-US" altLang="zh-CN" i="1">
                                <a:latin typeface="Cambria Math"/>
                              </a:rPr>
                              <m:t>𝑗</m:t>
                            </m:r>
                          </m:sub>
                        </m:sSub>
                        <m:r>
                          <a:rPr lang="en-US" altLang="zh-CN" i="1">
                            <a:latin typeface="Cambria Math"/>
                          </a:rPr>
                          <m:t>}</m:t>
                        </m:r>
                      </m:e>
                      <m:sub>
                        <m:r>
                          <a:rPr lang="en-US" altLang="zh-CN" i="1">
                            <a:latin typeface="Cambria Math"/>
                          </a:rPr>
                          <m:t>𝑗</m:t>
                        </m:r>
                        <m:r>
                          <a:rPr lang="en-US" altLang="zh-CN" i="1">
                            <a:latin typeface="Cambria Math"/>
                          </a:rPr>
                          <m:t>=1</m:t>
                        </m:r>
                      </m:sub>
                      <m:sup>
                        <m:r>
                          <a:rPr lang="en-US" altLang="zh-CN" i="1">
                            <a:latin typeface="Cambria Math"/>
                          </a:rPr>
                          <m:t>𝑄</m:t>
                        </m:r>
                      </m:sup>
                    </m:sSubSup>
                  </m:oMath>
                </a14:m>
                <a:endParaRPr lang="en-US" altLang="zh-CN" dirty="0"/>
              </a:p>
            </p:txBody>
          </p:sp>
        </mc:Choice>
        <mc:Fallback>
          <p:sp>
            <p:nvSpPr>
              <p:cNvPr id="35" name="矩形 34"/>
              <p:cNvSpPr>
                <a:spLocks noRot="1" noChangeAspect="1" noMove="1" noResize="1" noEditPoints="1" noAdjustHandles="1" noChangeArrowheads="1" noChangeShapeType="1" noTextEdit="1"/>
              </p:cNvSpPr>
              <p:nvPr/>
            </p:nvSpPr>
            <p:spPr>
              <a:xfrm>
                <a:off x="7133169" y="2161596"/>
                <a:ext cx="3595343" cy="454996"/>
              </a:xfrm>
              <a:prstGeom prst="rect">
                <a:avLst/>
              </a:prstGeom>
              <a:blipFill rotWithShape="1">
                <a:blip r:embed="rId9"/>
                <a:stretch>
                  <a:fillRect l="-1356" t="-2703" b="-108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88019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1059448"/>
            <a:ext cx="11887200" cy="154246"/>
          </a:xfrm>
          <a:prstGeom prst="rect">
            <a:avLst/>
          </a:prstGeom>
        </p:spPr>
      </p:pic>
      <p:sp>
        <p:nvSpPr>
          <p:cNvPr id="15" name="矩形 14"/>
          <p:cNvSpPr/>
          <p:nvPr/>
        </p:nvSpPr>
        <p:spPr>
          <a:xfrm>
            <a:off x="277091" y="723811"/>
            <a:ext cx="6096000" cy="646331"/>
          </a:xfrm>
          <a:prstGeom prst="rect">
            <a:avLst/>
          </a:prstGeom>
        </p:spPr>
        <p:txBody>
          <a:bodyPr>
            <a:spAutoFit/>
          </a:bodyPr>
          <a:lstStyle/>
          <a:p>
            <a:r>
              <a:rPr lang="zh-CN" altLang="en-US" dirty="0"/>
              <a:t/>
            </a:r>
            <a:br>
              <a:rPr lang="zh-CN" altLang="en-US" dirty="0"/>
            </a:br>
            <a:endParaRPr lang="zh-CN" altLang="en-US" dirty="0"/>
          </a:p>
        </p:txBody>
      </p:sp>
      <p:pic>
        <p:nvPicPr>
          <p:cNvPr id="5" name="图片 4"/>
          <p:cNvPicPr>
            <a:picLocks noChangeAspect="1"/>
          </p:cNvPicPr>
          <p:nvPr/>
        </p:nvPicPr>
        <p:blipFill>
          <a:blip r:embed="rId4"/>
          <a:stretch>
            <a:fillRect/>
          </a:stretch>
        </p:blipFill>
        <p:spPr>
          <a:xfrm>
            <a:off x="5307" y="1099045"/>
            <a:ext cx="4284294" cy="148128"/>
          </a:xfrm>
          <a:prstGeom prst="rect">
            <a:avLst/>
          </a:prstGeom>
        </p:spPr>
      </p:pic>
      <p:sp>
        <p:nvSpPr>
          <p:cNvPr id="17" name="文本框 16">
            <a:extLst>
              <a:ext uri="{FF2B5EF4-FFF2-40B4-BE49-F238E27FC236}">
                <a16:creationId xmlns="" xmlns:a16="http://schemas.microsoft.com/office/drawing/2014/main" id="{C1B51919-1A0B-4B29-93A6-4404AAE71E4B}"/>
              </a:ext>
            </a:extLst>
          </p:cNvPr>
          <p:cNvSpPr txBox="1"/>
          <p:nvPr/>
        </p:nvSpPr>
        <p:spPr>
          <a:xfrm>
            <a:off x="0" y="547031"/>
            <a:ext cx="6629700"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Mention-level Graph Aggregation Module</a:t>
            </a:r>
          </a:p>
        </p:txBody>
      </p:sp>
      <p:pic>
        <p:nvPicPr>
          <p:cNvPr id="32" name="Picture 2" descr="xjtu">
            <a:extLst>
              <a:ext uri="{FF2B5EF4-FFF2-40B4-BE49-F238E27FC236}">
                <a16:creationId xmlns="" xmlns:a16="http://schemas.microsoft.com/office/drawing/2014/main" id="{AF5E2D13-6561-4435-ACFB-5830F3E88C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087" r="53446" b="36977"/>
          <a:stretch/>
        </p:blipFill>
        <p:spPr bwMode="auto">
          <a:xfrm>
            <a:off x="9363710" y="416034"/>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公式]"/>
          <p:cNvSpPr>
            <a:spLocks noChangeAspect="1" noChangeArrowheads="1"/>
          </p:cNvSpPr>
          <p:nvPr/>
        </p:nvSpPr>
        <p:spPr bwMode="auto">
          <a:xfrm>
            <a:off x="181927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p:cNvSpPr>
            <a:spLocks noChangeAspect="1" noChangeArrowheads="1"/>
          </p:cNvSpPr>
          <p:nvPr/>
        </p:nvSpPr>
        <p:spPr bwMode="auto">
          <a:xfrm>
            <a:off x="2762250"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公式]"/>
          <p:cNvSpPr>
            <a:spLocks noChangeAspect="1" noChangeArrowheads="1"/>
          </p:cNvSpPr>
          <p:nvPr/>
        </p:nvSpPr>
        <p:spPr bwMode="auto">
          <a:xfrm>
            <a:off x="439102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公式]"/>
          <p:cNvSpPr>
            <a:spLocks noChangeAspect="1" noChangeArrowheads="1"/>
          </p:cNvSpPr>
          <p:nvPr/>
        </p:nvSpPr>
        <p:spPr bwMode="auto">
          <a:xfrm>
            <a:off x="4813300"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公式]"/>
          <p:cNvSpPr>
            <a:spLocks noChangeAspect="1" noChangeArrowheads="1"/>
          </p:cNvSpPr>
          <p:nvPr/>
        </p:nvSpPr>
        <p:spPr bwMode="auto">
          <a:xfrm>
            <a:off x="9493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p:cNvSpPr>
            <a:spLocks noChangeAspect="1" noChangeArrowheads="1"/>
          </p:cNvSpPr>
          <p:nvPr/>
        </p:nvSpPr>
        <p:spPr bwMode="auto">
          <a:xfrm>
            <a:off x="26638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p:cNvSpPr>
            <a:spLocks noChangeAspect="1" noChangeArrowheads="1"/>
          </p:cNvSpPr>
          <p:nvPr/>
        </p:nvSpPr>
        <p:spPr bwMode="auto">
          <a:xfrm>
            <a:off x="389572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9" descr="[公式]"/>
          <p:cNvSpPr>
            <a:spLocks noChangeAspect="1" noChangeArrowheads="1"/>
          </p:cNvSpPr>
          <p:nvPr/>
        </p:nvSpPr>
        <p:spPr bwMode="auto">
          <a:xfrm>
            <a:off x="105568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0" descr="[公式]"/>
          <p:cNvSpPr>
            <a:spLocks noChangeAspect="1" noChangeArrowheads="1"/>
          </p:cNvSpPr>
          <p:nvPr/>
        </p:nvSpPr>
        <p:spPr bwMode="auto">
          <a:xfrm>
            <a:off x="137191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公式]"/>
          <p:cNvSpPr>
            <a:spLocks noChangeAspect="1" noChangeArrowheads="1"/>
          </p:cNvSpPr>
          <p:nvPr/>
        </p:nvSpPr>
        <p:spPr bwMode="auto">
          <a:xfrm>
            <a:off x="14709775" y="-204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2" descr="[公式]"/>
          <p:cNvSpPr>
            <a:spLocks noChangeAspect="1" noChangeArrowheads="1"/>
          </p:cNvSpPr>
          <p:nvPr/>
        </p:nvSpPr>
        <p:spPr bwMode="auto">
          <a:xfrm>
            <a:off x="2638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3" descr="[公式]"/>
          <p:cNvSpPr>
            <a:spLocks noChangeAspect="1" noChangeArrowheads="1"/>
          </p:cNvSpPr>
          <p:nvPr/>
        </p:nvSpPr>
        <p:spPr bwMode="auto">
          <a:xfrm>
            <a:off x="3146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4" descr="[公式]"/>
          <p:cNvSpPr>
            <a:spLocks noChangeAspect="1" noChangeArrowheads="1"/>
          </p:cNvSpPr>
          <p:nvPr/>
        </p:nvSpPr>
        <p:spPr bwMode="auto">
          <a:xfrm>
            <a:off x="58261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5" descr="[公式]"/>
          <p:cNvSpPr>
            <a:spLocks noChangeAspect="1" noChangeArrowheads="1"/>
          </p:cNvSpPr>
          <p:nvPr/>
        </p:nvSpPr>
        <p:spPr bwMode="auto">
          <a:xfrm>
            <a:off x="75406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6" descr="[公式]"/>
          <p:cNvSpPr>
            <a:spLocks noChangeAspect="1" noChangeArrowheads="1"/>
          </p:cNvSpPr>
          <p:nvPr/>
        </p:nvSpPr>
        <p:spPr bwMode="auto">
          <a:xfrm>
            <a:off x="85312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17" descr="[公式]"/>
          <p:cNvSpPr>
            <a:spLocks noChangeAspect="1" noChangeArrowheads="1"/>
          </p:cNvSpPr>
          <p:nvPr/>
        </p:nvSpPr>
        <p:spPr bwMode="auto">
          <a:xfrm>
            <a:off x="1000442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8" descr="[公式]"/>
          <p:cNvSpPr>
            <a:spLocks noChangeAspect="1" noChangeArrowheads="1"/>
          </p:cNvSpPr>
          <p:nvPr/>
        </p:nvSpPr>
        <p:spPr bwMode="auto">
          <a:xfrm>
            <a:off x="2638425"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19" descr="[公式]"/>
          <p:cNvSpPr>
            <a:spLocks noChangeAspect="1" noChangeArrowheads="1"/>
          </p:cNvSpPr>
          <p:nvPr/>
        </p:nvSpPr>
        <p:spPr bwMode="auto">
          <a:xfrm>
            <a:off x="30797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20" descr="[公式]"/>
          <p:cNvSpPr>
            <a:spLocks noChangeAspect="1" noChangeArrowheads="1"/>
          </p:cNvSpPr>
          <p:nvPr/>
        </p:nvSpPr>
        <p:spPr bwMode="auto">
          <a:xfrm>
            <a:off x="57594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21" descr="[公式]"/>
          <p:cNvSpPr>
            <a:spLocks noChangeAspect="1" noChangeArrowheads="1"/>
          </p:cNvSpPr>
          <p:nvPr/>
        </p:nvSpPr>
        <p:spPr bwMode="auto">
          <a:xfrm>
            <a:off x="74739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2" descr="[公式]"/>
          <p:cNvSpPr>
            <a:spLocks noChangeAspect="1" noChangeArrowheads="1"/>
          </p:cNvSpPr>
          <p:nvPr/>
        </p:nvSpPr>
        <p:spPr bwMode="auto">
          <a:xfrm>
            <a:off x="84645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23" descr="[公式]"/>
          <p:cNvSpPr>
            <a:spLocks noChangeAspect="1" noChangeArrowheads="1"/>
          </p:cNvSpPr>
          <p:nvPr/>
        </p:nvSpPr>
        <p:spPr bwMode="auto">
          <a:xfrm>
            <a:off x="9937750" y="661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 xmlns:a16="http://schemas.microsoft.com/office/drawing/2014/main" id="{377DC2E2-8F54-451C-A214-C45E6E49CC57}"/>
              </a:ext>
            </a:extLst>
          </p:cNvPr>
          <p:cNvSpPr/>
          <p:nvPr/>
        </p:nvSpPr>
        <p:spPr>
          <a:xfrm>
            <a:off x="810322" y="1707507"/>
            <a:ext cx="7186195" cy="3908762"/>
          </a:xfrm>
          <a:prstGeom prst="rect">
            <a:avLst/>
          </a:prstGeom>
        </p:spPr>
        <p:txBody>
          <a:bodyPr wrap="square">
            <a:spAutoFit/>
          </a:bodyPr>
          <a:lstStyle/>
          <a:p>
            <a:pPr>
              <a:lnSpc>
                <a:spcPct val="120000"/>
              </a:lnSpc>
            </a:pPr>
            <a:r>
              <a:rPr lang="zh-CN" altLang="en-US" sz="2000" dirty="0">
                <a:latin typeface="宋体" panose="02010600030101010101" pitchFamily="2" charset="-122"/>
                <a:ea typeface="宋体" panose="02010600030101010101" pitchFamily="2" charset="-122"/>
              </a:rPr>
              <a:t>节点：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mention node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document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node</a:t>
            </a:r>
          </a:p>
          <a:p>
            <a:r>
              <a:rPr lang="zh-CN" altLang="en-US" sz="2000" b="1" dirty="0"/>
              <a:t>边</a:t>
            </a:r>
            <a:r>
              <a:rPr lang="zh-CN" altLang="en-US" sz="2000" b="1" dirty="0" smtClean="0"/>
              <a:t>：</a:t>
            </a:r>
            <a:endParaRPr lang="en-US" altLang="zh-CN" sz="2000" b="1" dirty="0" smtClean="0"/>
          </a:p>
          <a:p>
            <a:r>
              <a:rPr lang="en-US" altLang="zh-CN" sz="2000" b="1" dirty="0"/>
              <a:t> </a:t>
            </a:r>
            <a:r>
              <a:rPr lang="en-US" altLang="zh-CN" sz="2000" b="1" dirty="0" smtClean="0"/>
              <a:t>         </a:t>
            </a:r>
            <a:r>
              <a:rPr lang="en-US" altLang="zh-CN" sz="2000" dirty="0" smtClean="0"/>
              <a:t>Intra-Entity </a:t>
            </a:r>
            <a:r>
              <a:rPr lang="en-US" altLang="zh-CN" sz="2000" dirty="0"/>
              <a:t>Edge</a:t>
            </a:r>
            <a:r>
              <a:rPr lang="zh-CN" altLang="en-US" sz="2000" dirty="0"/>
              <a:t>：建模同一个实体的</a:t>
            </a:r>
            <a:r>
              <a:rPr lang="zh-CN" altLang="en-US" sz="2000" b="1" dirty="0"/>
              <a:t>不同 </a:t>
            </a:r>
            <a:r>
              <a:rPr lang="en-US" altLang="zh-CN" sz="2000" b="1" dirty="0"/>
              <a:t>mention </a:t>
            </a:r>
            <a:r>
              <a:rPr lang="zh-CN" altLang="en-US" sz="2000" b="1" dirty="0"/>
              <a:t>之间的交互；</a:t>
            </a:r>
            <a:endParaRPr lang="zh-CN" altLang="en-US" sz="2000" dirty="0"/>
          </a:p>
          <a:p>
            <a:r>
              <a:rPr lang="en-US" altLang="zh-CN" sz="2000" dirty="0" smtClean="0"/>
              <a:t>          Inter-Entity </a:t>
            </a:r>
            <a:r>
              <a:rPr lang="en-US" altLang="zh-CN" sz="2000" dirty="0"/>
              <a:t>Edge</a:t>
            </a:r>
            <a:r>
              <a:rPr lang="zh-CN" altLang="en-US" sz="2000" dirty="0"/>
              <a:t>：连接同时出现在一个句子中的不同的实体的 </a:t>
            </a:r>
            <a:r>
              <a:rPr lang="en-US" altLang="zh-CN" sz="2000" dirty="0"/>
              <a:t>mention </a:t>
            </a:r>
            <a:r>
              <a:rPr lang="zh-CN" altLang="en-US" sz="2000" dirty="0"/>
              <a:t>，通过</a:t>
            </a:r>
            <a:r>
              <a:rPr lang="en-US" altLang="zh-CN" sz="2000" dirty="0"/>
              <a:t>mention</a:t>
            </a:r>
            <a:r>
              <a:rPr lang="zh-CN" altLang="en-US" sz="2000" dirty="0"/>
              <a:t>之间的共现关系建模</a:t>
            </a:r>
            <a:r>
              <a:rPr lang="zh-CN" altLang="en-US" sz="2000" b="1" dirty="0"/>
              <a:t>实体之间的交互；</a:t>
            </a:r>
            <a:endParaRPr lang="zh-CN" altLang="en-US" sz="2000" dirty="0"/>
          </a:p>
          <a:p>
            <a:r>
              <a:rPr lang="en-US" altLang="zh-CN" sz="2000" dirty="0" smtClean="0"/>
              <a:t>          Document </a:t>
            </a:r>
            <a:r>
              <a:rPr lang="en-US" altLang="zh-CN" sz="2000" dirty="0"/>
              <a:t>Edge</a:t>
            </a:r>
            <a:r>
              <a:rPr lang="zh-CN" altLang="en-US" sz="2000" dirty="0"/>
              <a:t>：所有的 </a:t>
            </a:r>
            <a:r>
              <a:rPr lang="en-US" altLang="zh-CN" sz="2000" dirty="0"/>
              <a:t>mention </a:t>
            </a:r>
            <a:r>
              <a:rPr lang="zh-CN" altLang="en-US" sz="2000" dirty="0"/>
              <a:t>都与</a:t>
            </a:r>
            <a:r>
              <a:rPr lang="en-US" altLang="zh-CN" sz="2000" dirty="0"/>
              <a:t>doc</a:t>
            </a:r>
            <a:r>
              <a:rPr lang="zh-CN" altLang="en-US" sz="2000" dirty="0"/>
              <a:t>节点连接，建模文档与所有</a:t>
            </a:r>
            <a:r>
              <a:rPr lang="en-US" altLang="zh-CN" sz="2000" dirty="0"/>
              <a:t>mention</a:t>
            </a:r>
            <a:r>
              <a:rPr lang="zh-CN" altLang="en-US" sz="2000" dirty="0"/>
              <a:t>之间的交互，在</a:t>
            </a:r>
            <a:r>
              <a:rPr lang="en-US" altLang="zh-CN" sz="2000" dirty="0"/>
              <a:t>doc</a:t>
            </a:r>
            <a:r>
              <a:rPr lang="zh-CN" altLang="en-US" sz="2000" dirty="0"/>
              <a:t>这个中枢节点的作用下，任意两 </a:t>
            </a:r>
            <a:r>
              <a:rPr lang="en-US" altLang="zh-CN" sz="2000" dirty="0"/>
              <a:t>mention </a:t>
            </a:r>
            <a:r>
              <a:rPr lang="zh-CN" altLang="en-US" sz="2000" dirty="0"/>
              <a:t>之间的距离不超过 </a:t>
            </a:r>
            <a:r>
              <a:rPr lang="en-US" altLang="zh-CN" sz="2000" dirty="0"/>
              <a:t>2</a:t>
            </a:r>
            <a:r>
              <a:rPr lang="zh-CN" altLang="en-US" sz="2000" dirty="0"/>
              <a:t>，因此克服了长距离依赖问题。</a:t>
            </a:r>
          </a:p>
          <a:p>
            <a:pPr indent="457200">
              <a:lnSpc>
                <a:spcPct val="120000"/>
              </a:lnSpc>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9875577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2692</TotalTime>
  <Words>1148</Words>
  <Application>Microsoft Office PowerPoint</Application>
  <PresentationFormat>自定义</PresentationFormat>
  <Paragraphs>116</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haokun</dc:creator>
  <cp:lastModifiedBy>赵</cp:lastModifiedBy>
  <cp:revision>875</cp:revision>
  <dcterms:created xsi:type="dcterms:W3CDTF">2020-07-13T04:23:00Z</dcterms:created>
  <dcterms:modified xsi:type="dcterms:W3CDTF">2021-12-23T06:29:52Z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A122C8C42F0C47FF82467BE7EABF1C7F</vt:lpwstr>
  </property>
</Properties>
</file>