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6" r:id="rId3"/>
    <p:sldId id="276" r:id="rId4"/>
    <p:sldId id="280" r:id="rId5"/>
    <p:sldId id="285" r:id="rId6"/>
    <p:sldId id="278" r:id="rId7"/>
    <p:sldId id="286" r:id="rId8"/>
    <p:sldId id="287" r:id="rId9"/>
    <p:sldId id="288" r:id="rId10"/>
    <p:sldId id="284" r:id="rId11"/>
    <p:sldId id="279" r:id="rId12"/>
    <p:sldId id="281" r:id="rId13"/>
    <p:sldId id="282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2CC"/>
    <a:srgbClr val="5C7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08009-CC88-469C-B9AD-AAC4458F0AB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63654-CCA4-4426-B3D0-25BB6768A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0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1409A9-5570-4B91-B71C-1FE856E78E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F05FF9-704F-4FEC-9D90-8BFB180667C7}"/>
              </a:ext>
            </a:extLst>
          </p:cNvPr>
          <p:cNvSpPr/>
          <p:nvPr userDrawn="1"/>
        </p:nvSpPr>
        <p:spPr>
          <a:xfrm>
            <a:off x="0" y="2005013"/>
            <a:ext cx="9144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B9046C5-849D-42DF-A885-93D4696BD2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5848351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3371" y="255565"/>
            <a:ext cx="720306" cy="349904"/>
          </a:xfrm>
        </p:spPr>
        <p:txBody>
          <a:bodyPr/>
          <a:lstStyle>
            <a:lvl1pPr>
              <a:defRPr sz="1600"/>
            </a:lvl1pPr>
          </a:lstStyle>
          <a:p>
            <a:fld id="{47E89491-EFDB-497E-854A-EC3102C9FAE1}" type="slidenum">
              <a:rPr lang="zh-CN" altLang="en-US" smtClean="0"/>
              <a:pPr/>
              <a:t>‹#›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3FC8E66-F19E-4677-97D5-0F242D87D427}"/>
              </a:ext>
            </a:extLst>
          </p:cNvPr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sp>
        <p:nvSpPr>
          <p:cNvPr id="8" name="流程图: 过程 8">
            <a:extLst>
              <a:ext uri="{FF2B5EF4-FFF2-40B4-BE49-F238E27FC236}">
                <a16:creationId xmlns:a16="http://schemas.microsoft.com/office/drawing/2014/main" id="{836CEDCA-A900-4E68-8ECB-9BA5B6F49496}"/>
              </a:ext>
            </a:extLst>
          </p:cNvPr>
          <p:cNvSpPr/>
          <p:nvPr userDrawn="1"/>
        </p:nvSpPr>
        <p:spPr>
          <a:xfrm rot="5400000" flipH="1">
            <a:off x="8263701" y="5930076"/>
            <a:ext cx="328612" cy="14319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78B639-FBE9-4C4C-9C6A-1DBDD57E4C2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07034" y="733789"/>
            <a:ext cx="878600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燕尾形 5">
            <a:extLst>
              <a:ext uri="{FF2B5EF4-FFF2-40B4-BE49-F238E27FC236}">
                <a16:creationId xmlns:a16="http://schemas.microsoft.com/office/drawing/2014/main" id="{C0D67DF6-354B-45EC-9BBC-A1FA89E2D455}"/>
              </a:ext>
            </a:extLst>
          </p:cNvPr>
          <p:cNvSpPr/>
          <p:nvPr userDrawn="1"/>
        </p:nvSpPr>
        <p:spPr bwMode="auto">
          <a:xfrm>
            <a:off x="252320" y="255565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燕尾形 6">
            <a:extLst>
              <a:ext uri="{FF2B5EF4-FFF2-40B4-BE49-F238E27FC236}">
                <a16:creationId xmlns:a16="http://schemas.microsoft.com/office/drawing/2014/main" id="{BB275838-E723-4072-84CE-5036DACFF460}"/>
              </a:ext>
            </a:extLst>
          </p:cNvPr>
          <p:cNvSpPr/>
          <p:nvPr userDrawn="1"/>
        </p:nvSpPr>
        <p:spPr bwMode="auto">
          <a:xfrm>
            <a:off x="520476" y="256999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2F501C-1766-455E-B33A-DFBDD7B3B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68" y="6521032"/>
            <a:ext cx="1151777" cy="3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0E1E25C-F490-40DC-98B3-5235BF203E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604254E-1011-481D-BE93-0F95C66003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277269"/>
            <a:ext cx="9144000" cy="2303462"/>
          </a:xfrm>
          <a:prstGeom prst="rect">
            <a:avLst/>
          </a:prstGeom>
          <a:solidFill>
            <a:srgbClr val="1557AE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70EA4-2441-488B-86B3-1800FDBF24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3D182B-3DC1-4D96-8B08-83235B1F8695}"/>
              </a:ext>
            </a:extLst>
          </p:cNvPr>
          <p:cNvSpPr/>
          <p:nvPr userDrawn="1"/>
        </p:nvSpPr>
        <p:spPr>
          <a:xfrm>
            <a:off x="0" y="2926491"/>
            <a:ext cx="9144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9491-EFDB-497E-854A-EC3102C9F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84F5858-22AD-428D-B5E7-72813604818D}"/>
              </a:ext>
            </a:extLst>
          </p:cNvPr>
          <p:cNvSpPr/>
          <p:nvPr/>
        </p:nvSpPr>
        <p:spPr>
          <a:xfrm>
            <a:off x="684213" y="4119563"/>
            <a:ext cx="7775575" cy="114300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0" dirty="0">
                <a:solidFill>
                  <a:srgbClr val="1557AE"/>
                </a:solidFill>
                <a:latin typeface="+mj-lt"/>
                <a:ea typeface="楷体" pitchFamily="49" charset="-122"/>
                <a:cs typeface="Times New Roman" panose="02020603050405020304" pitchFamily="18" charset="0"/>
              </a:rPr>
              <a:t>汇报</a:t>
            </a:r>
            <a:r>
              <a:rPr lang="zh-CN" altLang="en-US" sz="3200" b="1" kern="100">
                <a:solidFill>
                  <a:srgbClr val="1557AE"/>
                </a:solidFill>
                <a:latin typeface="+mj-lt"/>
                <a:ea typeface="楷体" pitchFamily="49" charset="-122"/>
                <a:cs typeface="Times New Roman" panose="02020603050405020304" pitchFamily="18" charset="0"/>
              </a:rPr>
              <a:t>人：武乐飞</a:t>
            </a:r>
            <a:endParaRPr lang="en-US" altLang="zh-CN" sz="3200" b="1" kern="100">
              <a:solidFill>
                <a:srgbClr val="1557AE"/>
              </a:solidFill>
              <a:latin typeface="+mj-lt"/>
              <a:ea typeface="楷体" pitchFamily="49" charset="-122"/>
              <a:cs typeface="Times New Roman" panose="02020603050405020304" pitchFamily="18" charset="0"/>
            </a:endParaRPr>
          </a:p>
          <a:p>
            <a:pPr indent="127000"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2400" kern="100">
                <a:solidFill>
                  <a:srgbClr val="1557AE"/>
                </a:solidFill>
                <a:latin typeface="+mj-lt"/>
                <a:ea typeface="方正兰亭中黑_GBK" panose="02000000000000000000" pitchFamily="2" charset="-122"/>
                <a:cs typeface="Times New Roman"/>
              </a:rPr>
              <a:t>年</a:t>
            </a: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日</a:t>
            </a:r>
            <a:endParaRPr lang="en-US" altLang="zh-CN" sz="2400" b="1" kern="10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B93CB-2CF5-49E9-B573-AA362BFD85E8}"/>
              </a:ext>
            </a:extLst>
          </p:cNvPr>
          <p:cNvSpPr/>
          <p:nvPr/>
        </p:nvSpPr>
        <p:spPr>
          <a:xfrm>
            <a:off x="0" y="2259048"/>
            <a:ext cx="9144000" cy="9411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defRPr/>
            </a:pPr>
            <a:r>
              <a:rPr lang="en-US" altLang="zh-CN" sz="2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A Unified Generative Framework for Various NER Subtasks</a:t>
            </a:r>
            <a:endParaRPr lang="en-US" altLang="zh-CN" sz="2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8F7A04-1D8C-4054-8CAA-4560527C6E05}"/>
              </a:ext>
            </a:extLst>
          </p:cNvPr>
          <p:cNvSpPr/>
          <p:nvPr/>
        </p:nvSpPr>
        <p:spPr>
          <a:xfrm>
            <a:off x="0" y="3180021"/>
            <a:ext cx="9144000" cy="497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>
              <a:lnSpc>
                <a:spcPct val="120000"/>
              </a:lnSpc>
              <a:defRPr/>
            </a:pPr>
            <a:r>
              <a:rPr lang="zh-CN" altLang="en-US" sz="2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一种针对命名实体识别子任务的统一生成框架</a:t>
            </a:r>
            <a:endParaRPr lang="en-US" altLang="zh-CN" sz="2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4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10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A85698-BAB7-4CF3-B3FE-F160D111ED5C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93F754-CAC7-4495-8FD5-235CD4CE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8" y="1804482"/>
            <a:ext cx="3705303" cy="435957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F18AAEA-C840-44EA-91D3-1DF9DC61C727}"/>
              </a:ext>
            </a:extLst>
          </p:cNvPr>
          <p:cNvSpPr/>
          <p:nvPr/>
        </p:nvSpPr>
        <p:spPr>
          <a:xfrm>
            <a:off x="1511005" y="623449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Index Docoder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B27D64-36E6-4224-9EA9-DFF93703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977" y="2793488"/>
            <a:ext cx="3790030" cy="5536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ABE7A2C-6F00-4A51-85A2-CD2D10A41D8F}"/>
              </a:ext>
            </a:extLst>
          </p:cNvPr>
          <p:cNvCxnSpPr>
            <a:cxnSpLocks/>
          </p:cNvCxnSpPr>
          <p:nvPr/>
        </p:nvCxnSpPr>
        <p:spPr>
          <a:xfrm>
            <a:off x="6707992" y="3612699"/>
            <a:ext cx="0" cy="5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C92F299-C9DF-4433-A0FC-485CC07831C6}"/>
              </a:ext>
            </a:extLst>
          </p:cNvPr>
          <p:cNvSpPr txBox="1"/>
          <p:nvPr/>
        </p:nvSpPr>
        <p:spPr>
          <a:xfrm>
            <a:off x="5477690" y="4399187"/>
            <a:ext cx="272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Entity=(2,3)=“</a:t>
            </a:r>
            <a:r>
              <a:rPr lang="en-US" altLang="zh-CN">
                <a:solidFill>
                  <a:srgbClr val="FF0000"/>
                </a:solidFill>
              </a:rPr>
              <a:t>muscle pain</a:t>
            </a:r>
            <a:r>
              <a:rPr lang="en-US" altLang="zh-CN"/>
              <a:t>”</a:t>
            </a:r>
          </a:p>
          <a:p>
            <a:r>
              <a:rPr lang="en-US" altLang="zh-CN"/>
              <a:t>Tag=7=“</a:t>
            </a:r>
            <a:r>
              <a:rPr lang="en-US" altLang="zh-CN">
                <a:solidFill>
                  <a:srgbClr val="FF0000"/>
                </a:solidFill>
              </a:rPr>
              <a:t>defined category</a:t>
            </a:r>
            <a:r>
              <a:rPr lang="en-US" altLang="zh-CN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50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11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DA458-705C-4116-9B27-E34FD54B59A0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CD4483-B979-4604-9F58-DFA27C6E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9" y="1795306"/>
            <a:ext cx="8612777" cy="39142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235566-A5C9-4623-9048-9E40907B07BB}"/>
              </a:ext>
            </a:extLst>
          </p:cNvPr>
          <p:cNvSpPr txBox="1"/>
          <p:nvPr/>
        </p:nvSpPr>
        <p:spPr>
          <a:xfrm>
            <a:off x="2868827" y="5863709"/>
            <a:ext cx="3406345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在扁平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数据集上的实验结果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1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12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DA458-705C-4116-9B27-E34FD54B59A0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94FAB-97AC-41D5-B7C6-AF28C6CB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3" y="1780782"/>
            <a:ext cx="8072846" cy="36176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846A6D-283C-48C2-A70A-DD3367CD0310}"/>
              </a:ext>
            </a:extLst>
          </p:cNvPr>
          <p:cNvSpPr txBox="1"/>
          <p:nvPr/>
        </p:nvSpPr>
        <p:spPr>
          <a:xfrm>
            <a:off x="2868827" y="5863709"/>
            <a:ext cx="3406345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在嵌套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数据集上的实验结果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4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13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DA458-705C-4116-9B27-E34FD54B59A0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0B67F0-A561-4326-94E0-5318BDA1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2074879"/>
            <a:ext cx="8810625" cy="31586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4B8C0D2-7882-40F4-9AFD-56DA78435AB2}"/>
              </a:ext>
            </a:extLst>
          </p:cNvPr>
          <p:cNvSpPr txBox="1"/>
          <p:nvPr/>
        </p:nvSpPr>
        <p:spPr>
          <a:xfrm>
            <a:off x="2825284" y="5767915"/>
            <a:ext cx="3732270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在不连续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数据集上的实验结果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6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1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F8643C-8BD1-4F63-A198-30E77D9E0560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3C589-3EFB-43D3-A5EA-0174924F132F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论文概况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2</a:t>
            </a:fld>
            <a:r>
              <a:rPr lang="en-US" altLang="zh-CN"/>
              <a:t>/17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F52686-0213-47F5-9FF3-2EF51627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3" y="2161349"/>
            <a:ext cx="8020594" cy="23917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D579B9-CB96-423D-842F-683D28665979}"/>
              </a:ext>
            </a:extLst>
          </p:cNvPr>
          <p:cNvSpPr txBox="1"/>
          <p:nvPr/>
        </p:nvSpPr>
        <p:spPr>
          <a:xfrm>
            <a:off x="695391" y="4935322"/>
            <a:ext cx="7800841" cy="646331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indent="457200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将实体识别建模为序列生成任务，基于指针生成网络构建了一个统一的命名实体识别框架，可以对扁平、嵌套和不连续实体统一处理。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D20B6C-CFCA-459D-881C-66A4C564D14A}"/>
              </a:ext>
            </a:extLst>
          </p:cNvPr>
          <p:cNvSpPr/>
          <p:nvPr/>
        </p:nvSpPr>
        <p:spPr>
          <a:xfrm>
            <a:off x="6557554" y="2656114"/>
            <a:ext cx="1280160" cy="26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F633D1-A53A-416E-971D-A2CC6DB3F937}"/>
              </a:ext>
            </a:extLst>
          </p:cNvPr>
          <p:cNvSpPr/>
          <p:nvPr/>
        </p:nvSpPr>
        <p:spPr>
          <a:xfrm>
            <a:off x="6374674" y="2917371"/>
            <a:ext cx="1402080" cy="26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3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E8976-2B1B-4BFD-8675-814E6C1FF1A4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E6DF7-BAE7-4C33-ADCB-98E5713ECF49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5B16D5-921B-4F3A-B307-112AF38D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29" y="1528864"/>
            <a:ext cx="4161783" cy="46468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4CA168-ACCD-4C4D-AA0D-CB5FD06F0CC4}"/>
              </a:ext>
            </a:extLst>
          </p:cNvPr>
          <p:cNvSpPr txBox="1"/>
          <p:nvPr/>
        </p:nvSpPr>
        <p:spPr>
          <a:xfrm>
            <a:off x="3146207" y="6248671"/>
            <a:ext cx="3406345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三种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任务与三种识别方式</a:t>
            </a:r>
            <a:endParaRPr lang="zh-CN" altLang="en-US"/>
          </a:p>
        </p:txBody>
      </p:sp>
      <p:sp>
        <p:nvSpPr>
          <p:cNvPr id="10" name="标注: 线形(带强调线) 9">
            <a:extLst>
              <a:ext uri="{FF2B5EF4-FFF2-40B4-BE49-F238E27FC236}">
                <a16:creationId xmlns:a16="http://schemas.microsoft.com/office/drawing/2014/main" id="{12F6D429-38B2-4E5D-84BE-D9D4CBEFCDCE}"/>
              </a:ext>
            </a:extLst>
          </p:cNvPr>
          <p:cNvSpPr/>
          <p:nvPr/>
        </p:nvSpPr>
        <p:spPr>
          <a:xfrm>
            <a:off x="5862908" y="1660112"/>
            <a:ext cx="2760616" cy="646331"/>
          </a:xfrm>
          <a:prstGeom prst="accentCallout1">
            <a:avLst>
              <a:gd name="adj1" fmla="val 18750"/>
              <a:gd name="adj2" fmla="val -8333"/>
              <a:gd name="adj3" fmla="val 61973"/>
              <a:gd name="adj4" fmla="val -51019"/>
            </a:avLst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扁平实体</a:t>
            </a:r>
            <a:r>
              <a:rPr lang="zh-CN" altLang="en-US"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：一般建模为序列标注任务，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token-level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，只能生成单一扁平路径。</a:t>
            </a:r>
          </a:p>
        </p:txBody>
      </p:sp>
      <p:sp>
        <p:nvSpPr>
          <p:cNvPr id="11" name="标注: 线形(带强调线) 10">
            <a:extLst>
              <a:ext uri="{FF2B5EF4-FFF2-40B4-BE49-F238E27FC236}">
                <a16:creationId xmlns:a16="http://schemas.microsoft.com/office/drawing/2014/main" id="{FCC9AE46-06C9-40BF-ACFA-34A6DBA17A28}"/>
              </a:ext>
            </a:extLst>
          </p:cNvPr>
          <p:cNvSpPr/>
          <p:nvPr/>
        </p:nvSpPr>
        <p:spPr>
          <a:xfrm>
            <a:off x="5862908" y="3103904"/>
            <a:ext cx="2760616" cy="646331"/>
          </a:xfrm>
          <a:prstGeom prst="accentCallout1">
            <a:avLst>
              <a:gd name="adj1" fmla="val 18750"/>
              <a:gd name="adj2" fmla="val -8333"/>
              <a:gd name="adj3" fmla="val 61973"/>
              <a:gd name="adj4" fmla="val -51019"/>
            </a:avLst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嵌套实体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：其中一种方法是建模为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span-level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，生成多个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span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，在对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span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进行分类</a:t>
            </a:r>
          </a:p>
        </p:txBody>
      </p:sp>
      <p:sp>
        <p:nvSpPr>
          <p:cNvPr id="12" name="标注: 线形(带强调线) 11">
            <a:extLst>
              <a:ext uri="{FF2B5EF4-FFF2-40B4-BE49-F238E27FC236}">
                <a16:creationId xmlns:a16="http://schemas.microsoft.com/office/drawing/2014/main" id="{DEA17D34-051B-4EE4-8397-FCF4E7B47A24}"/>
              </a:ext>
            </a:extLst>
          </p:cNvPr>
          <p:cNvSpPr/>
          <p:nvPr/>
        </p:nvSpPr>
        <p:spPr>
          <a:xfrm>
            <a:off x="5862908" y="4353121"/>
            <a:ext cx="2760616" cy="646331"/>
          </a:xfrm>
          <a:prstGeom prst="accentCallout1">
            <a:avLst>
              <a:gd name="adj1" fmla="val 18750"/>
              <a:gd name="adj2" fmla="val -8333"/>
              <a:gd name="adj3" fmla="val 61973"/>
              <a:gd name="adj4" fmla="val -51019"/>
            </a:avLst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不连续实体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：中间断开的多个序列，多见于生物医学语料，一般转换为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span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92AE3A-5841-48C1-889F-CEABEADE9D96}"/>
              </a:ext>
            </a:extLst>
          </p:cNvPr>
          <p:cNvSpPr txBox="1"/>
          <p:nvPr/>
        </p:nvSpPr>
        <p:spPr>
          <a:xfrm>
            <a:off x="5930537" y="5309950"/>
            <a:ext cx="2460170" cy="584775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本文提出的模型，统一处理上述三种结构的实体</a:t>
            </a:r>
            <a:endParaRPr lang="zh-CN" altLang="en-US" sz="16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007A98-7609-4193-9673-561D1780CA8D}"/>
              </a:ext>
            </a:extLst>
          </p:cNvPr>
          <p:cNvCxnSpPr>
            <a:stCxn id="13" idx="1"/>
          </p:cNvCxnSpPr>
          <p:nvPr/>
        </p:nvCxnSpPr>
        <p:spPr>
          <a:xfrm flipH="1">
            <a:off x="4502331" y="5602338"/>
            <a:ext cx="142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7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4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E8976-2B1B-4BFD-8675-814E6C1FF1A4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EC5339-75C3-42BC-BDB4-0AC39563975F}"/>
              </a:ext>
            </a:extLst>
          </p:cNvPr>
          <p:cNvSpPr/>
          <p:nvPr/>
        </p:nvSpPr>
        <p:spPr>
          <a:xfrm>
            <a:off x="734674" y="2208859"/>
            <a:ext cx="7528697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+mn-ea"/>
              </a:rPr>
              <a:t>将实体识别建模为序列生成问题，基于指针生成网络构建了一个统一的命名实体识别框架，可以对三种实体统一处理；</a:t>
            </a:r>
            <a:endParaRPr lang="en-US" altLang="zh-CN" sz="200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BF6D1A-5ED6-418B-89B5-AB15B9B19BF6}"/>
              </a:ext>
            </a:extLst>
          </p:cNvPr>
          <p:cNvSpPr txBox="1"/>
          <p:nvPr/>
        </p:nvSpPr>
        <p:spPr>
          <a:xfrm>
            <a:off x="190500" y="1639470"/>
            <a:ext cx="2460170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主要创新点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C05C8E-8CD1-49D0-A547-009B2DFC9CD3}"/>
              </a:ext>
            </a:extLst>
          </p:cNvPr>
          <p:cNvSpPr txBox="1"/>
          <p:nvPr/>
        </p:nvSpPr>
        <p:spPr>
          <a:xfrm>
            <a:off x="190500" y="3444391"/>
            <a:ext cx="2460170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主要贡献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D17549-2D67-42E0-B0FD-4CEF3652C130}"/>
              </a:ext>
            </a:extLst>
          </p:cNvPr>
          <p:cNvSpPr/>
          <p:nvPr/>
        </p:nvSpPr>
        <p:spPr>
          <a:xfrm>
            <a:off x="734674" y="4012305"/>
            <a:ext cx="7528697" cy="1176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+mn-ea"/>
              </a:rPr>
              <a:t>针对三种子任务的统一生成框架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latin typeface="+mn-ea"/>
              </a:rPr>
              <a:t>结合了预训练的</a:t>
            </a:r>
            <a:r>
              <a:rPr lang="en-US" altLang="zh-CN" sz="2000">
                <a:latin typeface="+mn-ea"/>
              </a:rPr>
              <a:t>seq2seq</a:t>
            </a:r>
            <a:r>
              <a:rPr lang="zh-CN" altLang="en-US" sz="2000">
                <a:latin typeface="+mn-ea"/>
              </a:rPr>
              <a:t>模型</a:t>
            </a:r>
            <a:r>
              <a:rPr lang="en-US" altLang="zh-CN" sz="2000">
                <a:latin typeface="+mn-ea"/>
              </a:rPr>
              <a:t>BART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+mn-ea"/>
              </a:rPr>
              <a:t>SoTA or near SoTA</a:t>
            </a:r>
            <a:r>
              <a:rPr lang="zh-CN" altLang="en-US" sz="2000">
                <a:latin typeface="+mn-ea"/>
              </a:rPr>
              <a:t>，三种类型数据集，八个数据集</a:t>
            </a:r>
            <a:endParaRPr lang="en-US" altLang="zh-CN" sz="200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8028C1-764E-4CAE-9516-80402EF78A13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8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5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A85698-BAB7-4CF3-B3FE-F160D111ED5C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0C5E1A-0974-4B78-9127-7B15C2A4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57" y="1990905"/>
            <a:ext cx="5314286" cy="28761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9B10161-C9EC-49E5-B63D-EEA31F08ECB3}"/>
              </a:ext>
            </a:extLst>
          </p:cNvPr>
          <p:cNvSpPr/>
          <p:nvPr/>
        </p:nvSpPr>
        <p:spPr>
          <a:xfrm>
            <a:off x="2253303" y="4989169"/>
            <a:ext cx="511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提出三种实体表示方式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以匹配生成模型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也就是说要把实体表示为与生成模型相应的格式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7639ED45-C548-4F68-B29F-00D883C28A98}"/>
              </a:ext>
            </a:extLst>
          </p:cNvPr>
          <p:cNvSpPr/>
          <p:nvPr/>
        </p:nvSpPr>
        <p:spPr>
          <a:xfrm>
            <a:off x="129603" y="2830285"/>
            <a:ext cx="1828799" cy="1132115"/>
          </a:xfrm>
          <a:prstGeom prst="wedgeRoundRectCallout">
            <a:avLst>
              <a:gd name="adj1" fmla="val 63332"/>
              <a:gd name="adj2" fmla="val -276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BPE</a:t>
            </a:r>
            <a:r>
              <a:rPr lang="zh-CN" altLang="en-US" sz="1600">
                <a:solidFill>
                  <a:schemeClr val="tx1"/>
                </a:solidFill>
              </a:rPr>
              <a:t>相当于一种</a:t>
            </a:r>
            <a:r>
              <a:rPr lang="en-US" altLang="zh-CN" sz="1600">
                <a:solidFill>
                  <a:schemeClr val="tx1"/>
                </a:solidFill>
              </a:rPr>
              <a:t>word-piece,</a:t>
            </a:r>
            <a:r>
              <a:rPr lang="zh-CN" altLang="en-US" sz="1600">
                <a:solidFill>
                  <a:schemeClr val="tx1"/>
                </a:solidFill>
              </a:rPr>
              <a:t>如</a:t>
            </a:r>
            <a:r>
              <a:rPr lang="en-US" altLang="zh-CN" sz="1600">
                <a:solidFill>
                  <a:schemeClr val="tx1"/>
                </a:solidFill>
              </a:rPr>
              <a:t>studyed=study+ed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7A5576-506A-436F-91B7-E7C20C821889}"/>
              </a:ext>
            </a:extLst>
          </p:cNvPr>
          <p:cNvSpPr txBox="1"/>
          <p:nvPr/>
        </p:nvSpPr>
        <p:spPr>
          <a:xfrm>
            <a:off x="190500" y="1639470"/>
            <a:ext cx="2460170" cy="369332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实体表示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7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6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A85698-BAB7-4CF3-B3FE-F160D111ED5C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B805B1-54A3-42BD-BD95-3377531F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1" y="1528864"/>
            <a:ext cx="7818258" cy="46895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C362E61-40BC-49BB-8820-4B3FC82A7E81}"/>
              </a:ext>
            </a:extLst>
          </p:cNvPr>
          <p:cNvSpPr/>
          <p:nvPr/>
        </p:nvSpPr>
        <p:spPr>
          <a:xfrm>
            <a:off x="2842915" y="6275054"/>
            <a:ext cx="398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Unified Generative Framework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结构图</a:t>
            </a:r>
          </a:p>
        </p:txBody>
      </p:sp>
    </p:spTree>
    <p:extLst>
      <p:ext uri="{BB962C8B-B14F-4D97-AF65-F5344CB8AC3E}">
        <p14:creationId xmlns:p14="http://schemas.microsoft.com/office/powerpoint/2010/main" val="1630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7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A85698-BAB7-4CF3-B3FE-F160D111ED5C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B805B1-54A3-42BD-BD95-3377531F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1" y="1528864"/>
            <a:ext cx="7818258" cy="46895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C362E61-40BC-49BB-8820-4B3FC82A7E81}"/>
              </a:ext>
            </a:extLst>
          </p:cNvPr>
          <p:cNvSpPr/>
          <p:nvPr/>
        </p:nvSpPr>
        <p:spPr>
          <a:xfrm>
            <a:off x="2842915" y="6275054"/>
            <a:ext cx="398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Unified Generative Framework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结构图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482D41-95F5-426F-A78B-1CCD97F9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" y="3754214"/>
            <a:ext cx="1543661" cy="36128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BEB78-AA25-44CE-B7BE-5AFAEB9004A3}"/>
              </a:ext>
            </a:extLst>
          </p:cNvPr>
          <p:cNvCxnSpPr/>
          <p:nvPr/>
        </p:nvCxnSpPr>
        <p:spPr>
          <a:xfrm>
            <a:off x="853440" y="4162697"/>
            <a:ext cx="1062446" cy="53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8043297-ECF9-46B7-801C-5CD97D23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" y="6156620"/>
            <a:ext cx="2299078" cy="361284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632CE9F-5AB3-40D7-AEA6-0C3ABCE7F774}"/>
              </a:ext>
            </a:extLst>
          </p:cNvPr>
          <p:cNvCxnSpPr/>
          <p:nvPr/>
        </p:nvCxnSpPr>
        <p:spPr>
          <a:xfrm flipV="1">
            <a:off x="1227909" y="5329136"/>
            <a:ext cx="618308" cy="81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8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8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A85698-BAB7-4CF3-B3FE-F160D111ED5C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B805B1-54A3-42BD-BD95-3377531F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1" y="1528864"/>
            <a:ext cx="7818258" cy="46895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C362E61-40BC-49BB-8820-4B3FC82A7E81}"/>
              </a:ext>
            </a:extLst>
          </p:cNvPr>
          <p:cNvSpPr/>
          <p:nvPr/>
        </p:nvSpPr>
        <p:spPr>
          <a:xfrm>
            <a:off x="2842915" y="6275054"/>
            <a:ext cx="398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Unified Generative Framework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结构图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482D41-95F5-426F-A78B-1CCD97F9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" y="3754214"/>
            <a:ext cx="1543661" cy="36128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BEB78-AA25-44CE-B7BE-5AFAEB9004A3}"/>
              </a:ext>
            </a:extLst>
          </p:cNvPr>
          <p:cNvCxnSpPr>
            <a:cxnSpLocks/>
          </p:cNvCxnSpPr>
          <p:nvPr/>
        </p:nvCxnSpPr>
        <p:spPr>
          <a:xfrm>
            <a:off x="853440" y="4162697"/>
            <a:ext cx="992777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8043297-ECF9-46B7-801C-5CD97D23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" y="6156620"/>
            <a:ext cx="2299078" cy="361284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632CE9F-5AB3-40D7-AEA6-0C3ABCE7F774}"/>
              </a:ext>
            </a:extLst>
          </p:cNvPr>
          <p:cNvCxnSpPr/>
          <p:nvPr/>
        </p:nvCxnSpPr>
        <p:spPr>
          <a:xfrm flipV="1">
            <a:off x="1227909" y="5329136"/>
            <a:ext cx="618308" cy="81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5FE7405-0706-48C8-A897-2D6BA8C98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31" y="4004111"/>
            <a:ext cx="1630369" cy="31717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743D01-7933-474E-AACC-4FB5791FD35D}"/>
              </a:ext>
            </a:extLst>
          </p:cNvPr>
          <p:cNvCxnSpPr>
            <a:cxnSpLocks/>
          </p:cNvCxnSpPr>
          <p:nvPr/>
        </p:nvCxnSpPr>
        <p:spPr>
          <a:xfrm flipH="1">
            <a:off x="6915571" y="4162697"/>
            <a:ext cx="573801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2DA67FC-45A6-4123-8ACA-ABD9A83A4127}"/>
              </a:ext>
            </a:extLst>
          </p:cNvPr>
          <p:cNvSpPr/>
          <p:nvPr/>
        </p:nvSpPr>
        <p:spPr>
          <a:xfrm>
            <a:off x="1856115" y="4088709"/>
            <a:ext cx="2299078" cy="317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B91F3D-3109-45DA-A7D3-E538F847B6FC}"/>
              </a:ext>
            </a:extLst>
          </p:cNvPr>
          <p:cNvSpPr/>
          <p:nvPr/>
        </p:nvSpPr>
        <p:spPr>
          <a:xfrm>
            <a:off x="5111931" y="4088709"/>
            <a:ext cx="1803640" cy="317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1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9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A85698-BAB7-4CF3-B3FE-F160D111ED5C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"A Unified Generative Framework for Various NER Subtasks." Hangyan,Qiuxipeng,et al. ACL-2021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B805B1-54A3-42BD-BD95-3377531F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1" y="1528864"/>
            <a:ext cx="7818258" cy="46895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C362E61-40BC-49BB-8820-4B3FC82A7E81}"/>
              </a:ext>
            </a:extLst>
          </p:cNvPr>
          <p:cNvSpPr/>
          <p:nvPr/>
        </p:nvSpPr>
        <p:spPr>
          <a:xfrm>
            <a:off x="2842915" y="6275054"/>
            <a:ext cx="398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Unified Generative Framework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结构图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482D41-95F5-426F-A78B-1CCD97F9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" y="3754214"/>
            <a:ext cx="1543661" cy="36128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BEB78-AA25-44CE-B7BE-5AFAEB9004A3}"/>
              </a:ext>
            </a:extLst>
          </p:cNvPr>
          <p:cNvCxnSpPr>
            <a:cxnSpLocks/>
          </p:cNvCxnSpPr>
          <p:nvPr/>
        </p:nvCxnSpPr>
        <p:spPr>
          <a:xfrm>
            <a:off x="853440" y="4162697"/>
            <a:ext cx="992777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8043297-ECF9-46B7-801C-5CD97D23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" y="6156620"/>
            <a:ext cx="2299078" cy="361284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632CE9F-5AB3-40D7-AEA6-0C3ABCE7F774}"/>
              </a:ext>
            </a:extLst>
          </p:cNvPr>
          <p:cNvCxnSpPr/>
          <p:nvPr/>
        </p:nvCxnSpPr>
        <p:spPr>
          <a:xfrm flipV="1">
            <a:off x="1227909" y="5329136"/>
            <a:ext cx="618308" cy="81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5FE7405-0706-48C8-A897-2D6BA8C98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31" y="4004111"/>
            <a:ext cx="1630369" cy="31717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743D01-7933-474E-AACC-4FB5791FD35D}"/>
              </a:ext>
            </a:extLst>
          </p:cNvPr>
          <p:cNvCxnSpPr>
            <a:cxnSpLocks/>
          </p:cNvCxnSpPr>
          <p:nvPr/>
        </p:nvCxnSpPr>
        <p:spPr>
          <a:xfrm flipH="1">
            <a:off x="6915571" y="4162697"/>
            <a:ext cx="573801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2DA67FC-45A6-4123-8ACA-ABD9A83A4127}"/>
              </a:ext>
            </a:extLst>
          </p:cNvPr>
          <p:cNvSpPr/>
          <p:nvPr/>
        </p:nvSpPr>
        <p:spPr>
          <a:xfrm>
            <a:off x="1856115" y="4088709"/>
            <a:ext cx="2299078" cy="317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B91F3D-3109-45DA-A7D3-E538F847B6FC}"/>
              </a:ext>
            </a:extLst>
          </p:cNvPr>
          <p:cNvSpPr/>
          <p:nvPr/>
        </p:nvSpPr>
        <p:spPr>
          <a:xfrm>
            <a:off x="5111931" y="4088709"/>
            <a:ext cx="1803640" cy="317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59CDFF-6479-4601-8E5D-E77615CBB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403" y="4623754"/>
            <a:ext cx="4592077" cy="19692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B9D886E-16D5-4B4F-AF05-F302E21CB6CC}"/>
              </a:ext>
            </a:extLst>
          </p:cNvPr>
          <p:cNvSpPr/>
          <p:nvPr/>
        </p:nvSpPr>
        <p:spPr>
          <a:xfrm>
            <a:off x="5111931" y="2002971"/>
            <a:ext cx="1053738" cy="191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183E961-57B5-4220-AF89-F4C7B0FBB624}"/>
              </a:ext>
            </a:extLst>
          </p:cNvPr>
          <p:cNvCxnSpPr/>
          <p:nvPr/>
        </p:nvCxnSpPr>
        <p:spPr>
          <a:xfrm flipH="1">
            <a:off x="3248297" y="2194560"/>
            <a:ext cx="2403566" cy="40238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40DDE8-548D-4A22-A647-F2BC2BD91B3E}"/>
              </a:ext>
            </a:extLst>
          </p:cNvPr>
          <p:cNvSpPr/>
          <p:nvPr/>
        </p:nvSpPr>
        <p:spPr>
          <a:xfrm>
            <a:off x="3060689" y="6218424"/>
            <a:ext cx="257277" cy="217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8790CA2-B1B2-4F09-9BCE-5CC4D29E1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885" y="2745252"/>
            <a:ext cx="204762" cy="1619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C5EAB8E-7404-4EF3-929C-0AF7B4967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9255" y="3755545"/>
            <a:ext cx="195238" cy="1238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68DD3FB-06B6-4DE9-8AD6-F9A821FB95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8966" y="2724956"/>
            <a:ext cx="237413" cy="1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0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1810</TotalTime>
  <Words>571</Words>
  <Application>Microsoft Office PowerPoint</Application>
  <PresentationFormat>全屏显示(4:3)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PingFang SC Semibold</vt:lpstr>
      <vt:lpstr>等线</vt:lpstr>
      <vt:lpstr>等线 Light</vt:lpstr>
      <vt:lpstr>方正兰亭中黑_GBK</vt:lpstr>
      <vt:lpstr>黑体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武乐飞</dc:creator>
  <cp:lastModifiedBy>武乐飞</cp:lastModifiedBy>
  <cp:revision>71</cp:revision>
  <dcterms:created xsi:type="dcterms:W3CDTF">2020-12-11T13:22:15Z</dcterms:created>
  <dcterms:modified xsi:type="dcterms:W3CDTF">2021-10-13T14:15:32Z</dcterms:modified>
</cp:coreProperties>
</file>