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1864" r:id="rId3"/>
    <p:sldId id="1880" r:id="rId4"/>
    <p:sldId id="1881" r:id="rId5"/>
    <p:sldId id="1862" r:id="rId6"/>
    <p:sldId id="1883" r:id="rId7"/>
    <p:sldId id="1882" r:id="rId8"/>
    <p:sldId id="1863" r:id="rId9"/>
    <p:sldId id="1865" r:id="rId10"/>
    <p:sldId id="1884" r:id="rId11"/>
    <p:sldId id="1886" r:id="rId12"/>
    <p:sldId id="1885" r:id="rId13"/>
    <p:sldId id="1887" r:id="rId14"/>
    <p:sldId id="1894" r:id="rId15"/>
    <p:sldId id="1895" r:id="rId16"/>
    <p:sldId id="1888" r:id="rId17"/>
    <p:sldId id="1889" r:id="rId18"/>
    <p:sldId id="1871" r:id="rId19"/>
    <p:sldId id="1874" r:id="rId20"/>
    <p:sldId id="1890" r:id="rId21"/>
    <p:sldId id="1891" r:id="rId22"/>
    <p:sldId id="1892" r:id="rId23"/>
    <p:sldId id="18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84972" autoAdjust="0"/>
  </p:normalViewPr>
  <p:slideViewPr>
    <p:cSldViewPr snapToGrid="0">
      <p:cViewPr varScale="1">
        <p:scale>
          <a:sx n="61" d="100"/>
          <a:sy n="61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D0FF61B-3198-4E26-8D94-2412A4726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28D35-AF42-49DA-9D8B-5AD15096C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D58C-5CA3-4A99-A521-2A0E5C61A973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E99D5-D7D1-4871-BBC5-2DFBF52553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8A6E7-5868-405E-A39A-1CBEF13A0A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6DEA-217F-4263-A12F-FAA88EEC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91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37367-ECEC-4585-A1A6-0A3D90E5792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6427C-5FB0-4207-A35B-3C54E17AD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5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7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7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扩张卷积（空洞卷积</a:t>
            </a:r>
            <a:r>
              <a:rPr lang="zh-CN" altLang="en-US"/>
              <a:t>）：增加模型的感受野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扩张卷积（空洞卷积</a:t>
            </a:r>
            <a:r>
              <a:rPr lang="zh-CN" altLang="en-US"/>
              <a:t>）：增加模型的感受野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0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扩张卷积（空洞卷积</a:t>
            </a:r>
            <a:r>
              <a:rPr lang="zh-CN" altLang="en-US"/>
              <a:t>）：增加模型的感受野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71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路并行进行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6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9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3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99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34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5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5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天生的缺陷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4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7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1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0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8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634D0-B4C6-4DAD-835C-AFEF3C1E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5F2C8-D008-4348-903D-1F5357F9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CF12-A926-40FA-9524-A43654B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B1156-935A-47B1-9F98-1ECBD2A9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624B1-56F7-4216-B856-428C717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35E67-A441-4D67-98BD-AE33641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7AE00-A54E-4BBA-87F5-2B71113F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79D76-2660-45AE-B022-E55BD8AD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BD3DD-4343-4E13-9295-AB921275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2BBAF-1AEB-4235-B176-302902A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8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7D0467-B734-4862-A5C0-7A835DB6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DEBE3-F6AD-43BE-A301-6CEADA6B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D464C-B9F5-45E1-A832-3FA99617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A1E84-BA83-4772-8E9B-C5B4A582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DC1E4-C7D3-4A28-A0F9-4FCF218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3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695878" y="74517"/>
            <a:ext cx="3474031" cy="66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518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64638"/>
            <a:ext cx="694944" cy="57606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78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92405" y="731564"/>
            <a:ext cx="11499596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695878" y="74517"/>
            <a:ext cx="3474031" cy="66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518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44DDE082-0B39-44EC-84FC-76DA1E0C29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0116569" y="207200"/>
            <a:ext cx="1973055" cy="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1C7D-02B3-4637-B5CD-DB29796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78FC8-1CC6-4AE7-92F4-DFB814E9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1FF58-D5DF-40F7-AB64-5E8AB1D7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0A06C-051D-4956-A9AA-152B3F12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77B80-0E61-40D3-AF83-07FEFF99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D443-0C6E-4B5E-BBE8-B1174A6C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3763-6116-4F13-9827-D84C3ED7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873D7-7B25-489D-B6AB-F387A3B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4FE51-CB5E-4C12-BD57-6BC26571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DD14-9752-4ED3-AAF9-A34FF64E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C298-66D0-48D9-8AC1-49C05B9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B29D-BE20-4175-A098-D76ABF01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04E3E-391F-4919-B298-9EEBF046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37C8B-7EF3-495C-81E2-7FFC9F3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8B4B7-A3F0-4750-B152-A4781678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387BD-729E-4C09-8806-8CC0F07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0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8A1BE-43DE-4ED4-B626-CBA64854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6CBB3-9833-4559-AD7A-052D487A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F01EB-EB3A-4BBE-8BAA-26C838E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4AD0F-790A-4038-A945-331C6684C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63F65-581C-47F0-97B4-F73B868D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79B99-E3E6-47A2-B5C7-CA7CB10C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F88DE-2E89-4424-9CF7-156759A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9155D-1952-468E-92C4-2B3CFE4B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2794-21D1-46A2-A2CD-380B299A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C75BB-3C28-47BC-B4F6-4D7F401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05E24-51EC-4CD9-B31C-2F192E56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452A9-6F87-49AF-8D7F-DF46A6A0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EC51F-EB05-4E40-A347-5E08D9E8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7934-B688-4F42-80F8-2E3C3A5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EFBEB-7F4D-4F93-873C-134CE35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FA45-4E71-4450-A517-F700BBF6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9122-922F-487A-BFD6-3CD1A766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0FC34-0EA1-45B1-83D7-4A8C5377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5509C-E403-41C5-B044-62D331FE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A3314-3230-4CE7-9E39-9E062728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038BE-A8D6-4A71-91FA-74B7E42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0648-8671-4B82-8D07-7167EC7A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16819-B45D-498F-9EC4-337C7ED5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B4AE0-8ABB-4B9D-89E4-CC1CE1B0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8B2-A40A-4554-8BC1-7B7D3577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7F29-0CCA-4EF2-B110-77B385E0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2617A-9E38-4BB6-B466-5C78F688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C6C4A7-1298-483D-A986-6E31EDC4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040B-F0CB-4870-ACDC-705EE4C3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1DBAB-457C-4087-A7C9-6EAD1CBC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2553F-A9BE-4B74-BD17-A53BCCD5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153A-B284-40A1-A48A-7839EF220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1787498"/>
            <a:ext cx="11096422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4400" b="1" kern="100" spc="-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AAAI2022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4400" b="1" u="sng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Unified Named Entity Recognition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as Word-Word </a:t>
            </a:r>
            <a:r>
              <a:rPr lang="en-US" altLang="zh-CN" sz="4400" b="1" u="sng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Relation Classification</a:t>
            </a: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C73580-568A-420D-A101-5490CB9200DF}"/>
              </a:ext>
            </a:extLst>
          </p:cNvPr>
          <p:cNvSpPr/>
          <p:nvPr/>
        </p:nvSpPr>
        <p:spPr>
          <a:xfrm>
            <a:off x="2968615" y="5419550"/>
            <a:ext cx="6254770" cy="9198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汇报人：张浩堃</a:t>
            </a:r>
            <a:endParaRPr lang="en-US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</a:pP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日</a:t>
            </a:r>
            <a:endParaRPr lang="zh-CN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3AA3BC-E7D3-4210-AC1F-0F2C9E4F41C3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8C61C4-AE24-4C45-A40A-E5DB2FC7A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23" r="18484" b="15934"/>
          <a:stretch/>
        </p:blipFill>
        <p:spPr>
          <a:xfrm>
            <a:off x="451945" y="1545881"/>
            <a:ext cx="5785945" cy="34810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2000"/>
              </a:schemeClr>
            </a:glow>
          </a:effectLst>
        </p:spPr>
      </p:pic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0B5DB-E3EB-42C2-882D-8CFD7809B3E8}"/>
              </a:ext>
            </a:extLst>
          </p:cNvPr>
          <p:cNvSpPr/>
          <p:nvPr/>
        </p:nvSpPr>
        <p:spPr>
          <a:xfrm>
            <a:off x="7320456" y="1908488"/>
            <a:ext cx="464557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作者采用卷积神经网络（</a:t>
            </a:r>
            <a:r>
              <a:rPr lang="en-US" altLang="zh-CN" b="1" dirty="0"/>
              <a:t>CNN</a:t>
            </a:r>
            <a:r>
              <a:rPr lang="zh-CN" altLang="en-US" b="1" dirty="0"/>
              <a:t>）作为表示细化器，因为</a:t>
            </a:r>
            <a:r>
              <a:rPr lang="en-US" altLang="zh-CN" b="1" dirty="0"/>
              <a:t>CNN</a:t>
            </a:r>
            <a:r>
              <a:rPr lang="zh-CN" altLang="en-US" b="1" dirty="0"/>
              <a:t>自然适用于网格上的二维卷积，并且在处理关系确定工作方面也表现出非常突出的作用。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主要包含三个模块</a:t>
            </a:r>
            <a:r>
              <a:rPr lang="en-US" altLang="zh-CN" b="1" dirty="0"/>
              <a:t>: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①</a:t>
            </a:r>
            <a:r>
              <a:rPr lang="en-US" altLang="zh-CN" b="1" i="1" dirty="0">
                <a:solidFill>
                  <a:srgbClr val="FF0000"/>
                </a:solidFill>
              </a:rPr>
              <a:t>Conditional Layer Normalization 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②</a:t>
            </a:r>
            <a:r>
              <a:rPr lang="en-US" altLang="zh-CN" b="1" i="1" dirty="0">
                <a:solidFill>
                  <a:srgbClr val="FF0000"/>
                </a:solidFill>
              </a:rPr>
              <a:t>BERT-Style Grid Representation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③</a:t>
            </a:r>
            <a:r>
              <a:rPr lang="en-US" altLang="zh-CN" b="1" i="1" dirty="0">
                <a:solidFill>
                  <a:srgbClr val="FF0000"/>
                </a:solidFill>
              </a:rPr>
              <a:t>Multi-Granularity Dilated Convolution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D03206-0C0E-43C5-BCA1-071B702A9BFD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15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0B5DB-E3EB-42C2-882D-8CFD7809B3E8}"/>
              </a:ext>
            </a:extLst>
          </p:cNvPr>
          <p:cNvSpPr/>
          <p:nvPr/>
        </p:nvSpPr>
        <p:spPr>
          <a:xfrm>
            <a:off x="199696" y="890016"/>
            <a:ext cx="474016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①</a:t>
            </a:r>
            <a:r>
              <a:rPr lang="en-US" altLang="zh-CN" sz="2400" b="1" i="1" dirty="0">
                <a:solidFill>
                  <a:srgbClr val="FF0000"/>
                </a:solidFill>
              </a:rPr>
              <a:t>Conditional Layer Normalization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8C522A-F37D-44AF-9C83-B61526D605C9}"/>
                  </a:ext>
                </a:extLst>
              </p:cNvPr>
              <p:cNvSpPr/>
              <p:nvPr/>
            </p:nvSpPr>
            <p:spPr>
              <a:xfrm>
                <a:off x="199695" y="1608943"/>
                <a:ext cx="11340664" cy="4572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由于我们框架的目标是预测词对之间的关系，因此重要的是生成词对网格的高质量表示，该网格可以视为三维矩阵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  <m:r>
                      <a:rPr lang="zh-CN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代表词对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的表示。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NNM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THW-*</a:t>
                </a:r>
                <a:r>
                  <a:rPr lang="zh-CN" altLang="en-US" dirty="0"/>
                  <a:t>关系都是有向的。</a:t>
                </a:r>
                <a:endParaRPr lang="en-US" altLang="zh-CN" dirty="0"/>
              </a:p>
              <a:p>
                <a:r>
                  <a:rPr lang="en-US" altLang="zh-CN" dirty="0"/>
                  <a:t>	aching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in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legs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aching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应该被考虑是一种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组合</a:t>
                </a:r>
                <a:r>
                  <a:rPr lang="zh-CN" altLang="en-US" dirty="0"/>
                  <a:t>。组合意味着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为条件。因此这里使用了</a:t>
                </a:r>
                <a:r>
                  <a:rPr lang="en-US" altLang="zh-CN" dirty="0"/>
                  <a:t>CLN</a:t>
                </a:r>
                <a:r>
                  <a:rPr lang="zh-CN" altLang="en-US" dirty="0"/>
                  <a:t>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r>
                  <a:rPr lang="zh-CN" altLang="en-US" dirty="0"/>
                  <a:t>这里，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是生成层归一化参数的条件。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8C522A-F37D-44AF-9C83-B61526D60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5" y="1608943"/>
                <a:ext cx="11340664" cy="4572342"/>
              </a:xfrm>
              <a:prstGeom prst="rect">
                <a:avLst/>
              </a:prstGeom>
              <a:blipFill>
                <a:blip r:embed="rId4"/>
                <a:stretch>
                  <a:fillRect l="-484" t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9F314A-094A-4AEC-8E88-4EBF797982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67"/>
          <a:stretch/>
        </p:blipFill>
        <p:spPr>
          <a:xfrm>
            <a:off x="4939861" y="2327870"/>
            <a:ext cx="4104909" cy="1120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DC1FEC-7FC7-4CB4-B363-60F6913E2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202" y="3932122"/>
            <a:ext cx="4819650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CD0FAA-E715-44EB-8404-C93369899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5111388"/>
            <a:ext cx="4800600" cy="1104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EA71C9-F7BD-4204-8159-146234C7117E}"/>
              </a:ext>
            </a:extLst>
          </p:cNvPr>
          <p:cNvSpPr txBox="1"/>
          <p:nvPr/>
        </p:nvSpPr>
        <p:spPr>
          <a:xfrm>
            <a:off x="134216" y="6339417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88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0B5DB-E3EB-42C2-882D-8CFD7809B3E8}"/>
              </a:ext>
            </a:extLst>
          </p:cNvPr>
          <p:cNvSpPr/>
          <p:nvPr/>
        </p:nvSpPr>
        <p:spPr>
          <a:xfrm>
            <a:off x="199696" y="890016"/>
            <a:ext cx="470338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②</a:t>
            </a:r>
            <a:r>
              <a:rPr lang="en-US" altLang="zh-CN" sz="2400" b="1" i="1" dirty="0">
                <a:solidFill>
                  <a:srgbClr val="FF0000"/>
                </a:solidFill>
              </a:rPr>
              <a:t>BERT-Style Grid Representation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7260EC-18A9-41C0-8C1A-951CE86DC460}"/>
                  </a:ext>
                </a:extLst>
              </p:cNvPr>
              <p:cNvSpPr/>
              <p:nvPr/>
            </p:nvSpPr>
            <p:spPr>
              <a:xfrm>
                <a:off x="199695" y="1608943"/>
                <a:ext cx="11340664" cy="266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b="1" dirty="0"/>
                  <a:t>BERT</a:t>
                </a:r>
                <a:r>
                  <a:rPr lang="zh-CN" altLang="en-US" dirty="0"/>
                  <a:t>的输入包含三部分：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token embedding</a:t>
                </a:r>
                <a:r>
                  <a:rPr lang="en-US" altLang="zh-CN" dirty="0"/>
                  <a:t>(word information),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position embedding</a:t>
                </a:r>
                <a:r>
                  <a:rPr lang="en-US" altLang="zh-CN" dirty="0"/>
                  <a:t>(position information),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segment embedding</a:t>
                </a:r>
                <a:r>
                  <a:rPr lang="en-US" altLang="zh-CN" dirty="0"/>
                  <a:t>(sentential information).</a:t>
                </a: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作者也用三种角度的表示去增强词对之间的表示。因此称为</a:t>
                </a:r>
                <a:r>
                  <a:rPr lang="en-US" altLang="zh-CN" i="1" dirty="0"/>
                  <a:t>BERT-Style Grid Representation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用张量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  <m:r>
                      <a:rPr lang="zh-CN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word</m:t>
                    </m:r>
                  </m:oMath>
                </a14:m>
                <a:r>
                  <a:rPr lang="en-US" altLang="zh-CN" dirty="0"/>
                  <a:t> information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用张量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relative position information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用张量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region information.</a:t>
                </a:r>
                <a:r>
                  <a:rPr lang="zh-CN" altLang="en-US" dirty="0"/>
                  <a:t>区分网格的上三角还是下三角。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将上述三个嵌入拼接然后放入一个</a:t>
                </a:r>
                <a:r>
                  <a:rPr lang="en-US" altLang="zh-CN" dirty="0"/>
                  <a:t>MLP</a:t>
                </a:r>
                <a:r>
                  <a:rPr lang="zh-CN" altLang="en-US" dirty="0"/>
                  <a:t>中降低维度至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7260EC-18A9-41C0-8C1A-951CE86DC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5" y="1608943"/>
                <a:ext cx="11340664" cy="2660728"/>
              </a:xfrm>
              <a:prstGeom prst="rect">
                <a:avLst/>
              </a:prstGeom>
              <a:blipFill>
                <a:blip r:embed="rId4"/>
                <a:stretch>
                  <a:fillRect l="-376" t="-1835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9CAA2B4-11A8-4282-9FF6-A34329BE3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70"/>
          <a:stretch/>
        </p:blipFill>
        <p:spPr>
          <a:xfrm>
            <a:off x="7994497" y="3352796"/>
            <a:ext cx="4197503" cy="628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182907-B257-4611-8569-27056DEF26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23" r="18484" b="15934"/>
          <a:stretch/>
        </p:blipFill>
        <p:spPr>
          <a:xfrm>
            <a:off x="2551387" y="3667122"/>
            <a:ext cx="5221014" cy="3141177"/>
          </a:xfrm>
          <a:prstGeom prst="rect">
            <a:avLst/>
          </a:prstGeom>
          <a:effectLst>
            <a:glow rad="101600">
              <a:schemeClr val="accent3">
                <a:satMod val="175000"/>
                <a:alpha val="42000"/>
              </a:schemeClr>
            </a:glow>
          </a:effec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456EA0-98AC-40C6-8CAF-4A9313360FBC}"/>
              </a:ext>
            </a:extLst>
          </p:cNvPr>
          <p:cNvSpPr/>
          <p:nvPr/>
        </p:nvSpPr>
        <p:spPr>
          <a:xfrm>
            <a:off x="3257550" y="3795077"/>
            <a:ext cx="1645526" cy="3013222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200C8B-3EA7-4537-82C4-D7EB18F76F02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1A4F55-6035-4FCF-A302-9AA92F6C2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027" y="359125"/>
            <a:ext cx="5734050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67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0B5DB-E3EB-42C2-882D-8CFD7809B3E8}"/>
              </a:ext>
            </a:extLst>
          </p:cNvPr>
          <p:cNvSpPr/>
          <p:nvPr/>
        </p:nvSpPr>
        <p:spPr>
          <a:xfrm>
            <a:off x="199696" y="890016"/>
            <a:ext cx="547589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③</a:t>
            </a:r>
            <a:r>
              <a:rPr lang="en-US" altLang="zh-CN" sz="2400" b="1" i="1" dirty="0">
                <a:solidFill>
                  <a:srgbClr val="FF0000"/>
                </a:solidFill>
              </a:rPr>
              <a:t>Multi-Granularity Dilated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20026B-1B0A-4397-B9D8-813CF3C685B9}"/>
                  </a:ext>
                </a:extLst>
              </p:cNvPr>
              <p:cNvSpPr/>
              <p:nvPr/>
            </p:nvSpPr>
            <p:spPr>
              <a:xfrm>
                <a:off x="199695" y="1608943"/>
                <a:ext cx="11340664" cy="3725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受到</a:t>
                </a:r>
                <a:r>
                  <a:rPr lang="en-US" altLang="zh-CN" b="1" dirty="0" err="1"/>
                  <a:t>TextCNN</a:t>
                </a:r>
                <a:r>
                  <a:rPr lang="zh-CN" altLang="en-US" dirty="0"/>
                  <a:t>的启发，作者采用多个二维扩张卷积来增强词对之间的表示，其中扩张率不同。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目的：来捕捉不同距离的单词之间的相互作用，因为我们的模型是预测这些单词之间的关系。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r>
                  <a:rPr lang="en-US" altLang="zh-CN" b="1" i="1" dirty="0">
                    <a:solidFill>
                      <a:srgbClr val="FF0000"/>
                    </a:solidFill>
                  </a:rPr>
                  <a:t>Input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i="1" dirty="0"/>
                  <a:t>BERT-Style Grid Representation</a:t>
                </a:r>
                <a:r>
                  <a:rPr lang="zh-CN" altLang="en-US" dirty="0"/>
                  <a:t>的输出</a:t>
                </a:r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b="1" i="1" dirty="0">
                    <a:solidFill>
                      <a:srgbClr val="FF0000"/>
                    </a:solidFill>
                  </a:rPr>
                  <a:t>Output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20026B-1B0A-4397-B9D8-813CF3C68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5" y="1608943"/>
                <a:ext cx="11340664" cy="3725315"/>
              </a:xfrm>
              <a:prstGeom prst="rect">
                <a:avLst/>
              </a:prstGeom>
              <a:blipFill>
                <a:blip r:embed="rId4"/>
                <a:stretch>
                  <a:fillRect l="-484" t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FBC1662-23FE-4E37-8576-3B654EFAF2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23" r="18484" b="15934"/>
          <a:stretch/>
        </p:blipFill>
        <p:spPr>
          <a:xfrm>
            <a:off x="6456637" y="3276600"/>
            <a:ext cx="5221014" cy="3141177"/>
          </a:xfrm>
          <a:prstGeom prst="rect">
            <a:avLst/>
          </a:prstGeom>
          <a:effectLst>
            <a:glow rad="101600">
              <a:schemeClr val="accent3">
                <a:satMod val="175000"/>
                <a:alpha val="42000"/>
              </a:schemeClr>
            </a:glo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6CB2F9-6B3E-4324-BFA5-A661D002CAEE}"/>
              </a:ext>
            </a:extLst>
          </p:cNvPr>
          <p:cNvSpPr/>
          <p:nvPr/>
        </p:nvSpPr>
        <p:spPr>
          <a:xfrm>
            <a:off x="8763000" y="3637590"/>
            <a:ext cx="1645526" cy="2780187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DECDE1-6497-4C1D-9364-FA81D994239A}"/>
                  </a:ext>
                </a:extLst>
              </p:cNvPr>
              <p:cNvSpPr txBox="1"/>
              <p:nvPr/>
            </p:nvSpPr>
            <p:spPr>
              <a:xfrm>
                <a:off x="2777984" y="2327870"/>
                <a:ext cx="4556234" cy="574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𝑫𝑪𝒐𝒏𝒗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DECDE1-6497-4C1D-9364-FA81D9942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84" y="2327870"/>
                <a:ext cx="4556234" cy="57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ABA8D62-37C8-485A-90C1-8E925AF07BB5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53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0B5DB-E3EB-42C2-882D-8CFD7809B3E8}"/>
              </a:ext>
            </a:extLst>
          </p:cNvPr>
          <p:cNvSpPr/>
          <p:nvPr/>
        </p:nvSpPr>
        <p:spPr>
          <a:xfrm>
            <a:off x="199694" y="890016"/>
            <a:ext cx="39781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补充</a:t>
            </a:r>
            <a:r>
              <a:rPr lang="en-US" altLang="zh-CN" sz="2400" b="1" dirty="0">
                <a:solidFill>
                  <a:srgbClr val="FF0000"/>
                </a:solidFill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</a:rPr>
              <a:t>扩张卷积（扩展卷积）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20026B-1B0A-4397-B9D8-813CF3C685B9}"/>
              </a:ext>
            </a:extLst>
          </p:cNvPr>
          <p:cNvSpPr/>
          <p:nvPr/>
        </p:nvSpPr>
        <p:spPr>
          <a:xfrm>
            <a:off x="199695" y="1608943"/>
            <a:ext cx="11340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空洞卷积（</a:t>
            </a:r>
            <a:r>
              <a:rPr lang="en-US" altLang="zh-CN" dirty="0"/>
              <a:t>dilated convolution</a:t>
            </a:r>
            <a:r>
              <a:rPr lang="zh-CN" altLang="en-US" dirty="0"/>
              <a:t>）是</a:t>
            </a:r>
            <a:r>
              <a:rPr lang="zh-CN" altLang="en-US" b="1" dirty="0"/>
              <a:t>针对图像语义分割问题中下采样会降低图像分辨率、丢失信息</a:t>
            </a:r>
            <a:r>
              <a:rPr lang="zh-CN" altLang="en-US" dirty="0"/>
              <a:t>而提出的一种卷积思路。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dilated</a:t>
            </a:r>
            <a:r>
              <a:rPr lang="zh-CN" altLang="en-US" dirty="0"/>
              <a:t>的好处是</a:t>
            </a:r>
            <a:r>
              <a:rPr lang="zh-CN" altLang="en-US" b="1" dirty="0"/>
              <a:t>不做</a:t>
            </a:r>
            <a:r>
              <a:rPr lang="en-US" altLang="zh-CN" b="1" dirty="0"/>
              <a:t>pooling</a:t>
            </a:r>
            <a:r>
              <a:rPr lang="zh-CN" altLang="en-US" b="1" dirty="0"/>
              <a:t>损失信息的情况下，加大了感受野，让每个卷积输出都包含较大范围的信息</a:t>
            </a:r>
            <a:r>
              <a:rPr lang="zh-CN" altLang="en-US" dirty="0"/>
              <a:t>。在图像需要全局信息或者语音文本需要较长的</a:t>
            </a:r>
            <a:r>
              <a:rPr lang="en-US" altLang="zh-CN" dirty="0"/>
              <a:t>sequence</a:t>
            </a:r>
            <a:r>
              <a:rPr lang="zh-CN" altLang="en-US" dirty="0"/>
              <a:t>信息依赖的问题中，都能很好的应用</a:t>
            </a:r>
            <a:r>
              <a:rPr lang="en-US" altLang="zh-CN" dirty="0"/>
              <a:t>dilated conv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利用添加空洞扩大感受野，让原本</a:t>
            </a:r>
            <a:r>
              <a:rPr lang="en-US" altLang="zh-CN" dirty="0"/>
              <a:t>3x3</a:t>
            </a:r>
            <a:r>
              <a:rPr lang="zh-CN" altLang="en-US" dirty="0"/>
              <a:t>的卷积核，在相同参数量和计算量下拥有</a:t>
            </a:r>
            <a:r>
              <a:rPr lang="en-US" altLang="zh-CN" dirty="0"/>
              <a:t>5x5</a:t>
            </a:r>
            <a:r>
              <a:rPr lang="zh-CN" altLang="en-US" dirty="0"/>
              <a:t>（</a:t>
            </a:r>
            <a:r>
              <a:rPr lang="en-US" altLang="zh-CN" dirty="0"/>
              <a:t>dilated rate =2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或者更大的感受野</a:t>
            </a:r>
            <a:r>
              <a:rPr lang="zh-CN" altLang="en-US" dirty="0"/>
              <a:t>，从而无需下采样。扩张卷积（</a:t>
            </a:r>
            <a:r>
              <a:rPr lang="en-US" altLang="zh-CN" dirty="0"/>
              <a:t>dilated convolutions</a:t>
            </a:r>
            <a:r>
              <a:rPr lang="zh-CN" altLang="en-US" dirty="0"/>
              <a:t>）又名空洞卷积（</a:t>
            </a:r>
            <a:r>
              <a:rPr lang="en-US" altLang="zh-CN" dirty="0" err="1"/>
              <a:t>atrous</a:t>
            </a:r>
            <a:r>
              <a:rPr lang="en-US" altLang="zh-CN" dirty="0"/>
              <a:t> convolutions</a:t>
            </a:r>
            <a:r>
              <a:rPr lang="zh-CN" altLang="en-US" dirty="0"/>
              <a:t>），向卷积层引入了一个称为 “扩张率</a:t>
            </a:r>
            <a:r>
              <a:rPr lang="en-US" altLang="zh-CN" dirty="0"/>
              <a:t>(dilation rate)”</a:t>
            </a:r>
            <a:r>
              <a:rPr lang="zh-CN" altLang="en-US" dirty="0"/>
              <a:t>的新参数，该参数定义了卷积核处理数据时各值的间距。换句话说，相比原来的标准卷积，扩张卷积（</a:t>
            </a:r>
            <a:r>
              <a:rPr lang="en-US" altLang="zh-CN" dirty="0"/>
              <a:t>dilated convolution</a:t>
            </a:r>
            <a:r>
              <a:rPr lang="zh-CN" altLang="en-US" dirty="0"/>
              <a:t>） 多了一个</a:t>
            </a:r>
            <a:r>
              <a:rPr lang="en-US" altLang="zh-CN" dirty="0"/>
              <a:t>hyper-parameter</a:t>
            </a:r>
            <a:r>
              <a:rPr lang="zh-CN" altLang="en-US" dirty="0"/>
              <a:t>（超参数）称之为</a:t>
            </a:r>
            <a:r>
              <a:rPr lang="en-US" altLang="zh-CN" dirty="0"/>
              <a:t>dilation rate</a:t>
            </a:r>
            <a:r>
              <a:rPr lang="zh-CN" altLang="en-US" dirty="0"/>
              <a:t>（扩张率），指的是</a:t>
            </a:r>
            <a:r>
              <a:rPr lang="en-US" altLang="zh-CN" dirty="0"/>
              <a:t>kernel</a:t>
            </a:r>
            <a:r>
              <a:rPr lang="zh-CN" altLang="en-US" dirty="0"/>
              <a:t>各点之前的间隔数量，正常的</a:t>
            </a:r>
            <a:r>
              <a:rPr lang="en-US" altLang="zh-CN" dirty="0"/>
              <a:t>convolution </a:t>
            </a:r>
            <a:r>
              <a:rPr lang="zh-CN" altLang="en-US" dirty="0"/>
              <a:t>的 </a:t>
            </a:r>
            <a:r>
              <a:rPr lang="en-US" altLang="zh-CN" dirty="0"/>
              <a:t>dilatation rate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A8D62-37C8-485A-90C1-8E925AF07BB5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187926-BFBD-4DF2-9D0C-9177374B0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96" y="4502078"/>
            <a:ext cx="6019799" cy="2148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53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0B5DB-E3EB-42C2-882D-8CFD7809B3E8}"/>
              </a:ext>
            </a:extLst>
          </p:cNvPr>
          <p:cNvSpPr/>
          <p:nvPr/>
        </p:nvSpPr>
        <p:spPr>
          <a:xfrm>
            <a:off x="199694" y="890016"/>
            <a:ext cx="39781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补充</a:t>
            </a:r>
            <a:r>
              <a:rPr lang="en-US" altLang="zh-CN" sz="2400" b="1" dirty="0">
                <a:solidFill>
                  <a:srgbClr val="FF0000"/>
                </a:solidFill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</a:rPr>
              <a:t>扩张卷积（扩展卷积）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20026B-1B0A-4397-B9D8-813CF3C685B9}"/>
              </a:ext>
            </a:extLst>
          </p:cNvPr>
          <p:cNvSpPr/>
          <p:nvPr/>
        </p:nvSpPr>
        <p:spPr>
          <a:xfrm>
            <a:off x="199695" y="1608943"/>
            <a:ext cx="11340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dilated=2</a:t>
            </a:r>
            <a:r>
              <a:rPr lang="zh-CN" altLang="en-US" dirty="0"/>
              <a:t>时具体的操作，即按照下图在空洞位置填入</a:t>
            </a:r>
            <a:r>
              <a:rPr lang="en-US" altLang="zh-CN" dirty="0"/>
              <a:t>0</a:t>
            </a:r>
            <a:r>
              <a:rPr lang="zh-CN" altLang="en-US" dirty="0"/>
              <a:t>之后，然后直接卷积就可以了。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在相同的计算条件下，空洞卷积提供了更大的感受野。空洞卷积经常用在实时图像分割中。</a:t>
            </a:r>
            <a:r>
              <a:rPr lang="zh-CN" altLang="en-US" b="1" dirty="0"/>
              <a:t>当网络层需要较大的感受野，但计算资源有限而无法提高卷积核数量或大小时，可以考虑空洞卷积。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A8D62-37C8-485A-90C1-8E925AF07BB5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pic>
        <p:nvPicPr>
          <p:cNvPr id="1026" name="Picture 2" descr="https://pic2.zhimg.com/80/v2-8a6d5c132dd8682f34351803473e3c35_720w.jpg">
            <a:extLst>
              <a:ext uri="{FF2B5EF4-FFF2-40B4-BE49-F238E27FC236}">
                <a16:creationId xmlns:a16="http://schemas.microsoft.com/office/drawing/2014/main" id="{E213F073-C672-489B-A75B-49730A1E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89" y="69039"/>
            <a:ext cx="3992543" cy="14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2CB3F15-B004-4064-882F-3C4DE7B37942}"/>
              </a:ext>
            </a:extLst>
          </p:cNvPr>
          <p:cNvSpPr/>
          <p:nvPr/>
        </p:nvSpPr>
        <p:spPr>
          <a:xfrm>
            <a:off x="215788" y="2481169"/>
            <a:ext cx="119762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感受野分析 </a:t>
            </a:r>
            <a:r>
              <a:rPr lang="zh-CN" altLang="en-US" b="1" dirty="0">
                <a:solidFill>
                  <a:srgbClr val="FF0000"/>
                </a:solidFill>
              </a:rPr>
              <a:t>普通卷积 </a:t>
            </a:r>
            <a:r>
              <a:rPr lang="en-US" altLang="zh-CN" b="1" dirty="0"/>
              <a:t>VS </a:t>
            </a:r>
            <a:r>
              <a:rPr lang="zh-CN" altLang="en-US" b="1" dirty="0">
                <a:solidFill>
                  <a:srgbClr val="0070C0"/>
                </a:solidFill>
              </a:rPr>
              <a:t>扩张卷积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/>
              <a:t>：对于标准卷积核情况，比如用</a:t>
            </a:r>
            <a:r>
              <a:rPr lang="en-US" altLang="zh-CN" dirty="0"/>
              <a:t>3×3</a:t>
            </a:r>
            <a:r>
              <a:rPr lang="zh-CN" altLang="en-US" dirty="0"/>
              <a:t>卷积核连续卷积</a:t>
            </a:r>
            <a:r>
              <a:rPr lang="en-US" altLang="zh-CN" dirty="0"/>
              <a:t>2</a:t>
            </a:r>
            <a:r>
              <a:rPr lang="zh-CN" altLang="en-US" dirty="0"/>
              <a:t>次，在第</a:t>
            </a:r>
            <a:r>
              <a:rPr lang="en-US" altLang="zh-CN" dirty="0"/>
              <a:t>3</a:t>
            </a:r>
            <a:r>
              <a:rPr lang="zh-CN" altLang="en-US" dirty="0"/>
              <a:t>层中得到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点，那么第</a:t>
            </a:r>
            <a:r>
              <a:rPr lang="en-US" altLang="zh-CN" dirty="0"/>
              <a:t>3</a:t>
            </a:r>
            <a:r>
              <a:rPr lang="zh-CN" altLang="en-US" dirty="0"/>
              <a:t>层这个</a:t>
            </a:r>
            <a:r>
              <a:rPr lang="en-US" altLang="zh-CN" dirty="0"/>
              <a:t>Feature</a:t>
            </a:r>
            <a:r>
              <a:rPr lang="zh-CN" altLang="en-US" dirty="0"/>
              <a:t>点换算回第</a:t>
            </a:r>
            <a:r>
              <a:rPr lang="en-US" altLang="zh-CN" dirty="0"/>
              <a:t>1</a:t>
            </a:r>
            <a:r>
              <a:rPr lang="zh-CN" altLang="en-US" dirty="0"/>
              <a:t>层覆盖了多少个</a:t>
            </a:r>
            <a:r>
              <a:rPr lang="en-US" altLang="zh-CN" dirty="0"/>
              <a:t>Feature</a:t>
            </a:r>
            <a:r>
              <a:rPr lang="zh-CN" altLang="en-US" dirty="0"/>
              <a:t>点呢？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：第一层的一个</a:t>
            </a:r>
            <a:r>
              <a:rPr lang="en-US" altLang="zh-CN" dirty="0"/>
              <a:t>5×5</a:t>
            </a:r>
            <a:r>
              <a:rPr lang="zh-CN" altLang="en-US" dirty="0"/>
              <a:t>大小的区域经过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3×3</a:t>
            </a:r>
            <a:r>
              <a:rPr lang="zh-CN" altLang="en-US" dirty="0"/>
              <a:t>的标准卷积之后，变成了一个点。也就是说从</a:t>
            </a:r>
            <a:r>
              <a:rPr lang="en-US" altLang="zh-CN" dirty="0"/>
              <a:t>size</a:t>
            </a:r>
            <a:r>
              <a:rPr lang="zh-CN" altLang="en-US" dirty="0"/>
              <a:t>上来讲，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3*3</a:t>
            </a:r>
            <a:r>
              <a:rPr lang="zh-CN" altLang="en-US" dirty="0"/>
              <a:t>卷积转换相当于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5*5</a:t>
            </a:r>
            <a:r>
              <a:rPr lang="zh-CN" altLang="en-US" dirty="0"/>
              <a:t>卷积。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Q</a:t>
            </a:r>
            <a:r>
              <a:rPr lang="zh-CN" altLang="en-US" dirty="0"/>
              <a:t>：但对于</a:t>
            </a:r>
            <a:r>
              <a:rPr lang="en-US" altLang="zh-CN" dirty="0"/>
              <a:t>dilated=2</a:t>
            </a:r>
            <a:r>
              <a:rPr lang="zh-CN" altLang="en-US" dirty="0"/>
              <a:t>，</a:t>
            </a:r>
            <a:r>
              <a:rPr lang="en-US" altLang="zh-CN" dirty="0"/>
              <a:t>3*3</a:t>
            </a:r>
            <a:r>
              <a:rPr lang="zh-CN" altLang="en-US" dirty="0"/>
              <a:t>的扩张卷积核呢？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：可以看到第一层</a:t>
            </a:r>
            <a:r>
              <a:rPr lang="en-US" altLang="zh-CN" dirty="0"/>
              <a:t>13×13</a:t>
            </a:r>
            <a:r>
              <a:rPr lang="zh-CN" altLang="en-US" dirty="0"/>
              <a:t>的区域，经过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3×3</a:t>
            </a:r>
            <a:r>
              <a:rPr lang="zh-CN" altLang="en-US" dirty="0"/>
              <a:t>的扩张卷积之后，变成了一个点。即从</a:t>
            </a:r>
            <a:r>
              <a:rPr lang="en-US" altLang="zh-CN" dirty="0"/>
              <a:t>size</a:t>
            </a:r>
            <a:r>
              <a:rPr lang="zh-CN" altLang="en-US" dirty="0"/>
              <a:t>上来讲，连续</a:t>
            </a:r>
            <a:r>
              <a:rPr lang="en-US" altLang="zh-CN" dirty="0"/>
              <a:t>2</a:t>
            </a:r>
            <a:r>
              <a:rPr lang="zh-CN" altLang="en-US" dirty="0"/>
              <a:t>层的</a:t>
            </a:r>
            <a:r>
              <a:rPr lang="en-US" altLang="zh-CN" dirty="0"/>
              <a:t>3×3</a:t>
            </a:r>
            <a:r>
              <a:rPr lang="zh-CN" altLang="en-US" dirty="0"/>
              <a:t>空洞卷积转换相当于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13×13</a:t>
            </a:r>
            <a:r>
              <a:rPr lang="zh-CN" altLang="en-US" dirty="0"/>
              <a:t>卷积。</a:t>
            </a:r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9C7E87-9C12-4E7F-8450-4A159220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917" y="4424257"/>
            <a:ext cx="1871379" cy="1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1E30AA-8A07-4F75-B8E1-07CB496FD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277" y="4547161"/>
            <a:ext cx="2208180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54671D-1CA9-42FF-B7B1-D30634766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849" y="4503621"/>
            <a:ext cx="1860736" cy="18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5E6481-04CB-450A-9B04-7CC274CA189F}"/>
              </a:ext>
            </a:extLst>
          </p:cNvPr>
          <p:cNvSpPr/>
          <p:nvPr/>
        </p:nvSpPr>
        <p:spPr>
          <a:xfrm>
            <a:off x="4694493" y="643502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9CF7A-80C7-4247-83FC-19217771BDB7}"/>
              </a:ext>
            </a:extLst>
          </p:cNvPr>
          <p:cNvSpPr/>
          <p:nvPr/>
        </p:nvSpPr>
        <p:spPr>
          <a:xfrm>
            <a:off x="6467063" y="6492716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普通卷积</a:t>
            </a:r>
            <a:r>
              <a:rPr lang="en-US" altLang="zh-CN" dirty="0"/>
              <a:t>--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层区域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C31D86-3C16-450C-81BD-DA7E9BD8BC95}"/>
              </a:ext>
            </a:extLst>
          </p:cNvPr>
          <p:cNvSpPr/>
          <p:nvPr/>
        </p:nvSpPr>
        <p:spPr>
          <a:xfrm>
            <a:off x="9368452" y="6458727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扩张卷积</a:t>
            </a:r>
            <a:r>
              <a:rPr lang="en-US" altLang="zh-CN" dirty="0"/>
              <a:t>--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层区域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5886E92-0A1E-4968-8D9C-1627ADA510E7}"/>
              </a:ext>
            </a:extLst>
          </p:cNvPr>
          <p:cNvCxnSpPr>
            <a:stCxn id="5" idx="0"/>
          </p:cNvCxnSpPr>
          <p:nvPr/>
        </p:nvCxnSpPr>
        <p:spPr>
          <a:xfrm rot="16200000" flipH="1" flipV="1">
            <a:off x="6417109" y="4182512"/>
            <a:ext cx="900000" cy="1542217"/>
          </a:xfrm>
          <a:prstGeom prst="curvedConnector4">
            <a:avLst>
              <a:gd name="adj1" fmla="val -25400"/>
              <a:gd name="adj2" fmla="val 80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B1EC331-7A1C-41FA-86EC-2F9B95F70745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>
            <a:off x="7983203" y="3667854"/>
            <a:ext cx="777097" cy="4335710"/>
          </a:xfrm>
          <a:prstGeom prst="curvedConnector4">
            <a:avLst>
              <a:gd name="adj1" fmla="val -33153"/>
              <a:gd name="adj2" fmla="val 956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050F4D-16DF-40E4-9BC1-47959ADE977D}"/>
              </a:ext>
            </a:extLst>
          </p:cNvPr>
          <p:cNvSpPr/>
          <p:nvPr/>
        </p:nvSpPr>
        <p:spPr>
          <a:xfrm>
            <a:off x="5565228" y="864128"/>
            <a:ext cx="1765738" cy="3294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Co-Predictor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02FDB-AC56-4766-B990-5BA163D52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864128"/>
            <a:ext cx="9572625" cy="387667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6F18EA-C304-4959-8432-7F4C2839D23F}"/>
              </a:ext>
            </a:extLst>
          </p:cNvPr>
          <p:cNvSpPr/>
          <p:nvPr/>
        </p:nvSpPr>
        <p:spPr>
          <a:xfrm>
            <a:off x="5454869" y="648984"/>
            <a:ext cx="1876097" cy="4306962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3EB354F-29EB-4123-A10F-7CA322E14094}"/>
                  </a:ext>
                </a:extLst>
              </p:cNvPr>
              <p:cNvSpPr/>
              <p:nvPr/>
            </p:nvSpPr>
            <p:spPr>
              <a:xfrm>
                <a:off x="360253" y="4829713"/>
                <a:ext cx="11340664" cy="1776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总体的构造：双仿射器</a:t>
                </a:r>
                <a:r>
                  <a:rPr lang="en-US" altLang="zh-CN" dirty="0"/>
                  <a:t>+MLP</a:t>
                </a:r>
                <a:r>
                  <a:rPr lang="zh-CN" altLang="en-US" dirty="0"/>
                  <a:t>（有工作表明</a:t>
                </a:r>
                <a:r>
                  <a:rPr lang="en-US" altLang="zh-CN" dirty="0"/>
                  <a:t>MLP</a:t>
                </a:r>
                <a:r>
                  <a:rPr lang="zh-CN" altLang="en-US" dirty="0"/>
                  <a:t>可以与双仿射预测器协作，可以增强“关系分类”的准确度）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Biaffine: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R</a:t>
                </a:r>
                <a:r>
                  <a:rPr lang="zh-CN" altLang="en-US" dirty="0"/>
                  <a:t>中预定义的关系的得分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i="1" dirty="0">
                    <a:solidFill>
                      <a:srgbClr val="FF0000"/>
                    </a:solidFill>
                  </a:rPr>
                  <a:t>Output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3EB354F-29EB-4123-A10F-7CA322E1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3" y="4829713"/>
                <a:ext cx="11340664" cy="1776640"/>
              </a:xfrm>
              <a:prstGeom prst="rect">
                <a:avLst/>
              </a:prstGeom>
              <a:blipFill>
                <a:blip r:embed="rId5"/>
                <a:stretch>
                  <a:fillRect l="-430" t="-2397" r="-699" b="-4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11042D0-804E-4765-B3D2-6EC0D4BBD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060" y="5165195"/>
            <a:ext cx="2895023" cy="896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9F3595-971D-4A3C-B16E-95BE20415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397" y="6150429"/>
            <a:ext cx="4324350" cy="609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D0EDE6-3F9C-45D3-B083-8ADBC980B6C7}"/>
              </a:ext>
            </a:extLst>
          </p:cNvPr>
          <p:cNvSpPr txBox="1"/>
          <p:nvPr/>
        </p:nvSpPr>
        <p:spPr>
          <a:xfrm>
            <a:off x="0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Decoding &amp; Learning 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8B8E2E-B4A4-4257-950B-866693F28248}"/>
              </a:ext>
            </a:extLst>
          </p:cNvPr>
          <p:cNvSpPr/>
          <p:nvPr/>
        </p:nvSpPr>
        <p:spPr>
          <a:xfrm>
            <a:off x="318229" y="4141216"/>
            <a:ext cx="139203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Learning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2A0FD-4563-4CCA-ACA9-F2A6A7732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1" y="4963617"/>
            <a:ext cx="3944703" cy="9939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C6BBC3-7B61-45FC-9167-F734F1C7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104" y="1182072"/>
            <a:ext cx="3971925" cy="24098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0354853-7D52-4842-AAD9-40235AF69BCE}"/>
              </a:ext>
            </a:extLst>
          </p:cNvPr>
          <p:cNvSpPr/>
          <p:nvPr/>
        </p:nvSpPr>
        <p:spPr>
          <a:xfrm>
            <a:off x="316971" y="900442"/>
            <a:ext cx="139203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Decoding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EE7C12-9470-4401-ADB5-5476AE4B2AE2}"/>
              </a:ext>
            </a:extLst>
          </p:cNvPr>
          <p:cNvSpPr/>
          <p:nvPr/>
        </p:nvSpPr>
        <p:spPr>
          <a:xfrm>
            <a:off x="199695" y="1608943"/>
            <a:ext cx="7478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模型预测的是单词间的关系，可以看作一个有方向的单词图。解码对象是使用</a:t>
            </a:r>
            <a:r>
              <a:rPr lang="en-US" altLang="zh-CN" dirty="0"/>
              <a:t>NNW</a:t>
            </a:r>
            <a:r>
              <a:rPr lang="zh-CN" altLang="en-US" dirty="0"/>
              <a:t>关系从图中的一个字到另外一个字查找某些路径。每个路径对应一个实体。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THW-*</a:t>
            </a:r>
            <a:r>
              <a:rPr lang="zh-CN" altLang="en-US" dirty="0"/>
              <a:t>关系可以识别命名实体的类型和边界信息。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Fig4 (a)-(d)</a:t>
            </a:r>
            <a:r>
              <a:rPr lang="zh-CN" altLang="en-US" dirty="0"/>
              <a:t>从易到难的解码过程。</a:t>
            </a:r>
            <a:r>
              <a:rPr lang="zh-CN" altLang="en-US" dirty="0">
                <a:solidFill>
                  <a:srgbClr val="0070C0"/>
                </a:solidFill>
              </a:rPr>
              <a:t>蓝线</a:t>
            </a:r>
            <a:r>
              <a:rPr lang="zh-CN" altLang="en-US" dirty="0"/>
              <a:t>表示</a:t>
            </a:r>
            <a:r>
              <a:rPr lang="en-US" altLang="zh-CN" dirty="0"/>
              <a:t>NNW</a:t>
            </a:r>
            <a:r>
              <a:rPr lang="zh-CN" altLang="en-US" dirty="0"/>
              <a:t>关系，</a:t>
            </a:r>
            <a:r>
              <a:rPr lang="zh-CN" altLang="en-US" dirty="0">
                <a:solidFill>
                  <a:srgbClr val="FF0000"/>
                </a:solidFill>
              </a:rPr>
              <a:t>红线</a:t>
            </a:r>
            <a:r>
              <a:rPr lang="zh-CN" altLang="en-US" dirty="0"/>
              <a:t>表示</a:t>
            </a:r>
            <a:r>
              <a:rPr lang="en-US" altLang="zh-CN" dirty="0"/>
              <a:t>THW-*</a:t>
            </a:r>
            <a:r>
              <a:rPr lang="zh-CN" altLang="en-US" dirty="0"/>
              <a:t>关系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1C93E0-025F-470E-9DB6-FD6B3B84C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525" y="3838733"/>
            <a:ext cx="6152664" cy="2491676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EAB38A-5D96-4E8C-8C94-A9813088A74B}"/>
              </a:ext>
            </a:extLst>
          </p:cNvPr>
          <p:cNvSpPr/>
          <p:nvPr/>
        </p:nvSpPr>
        <p:spPr>
          <a:xfrm>
            <a:off x="9632092" y="3838733"/>
            <a:ext cx="1876097" cy="2491676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2F512C-5CA9-4D8D-B03E-C0A787DC1360}"/>
              </a:ext>
            </a:extLst>
          </p:cNvPr>
          <p:cNvSpPr txBox="1"/>
          <p:nvPr/>
        </p:nvSpPr>
        <p:spPr>
          <a:xfrm>
            <a:off x="149982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673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908D7B-8928-4BAA-A9B3-034256B8AE96}"/>
              </a:ext>
            </a:extLst>
          </p:cNvPr>
          <p:cNvSpPr/>
          <p:nvPr/>
        </p:nvSpPr>
        <p:spPr>
          <a:xfrm>
            <a:off x="1060979" y="1366247"/>
            <a:ext cx="1030039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数据集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0070C0"/>
                </a:solidFill>
              </a:rPr>
              <a:t>14</a:t>
            </a:r>
            <a:r>
              <a:rPr lang="zh-CN" altLang="en-US" dirty="0"/>
              <a:t>个数据集，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dirty="0"/>
              <a:t>种类型的</a:t>
            </a:r>
            <a:r>
              <a:rPr lang="en-US" altLang="zh-CN" dirty="0"/>
              <a:t>NER</a:t>
            </a:r>
            <a:r>
              <a:rPr lang="zh-CN" altLang="en-US" dirty="0"/>
              <a:t>任务。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Flat NER </a:t>
            </a:r>
            <a:r>
              <a:rPr lang="zh-CN" altLang="en-US" b="1" dirty="0">
                <a:solidFill>
                  <a:srgbClr val="FF0000"/>
                </a:solidFill>
              </a:rPr>
              <a:t>数据集</a:t>
            </a:r>
            <a:r>
              <a:rPr lang="zh-CN" altLang="en-US" dirty="0"/>
              <a:t>：</a:t>
            </a:r>
            <a:r>
              <a:rPr lang="en-US" altLang="zh-CN" dirty="0"/>
              <a:t>CoNLL-2003</a:t>
            </a:r>
            <a:r>
              <a:rPr lang="zh-CN" altLang="en-US" dirty="0"/>
              <a:t>、</a:t>
            </a:r>
            <a:r>
              <a:rPr lang="en-US" altLang="zh-CN" dirty="0"/>
              <a:t>OntoNotes5.0</a:t>
            </a:r>
            <a:r>
              <a:rPr lang="zh-CN" altLang="en-US" dirty="0"/>
              <a:t>、</a:t>
            </a:r>
            <a:r>
              <a:rPr lang="en-US" altLang="zh-CN" dirty="0"/>
              <a:t> OntoNotes4.0</a:t>
            </a:r>
            <a:r>
              <a:rPr lang="zh-CN" altLang="en-US" dirty="0"/>
              <a:t>、</a:t>
            </a:r>
            <a:r>
              <a:rPr lang="en-US" altLang="zh-CN" dirty="0"/>
              <a:t>MSRA</a:t>
            </a:r>
            <a:r>
              <a:rPr lang="zh-CN" altLang="en-US" dirty="0"/>
              <a:t>、</a:t>
            </a:r>
            <a:r>
              <a:rPr lang="en-US" altLang="zh-CN" dirty="0"/>
              <a:t>Weibo</a:t>
            </a:r>
            <a:r>
              <a:rPr lang="zh-CN" altLang="en-US" dirty="0"/>
              <a:t>、</a:t>
            </a:r>
            <a:r>
              <a:rPr lang="en-US" altLang="zh-CN" dirty="0"/>
              <a:t>Resume</a:t>
            </a:r>
            <a:endParaRPr lang="en-US" altLang="zh-CN" b="0" dirty="0">
              <a:ea typeface="Cambria Math" panose="02040503050406030204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Overlapped NER </a:t>
            </a:r>
            <a:r>
              <a:rPr lang="zh-CN" altLang="en-US" b="1" dirty="0">
                <a:solidFill>
                  <a:srgbClr val="FF0000"/>
                </a:solidFill>
              </a:rPr>
              <a:t>数据集</a:t>
            </a:r>
            <a:r>
              <a:rPr lang="zh-CN" altLang="en-US" dirty="0"/>
              <a:t>：</a:t>
            </a:r>
            <a:r>
              <a:rPr lang="en-US" altLang="zh-CN" dirty="0"/>
              <a:t>ACE2004</a:t>
            </a:r>
            <a:r>
              <a:rPr lang="zh-CN" altLang="en-US" dirty="0"/>
              <a:t>、</a:t>
            </a:r>
            <a:r>
              <a:rPr lang="en-US" altLang="zh-CN" dirty="0"/>
              <a:t> ACE2005</a:t>
            </a:r>
            <a:r>
              <a:rPr lang="zh-CN" altLang="en-US" dirty="0"/>
              <a:t>、</a:t>
            </a:r>
            <a:r>
              <a:rPr lang="en-US" altLang="zh-CN" dirty="0"/>
              <a:t> GENIA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Discontinuous NER </a:t>
            </a:r>
            <a:r>
              <a:rPr lang="zh-CN" altLang="en-US" b="1" dirty="0">
                <a:solidFill>
                  <a:srgbClr val="FF0000"/>
                </a:solidFill>
              </a:rPr>
              <a:t>数据集</a:t>
            </a:r>
            <a:r>
              <a:rPr lang="zh-CN" altLang="en-US" dirty="0"/>
              <a:t>：</a:t>
            </a:r>
            <a:r>
              <a:rPr lang="en-US" altLang="zh-CN" dirty="0"/>
              <a:t>CADEC</a:t>
            </a:r>
            <a:r>
              <a:rPr lang="zh-CN" altLang="en-US" dirty="0"/>
              <a:t>、</a:t>
            </a:r>
            <a:r>
              <a:rPr lang="en-US" altLang="zh-CN" dirty="0"/>
              <a:t>ShARe13</a:t>
            </a:r>
            <a:r>
              <a:rPr lang="zh-CN" altLang="en-US" dirty="0"/>
              <a:t>、</a:t>
            </a:r>
            <a:r>
              <a:rPr lang="en-US" altLang="zh-CN" dirty="0"/>
              <a:t> ShARe14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34CC4E-1273-4DBC-8F13-49E5D8C0EBB9}"/>
              </a:ext>
            </a:extLst>
          </p:cNvPr>
          <p:cNvSpPr/>
          <p:nvPr/>
        </p:nvSpPr>
        <p:spPr>
          <a:xfrm>
            <a:off x="333483" y="804505"/>
            <a:ext cx="1134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数据集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C879EF-0EA0-455F-9782-7433E8DCC84D}"/>
              </a:ext>
            </a:extLst>
          </p:cNvPr>
          <p:cNvSpPr/>
          <p:nvPr/>
        </p:nvSpPr>
        <p:spPr>
          <a:xfrm>
            <a:off x="333483" y="3097427"/>
            <a:ext cx="1134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Baseline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92D6AA-8A61-44BE-B83C-B238B242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70987"/>
              </p:ext>
            </p:extLst>
          </p:nvPr>
        </p:nvGraphicFramePr>
        <p:xfrm>
          <a:off x="1488086" y="3386708"/>
          <a:ext cx="964937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716">
                  <a:extLst>
                    <a:ext uri="{9D8B030D-6E8A-4147-A177-3AD203B41FA5}">
                      <a16:colId xmlns:a16="http://schemas.microsoft.com/office/drawing/2014/main" val="473300817"/>
                    </a:ext>
                  </a:extLst>
                </a:gridCol>
                <a:gridCol w="5271661">
                  <a:extLst>
                    <a:ext uri="{9D8B030D-6E8A-4147-A177-3AD203B41FA5}">
                      <a16:colId xmlns:a16="http://schemas.microsoft.com/office/drawing/2014/main" val="379451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Sequence Labeling Approaches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BIO(</a:t>
                      </a:r>
                      <a:r>
                        <a:rPr lang="en-US" altLang="zh-CN" dirty="0" err="1"/>
                        <a:t>Lample</a:t>
                      </a:r>
                      <a:r>
                        <a:rPr lang="en-US" altLang="zh-CN" dirty="0"/>
                        <a:t> et al 2016 );BIOHD(Tang et al .2018);BIOES(Li et al.2020b;Ma et al 2020)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1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Span-based Approaches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枚举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分类</a:t>
                      </a:r>
                      <a:r>
                        <a:rPr lang="en-US" altLang="zh-CN" dirty="0"/>
                        <a:t>(Yu et al2020;Li et al 2021a)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4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Hypergraph-based Approaches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运用超图表示并推理</a:t>
                      </a:r>
                      <a:r>
                        <a:rPr lang="en-US" altLang="zh-CN" dirty="0"/>
                        <a:t>(Lu 2015;Wang and Lu 2018;Katiyar 2018)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1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Seq2Seq Approaches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生成标签序列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Strubell</a:t>
                      </a:r>
                      <a:r>
                        <a:rPr lang="en-US" altLang="zh-CN" dirty="0"/>
                        <a:t> 2017);</a:t>
                      </a:r>
                      <a:r>
                        <a:rPr lang="zh-CN" altLang="en-US" dirty="0"/>
                        <a:t>生成索引或词序列</a:t>
                      </a:r>
                      <a:r>
                        <a:rPr lang="en-US" altLang="zh-CN" dirty="0"/>
                        <a:t>(Yan 2021;Fei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2021)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Other 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基于转换</a:t>
                      </a:r>
                      <a:r>
                        <a:rPr lang="en-US" altLang="zh-CN" dirty="0"/>
                        <a:t>(Dai 2020);</a:t>
                      </a:r>
                      <a:r>
                        <a:rPr lang="zh-CN" altLang="en-US" dirty="0"/>
                        <a:t>基于集团</a:t>
                      </a:r>
                      <a:r>
                        <a:rPr lang="en-US" altLang="zh-CN" dirty="0"/>
                        <a:t>(Wang 2021)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2307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2E8551-312A-487D-AAB2-5973C35F7AE3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243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5B41C9-2FAC-49D8-8A24-D3344EF1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3" y="905217"/>
            <a:ext cx="9734550" cy="3114675"/>
          </a:xfrm>
          <a:prstGeom prst="rect">
            <a:avLst/>
          </a:prstGeom>
        </p:spPr>
      </p:pic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3DD62C-EB28-4644-A021-EF997BDBC81E}"/>
              </a:ext>
            </a:extLst>
          </p:cNvPr>
          <p:cNvSpPr/>
          <p:nvPr/>
        </p:nvSpPr>
        <p:spPr>
          <a:xfrm>
            <a:off x="333483" y="905217"/>
            <a:ext cx="1134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Flat NER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B3E43-BA5B-455C-B6A4-127F4F55A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40" y="4278138"/>
            <a:ext cx="9810750" cy="2228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B37AA3-E256-4E71-B547-72E33B340862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162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1395657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论文概况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9F3365-2F48-4FC3-8B55-5562194E8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80" y="874572"/>
            <a:ext cx="4439099" cy="5744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7A70DC-62F2-476E-BB67-698349E5B514}"/>
              </a:ext>
            </a:extLst>
          </p:cNvPr>
          <p:cNvSpPr txBox="1"/>
          <p:nvPr/>
        </p:nvSpPr>
        <p:spPr>
          <a:xfrm>
            <a:off x="264391" y="874574"/>
            <a:ext cx="7451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论文名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b="1" u="sng" dirty="0">
                <a:solidFill>
                  <a:srgbClr val="FF0000"/>
                </a:solidFill>
              </a:rPr>
              <a:t>Unified </a:t>
            </a:r>
            <a:r>
              <a:rPr lang="en-US" altLang="zh-CN" b="1" dirty="0"/>
              <a:t>Named Entity Recognition as </a:t>
            </a:r>
            <a:r>
              <a:rPr lang="en-US" altLang="zh-CN" b="1" u="sng" dirty="0">
                <a:solidFill>
                  <a:srgbClr val="FF0000"/>
                </a:solidFill>
              </a:rPr>
              <a:t>Word-Word Relation Classification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br>
              <a:rPr lang="en-US" altLang="zh-CN" dirty="0"/>
            </a:b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39C335-18E4-4040-8C68-6C04FABF7F16}"/>
              </a:ext>
            </a:extLst>
          </p:cNvPr>
          <p:cNvSpPr txBox="1"/>
          <p:nvPr/>
        </p:nvSpPr>
        <p:spPr>
          <a:xfrm>
            <a:off x="277091" y="1987838"/>
            <a:ext cx="3967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作者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it-IT" altLang="zh-CN" b="1" dirty="0"/>
              <a:t>Jingye Li, </a:t>
            </a:r>
            <a:r>
              <a:rPr lang="it-IT" altLang="zh-CN" i="1" dirty="0"/>
              <a:t> </a:t>
            </a:r>
            <a:r>
              <a:rPr lang="it-IT" altLang="zh-CN" b="1" dirty="0"/>
              <a:t>Hao Fei, </a:t>
            </a:r>
            <a:r>
              <a:rPr lang="en-US" altLang="zh-CN" b="1" dirty="0"/>
              <a:t>Fei Li</a:t>
            </a:r>
            <a:r>
              <a:rPr lang="en-US" altLang="zh-CN" dirty="0"/>
              <a:t> </a:t>
            </a:r>
            <a:r>
              <a:rPr lang="it-IT" altLang="zh-CN" b="1" dirty="0"/>
              <a:t>, </a:t>
            </a:r>
            <a:r>
              <a:rPr lang="en-US" altLang="zh-CN" b="1" i="1" dirty="0"/>
              <a:t>et, al</a:t>
            </a:r>
            <a:r>
              <a:rPr lang="en-US" altLang="zh-CN" b="1" dirty="0"/>
              <a:t>.</a:t>
            </a:r>
            <a:r>
              <a:rPr lang="it-IT" altLang="zh-CN" dirty="0"/>
              <a:t>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A97F34-A49A-484A-A0AF-D386F4B4588C}"/>
              </a:ext>
            </a:extLst>
          </p:cNvPr>
          <p:cNvSpPr txBox="1"/>
          <p:nvPr/>
        </p:nvSpPr>
        <p:spPr>
          <a:xfrm>
            <a:off x="277091" y="3239099"/>
            <a:ext cx="1888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单位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b="1" dirty="0"/>
              <a:t>武汉大学</a:t>
            </a:r>
            <a:r>
              <a:rPr lang="en-US" altLang="zh-CN" b="1" baseline="30000" dirty="0"/>
              <a:t>1</a:t>
            </a:r>
          </a:p>
          <a:p>
            <a:r>
              <a:rPr lang="zh-CN" altLang="en-US" b="1" dirty="0"/>
              <a:t>哈尔滨工业大学</a:t>
            </a:r>
            <a:r>
              <a:rPr lang="en-US" altLang="zh-CN" b="1" baseline="30000" dirty="0"/>
              <a:t>2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5937C7-600A-4E73-81A9-3F9FA1EFF5EE}"/>
              </a:ext>
            </a:extLst>
          </p:cNvPr>
          <p:cNvSpPr txBox="1"/>
          <p:nvPr/>
        </p:nvSpPr>
        <p:spPr>
          <a:xfrm>
            <a:off x="277091" y="4614373"/>
            <a:ext cx="4694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会议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b="1" dirty="0">
                <a:solidFill>
                  <a:srgbClr val="FF0000"/>
                </a:solidFill>
              </a:rPr>
              <a:t>AAAI2022</a:t>
            </a:r>
            <a:r>
              <a:rPr lang="en-US" altLang="zh-CN" b="1" dirty="0"/>
              <a:t> , 2021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06</a:t>
            </a:r>
            <a:r>
              <a:rPr lang="zh-CN" altLang="en-US" b="1" dirty="0"/>
              <a:t>日公布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4A58F1-EF1A-4DA7-A66B-660F15A20833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05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3DD62C-EB28-4644-A021-EF997BDBC81E}"/>
              </a:ext>
            </a:extLst>
          </p:cNvPr>
          <p:cNvSpPr/>
          <p:nvPr/>
        </p:nvSpPr>
        <p:spPr>
          <a:xfrm>
            <a:off x="333483" y="905217"/>
            <a:ext cx="1134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Overlapped NER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5683AF-5A69-4497-BE30-755B6E25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83" y="1323655"/>
            <a:ext cx="11789487" cy="31594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3B2454-C79A-4F2D-9E50-F5D5C2CD6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802" y="4667570"/>
            <a:ext cx="4772025" cy="1733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7E327F-6D74-4784-BF4D-3DCD01BA27EA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59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3DD62C-EB28-4644-A021-EF997BDBC81E}"/>
              </a:ext>
            </a:extLst>
          </p:cNvPr>
          <p:cNvSpPr/>
          <p:nvPr/>
        </p:nvSpPr>
        <p:spPr>
          <a:xfrm>
            <a:off x="333483" y="905217"/>
            <a:ext cx="1134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Discontinuous NER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59201A-1B44-40B3-9084-BD46C123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83" y="1644650"/>
            <a:ext cx="11755527" cy="3219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30595A-15E4-47DF-8047-0CBEBE180ADB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28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3DD62C-EB28-4644-A021-EF997BDBC81E}"/>
              </a:ext>
            </a:extLst>
          </p:cNvPr>
          <p:cNvSpPr/>
          <p:nvPr/>
        </p:nvSpPr>
        <p:spPr>
          <a:xfrm>
            <a:off x="333483" y="905217"/>
            <a:ext cx="11340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消融实验结果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4F0C24-1C30-45B0-B9FA-73E286EF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6" y="1274550"/>
            <a:ext cx="5703958" cy="35587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6A08D5-1788-4410-A7D0-32ED8D71CC8A}"/>
              </a:ext>
            </a:extLst>
          </p:cNvPr>
          <p:cNvSpPr txBox="1"/>
          <p:nvPr/>
        </p:nvSpPr>
        <p:spPr>
          <a:xfrm>
            <a:off x="134216" y="633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22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E068D7-5F80-45BC-B0A5-6C937383FD96}"/>
              </a:ext>
            </a:extLst>
          </p:cNvPr>
          <p:cNvSpPr/>
          <p:nvPr/>
        </p:nvSpPr>
        <p:spPr>
          <a:xfrm>
            <a:off x="6096000" y="1484243"/>
            <a:ext cx="58381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首先，在没有区域和距离嵌入的情况下，我们观察到三个数据集的性能略有下降。通过去除所有卷积，性能也明显下降，这验证了多粒度扩展卷积的有效性。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此外，去除不同膨胀率的卷积后，性能也会下降，尤其是对于膨胀率为</a:t>
            </a:r>
            <a:r>
              <a:rPr lang="en-US" altLang="zh-CN" dirty="0"/>
              <a:t>2</a:t>
            </a:r>
            <a:r>
              <a:rPr lang="zh-CN" altLang="en-US" dirty="0"/>
              <a:t>的卷积。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比较共同预测层中的</a:t>
            </a:r>
            <a:r>
              <a:rPr lang="en-US" altLang="zh-CN" dirty="0" err="1"/>
              <a:t>Biafine</a:t>
            </a:r>
            <a:r>
              <a:rPr lang="zh-CN" altLang="en-US" dirty="0"/>
              <a:t>和</a:t>
            </a:r>
            <a:r>
              <a:rPr lang="en-US" altLang="zh-CN" dirty="0"/>
              <a:t>MLP</a:t>
            </a:r>
            <a:r>
              <a:rPr lang="zh-CN" altLang="en-US" dirty="0"/>
              <a:t>，我们发现虽然</a:t>
            </a:r>
            <a:r>
              <a:rPr lang="en-US" altLang="zh-CN" dirty="0"/>
              <a:t>MLP</a:t>
            </a:r>
            <a:r>
              <a:rPr lang="zh-CN" altLang="en-US" dirty="0"/>
              <a:t>起主导作用，但</a:t>
            </a:r>
            <a:r>
              <a:rPr lang="en-US" altLang="zh-CN" dirty="0" err="1"/>
              <a:t>Biafine</a:t>
            </a:r>
            <a:r>
              <a:rPr lang="zh-CN" altLang="en-US" dirty="0"/>
              <a:t>最多也带来</a:t>
            </a:r>
            <a:r>
              <a:rPr lang="en-US" altLang="zh-CN" dirty="0"/>
              <a:t>0.5%</a:t>
            </a:r>
            <a:r>
              <a:rPr lang="zh-CN" altLang="en-US" dirty="0"/>
              <a:t>的收益。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最后，当删除</a:t>
            </a:r>
            <a:r>
              <a:rPr lang="en-US" altLang="zh-CN" dirty="0"/>
              <a:t>NNW</a:t>
            </a:r>
            <a:r>
              <a:rPr lang="zh-CN" altLang="en-US" dirty="0"/>
              <a:t>关系时，所有数据集上的</a:t>
            </a:r>
            <a:r>
              <a:rPr lang="en-US" altLang="zh-CN" dirty="0"/>
              <a:t>F1s</a:t>
            </a:r>
            <a:r>
              <a:rPr lang="zh-CN" altLang="en-US" dirty="0"/>
              <a:t>都会下降，尤其是在</a:t>
            </a:r>
            <a:r>
              <a:rPr lang="en-US" altLang="zh-CN" dirty="0"/>
              <a:t>CADEC</a:t>
            </a:r>
            <a:r>
              <a:rPr lang="zh-CN" altLang="en-US" dirty="0"/>
              <a:t>上（</a:t>
            </a:r>
            <a:r>
              <a:rPr lang="en-US" altLang="zh-CN" dirty="0"/>
              <a:t>4.2%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586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2398741"/>
            <a:ext cx="12191999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谢谢聆听，请各位批评指正！</a:t>
            </a:r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E04D57-AAF0-4EA0-80BD-24FC6D66F664}"/>
              </a:ext>
            </a:extLst>
          </p:cNvPr>
          <p:cNvSpPr/>
          <p:nvPr/>
        </p:nvSpPr>
        <p:spPr>
          <a:xfrm>
            <a:off x="2968615" y="5419550"/>
            <a:ext cx="6254770" cy="9198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汇报人：张浩堃</a:t>
            </a:r>
            <a:endParaRPr lang="en-US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</a:pP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日</a:t>
            </a:r>
            <a:endParaRPr lang="zh-CN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113EF0C-7510-4C2D-ABBD-FA011C5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10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2776344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相关工作回顾 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AB4B1-7FFA-487B-AFCF-3A0DD9E658BD}"/>
              </a:ext>
            </a:extLst>
          </p:cNvPr>
          <p:cNvSpPr txBox="1"/>
          <p:nvPr/>
        </p:nvSpPr>
        <p:spPr>
          <a:xfrm>
            <a:off x="398584" y="973015"/>
            <a:ext cx="47302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Sequence Labeling Approaches</a:t>
            </a:r>
            <a:r>
              <a:rPr lang="zh-CN" altLang="en-US" sz="2400" dirty="0"/>
              <a:t>：</a:t>
            </a:r>
          </a:p>
          <a:p>
            <a:r>
              <a:rPr lang="zh-CN" altLang="en-US" dirty="0"/>
              <a:t>为每个</a:t>
            </a:r>
            <a:r>
              <a:rPr lang="en-US" altLang="zh-CN" dirty="0"/>
              <a:t>token</a:t>
            </a:r>
            <a:r>
              <a:rPr lang="zh-CN" altLang="en-US" dirty="0"/>
              <a:t>分配一个预先定义的标签。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代表模型：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CNN-CRF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BiLSTM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-CRF;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NimbusRomNo9L-Regu"/>
              </a:rPr>
              <a:t>缺点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：不能处理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overlapped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和不连续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NER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5D96930-9D43-47CD-B5DB-9500B6EB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755" y="1200291"/>
            <a:ext cx="3616661" cy="16572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ED7CB8-CF88-4A6A-B5F8-4E23F60CAA06}"/>
              </a:ext>
            </a:extLst>
          </p:cNvPr>
          <p:cNvSpPr txBox="1"/>
          <p:nvPr/>
        </p:nvSpPr>
        <p:spPr>
          <a:xfrm>
            <a:off x="398584" y="2759836"/>
            <a:ext cx="80714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Span-Based Approaches</a:t>
            </a:r>
            <a:r>
              <a:rPr lang="zh-CN" altLang="en-US" sz="2400" dirty="0"/>
              <a:t>：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NER</a:t>
            </a:r>
            <a:r>
              <a:rPr lang="zh-CN" altLang="en-US" dirty="0"/>
              <a:t>看成</a:t>
            </a:r>
            <a:r>
              <a:rPr lang="en-US" altLang="zh-CN" dirty="0"/>
              <a:t>span</a:t>
            </a:r>
            <a:r>
              <a:rPr lang="zh-CN" altLang="en-US" dirty="0"/>
              <a:t>分类的问题。枚举所有可能的</a:t>
            </a:r>
            <a:r>
              <a:rPr lang="en-US" altLang="zh-CN" dirty="0"/>
              <a:t>span</a:t>
            </a:r>
            <a:r>
              <a:rPr lang="zh-CN" altLang="en-US" dirty="0"/>
              <a:t>，然后进行分类。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Yu et al 2020</a:t>
            </a:r>
            <a:r>
              <a:rPr lang="en-US" altLang="zh-CN" dirty="0"/>
              <a:t>. </a:t>
            </a:r>
            <a:r>
              <a:rPr lang="zh-CN" altLang="en-US" dirty="0"/>
              <a:t>利用双仿射注意力去度量一个</a:t>
            </a:r>
            <a:r>
              <a:rPr lang="en-US" altLang="zh-CN" dirty="0"/>
              <a:t>span</a:t>
            </a:r>
            <a:r>
              <a:rPr lang="zh-CN" altLang="en-US" dirty="0"/>
              <a:t>作为命名实体的可能性。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Li et al 2020</a:t>
            </a:r>
            <a:r>
              <a:rPr lang="en-US" altLang="zh-CN" dirty="0"/>
              <a:t>. </a:t>
            </a:r>
            <a:r>
              <a:rPr lang="zh-CN" altLang="en-US" dirty="0"/>
              <a:t>把</a:t>
            </a:r>
            <a:r>
              <a:rPr lang="en-US" altLang="zh-CN" dirty="0"/>
              <a:t>NER</a:t>
            </a:r>
            <a:r>
              <a:rPr lang="zh-CN" altLang="en-US" dirty="0"/>
              <a:t>看成阅读理解任务。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Shen et al 2021</a:t>
            </a:r>
            <a:r>
              <a:rPr lang="en-US" altLang="zh-CN" dirty="0"/>
              <a:t>.two-stage</a:t>
            </a:r>
            <a:r>
              <a:rPr lang="zh-CN" altLang="en-US" dirty="0"/>
              <a:t>首先通过一个过滤器生成质量高的</a:t>
            </a:r>
            <a:r>
              <a:rPr lang="en-US" altLang="zh-CN" dirty="0"/>
              <a:t>span</a:t>
            </a:r>
            <a:r>
              <a:rPr lang="zh-CN" altLang="en-US" dirty="0"/>
              <a:t>，然后再分类。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Li et al 2021</a:t>
            </a:r>
            <a:r>
              <a:rPr lang="en-US" altLang="zh-CN" dirty="0"/>
              <a:t>. </a:t>
            </a:r>
            <a:r>
              <a:rPr lang="zh-CN" altLang="en-US" dirty="0"/>
              <a:t>把不连读</a:t>
            </a:r>
            <a:r>
              <a:rPr lang="en-US" altLang="zh-CN" dirty="0"/>
              <a:t>NER</a:t>
            </a:r>
            <a:r>
              <a:rPr lang="zh-CN" altLang="en-US" dirty="0"/>
              <a:t>转换成从实体片段图中找子图的问题。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缺点</a:t>
            </a:r>
            <a:r>
              <a:rPr lang="zh-CN" altLang="en-US" dirty="0"/>
              <a:t>：复杂度高，特别对于长实体。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567725-E0EB-4075-94FA-8E8D8373CC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002" t="62507" r="13938"/>
          <a:stretch/>
        </p:blipFill>
        <p:spPr>
          <a:xfrm>
            <a:off x="8470024" y="3220561"/>
            <a:ext cx="3263046" cy="1509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5A94FA-B5AD-475D-BE29-CD1827F0579E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3F8F5C-F1D4-45A6-9177-CFB164A319B1}"/>
              </a:ext>
            </a:extLst>
          </p:cNvPr>
          <p:cNvCxnSpPr>
            <a:cxnSpLocks/>
          </p:cNvCxnSpPr>
          <p:nvPr/>
        </p:nvCxnSpPr>
        <p:spPr>
          <a:xfrm>
            <a:off x="4643718" y="2097741"/>
            <a:ext cx="485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2D2D899-0CD3-4A1E-95B3-85A04D15E519}"/>
              </a:ext>
            </a:extLst>
          </p:cNvPr>
          <p:cNvSpPr/>
          <p:nvPr/>
        </p:nvSpPr>
        <p:spPr>
          <a:xfrm>
            <a:off x="5128790" y="1911862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Ju et al</a:t>
            </a:r>
            <a:r>
              <a:rPr lang="en-US" altLang="zh-CN" dirty="0"/>
              <a:t>. </a:t>
            </a:r>
            <a:r>
              <a:rPr lang="zh-CN" altLang="en-US" dirty="0"/>
              <a:t>动态叠加 </a:t>
            </a:r>
            <a:r>
              <a:rPr lang="en-US" altLang="zh-CN" dirty="0"/>
              <a:t>flat NER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0318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2776344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相关工作回顾 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AB4B1-7FFA-487B-AFCF-3A0DD9E658BD}"/>
              </a:ext>
            </a:extLst>
          </p:cNvPr>
          <p:cNvSpPr txBox="1"/>
          <p:nvPr/>
        </p:nvSpPr>
        <p:spPr>
          <a:xfrm>
            <a:off x="398584" y="973015"/>
            <a:ext cx="47134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Hypergraph-based Approaches</a:t>
            </a:r>
            <a:r>
              <a:rPr lang="zh-CN" altLang="en-US" sz="2400" dirty="0"/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建立超图去建模所有可能的实体。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ED7CB8-CF88-4A6A-B5F8-4E23F60CAA06}"/>
              </a:ext>
            </a:extLst>
          </p:cNvPr>
          <p:cNvSpPr txBox="1"/>
          <p:nvPr/>
        </p:nvSpPr>
        <p:spPr>
          <a:xfrm>
            <a:off x="398584" y="2759836"/>
            <a:ext cx="818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Seq2Seq Approaches</a:t>
            </a:r>
            <a:r>
              <a:rPr lang="zh-CN" altLang="en-US" sz="2400" dirty="0"/>
              <a:t>：</a:t>
            </a:r>
          </a:p>
          <a:p>
            <a:r>
              <a:rPr lang="zh-CN" altLang="en-US" dirty="0"/>
              <a:t>输入：句子；输出：实体的开始位置，</a:t>
            </a:r>
            <a:r>
              <a:rPr lang="en-US" altLang="zh-CN" dirty="0"/>
              <a:t>span</a:t>
            </a:r>
            <a:r>
              <a:rPr lang="zh-CN" altLang="en-US" dirty="0"/>
              <a:t>的长度以及标签。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Fei et al 2021 </a:t>
            </a:r>
            <a:r>
              <a:rPr lang="zh-CN" altLang="en-US" dirty="0"/>
              <a:t>用带指针网络的</a:t>
            </a:r>
            <a:r>
              <a:rPr lang="en-US" altLang="zh-CN" dirty="0"/>
              <a:t>Seq2Seq</a:t>
            </a:r>
            <a:r>
              <a:rPr lang="zh-CN" altLang="en-US" dirty="0"/>
              <a:t>模型处理不连续</a:t>
            </a:r>
            <a:r>
              <a:rPr lang="en-US" altLang="zh-CN" dirty="0"/>
              <a:t>NER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复旦大学邱锡鹏团队提出一个统一的</a:t>
            </a:r>
            <a:r>
              <a:rPr lang="en-US" altLang="zh-CN" dirty="0"/>
              <a:t>Seq2Seq</a:t>
            </a:r>
            <a:r>
              <a:rPr lang="zh-CN" altLang="en-US" dirty="0"/>
              <a:t>模型去处理</a:t>
            </a:r>
            <a:r>
              <a:rPr lang="en-US" altLang="zh-CN" dirty="0"/>
              <a:t>NER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缺点</a:t>
            </a:r>
            <a:r>
              <a:rPr lang="zh-CN" altLang="en-US" dirty="0"/>
              <a:t>：可能存在解码效率问题；</a:t>
            </a:r>
            <a:r>
              <a:rPr lang="en-US" altLang="zh-CN" dirty="0"/>
              <a:t>exposure bias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https://kexue.fm/archives/7259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Picture 2" descr="image-20210121115307019">
            <a:extLst>
              <a:ext uri="{FF2B5EF4-FFF2-40B4-BE49-F238E27FC236}">
                <a16:creationId xmlns:a16="http://schemas.microsoft.com/office/drawing/2014/main" id="{B3AEF2B6-D7C3-462F-8AD6-F507D806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00" y="839316"/>
            <a:ext cx="2848156" cy="2589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26BCB9-3B55-401B-95DE-4D8CD049F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324" y="4472994"/>
            <a:ext cx="4625275" cy="2051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BABBB17-FD13-4757-A115-638E22D4F6A2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81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本文的动机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9109F-B38E-42F6-98BF-FB3A6834947D}"/>
              </a:ext>
            </a:extLst>
          </p:cNvPr>
          <p:cNvSpPr txBox="1"/>
          <p:nvPr/>
        </p:nvSpPr>
        <p:spPr>
          <a:xfrm>
            <a:off x="528610" y="1330554"/>
            <a:ext cx="11663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目前关于</a:t>
            </a:r>
            <a:r>
              <a:rPr lang="en-US" altLang="zh-CN" dirty="0"/>
              <a:t>NER</a:t>
            </a:r>
            <a:r>
              <a:rPr lang="zh-CN" altLang="en-US" dirty="0"/>
              <a:t>的表现最好的工作是基于</a:t>
            </a:r>
            <a:r>
              <a:rPr lang="en-US" altLang="zh-CN" dirty="0"/>
              <a:t>span</a:t>
            </a:r>
            <a:r>
              <a:rPr lang="zh-CN" altLang="en-US" dirty="0"/>
              <a:t>的和</a:t>
            </a:r>
            <a:r>
              <a:rPr lang="en-US" altLang="zh-CN" dirty="0"/>
              <a:t>Seq2Seq</a:t>
            </a:r>
            <a:r>
              <a:rPr lang="zh-CN" altLang="en-US" dirty="0"/>
              <a:t>，前者都在想尽千方百计去关于怎么精确识别实体的边界（当然这也是</a:t>
            </a:r>
            <a:r>
              <a:rPr lang="en-US" altLang="zh-CN" dirty="0"/>
              <a:t>NER</a:t>
            </a:r>
            <a:r>
              <a:rPr lang="zh-CN" altLang="en-US" dirty="0"/>
              <a:t>问题的核心，尤其是针对扁平</a:t>
            </a:r>
            <a:r>
              <a:rPr lang="en-US" altLang="zh-CN" dirty="0"/>
              <a:t>NER</a:t>
            </a:r>
            <a:r>
              <a:rPr lang="zh-CN" altLang="en-US" dirty="0"/>
              <a:t>任务），后者可能会受到</a:t>
            </a:r>
            <a:r>
              <a:rPr lang="en-US" altLang="zh-CN"/>
              <a:t>exposure bias</a:t>
            </a:r>
            <a:r>
              <a:rPr lang="zh-CN" altLang="en-US"/>
              <a:t>的</a:t>
            </a:r>
            <a:r>
              <a:rPr lang="zh-CN" altLang="en-US" dirty="0"/>
              <a:t>影响 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经过对三种类型的</a:t>
            </a:r>
            <a:r>
              <a:rPr lang="en-US" altLang="zh-CN" dirty="0"/>
              <a:t>NER</a:t>
            </a:r>
            <a:r>
              <a:rPr lang="zh-CN" altLang="en-US" dirty="0"/>
              <a:t>任务深度的在思考，作者发现统一</a:t>
            </a:r>
            <a:r>
              <a:rPr lang="en-US" altLang="zh-CN" dirty="0"/>
              <a:t>NER</a:t>
            </a:r>
            <a:r>
              <a:rPr lang="zh-CN" altLang="en-US" dirty="0"/>
              <a:t>任务的瓶颈在于如何去建模实体词之间的邻接关系。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这种邻接关系本质上描述了部分文本段之间的</a:t>
            </a:r>
            <a:r>
              <a:rPr lang="zh-CN" altLang="en-US" b="1" dirty="0">
                <a:solidFill>
                  <a:srgbClr val="FF0000"/>
                </a:solidFill>
              </a:rPr>
              <a:t>语义连通性</a:t>
            </a:r>
            <a:r>
              <a:rPr lang="zh-CN" altLang="en-US" dirty="0"/>
              <a:t>，尤其是对于重叠和不连续的文本段，邻接关系起着关键作用。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CC8805-A43A-4427-A6D8-72AC243B7F9B}"/>
              </a:ext>
            </a:extLst>
          </p:cNvPr>
          <p:cNvSpPr txBox="1"/>
          <p:nvPr/>
        </p:nvSpPr>
        <p:spPr>
          <a:xfrm>
            <a:off x="653870" y="935086"/>
            <a:ext cx="646331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观察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E0424C-A88F-42B0-B918-8832ED7A2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04" t="1639" r="11738" b="78048"/>
          <a:stretch/>
        </p:blipFill>
        <p:spPr>
          <a:xfrm>
            <a:off x="7772398" y="3814069"/>
            <a:ext cx="4293476" cy="1042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1519D5-D42C-4717-A780-F0840022094C}"/>
              </a:ext>
            </a:extLst>
          </p:cNvPr>
          <p:cNvSpPr/>
          <p:nvPr/>
        </p:nvSpPr>
        <p:spPr>
          <a:xfrm>
            <a:off x="220290" y="3718839"/>
            <a:ext cx="651703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可以很轻松的检测到的“腿部疼痛”，因为它的组成词都是自然相邻的。但是，要检测出不连续的实体“肩部疼痛”，有效地捕捉“</a:t>
            </a:r>
            <a:r>
              <a:rPr lang="en-US" altLang="zh-CN" dirty="0"/>
              <a:t>aching in</a:t>
            </a:r>
            <a:r>
              <a:rPr lang="zh-CN" altLang="en-US" dirty="0"/>
              <a:t>”与“</a:t>
            </a:r>
            <a:r>
              <a:rPr lang="en-US" altLang="zh-CN" dirty="0"/>
              <a:t>shoulders</a:t>
            </a:r>
            <a:r>
              <a:rPr lang="zh-CN" altLang="en-US" dirty="0"/>
              <a:t>”相邻片段之间的语义关系是必不可少的 。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985CE1B-0C8F-4277-B539-E955B3926DD0}"/>
              </a:ext>
            </a:extLst>
          </p:cNvPr>
          <p:cNvSpPr/>
          <p:nvPr/>
        </p:nvSpPr>
        <p:spPr>
          <a:xfrm rot="10800000">
            <a:off x="6954098" y="4145582"/>
            <a:ext cx="60152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3F635-A30C-4317-9348-FA4BD8133FDF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96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04F5FD6-F28A-41C9-B67A-5C555F59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35" y="4386248"/>
            <a:ext cx="2513943" cy="2282396"/>
          </a:xfrm>
          <a:prstGeom prst="rect">
            <a:avLst/>
          </a:prstGeom>
        </p:spPr>
      </p:pic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本文的</a:t>
            </a: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9109F-B38E-42F6-98BF-FB3A6834947D}"/>
              </a:ext>
            </a:extLst>
          </p:cNvPr>
          <p:cNvSpPr txBox="1"/>
          <p:nvPr/>
        </p:nvSpPr>
        <p:spPr>
          <a:xfrm>
            <a:off x="528610" y="1330554"/>
            <a:ext cx="1166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基于上文的观察，我们在本文中研究了另一种统一的</a:t>
            </a:r>
            <a:r>
              <a:rPr lang="en-US" altLang="zh-CN" dirty="0"/>
              <a:t>NER</a:t>
            </a:r>
            <a:r>
              <a:rPr lang="zh-CN" altLang="en-US" dirty="0"/>
              <a:t>的方法，即</a:t>
            </a:r>
            <a:r>
              <a:rPr lang="en-US" altLang="zh-CN" dirty="0"/>
              <a:t>W</a:t>
            </a:r>
            <a:r>
              <a:rPr lang="en-US" altLang="zh-CN" baseline="30000" dirty="0"/>
              <a:t>2</a:t>
            </a:r>
            <a:r>
              <a:rPr lang="en-US" altLang="zh-CN" dirty="0"/>
              <a:t>NER</a:t>
            </a:r>
            <a:r>
              <a:rPr lang="zh-CN" altLang="en-US" dirty="0"/>
              <a:t>，具有一种新的词</a:t>
            </a:r>
            <a:r>
              <a:rPr lang="en-US" altLang="zh-CN" dirty="0"/>
              <a:t>-</a:t>
            </a:r>
            <a:r>
              <a:rPr lang="zh-CN" altLang="en-US" dirty="0"/>
              <a:t>词关系分类结构。该方法通过对实体边界标识和实体词之间的相邻关系进行有效建模，解决了统一的</a:t>
            </a:r>
            <a:r>
              <a:rPr lang="en-US" altLang="zh-CN" dirty="0"/>
              <a:t>NER</a:t>
            </a:r>
            <a:r>
              <a:rPr lang="zh-CN" altLang="en-US" dirty="0"/>
              <a:t>问题。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CC8805-A43A-4427-A6D8-72AC243B7F9B}"/>
              </a:ext>
            </a:extLst>
          </p:cNvPr>
          <p:cNvSpPr txBox="1"/>
          <p:nvPr/>
        </p:nvSpPr>
        <p:spPr>
          <a:xfrm>
            <a:off x="653870" y="935086"/>
            <a:ext cx="646331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1519D5-D42C-4717-A780-F0840022094C}"/>
              </a:ext>
            </a:extLst>
          </p:cNvPr>
          <p:cNvSpPr/>
          <p:nvPr/>
        </p:nvSpPr>
        <p:spPr>
          <a:xfrm>
            <a:off x="220290" y="2457592"/>
            <a:ext cx="651703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特别地：本文的词</a:t>
            </a:r>
            <a:r>
              <a:rPr lang="en-US" altLang="zh-CN" dirty="0"/>
              <a:t>-</a:t>
            </a:r>
            <a:r>
              <a:rPr lang="zh-CN" altLang="en-US" dirty="0"/>
              <a:t>词关系分类定义两种关系：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NNW</a:t>
            </a:r>
            <a:r>
              <a:rPr lang="zh-CN" altLang="en-US" dirty="0"/>
              <a:t>：</a:t>
            </a:r>
            <a:r>
              <a:rPr lang="en-US" altLang="zh-CN" dirty="0"/>
              <a:t>Next-Neighboring-Word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THW-*</a:t>
            </a:r>
            <a:r>
              <a:rPr lang="zh-CN" altLang="en-US" dirty="0"/>
              <a:t>：</a:t>
            </a:r>
            <a:r>
              <a:rPr lang="en-US" altLang="zh-CN" dirty="0"/>
              <a:t>Tail-Head-Word-* </a:t>
            </a:r>
            <a:r>
              <a:rPr lang="zh-CN" altLang="en-US" dirty="0"/>
              <a:t>这里</a:t>
            </a:r>
            <a:r>
              <a:rPr lang="en-US" altLang="zh-CN" dirty="0"/>
              <a:t>*</a:t>
            </a:r>
            <a:r>
              <a:rPr lang="zh-CN" altLang="en-US" dirty="0"/>
              <a:t>表示实体的类型。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985CE1B-0C8F-4277-B539-E955B3926DD0}"/>
              </a:ext>
            </a:extLst>
          </p:cNvPr>
          <p:cNvSpPr/>
          <p:nvPr/>
        </p:nvSpPr>
        <p:spPr>
          <a:xfrm rot="10800000">
            <a:off x="6954098" y="2884335"/>
            <a:ext cx="60152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FA986-D26E-4075-B832-403073D359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67"/>
          <a:stretch/>
        </p:blipFill>
        <p:spPr>
          <a:xfrm>
            <a:off x="7866801" y="2457592"/>
            <a:ext cx="4104909" cy="1120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9FDB9394-936D-4F3F-AC7E-DC1FDEED9A75}"/>
              </a:ext>
            </a:extLst>
          </p:cNvPr>
          <p:cNvSpPr/>
          <p:nvPr/>
        </p:nvSpPr>
        <p:spPr>
          <a:xfrm>
            <a:off x="3265971" y="3477079"/>
            <a:ext cx="425669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F23F29-AEAF-4464-9C5F-AE8CA54DE995}"/>
              </a:ext>
            </a:extLst>
          </p:cNvPr>
          <p:cNvSpPr/>
          <p:nvPr/>
        </p:nvSpPr>
        <p:spPr>
          <a:xfrm>
            <a:off x="4735778" y="628148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为单词对构建了一个二维（</a:t>
            </a:r>
            <a:r>
              <a:rPr lang="en-US" altLang="zh-CN" dirty="0">
                <a:latin typeface="Arial" panose="020B0604020202020204" pitchFamily="34" charset="0"/>
              </a:rPr>
              <a:t>2D</a:t>
            </a:r>
            <a:r>
              <a:rPr lang="zh-CN" altLang="en-US" dirty="0">
                <a:latin typeface="Arial" panose="020B0604020202020204" pitchFamily="34" charset="0"/>
              </a:rPr>
              <a:t>）网格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83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3951124-5E3D-4CD7-94E6-F0A61441D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36"/>
          <a:stretch/>
        </p:blipFill>
        <p:spPr>
          <a:xfrm>
            <a:off x="7236995" y="829127"/>
            <a:ext cx="4955005" cy="4597579"/>
          </a:xfrm>
          <a:prstGeom prst="rect">
            <a:avLst/>
          </a:prstGeom>
        </p:spPr>
      </p:pic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D1519D5-D42C-4717-A780-F0840022094C}"/>
                  </a:ext>
                </a:extLst>
              </p:cNvPr>
              <p:cNvSpPr/>
              <p:nvPr/>
            </p:nvSpPr>
            <p:spPr>
              <a:xfrm>
                <a:off x="137959" y="1363640"/>
                <a:ext cx="4815041" cy="94564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输入</a:t>
                </a:r>
                <a:r>
                  <a:rPr lang="zh-CN" altLang="en-US" dirty="0"/>
                  <a:t>：包含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的句子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任务</a:t>
                </a:r>
                <a:r>
                  <a:rPr lang="zh-CN" altLang="en-US" dirty="0"/>
                  <a:t>：抽取每个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词对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之间的关系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NONE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NNW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THW-*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D1519D5-D42C-4717-A780-F0840022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9" y="1363640"/>
                <a:ext cx="4815041" cy="945643"/>
              </a:xfrm>
              <a:prstGeom prst="rect">
                <a:avLst/>
              </a:prstGeom>
              <a:blipFill>
                <a:blip r:embed="rId5"/>
                <a:stretch>
                  <a:fillRect l="-1010" t="-4459" r="-5556" b="-8917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F3EE2FE7-77E5-4C7D-9630-7D1D29D17B9B}"/>
              </a:ext>
            </a:extLst>
          </p:cNvPr>
          <p:cNvSpPr/>
          <p:nvPr/>
        </p:nvSpPr>
        <p:spPr>
          <a:xfrm>
            <a:off x="137959" y="6013467"/>
            <a:ext cx="6402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</a:rPr>
              <a:t>通过这样的设计可以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同时</a:t>
            </a:r>
            <a:r>
              <a:rPr lang="zh-CN" altLang="en-US" sz="2000" dirty="0">
                <a:latin typeface="Arial" panose="020B0604020202020204" pitchFamily="34" charset="0"/>
              </a:rPr>
              <a:t>处理三种类型的</a:t>
            </a:r>
            <a:r>
              <a:rPr lang="en-US" altLang="zh-CN" sz="2000" b="1" dirty="0">
                <a:latin typeface="Arial" panose="020B0604020202020204" pitchFamily="34" charset="0"/>
              </a:rPr>
              <a:t>NER</a:t>
            </a:r>
            <a:r>
              <a:rPr lang="zh-CN" altLang="en-US" sz="2000" dirty="0">
                <a:latin typeface="Arial" panose="020B0604020202020204" pitchFamily="34" charset="0"/>
              </a:rPr>
              <a:t>任务。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B27745-5CF7-42DF-885E-6303123D777F}"/>
                  </a:ext>
                </a:extLst>
              </p:cNvPr>
              <p:cNvSpPr/>
              <p:nvPr/>
            </p:nvSpPr>
            <p:spPr>
              <a:xfrm>
                <a:off x="137959" y="2821020"/>
                <a:ext cx="6593917" cy="14773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NONE</a:t>
                </a:r>
                <a:r>
                  <a:rPr lang="zh-CN" altLang="en-US" dirty="0"/>
                  <a:t>：表明该词对没有本文定义的任何关系。</a:t>
                </a:r>
                <a:endParaRPr lang="en-US" altLang="zh-CN" dirty="0"/>
              </a:p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NNW</a:t>
                </a:r>
                <a:r>
                  <a:rPr lang="zh-CN" altLang="en-US" dirty="0"/>
                  <a:t>：表示单词对属于一个实体，并且网格中某一行的单词有一个连续的后续词（在网格的某一列中）。</a:t>
                </a:r>
                <a:endParaRPr lang="en-US" altLang="zh-CN" b="1" i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𝐓𝐇𝐖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-*</a:t>
                </a:r>
                <a:r>
                  <a:rPr lang="zh-CN" altLang="en-US" dirty="0"/>
                  <a:t>：表示网格中特定行中的单词是实体提及的尾部，网格中特定列中的单词是实体提及的头部。“*”表示实体类型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B27745-5CF7-42DF-885E-6303123D7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9" y="2821020"/>
                <a:ext cx="6593917" cy="1477328"/>
              </a:xfrm>
              <a:prstGeom prst="rect">
                <a:avLst/>
              </a:prstGeom>
              <a:blipFill>
                <a:blip r:embed="rId6"/>
                <a:stretch>
                  <a:fillRect l="-739" t="-2869" b="-5738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076297C3-9D2A-4626-9637-7488A90FA9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67"/>
          <a:stretch/>
        </p:blipFill>
        <p:spPr>
          <a:xfrm>
            <a:off x="7524082" y="5530501"/>
            <a:ext cx="4104909" cy="1120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28D2-8BC7-4738-8689-D40FD4FE7B94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51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BA643-CB98-417B-A280-E111F947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4216"/>
            <a:ext cx="11952454" cy="4661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ECD3E90-CF57-43E0-8A8B-ACC44D1D676D}"/>
                  </a:ext>
                </a:extLst>
              </p:cNvPr>
              <p:cNvSpPr/>
              <p:nvPr/>
            </p:nvSpPr>
            <p:spPr>
              <a:xfrm>
                <a:off x="2931324" y="5620962"/>
                <a:ext cx="6155526" cy="9233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.Encoder Layer</a:t>
                </a:r>
                <a:r>
                  <a:rPr lang="zh-CN" altLang="en-US" dirty="0"/>
                  <a:t>：强化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的语义表示。</a:t>
                </a:r>
                <a:endParaRPr lang="en-US" altLang="zh-CN" dirty="0"/>
              </a:p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.Convolution Layer</a:t>
                </a:r>
                <a:r>
                  <a:rPr lang="zh-CN" altLang="en-US" dirty="0"/>
                  <a:t>：对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上面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设计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网格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进行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𝑷𝒓𝒆𝒅𝒊𝒄𝒕𝒐𝒓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𝑳𝒂𝒚𝒆𝒓</m:t>
                    </m:r>
                  </m:oMath>
                </a14:m>
                <a:r>
                  <a:rPr lang="zh-CN" altLang="en-US" dirty="0"/>
                  <a:t>：对词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词的关系进行分类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ECD3E90-CF57-43E0-8A8B-ACC44D1D6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24" y="5620962"/>
                <a:ext cx="6155526" cy="923330"/>
              </a:xfrm>
              <a:prstGeom prst="rect">
                <a:avLst/>
              </a:prstGeom>
              <a:blipFill>
                <a:blip r:embed="rId5"/>
                <a:stretch>
                  <a:fillRect l="-791" t="-3896" b="-9091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B7C573-4394-41FB-BDCC-C5D3A6E58461}"/>
              </a:ext>
            </a:extLst>
          </p:cNvPr>
          <p:cNvSpPr/>
          <p:nvPr/>
        </p:nvSpPr>
        <p:spPr>
          <a:xfrm>
            <a:off x="704850" y="764216"/>
            <a:ext cx="2590800" cy="411258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0B7345-D9E1-4310-8A5C-B95EE498F328}"/>
              </a:ext>
            </a:extLst>
          </p:cNvPr>
          <p:cNvSpPr/>
          <p:nvPr/>
        </p:nvSpPr>
        <p:spPr>
          <a:xfrm>
            <a:off x="3486150" y="847232"/>
            <a:ext cx="4457699" cy="4029568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10C1E3-EB40-496B-BF6B-3B8F2AFABBE8}"/>
              </a:ext>
            </a:extLst>
          </p:cNvPr>
          <p:cNvSpPr/>
          <p:nvPr/>
        </p:nvSpPr>
        <p:spPr>
          <a:xfrm>
            <a:off x="8161504" y="805724"/>
            <a:ext cx="3325646" cy="411258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BD0D3D-1BAC-4558-8828-DEF7A9CB6717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3154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 Layer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21A119-019A-4B2E-A22F-DDB88845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1403"/>
            <a:ext cx="3295650" cy="3886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DB59EB-A962-46F2-AB41-E60B3D4222F1}"/>
              </a:ext>
            </a:extLst>
          </p:cNvPr>
          <p:cNvSpPr/>
          <p:nvPr/>
        </p:nvSpPr>
        <p:spPr>
          <a:xfrm>
            <a:off x="3295650" y="289059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50B5DB-E3EB-42C2-882D-8CFD7809B3E8}"/>
                  </a:ext>
                </a:extLst>
              </p:cNvPr>
              <p:cNvSpPr/>
              <p:nvPr/>
            </p:nvSpPr>
            <p:spPr>
              <a:xfrm>
                <a:off x="4621923" y="3998676"/>
                <a:ext cx="7425559" cy="26521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利用</a:t>
                </a:r>
                <a:r>
                  <a:rPr lang="en-US" altLang="zh-CN" b="1" dirty="0"/>
                  <a:t>BERT</a:t>
                </a:r>
                <a:r>
                  <a:rPr lang="zh-CN" altLang="en-US" b="1" dirty="0"/>
                  <a:t>作为模型的输入端，因为</a:t>
                </a:r>
                <a:r>
                  <a:rPr lang="en-US" altLang="zh-CN" b="1" dirty="0"/>
                  <a:t>BERT</a:t>
                </a:r>
                <a:r>
                  <a:rPr lang="zh-CN" altLang="en-US" b="1" dirty="0"/>
                  <a:t>已被证明是表征学习最强大的模型之一。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i="1" dirty="0">
                    <a:solidFill>
                      <a:srgbClr val="FF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b="1" dirty="0"/>
                  <a:t>}</a:t>
                </a:r>
              </a:p>
              <a:p>
                <a:r>
                  <a:rPr lang="zh-CN" altLang="en-US" dirty="0"/>
                  <a:t>①给定输入序列</a:t>
                </a:r>
                <a:r>
                  <a:rPr lang="zh-CN" altLang="en-US" b="1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，输入预训练的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②在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计算之后，</a:t>
                </a:r>
                <a:r>
                  <a:rPr lang="zh-CN" altLang="en-US" b="1" u="sng" dirty="0"/>
                  <a:t>每个句子词可能涉及几个片段的向量表示</a:t>
                </a:r>
                <a:r>
                  <a:rPr lang="zh-CN" altLang="en-US" dirty="0"/>
                  <a:t>。在这里，我们使用最大池化生成基于单词片段表示的单词表示。</a:t>
                </a:r>
                <a:endParaRPr lang="en-US" altLang="zh-CN" dirty="0"/>
              </a:p>
              <a:p>
                <a:r>
                  <a:rPr lang="zh-CN" altLang="en-US" dirty="0"/>
                  <a:t>③为了进一步增强语义信息，使用</a:t>
                </a:r>
                <a:r>
                  <a:rPr lang="en-US" altLang="zh-CN" dirty="0"/>
                  <a:t>LSTM</a:t>
                </a:r>
                <a:r>
                  <a:rPr lang="zh-CN" altLang="en-US" dirty="0"/>
                  <a:t>生成最后的表示。</a:t>
                </a:r>
                <a:endParaRPr lang="en-US" altLang="zh-CN" dirty="0"/>
              </a:p>
              <a:p>
                <a:r>
                  <a:rPr lang="en-US" altLang="zh-CN" b="1" i="1" dirty="0">
                    <a:solidFill>
                      <a:srgbClr val="FF0000"/>
                    </a:solidFill>
                  </a:rPr>
                  <a:t>Output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b="1" dirty="0"/>
                  <a:t>}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50B5DB-E3EB-42C2-882D-8CFD7809B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23" y="3998676"/>
                <a:ext cx="7425559" cy="2652136"/>
              </a:xfrm>
              <a:prstGeom prst="rect">
                <a:avLst/>
              </a:prstGeom>
              <a:blipFill>
                <a:blip r:embed="rId5"/>
                <a:stretch>
                  <a:fillRect l="-574" t="-1602" r="-3525" b="-458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B92774F-F67C-408D-87BA-D67579826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678" y="1042746"/>
            <a:ext cx="5734050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81B98DA5-6242-48DE-BC8A-BC9660C17551}"/>
              </a:ext>
            </a:extLst>
          </p:cNvPr>
          <p:cNvSpPr/>
          <p:nvPr/>
        </p:nvSpPr>
        <p:spPr>
          <a:xfrm>
            <a:off x="8182302" y="3200317"/>
            <a:ext cx="299545" cy="707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BBE169-7C54-41AF-ADA1-6519E0BE5272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55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2197</Words>
  <Application>Microsoft Office PowerPoint</Application>
  <PresentationFormat>宽屏</PresentationFormat>
  <Paragraphs>232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NimbusRomNo9L-Regu</vt:lpstr>
      <vt:lpstr>等线</vt:lpstr>
      <vt:lpstr>楷体</vt:lpstr>
      <vt:lpstr>宋体</vt:lpstr>
      <vt:lpstr>微软雅黑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xjtuzhk</dc:creator>
  <cp:lastModifiedBy>haokun zhang</cp:lastModifiedBy>
  <cp:revision>906</cp:revision>
  <dcterms:created xsi:type="dcterms:W3CDTF">2021-12-11T08:55:52Z</dcterms:created>
  <dcterms:modified xsi:type="dcterms:W3CDTF">2022-02-14T09:03:06Z</dcterms:modified>
</cp:coreProperties>
</file>