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6" r:id="rId3"/>
    <p:sldId id="295" r:id="rId4"/>
    <p:sldId id="287" r:id="rId5"/>
    <p:sldId id="289" r:id="rId6"/>
    <p:sldId id="296" r:id="rId7"/>
    <p:sldId id="288" r:id="rId8"/>
    <p:sldId id="290" r:id="rId9"/>
    <p:sldId id="279" r:id="rId10"/>
    <p:sldId id="291" r:id="rId11"/>
    <p:sldId id="292" r:id="rId12"/>
    <p:sldId id="293" r:id="rId13"/>
    <p:sldId id="29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7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85512" autoAdjust="0"/>
  </p:normalViewPr>
  <p:slideViewPr>
    <p:cSldViewPr snapToGrid="0">
      <p:cViewPr varScale="1">
        <p:scale>
          <a:sx n="75" d="100"/>
          <a:sy n="75" d="100"/>
        </p:scale>
        <p:origin x="14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08009-CC88-469C-B9AD-AAC4458F0AB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63654-CCA4-4426-B3D0-25BB6768A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0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BERT Adapter</a:t>
            </a:r>
            <a:r>
              <a:rPr lang="zh-CN" altLang="en-US" dirty="0"/>
              <a:t>（</a:t>
            </a:r>
            <a:r>
              <a:rPr lang="en-US" altLang="zh-CN" dirty="0" err="1"/>
              <a:t>Houlsby</a:t>
            </a:r>
            <a:r>
              <a:rPr lang="zh-CN" altLang="en-US" dirty="0"/>
              <a:t>等人，</a:t>
            </a:r>
            <a:r>
              <a:rPr lang="en-US" altLang="zh-CN" dirty="0"/>
              <a:t>2019</a:t>
            </a:r>
            <a:r>
              <a:rPr lang="zh-CN" altLang="en-US" dirty="0"/>
              <a:t>年）旨在学习下游任务的任务特定参数。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654-CCA4-4426-B3D0-25BB6768A0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342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嵌套提及对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性能有重大影响，需要特别处理。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效果好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复杂度低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654-CCA4-4426-B3D0-25BB6768A09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13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嵌套提及对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性能有重大影响，需要特别处理。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效果好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复杂度低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654-CCA4-4426-B3D0-25BB6768A09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64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嵌套提及对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性能有重大影响，需要特别处理。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效果好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复杂度低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654-CCA4-4426-B3D0-25BB6768A09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81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BERT Adapter</a:t>
            </a:r>
            <a:r>
              <a:rPr lang="zh-CN" altLang="en-US" dirty="0"/>
              <a:t>（</a:t>
            </a:r>
            <a:r>
              <a:rPr lang="en-US" altLang="zh-CN" dirty="0" err="1"/>
              <a:t>Houlsby</a:t>
            </a:r>
            <a:r>
              <a:rPr lang="zh-CN" altLang="en-US" dirty="0"/>
              <a:t>等人，</a:t>
            </a:r>
            <a:r>
              <a:rPr lang="en-US" altLang="zh-CN" dirty="0"/>
              <a:t>2019</a:t>
            </a:r>
            <a:r>
              <a:rPr lang="zh-CN" altLang="en-US" dirty="0"/>
              <a:t>年）旨在学习下游任务的任务特定参数</a:t>
            </a:r>
            <a:r>
              <a:rPr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/>
              <a:t>A lexicon adapter is designed to dynamically extract the most relevant matched words for each character using a char-to-word bilinear attention mechanism. 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654-CCA4-4426-B3D0-25BB6768A09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238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654-CCA4-4426-B3D0-25BB6768A09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17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654-CCA4-4426-B3D0-25BB6768A09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981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654-CCA4-4426-B3D0-25BB6768A09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65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654-CCA4-4426-B3D0-25BB6768A09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002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654-CCA4-4426-B3D0-25BB6768A09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27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这里要说一下，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bert+word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其实是拼接了最终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结果和双线性加权词汇表示的结果。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654-CCA4-4426-B3D0-25BB6768A09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594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嵌套提及对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性能有重大影响，需要特别处理。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效果好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复杂度低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654-CCA4-4426-B3D0-25BB6768A09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37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1409A9-5570-4B91-B71C-1FE856E78E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>
            <a:fillRect/>
          </a:stretch>
        </p:blipFill>
        <p:spPr bwMode="auto">
          <a:xfrm>
            <a:off x="123829" y="66674"/>
            <a:ext cx="3032110" cy="88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F05FF9-704F-4FEC-9D90-8BFB180667C7}"/>
              </a:ext>
            </a:extLst>
          </p:cNvPr>
          <p:cNvSpPr/>
          <p:nvPr userDrawn="1"/>
        </p:nvSpPr>
        <p:spPr>
          <a:xfrm>
            <a:off x="0" y="2005013"/>
            <a:ext cx="9144000" cy="1744662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B9046C5-849D-42DF-A885-93D4696BD2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5848351" y="3937235"/>
            <a:ext cx="3295650" cy="2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8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3371" y="255565"/>
            <a:ext cx="720306" cy="349904"/>
          </a:xfrm>
        </p:spPr>
        <p:txBody>
          <a:bodyPr/>
          <a:lstStyle>
            <a:lvl1pPr>
              <a:defRPr sz="1600"/>
            </a:lvl1pPr>
          </a:lstStyle>
          <a:p>
            <a:fld id="{47E89491-EFDB-497E-854A-EC3102C9FAE1}" type="slidenum">
              <a:rPr lang="zh-CN" altLang="en-US" smtClean="0"/>
              <a:pPr/>
              <a:t>‹#›</a:t>
            </a:fld>
            <a:r>
              <a:rPr lang="en-US" altLang="zh-CN"/>
              <a:t>/17</a:t>
            </a:r>
            <a:endParaRPr lang="zh-CN" altLang="en-US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23FC8E66-F19E-4677-97D5-0F242D87D427}"/>
              </a:ext>
            </a:extLst>
          </p:cNvPr>
          <p:cNvSpPr/>
          <p:nvPr userDrawn="1"/>
        </p:nvSpPr>
        <p:spPr>
          <a:xfrm rot="5400000">
            <a:off x="4486275" y="2200275"/>
            <a:ext cx="171450" cy="9144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b="1">
              <a:solidFill>
                <a:prstClr val="white"/>
              </a:solidFill>
            </a:endParaRPr>
          </a:p>
        </p:txBody>
      </p:sp>
      <p:sp>
        <p:nvSpPr>
          <p:cNvPr id="8" name="流程图: 过程 8">
            <a:extLst>
              <a:ext uri="{FF2B5EF4-FFF2-40B4-BE49-F238E27FC236}">
                <a16:creationId xmlns:a16="http://schemas.microsoft.com/office/drawing/2014/main" id="{836CEDCA-A900-4E68-8ECB-9BA5B6F49496}"/>
              </a:ext>
            </a:extLst>
          </p:cNvPr>
          <p:cNvSpPr/>
          <p:nvPr userDrawn="1"/>
        </p:nvSpPr>
        <p:spPr>
          <a:xfrm rot="5400000" flipH="1">
            <a:off x="8263701" y="5930076"/>
            <a:ext cx="328612" cy="14319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b="1">
              <a:solidFill>
                <a:prstClr val="white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878B639-FBE9-4C4C-9C6A-1DBDD57E4C2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07034" y="733789"/>
            <a:ext cx="878600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1557A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燕尾形 5">
            <a:extLst>
              <a:ext uri="{FF2B5EF4-FFF2-40B4-BE49-F238E27FC236}">
                <a16:creationId xmlns:a16="http://schemas.microsoft.com/office/drawing/2014/main" id="{C0D67DF6-354B-45EC-9BBC-A1FA89E2D455}"/>
              </a:ext>
            </a:extLst>
          </p:cNvPr>
          <p:cNvSpPr/>
          <p:nvPr userDrawn="1"/>
        </p:nvSpPr>
        <p:spPr bwMode="auto">
          <a:xfrm>
            <a:off x="252320" y="255565"/>
            <a:ext cx="276225" cy="349904"/>
          </a:xfrm>
          <a:prstGeom prst="chevron">
            <a:avLst>
              <a:gd name="adj" fmla="val 37480"/>
            </a:avLst>
          </a:prstGeom>
          <a:solidFill>
            <a:srgbClr val="1557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燕尾形 6">
            <a:extLst>
              <a:ext uri="{FF2B5EF4-FFF2-40B4-BE49-F238E27FC236}">
                <a16:creationId xmlns:a16="http://schemas.microsoft.com/office/drawing/2014/main" id="{BB275838-E723-4072-84CE-5036DACFF460}"/>
              </a:ext>
            </a:extLst>
          </p:cNvPr>
          <p:cNvSpPr/>
          <p:nvPr userDrawn="1"/>
        </p:nvSpPr>
        <p:spPr bwMode="auto">
          <a:xfrm>
            <a:off x="520476" y="256999"/>
            <a:ext cx="276225" cy="349904"/>
          </a:xfrm>
          <a:prstGeom prst="chevron">
            <a:avLst>
              <a:gd name="adj" fmla="val 37480"/>
            </a:avLst>
          </a:prstGeom>
          <a:solidFill>
            <a:srgbClr val="1557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2F501C-1766-455E-B33A-DFBDD7B3BA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468" y="6521032"/>
            <a:ext cx="1151777" cy="3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0E1E25C-F490-40DC-98B3-5235BF203E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604254E-1011-481D-BE93-0F95C66003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277269"/>
            <a:ext cx="9144000" cy="2303462"/>
          </a:xfrm>
          <a:prstGeom prst="rect">
            <a:avLst/>
          </a:prstGeom>
          <a:solidFill>
            <a:srgbClr val="1557AE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ts val="6000"/>
              </a:lnSpc>
              <a:buFont typeface="Arial" panose="020B0604020202020204" pitchFamily="34" charset="0"/>
              <a:buNone/>
            </a:pPr>
            <a:endParaRPr lang="zh-CN" altLang="en-US" sz="4800" b="1">
              <a:solidFill>
                <a:schemeClr val="bg1"/>
              </a:solidFill>
              <a:latin typeface="方正兰亭中黑_GBK"/>
              <a:ea typeface="方正兰亭中黑_GBK"/>
              <a:cs typeface="方正兰亭中黑_GBK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870EA4-2441-488B-86B3-1800FDBF24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>
            <a:fillRect/>
          </a:stretch>
        </p:blipFill>
        <p:spPr bwMode="auto">
          <a:xfrm>
            <a:off x="123829" y="66674"/>
            <a:ext cx="3032110" cy="88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D3D182B-3DC1-4D96-8B08-83235B1F8695}"/>
              </a:ext>
            </a:extLst>
          </p:cNvPr>
          <p:cNvSpPr/>
          <p:nvPr userDrawn="1"/>
        </p:nvSpPr>
        <p:spPr>
          <a:xfrm>
            <a:off x="0" y="2926491"/>
            <a:ext cx="9144000" cy="10050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kern="10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感谢聆听，敬请指正</a:t>
            </a:r>
            <a:endParaRPr lang="en-US" altLang="zh-CN" sz="5400" b="1" kern="100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12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9491-EFDB-497E-854A-EC3102C9F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22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84F5858-22AD-428D-B5E7-72813604818D}"/>
              </a:ext>
            </a:extLst>
          </p:cNvPr>
          <p:cNvSpPr/>
          <p:nvPr/>
        </p:nvSpPr>
        <p:spPr>
          <a:xfrm>
            <a:off x="684213" y="4119563"/>
            <a:ext cx="7775575" cy="1143000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00" dirty="0">
                <a:solidFill>
                  <a:srgbClr val="1557AE"/>
                </a:solidFill>
                <a:latin typeface="+mj-lt"/>
                <a:ea typeface="楷体" pitchFamily="49" charset="-122"/>
                <a:cs typeface="Times New Roman" panose="02020603050405020304" pitchFamily="18" charset="0"/>
              </a:rPr>
              <a:t>汇报人：张载</a:t>
            </a:r>
            <a:endParaRPr lang="en-US" altLang="zh-CN" sz="3200" b="1" kern="100" dirty="0">
              <a:solidFill>
                <a:srgbClr val="1557AE"/>
              </a:solidFill>
              <a:latin typeface="+mj-lt"/>
              <a:ea typeface="楷体" pitchFamily="49" charset="-122"/>
              <a:cs typeface="Times New Roman" panose="02020603050405020304" pitchFamily="18" charset="0"/>
            </a:endParaRPr>
          </a:p>
          <a:p>
            <a:pPr indent="127000" algn="ctr">
              <a:lnSpc>
                <a:spcPct val="140000"/>
              </a:lnSpc>
              <a:defRPr/>
            </a:pPr>
            <a:r>
              <a:rPr lang="en-US" altLang="zh-CN" sz="2400" b="1" kern="10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2022</a:t>
            </a:r>
            <a:r>
              <a:rPr lang="zh-CN" altLang="en-US" sz="2400" kern="100" dirty="0">
                <a:solidFill>
                  <a:srgbClr val="1557AE"/>
                </a:solidFill>
                <a:latin typeface="+mj-lt"/>
                <a:ea typeface="方正兰亭中黑_GBK" panose="02000000000000000000" pitchFamily="2" charset="-122"/>
                <a:cs typeface="Times New Roman"/>
              </a:rPr>
              <a:t>年</a:t>
            </a:r>
            <a:r>
              <a:rPr lang="en-US" altLang="zh-CN" sz="2400" b="1" kern="10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solidFill>
                  <a:srgbClr val="1557AE"/>
                </a:solidFill>
                <a:latin typeface="+mj-lt"/>
                <a:ea typeface="方正兰亭中黑_GBK" panose="02000000000000000000" pitchFamily="2" charset="-122"/>
                <a:cs typeface="Times New Roman"/>
              </a:rPr>
              <a:t>月</a:t>
            </a:r>
            <a:r>
              <a:rPr lang="en-US" altLang="zh-CN" sz="2400" b="1" kern="10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25</a:t>
            </a:r>
            <a:r>
              <a:rPr lang="zh-CN" altLang="en-US" sz="2400" kern="100" dirty="0">
                <a:solidFill>
                  <a:srgbClr val="1557AE"/>
                </a:solidFill>
                <a:latin typeface="+mj-lt"/>
                <a:ea typeface="方正兰亭中黑_GBK" panose="02000000000000000000" pitchFamily="2" charset="-122"/>
                <a:cs typeface="Times New Roman"/>
              </a:rPr>
              <a:t>日</a:t>
            </a:r>
            <a:endParaRPr lang="en-US" altLang="zh-CN" sz="2400" kern="100" dirty="0">
              <a:solidFill>
                <a:srgbClr val="1557AE"/>
              </a:solidFill>
              <a:latin typeface="+mj-lt"/>
              <a:ea typeface="方正兰亭中黑_GBK" panose="02000000000000000000" pitchFamily="2" charset="-122"/>
              <a:cs typeface="Times New Roman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EB93CB-2CF5-49E9-B573-AA362BFD85E8}"/>
              </a:ext>
            </a:extLst>
          </p:cNvPr>
          <p:cNvSpPr/>
          <p:nvPr/>
        </p:nvSpPr>
        <p:spPr>
          <a:xfrm>
            <a:off x="-437445" y="2346331"/>
            <a:ext cx="9798755" cy="10826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defRPr/>
            </a:pPr>
            <a:r>
              <a:rPr lang="en-US" altLang="zh-CN" sz="2800" b="1" kern="100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Lexicon Enhanced Chinese Sequence Labelling </a:t>
            </a:r>
          </a:p>
          <a:p>
            <a:pPr indent="127000" algn="ctr">
              <a:lnSpc>
                <a:spcPct val="120000"/>
              </a:lnSpc>
              <a:defRPr/>
            </a:pPr>
            <a:r>
              <a:rPr lang="en-US" altLang="zh-CN" sz="2800" b="1" kern="100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Using BERT Adapter</a:t>
            </a:r>
          </a:p>
        </p:txBody>
      </p:sp>
    </p:spTree>
    <p:extLst>
      <p:ext uri="{BB962C8B-B14F-4D97-AF65-F5344CB8AC3E}">
        <p14:creationId xmlns:p14="http://schemas.microsoft.com/office/powerpoint/2010/main" val="283254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5AD280D4-DF3A-40E1-9A01-0A37B2DD0605}"/>
              </a:ext>
            </a:extLst>
          </p:cNvPr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5B7C23-CEEA-460A-8EA9-FBEB1C74AC9C}"/>
              </a:ext>
            </a:extLst>
          </p:cNvPr>
          <p:cNvSpPr/>
          <p:nvPr/>
        </p:nvSpPr>
        <p:spPr>
          <a:xfrm>
            <a:off x="190500" y="809625"/>
            <a:ext cx="8810625" cy="876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Liu W, Fu X, Zhang Y, et al. Lexicon Enhanced Chinese Sequence Labelling Using BERT Adapter[J]. </a:t>
            </a:r>
            <a:r>
              <a:rPr lang="en-US" altLang="zh-CN" sz="2000" dirty="0" err="1">
                <a:solidFill>
                  <a:schemeClr val="tx1"/>
                </a:solidFill>
              </a:rPr>
              <a:t>arXiv</a:t>
            </a:r>
            <a:r>
              <a:rPr lang="en-US" altLang="zh-CN" sz="2000" dirty="0">
                <a:solidFill>
                  <a:schemeClr val="tx1"/>
                </a:solidFill>
              </a:rPr>
              <a:t> preprint arXiv:2105.07148, 2021.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BD91DB-FF99-46CD-9DBE-759581625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501" y="1927825"/>
            <a:ext cx="5680997" cy="42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5AD280D4-DF3A-40E1-9A01-0A37B2DD0605}"/>
              </a:ext>
            </a:extLst>
          </p:cNvPr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5B7C23-CEEA-460A-8EA9-FBEB1C74AC9C}"/>
              </a:ext>
            </a:extLst>
          </p:cNvPr>
          <p:cNvSpPr/>
          <p:nvPr/>
        </p:nvSpPr>
        <p:spPr>
          <a:xfrm>
            <a:off x="190500" y="809625"/>
            <a:ext cx="8810625" cy="876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Liu W, Fu X, Zhang Y, et al. Lexicon Enhanced Chinese Sequence Labelling Using BERT Adapter[J]. </a:t>
            </a:r>
            <a:r>
              <a:rPr lang="en-US" altLang="zh-CN" sz="2000" dirty="0" err="1">
                <a:solidFill>
                  <a:schemeClr val="tx1"/>
                </a:solidFill>
              </a:rPr>
              <a:t>arXiv</a:t>
            </a:r>
            <a:r>
              <a:rPr lang="en-US" altLang="zh-CN" sz="2000" dirty="0">
                <a:solidFill>
                  <a:schemeClr val="tx1"/>
                </a:solidFill>
              </a:rPr>
              <a:t> preprint arXiv:2105.07148, 2021.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C77287F-ECA1-4F25-873F-7FA2037BB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739" y="1861857"/>
            <a:ext cx="5948252" cy="43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17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5AD280D4-DF3A-40E1-9A01-0A37B2DD0605}"/>
              </a:ext>
            </a:extLst>
          </p:cNvPr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5B7C23-CEEA-460A-8EA9-FBEB1C74AC9C}"/>
              </a:ext>
            </a:extLst>
          </p:cNvPr>
          <p:cNvSpPr/>
          <p:nvPr/>
        </p:nvSpPr>
        <p:spPr>
          <a:xfrm>
            <a:off x="190500" y="809625"/>
            <a:ext cx="8810625" cy="876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Liu W, Fu X, Zhang Y, et al. Lexicon Enhanced Chinese Sequence Labelling Using BERT Adapter[J]. </a:t>
            </a:r>
            <a:r>
              <a:rPr lang="en-US" altLang="zh-CN" sz="2000" dirty="0" err="1">
                <a:solidFill>
                  <a:schemeClr val="tx1"/>
                </a:solidFill>
              </a:rPr>
              <a:t>arXiv</a:t>
            </a:r>
            <a:r>
              <a:rPr lang="en-US" altLang="zh-CN" sz="2000" dirty="0">
                <a:solidFill>
                  <a:schemeClr val="tx1"/>
                </a:solidFill>
              </a:rPr>
              <a:t> preprint arXiv:2105.07148, 2021.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906C63-8909-4C4B-B2B0-5347548C6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014" y="3190571"/>
            <a:ext cx="3519166" cy="21141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E834C35-39F0-4601-B33A-A742A9612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83" y="3334933"/>
            <a:ext cx="4341776" cy="18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66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5AD280D4-DF3A-40E1-9A01-0A37B2DD0605}"/>
              </a:ext>
            </a:extLst>
          </p:cNvPr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5B7C23-CEEA-460A-8EA9-FBEB1C74AC9C}"/>
              </a:ext>
            </a:extLst>
          </p:cNvPr>
          <p:cNvSpPr/>
          <p:nvPr/>
        </p:nvSpPr>
        <p:spPr>
          <a:xfrm>
            <a:off x="190500" y="809625"/>
            <a:ext cx="8810625" cy="876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Liu W, Fu X, Zhang Y, et al. Lexicon Enhanced Chinese Sequence Labelling Using BERT Adapter[J]. </a:t>
            </a:r>
            <a:r>
              <a:rPr lang="en-US" altLang="zh-CN" sz="2000" dirty="0" err="1">
                <a:solidFill>
                  <a:schemeClr val="tx1"/>
                </a:solidFill>
              </a:rPr>
              <a:t>arXiv</a:t>
            </a:r>
            <a:r>
              <a:rPr lang="en-US" altLang="zh-CN" sz="2000" dirty="0">
                <a:solidFill>
                  <a:schemeClr val="tx1"/>
                </a:solidFill>
              </a:rPr>
              <a:t> preprint arXiv:2105.07148, 2021.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B8F52E-143B-472D-8B3F-B842FDDFD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176" y="1979037"/>
            <a:ext cx="6847367" cy="419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51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1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F8643C-8BD1-4F63-A198-30E77D9E0560}"/>
              </a:ext>
            </a:extLst>
          </p:cNvPr>
          <p:cNvSpPr/>
          <p:nvPr/>
        </p:nvSpPr>
        <p:spPr>
          <a:xfrm>
            <a:off x="190500" y="809625"/>
            <a:ext cx="8810625" cy="876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Liu W, Fu X, Zhang Y, et al. Lexicon Enhanced Chinese Sequence Labelling Using BERT Adapter[J]. </a:t>
            </a:r>
            <a:r>
              <a:rPr lang="en-US" altLang="zh-CN" sz="2000" dirty="0" err="1">
                <a:solidFill>
                  <a:schemeClr val="tx1"/>
                </a:solidFill>
              </a:rPr>
              <a:t>arXiv</a:t>
            </a:r>
            <a:r>
              <a:rPr lang="en-US" altLang="zh-CN" sz="2000" dirty="0">
                <a:solidFill>
                  <a:schemeClr val="tx1"/>
                </a:solidFill>
              </a:rPr>
              <a:t> preprint arXiv:2105.07148, 2021.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F3C589-3EFB-43D3-A5EA-0174924F132F}"/>
              </a:ext>
            </a:extLst>
          </p:cNvPr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 dirty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论文概况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D0DAF2-6A1D-4980-B7CE-E6B05B6AD2AA}"/>
              </a:ext>
            </a:extLst>
          </p:cNvPr>
          <p:cNvSpPr/>
          <p:nvPr/>
        </p:nvSpPr>
        <p:spPr>
          <a:xfrm>
            <a:off x="831463" y="2153341"/>
            <a:ext cx="7528697" cy="3394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dirty="0"/>
              <a:t>由于词汇信息和预训练模型（如</a:t>
            </a:r>
            <a:r>
              <a:rPr lang="en-US" altLang="zh-CN" dirty="0"/>
              <a:t>BERT</a:t>
            </a:r>
            <a:r>
              <a:rPr lang="zh-CN" altLang="en-US" dirty="0"/>
              <a:t>）各自的优势，已经结合起来用于汉语序列标记任务。</a:t>
            </a:r>
            <a:endParaRPr lang="en-US" altLang="zh-CN" dirty="0"/>
          </a:p>
          <a:p>
            <a:pPr indent="457200">
              <a:lnSpc>
                <a:spcPct val="120000"/>
              </a:lnSpc>
            </a:pPr>
            <a:r>
              <a:rPr lang="zh-CN" altLang="en-US" dirty="0"/>
              <a:t>然而，现有的方法仅仅通过一个浅层的随机初始化序列层来融合词典特征，而没有将它们集成到</a:t>
            </a:r>
            <a:r>
              <a:rPr lang="en-US" altLang="zh-CN" dirty="0"/>
              <a:t>BERT</a:t>
            </a:r>
            <a:r>
              <a:rPr lang="zh-CN" altLang="en-US" dirty="0"/>
              <a:t>的底层。</a:t>
            </a:r>
            <a:endParaRPr lang="en-US" altLang="zh-CN" dirty="0"/>
          </a:p>
          <a:p>
            <a:pPr indent="457200">
              <a:lnSpc>
                <a:spcPct val="120000"/>
              </a:lnSpc>
            </a:pPr>
            <a:endParaRPr lang="en-US" altLang="zh-CN" dirty="0"/>
          </a:p>
          <a:p>
            <a:pPr indent="457200">
              <a:lnSpc>
                <a:spcPct val="120000"/>
              </a:lnSpc>
            </a:pPr>
            <a:r>
              <a:rPr lang="zh-CN" altLang="en-US" dirty="0"/>
              <a:t>在本文中，我们提出了一种用于中文序列标注的词汇增强的</a:t>
            </a:r>
            <a:r>
              <a:rPr lang="en-US" altLang="zh-CN" dirty="0"/>
              <a:t>BERT</a:t>
            </a:r>
            <a:r>
              <a:rPr lang="zh-CN" altLang="en-US" dirty="0"/>
              <a:t>（</a:t>
            </a:r>
            <a:r>
              <a:rPr lang="en-US" altLang="zh-CN" dirty="0"/>
              <a:t>LEBERT</a:t>
            </a:r>
            <a:r>
              <a:rPr lang="zh-CN" altLang="en-US" dirty="0"/>
              <a:t>），它通过</a:t>
            </a:r>
            <a:r>
              <a:rPr lang="en-US" altLang="zh-CN" dirty="0"/>
              <a:t>Lexicon Adapter layer</a:t>
            </a:r>
            <a:r>
              <a:rPr lang="zh-CN" altLang="en-US" dirty="0"/>
              <a:t>将外部词典知识直接集成到</a:t>
            </a:r>
            <a:r>
              <a:rPr lang="en-US" altLang="zh-CN" dirty="0"/>
              <a:t>BERT</a:t>
            </a:r>
            <a:r>
              <a:rPr lang="zh-CN" altLang="en-US" dirty="0"/>
              <a:t>层中。与现有的方法相比，模型有助于在底层进行词汇知识融合。</a:t>
            </a:r>
            <a:endParaRPr lang="en-US" altLang="zh-CN" dirty="0"/>
          </a:p>
          <a:p>
            <a:pPr indent="457200">
              <a:lnSpc>
                <a:spcPct val="120000"/>
              </a:lnSpc>
            </a:pPr>
            <a:r>
              <a:rPr lang="zh-CN" altLang="en-US" dirty="0"/>
              <a:t>在十个中文数据集上的实验，包括命名实体识别、分词和词性标注三个任务，表明</a:t>
            </a:r>
            <a:r>
              <a:rPr lang="en-US" altLang="zh-CN" dirty="0"/>
              <a:t>LEBERT</a:t>
            </a:r>
            <a:r>
              <a:rPr lang="zh-CN" altLang="en-US" dirty="0"/>
              <a:t>达到了最先进的结果。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08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F8643C-8BD1-4F63-A198-30E77D9E0560}"/>
              </a:ext>
            </a:extLst>
          </p:cNvPr>
          <p:cNvSpPr/>
          <p:nvPr/>
        </p:nvSpPr>
        <p:spPr>
          <a:xfrm>
            <a:off x="190500" y="809625"/>
            <a:ext cx="8810625" cy="876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Liu W, Fu X, Zhang Y, et al. Lexicon Enhanced Chinese Sequence Labelling Using BERT Adapter[J]. </a:t>
            </a:r>
            <a:r>
              <a:rPr lang="en-US" altLang="zh-CN" sz="2000" dirty="0" err="1">
                <a:solidFill>
                  <a:schemeClr val="tx1"/>
                </a:solidFill>
              </a:rPr>
              <a:t>arXiv</a:t>
            </a:r>
            <a:r>
              <a:rPr lang="en-US" altLang="zh-CN" sz="2000" dirty="0">
                <a:solidFill>
                  <a:schemeClr val="tx1"/>
                </a:solidFill>
              </a:rPr>
              <a:t> preprint arXiv:2105.07148, 2021.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F3C589-3EFB-43D3-A5EA-0174924F132F}"/>
              </a:ext>
            </a:extLst>
          </p:cNvPr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 dirty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论文概况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D0DAF2-6A1D-4980-B7CE-E6B05B6AD2AA}"/>
              </a:ext>
            </a:extLst>
          </p:cNvPr>
          <p:cNvSpPr/>
          <p:nvPr/>
        </p:nvSpPr>
        <p:spPr>
          <a:xfrm>
            <a:off x="807651" y="1827251"/>
            <a:ext cx="7528697" cy="3726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Designing different variants to neural architectures 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dirty="0"/>
              <a:t>integrating word information, discrete structured knowledge 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endParaRPr lang="en-US" altLang="zh-CN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Integration of large-scale pre-trained contextualized embeddings 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dirty="0"/>
              <a:t>capture implicit word-level syntactic and semantic knowledge</a:t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Combination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dirty="0"/>
              <a:t>integrate contextual representations and lexicon features in a model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dirty="0"/>
              <a:t>BERT Adapter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	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EAA8C2-5767-41FE-9EAE-C0E39ACFF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143" y="4778882"/>
            <a:ext cx="3891517" cy="183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8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D8EAEBB-1B13-4A5E-A642-7F28D3299722}"/>
              </a:ext>
            </a:extLst>
          </p:cNvPr>
          <p:cNvSpPr/>
          <p:nvPr/>
        </p:nvSpPr>
        <p:spPr>
          <a:xfrm>
            <a:off x="824089" y="95560"/>
            <a:ext cx="6750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3600" b="1" kern="0" dirty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358C39-0C80-417D-AE0E-D01CF77F3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363" y="2023186"/>
            <a:ext cx="4621354" cy="432445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CFBBBF98-C54C-4F3B-BDFE-6BB818F7F1A0}"/>
              </a:ext>
            </a:extLst>
          </p:cNvPr>
          <p:cNvSpPr/>
          <p:nvPr/>
        </p:nvSpPr>
        <p:spPr>
          <a:xfrm>
            <a:off x="190500" y="809625"/>
            <a:ext cx="8810625" cy="876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Liu W, Fu X, Zhang Y, et al. Lexicon Enhanced Chinese Sequence Labelling Using BERT Adapter[J]. </a:t>
            </a:r>
            <a:r>
              <a:rPr lang="en-US" altLang="zh-CN" sz="2000" dirty="0" err="1">
                <a:solidFill>
                  <a:schemeClr val="tx1"/>
                </a:solidFill>
              </a:rPr>
              <a:t>arXiv</a:t>
            </a:r>
            <a:r>
              <a:rPr lang="en-US" altLang="zh-CN" sz="2000" dirty="0">
                <a:solidFill>
                  <a:schemeClr val="tx1"/>
                </a:solidFill>
              </a:rPr>
              <a:t> preprint arXiv:2105.07148, 2021.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4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D8EAEBB-1B13-4A5E-A642-7F28D3299722}"/>
              </a:ext>
            </a:extLst>
          </p:cNvPr>
          <p:cNvSpPr/>
          <p:nvPr/>
        </p:nvSpPr>
        <p:spPr>
          <a:xfrm>
            <a:off x="824088" y="95560"/>
            <a:ext cx="8319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3600" b="1" kern="0" dirty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模型方法</a:t>
            </a:r>
            <a:r>
              <a:rPr lang="en-US" altLang="zh-CN" sz="3600" b="1" kern="0" dirty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:Char-Words Pair Sequence Sequence</a:t>
            </a:r>
            <a:endParaRPr lang="zh-CN" altLang="en-US" sz="3600" b="1" kern="0" dirty="0">
              <a:solidFill>
                <a:srgbClr val="1557A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FBBBF98-C54C-4F3B-BDFE-6BB818F7F1A0}"/>
              </a:ext>
            </a:extLst>
          </p:cNvPr>
          <p:cNvSpPr/>
          <p:nvPr/>
        </p:nvSpPr>
        <p:spPr>
          <a:xfrm>
            <a:off x="190500" y="809625"/>
            <a:ext cx="8810625" cy="876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Liu W, Fu X, Zhang Y, et al. Lexicon Enhanced Chinese Sequence Labelling Using BERT Adapter[J]. </a:t>
            </a:r>
            <a:r>
              <a:rPr lang="en-US" altLang="zh-CN" sz="2000" dirty="0" err="1">
                <a:solidFill>
                  <a:schemeClr val="tx1"/>
                </a:solidFill>
              </a:rPr>
              <a:t>arXiv</a:t>
            </a:r>
            <a:r>
              <a:rPr lang="en-US" altLang="zh-CN" sz="2000" dirty="0">
                <a:solidFill>
                  <a:schemeClr val="tx1"/>
                </a:solidFill>
              </a:rPr>
              <a:t> preprint arXiv:2105.07148, 2021.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86937C-66EB-4270-B8BA-A3E3DC5DB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656" y="2009954"/>
            <a:ext cx="4813006" cy="320104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AD034F4-87EF-4B1E-9C6D-47499498D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351" y="5571352"/>
            <a:ext cx="2001025" cy="3720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2F6216-B56D-4F35-BB3E-E61B313E6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831" y="6111754"/>
            <a:ext cx="1930141" cy="347608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097D9718-FAD2-4EF8-A444-7C23E66F026C}"/>
              </a:ext>
            </a:extLst>
          </p:cNvPr>
          <p:cNvSpPr/>
          <p:nvPr/>
        </p:nvSpPr>
        <p:spPr>
          <a:xfrm>
            <a:off x="3802912" y="5917140"/>
            <a:ext cx="1162493" cy="262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CDD49E65-B0FA-4792-ABAD-A60C3AD5819E}"/>
              </a:ext>
            </a:extLst>
          </p:cNvPr>
          <p:cNvSpPr/>
          <p:nvPr/>
        </p:nvSpPr>
        <p:spPr>
          <a:xfrm>
            <a:off x="3398875" y="5646404"/>
            <a:ext cx="262269" cy="77972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4D753B-4B74-4C92-B5FC-8C382C3660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7173" y="5940399"/>
            <a:ext cx="3452757" cy="26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D8EAEBB-1B13-4A5E-A642-7F28D3299722}"/>
              </a:ext>
            </a:extLst>
          </p:cNvPr>
          <p:cNvSpPr/>
          <p:nvPr/>
        </p:nvSpPr>
        <p:spPr>
          <a:xfrm>
            <a:off x="824088" y="95560"/>
            <a:ext cx="8319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3600" b="1" kern="0" dirty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模型方法</a:t>
            </a:r>
            <a:r>
              <a:rPr lang="en-US" altLang="zh-CN" sz="3600" b="1" kern="0" dirty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:Char-Words Pair Sequence Sequence</a:t>
            </a:r>
            <a:endParaRPr lang="zh-CN" altLang="en-US" sz="3600" b="1" kern="0" dirty="0">
              <a:solidFill>
                <a:srgbClr val="1557A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FBBBF98-C54C-4F3B-BDFE-6BB818F7F1A0}"/>
              </a:ext>
            </a:extLst>
          </p:cNvPr>
          <p:cNvSpPr/>
          <p:nvPr/>
        </p:nvSpPr>
        <p:spPr>
          <a:xfrm>
            <a:off x="190500" y="809625"/>
            <a:ext cx="8810625" cy="876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Liu W, Fu X, Zhang Y, et al. Lexicon Enhanced Chinese Sequence Labelling Using BERT Adapter[J]. </a:t>
            </a:r>
            <a:r>
              <a:rPr lang="en-US" altLang="zh-CN" sz="2000" dirty="0" err="1">
                <a:solidFill>
                  <a:schemeClr val="tx1"/>
                </a:solidFill>
              </a:rPr>
              <a:t>arXiv</a:t>
            </a:r>
            <a:r>
              <a:rPr lang="en-US" altLang="zh-CN" sz="2000" dirty="0">
                <a:solidFill>
                  <a:schemeClr val="tx1"/>
                </a:solidFill>
              </a:rPr>
              <a:t> preprint arXiv:2105.07148, 2021.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D034F4-87EF-4B1E-9C6D-47499498D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51" y="5571352"/>
            <a:ext cx="2001025" cy="3720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2F6216-B56D-4F35-BB3E-E61B313E6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831" y="6111754"/>
            <a:ext cx="1930141" cy="347608"/>
          </a:xfrm>
          <a:prstGeom prst="rect">
            <a:avLst/>
          </a:prstGeom>
        </p:spPr>
      </p:pic>
      <p:sp>
        <p:nvSpPr>
          <p:cNvPr id="7" name="右大括号 6">
            <a:extLst>
              <a:ext uri="{FF2B5EF4-FFF2-40B4-BE49-F238E27FC236}">
                <a16:creationId xmlns:a16="http://schemas.microsoft.com/office/drawing/2014/main" id="{CDD49E65-B0FA-4792-ABAD-A60C3AD5819E}"/>
              </a:ext>
            </a:extLst>
          </p:cNvPr>
          <p:cNvSpPr/>
          <p:nvPr/>
        </p:nvSpPr>
        <p:spPr>
          <a:xfrm>
            <a:off x="3398875" y="5646404"/>
            <a:ext cx="262269" cy="77972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4D753B-4B74-4C92-B5FC-8C382C366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2018" y="2241722"/>
            <a:ext cx="4287686" cy="3259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90E0F00-FB56-41ED-A78F-35F66E0FE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397" y="2020629"/>
            <a:ext cx="3548063" cy="12573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C717906-631A-4D6C-97FB-7B6D438ED2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196" y="3580072"/>
            <a:ext cx="3280464" cy="30697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3AF9002-5BB0-4A72-8223-58A0D78E2F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1736" y="4256488"/>
            <a:ext cx="3108250" cy="4300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EA767E6-5082-4CC6-BF11-693F5F9402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7329" y="3241995"/>
            <a:ext cx="2131607" cy="63703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A04D340-ED1C-4646-A9B9-CA99E98524B8}"/>
              </a:ext>
            </a:extLst>
          </p:cNvPr>
          <p:cNvSpPr txBox="1"/>
          <p:nvPr/>
        </p:nvSpPr>
        <p:spPr>
          <a:xfrm>
            <a:off x="4876244" y="3016744"/>
            <a:ext cx="276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Word embedding</a:t>
            </a:r>
            <a:r>
              <a:rPr lang="zh-CN" altLang="en-US" dirty="0"/>
              <a:t>：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7DF195CB-6A0D-42FB-B2C9-4D23286E7345}"/>
              </a:ext>
            </a:extLst>
          </p:cNvPr>
          <p:cNvSpPr/>
          <p:nvPr/>
        </p:nvSpPr>
        <p:spPr>
          <a:xfrm>
            <a:off x="6159792" y="2786370"/>
            <a:ext cx="127590" cy="273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76D62E05-0F50-4B25-9206-2FB0EC67FB12}"/>
              </a:ext>
            </a:extLst>
          </p:cNvPr>
          <p:cNvSpPr/>
          <p:nvPr/>
        </p:nvSpPr>
        <p:spPr>
          <a:xfrm>
            <a:off x="6168653" y="3781201"/>
            <a:ext cx="147084" cy="3916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0A397F0-58EF-4BD5-8A8F-70A6EE27AF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4943" y="5406814"/>
            <a:ext cx="1224849" cy="472327"/>
          </a:xfrm>
          <a:prstGeom prst="rect">
            <a:avLst/>
          </a:prstGeom>
        </p:spPr>
      </p:pic>
      <p:sp>
        <p:nvSpPr>
          <p:cNvPr id="19" name="箭头: 下 18">
            <a:extLst>
              <a:ext uri="{FF2B5EF4-FFF2-40B4-BE49-F238E27FC236}">
                <a16:creationId xmlns:a16="http://schemas.microsoft.com/office/drawing/2014/main" id="{68610B3B-5B12-4FDA-B519-112EA41A1880}"/>
              </a:ext>
            </a:extLst>
          </p:cNvPr>
          <p:cNvSpPr/>
          <p:nvPr/>
        </p:nvSpPr>
        <p:spPr>
          <a:xfrm>
            <a:off x="6168653" y="4957486"/>
            <a:ext cx="147084" cy="3916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F7873B-0987-49E4-A985-1FFEFC5C9908}"/>
              </a:ext>
            </a:extLst>
          </p:cNvPr>
          <p:cNvSpPr txBox="1"/>
          <p:nvPr/>
        </p:nvSpPr>
        <p:spPr>
          <a:xfrm>
            <a:off x="6281792" y="5433532"/>
            <a:ext cx="276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Adapter</a:t>
            </a:r>
            <a:r>
              <a:rPr lang="zh-CN" altLang="en-US" dirty="0"/>
              <a:t>的输入</a:t>
            </a:r>
          </a:p>
        </p:txBody>
      </p:sp>
    </p:spTree>
    <p:extLst>
      <p:ext uri="{BB962C8B-B14F-4D97-AF65-F5344CB8AC3E}">
        <p14:creationId xmlns:p14="http://schemas.microsoft.com/office/powerpoint/2010/main" val="397230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D8EAEBB-1B13-4A5E-A642-7F28D3299722}"/>
              </a:ext>
            </a:extLst>
          </p:cNvPr>
          <p:cNvSpPr/>
          <p:nvPr/>
        </p:nvSpPr>
        <p:spPr>
          <a:xfrm>
            <a:off x="824089" y="95560"/>
            <a:ext cx="6750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3600" b="1" kern="0" dirty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模型方法</a:t>
            </a:r>
            <a:r>
              <a:rPr lang="en-US" altLang="zh-CN" sz="3600" b="1" kern="0" dirty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:Lexicon Adapter</a:t>
            </a:r>
            <a:endParaRPr lang="zh-CN" altLang="en-US" sz="3600" b="1" kern="0" dirty="0">
              <a:solidFill>
                <a:srgbClr val="1557A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83BFBC-8582-4585-B272-EF70C41E5FEC}"/>
              </a:ext>
            </a:extLst>
          </p:cNvPr>
          <p:cNvSpPr/>
          <p:nvPr/>
        </p:nvSpPr>
        <p:spPr>
          <a:xfrm>
            <a:off x="190500" y="809625"/>
            <a:ext cx="8810625" cy="876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Liu W, Fu X, Zhang Y, et al. Lexicon Enhanced Chinese Sequence Labelling Using BERT Adapter[J]. </a:t>
            </a:r>
            <a:r>
              <a:rPr lang="en-US" altLang="zh-CN" sz="2000" dirty="0" err="1">
                <a:solidFill>
                  <a:schemeClr val="tx1"/>
                </a:solidFill>
              </a:rPr>
              <a:t>arXiv</a:t>
            </a:r>
            <a:r>
              <a:rPr lang="en-US" altLang="zh-CN" sz="2000" dirty="0">
                <a:solidFill>
                  <a:schemeClr val="tx1"/>
                </a:solidFill>
              </a:rPr>
              <a:t> preprint arXiv:2105.07148, 2021.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B87B80-6BD0-4774-B1A3-8391ECB90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22" y="2092894"/>
            <a:ext cx="4473414" cy="419986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27976DD-532C-47D7-8B6F-7FEE2353B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312" y="4916138"/>
            <a:ext cx="1366097" cy="70176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C06B196-8995-4E91-A3EA-3DF0EA63E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212" y="5867270"/>
            <a:ext cx="2018079" cy="584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DCA57468-E1F0-40AC-8542-05775ED8790B}"/>
              </a:ext>
            </a:extLst>
          </p:cNvPr>
          <p:cNvGrpSpPr/>
          <p:nvPr/>
        </p:nvGrpSpPr>
        <p:grpSpPr>
          <a:xfrm>
            <a:off x="4999136" y="2135306"/>
            <a:ext cx="4572000" cy="2235284"/>
            <a:chOff x="4999136" y="2135306"/>
            <a:chExt cx="4572000" cy="223528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0DF1888-2349-4E87-A2C5-240D817D2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57348" y="2611353"/>
              <a:ext cx="3081670" cy="353976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87D0D1F-B186-43A3-A372-8CE5F1FCD252}"/>
                </a:ext>
              </a:extLst>
            </p:cNvPr>
            <p:cNvSpPr txBox="1"/>
            <p:nvPr/>
          </p:nvSpPr>
          <p:spPr>
            <a:xfrm>
              <a:off x="4999136" y="2135306"/>
              <a:ext cx="2762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对齐两种表示：</a:t>
              </a:r>
              <a:endParaRPr lang="en-US" altLang="zh-CN" dirty="0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926EDAC-9AE3-4FC6-9F37-72C43772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65650" y="3597465"/>
              <a:ext cx="2973367" cy="474537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5D97561-AB87-4725-8AD1-3CC7C1D9AA52}"/>
                </a:ext>
              </a:extLst>
            </p:cNvPr>
            <p:cNvSpPr/>
            <p:nvPr/>
          </p:nvSpPr>
          <p:spPr>
            <a:xfrm>
              <a:off x="4999136" y="3213847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每个词语的相关性：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BA0D4D3-44D1-430D-8A80-4867040EC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65650" y="4001258"/>
              <a:ext cx="2013222" cy="369332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23CF473-EFF9-486E-8A88-0D9DA00BDB3F}"/>
                </a:ext>
              </a:extLst>
            </p:cNvPr>
            <p:cNvSpPr/>
            <p:nvPr/>
          </p:nvSpPr>
          <p:spPr>
            <a:xfrm>
              <a:off x="7654982" y="3999853"/>
              <a:ext cx="13660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,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 × 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2F045F7A-4685-4BDD-A406-03A45A3AB1C4}"/>
              </a:ext>
            </a:extLst>
          </p:cNvPr>
          <p:cNvSpPr/>
          <p:nvPr/>
        </p:nvSpPr>
        <p:spPr>
          <a:xfrm>
            <a:off x="5047301" y="554369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残差连接：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367680-4346-47DF-B14D-C2FF335CE6EF}"/>
              </a:ext>
            </a:extLst>
          </p:cNvPr>
          <p:cNvSpPr/>
          <p:nvPr/>
        </p:nvSpPr>
        <p:spPr>
          <a:xfrm>
            <a:off x="5044676" y="454725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融合词汇的表示：</a:t>
            </a:r>
          </a:p>
        </p:txBody>
      </p:sp>
    </p:spTree>
    <p:extLst>
      <p:ext uri="{BB962C8B-B14F-4D97-AF65-F5344CB8AC3E}">
        <p14:creationId xmlns:p14="http://schemas.microsoft.com/office/powerpoint/2010/main" val="32404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D8EAEBB-1B13-4A5E-A642-7F28D3299722}"/>
              </a:ext>
            </a:extLst>
          </p:cNvPr>
          <p:cNvSpPr/>
          <p:nvPr/>
        </p:nvSpPr>
        <p:spPr>
          <a:xfrm>
            <a:off x="824089" y="95560"/>
            <a:ext cx="6750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3600" b="1" kern="0" dirty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358C39-0C80-417D-AE0E-D01CF77F3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96" y="2023185"/>
            <a:ext cx="4621354" cy="432445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CFBBBF98-C54C-4F3B-BDFE-6BB818F7F1A0}"/>
              </a:ext>
            </a:extLst>
          </p:cNvPr>
          <p:cNvSpPr/>
          <p:nvPr/>
        </p:nvSpPr>
        <p:spPr>
          <a:xfrm>
            <a:off x="190500" y="809625"/>
            <a:ext cx="8810625" cy="876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Liu W, Fu X, Zhang Y, et al. Lexicon Enhanced Chinese Sequence Labelling Using BERT Adapter[J]. </a:t>
            </a:r>
            <a:r>
              <a:rPr lang="en-US" altLang="zh-CN" sz="2000" dirty="0" err="1">
                <a:solidFill>
                  <a:schemeClr val="tx1"/>
                </a:solidFill>
              </a:rPr>
              <a:t>arXiv</a:t>
            </a:r>
            <a:r>
              <a:rPr lang="en-US" altLang="zh-CN" sz="2000" dirty="0">
                <a:solidFill>
                  <a:schemeClr val="tx1"/>
                </a:solidFill>
              </a:rPr>
              <a:t> preprint arXiv:2105.07148, 2021.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29E5BE-1FBE-4659-8B28-50D83F844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600" y="3937432"/>
            <a:ext cx="1969239" cy="49595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9EBAA00-CA18-4B9A-BF60-F44156246FA3}"/>
              </a:ext>
            </a:extLst>
          </p:cNvPr>
          <p:cNvSpPr/>
          <p:nvPr/>
        </p:nvSpPr>
        <p:spPr>
          <a:xfrm>
            <a:off x="5741317" y="3172700"/>
            <a:ext cx="3402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</a:t>
            </a:r>
            <a:r>
              <a:rPr lang="zh-CN" altLang="en-US" dirty="0"/>
              <a:t>至</a:t>
            </a:r>
            <a:r>
              <a:rPr lang="en-US" altLang="zh-CN" dirty="0"/>
              <a:t>(k+1)</a:t>
            </a:r>
            <a:r>
              <a:rPr lang="zh-CN" altLang="en-US" dirty="0"/>
              <a:t>层之间，通过</a:t>
            </a:r>
            <a:r>
              <a:rPr lang="en-US" altLang="zh-CN" dirty="0"/>
              <a:t>Lexicon</a:t>
            </a:r>
          </a:p>
          <a:p>
            <a:r>
              <a:rPr lang="en-US" altLang="zh-CN" dirty="0"/>
              <a:t>     Adapter </a:t>
            </a:r>
            <a:r>
              <a:rPr lang="zh-CN" altLang="en-US" dirty="0"/>
              <a:t>注入词汇信息：</a:t>
            </a:r>
          </a:p>
        </p:txBody>
      </p:sp>
    </p:spTree>
    <p:extLst>
      <p:ext uri="{BB962C8B-B14F-4D97-AF65-F5344CB8AC3E}">
        <p14:creationId xmlns:p14="http://schemas.microsoft.com/office/powerpoint/2010/main" val="272226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5AD280D4-DF3A-40E1-9A01-0A37B2DD0605}"/>
              </a:ext>
            </a:extLst>
          </p:cNvPr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0A304EF-C8F0-423A-9077-3543CEA83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08" y="1759095"/>
            <a:ext cx="7081283" cy="466411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75B7C23-CEEA-460A-8EA9-FBEB1C74AC9C}"/>
              </a:ext>
            </a:extLst>
          </p:cNvPr>
          <p:cNvSpPr/>
          <p:nvPr/>
        </p:nvSpPr>
        <p:spPr>
          <a:xfrm>
            <a:off x="190500" y="809625"/>
            <a:ext cx="8810625" cy="876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Liu W, Fu X, Zhang Y, et al. Lexicon Enhanced Chinese Sequence Labelling Using BERT Adapter[J]. </a:t>
            </a:r>
            <a:r>
              <a:rPr lang="en-US" altLang="zh-CN" sz="2000" dirty="0" err="1">
                <a:solidFill>
                  <a:schemeClr val="tx1"/>
                </a:solidFill>
              </a:rPr>
              <a:t>arXiv</a:t>
            </a:r>
            <a:r>
              <a:rPr lang="en-US" altLang="zh-CN" sz="2000" dirty="0">
                <a:solidFill>
                  <a:schemeClr val="tx1"/>
                </a:solidFill>
              </a:rPr>
              <a:t> preprint arXiv:2105.07148, 2021.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91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2603</TotalTime>
  <Words>836</Words>
  <Application>Microsoft Office PowerPoint</Application>
  <PresentationFormat>全屏显示(4:3)</PresentationFormat>
  <Paragraphs>79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-apple-system</vt:lpstr>
      <vt:lpstr>PingFang SC Semibold</vt:lpstr>
      <vt:lpstr>等线</vt:lpstr>
      <vt:lpstr>等线 Light</vt:lpstr>
      <vt:lpstr>方正兰亭中黑_GBK</vt:lpstr>
      <vt:lpstr>黑体</vt:lpstr>
      <vt:lpstr>楷体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武乐飞</dc:creator>
  <cp:lastModifiedBy>张载</cp:lastModifiedBy>
  <cp:revision>129</cp:revision>
  <dcterms:created xsi:type="dcterms:W3CDTF">2020-12-11T13:22:15Z</dcterms:created>
  <dcterms:modified xsi:type="dcterms:W3CDTF">2022-03-25T06:24:27Z</dcterms:modified>
</cp:coreProperties>
</file>