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48" r:id="rId1"/>
  </p:sldMasterIdLst>
  <p:notesMasterIdLst>
    <p:notesMasterId r:id="rId21"/>
  </p:notesMasterIdLst>
  <p:handoutMasterIdLst>
    <p:handoutMasterId r:id="rId22"/>
  </p:handoutMasterIdLst>
  <p:sldIdLst>
    <p:sldId id="731" r:id="rId2"/>
    <p:sldId id="812" r:id="rId3"/>
    <p:sldId id="844" r:id="rId4"/>
    <p:sldId id="814" r:id="rId5"/>
    <p:sldId id="848" r:id="rId6"/>
    <p:sldId id="849" r:id="rId7"/>
    <p:sldId id="850" r:id="rId8"/>
    <p:sldId id="851" r:id="rId9"/>
    <p:sldId id="845" r:id="rId10"/>
    <p:sldId id="846" r:id="rId11"/>
    <p:sldId id="852" r:id="rId12"/>
    <p:sldId id="854" r:id="rId13"/>
    <p:sldId id="856" r:id="rId14"/>
    <p:sldId id="860" r:id="rId15"/>
    <p:sldId id="857" r:id="rId16"/>
    <p:sldId id="858" r:id="rId17"/>
    <p:sldId id="861" r:id="rId18"/>
    <p:sldId id="863" r:id="rId19"/>
    <p:sldId id="742" r:id="rId20"/>
  </p:sldIdLst>
  <p:sldSz cx="9144000" cy="6858000" type="screen4x3"/>
  <p:notesSz cx="6761163" cy="99425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7E7"/>
    <a:srgbClr val="1557AE"/>
    <a:srgbClr val="2E75B6"/>
    <a:srgbClr val="FF6161"/>
    <a:srgbClr val="00AB48"/>
    <a:srgbClr val="0070C0"/>
    <a:srgbClr val="4269BD"/>
    <a:srgbClr val="E97C30"/>
    <a:srgbClr val="3A97D7"/>
    <a:srgbClr val="E87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0" autoAdjust="0"/>
    <p:restoredTop sz="84198" autoAdjust="0"/>
  </p:normalViewPr>
  <p:slideViewPr>
    <p:cSldViewPr snapToGrid="0">
      <p:cViewPr varScale="1">
        <p:scale>
          <a:sx n="77" d="100"/>
          <a:sy n="77" d="100"/>
        </p:scale>
        <p:origin x="1656" y="58"/>
      </p:cViewPr>
      <p:guideLst>
        <p:guide orient="horz" pos="2160"/>
        <p:guide pos="2880"/>
      </p:guideLst>
    </p:cSldViewPr>
  </p:slideViewPr>
  <p:notesTextViewPr>
    <p:cViewPr>
      <p:scale>
        <a:sx n="3" d="2"/>
        <a:sy n="3" d="2"/>
      </p:scale>
      <p:origin x="0" y="0"/>
    </p:cViewPr>
  </p:notesTextViewPr>
  <p:notesViewPr>
    <p:cSldViewPr snapToGrid="0">
      <p:cViewPr varScale="1">
        <p:scale>
          <a:sx n="60" d="100"/>
          <a:sy n="60" d="100"/>
        </p:scale>
        <p:origin x="3283"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29761" y="0"/>
            <a:ext cx="2929837" cy="498852"/>
          </a:xfrm>
          <a:prstGeom prst="rect">
            <a:avLst/>
          </a:prstGeom>
        </p:spPr>
        <p:txBody>
          <a:bodyPr vert="horz" lIns="91440" tIns="45720" rIns="91440" bIns="45720" rtlCol="0"/>
          <a:lstStyle>
            <a:lvl1pPr algn="r">
              <a:defRPr sz="1200"/>
            </a:lvl1pPr>
          </a:lstStyle>
          <a:p>
            <a:fld id="{D40A1BC1-FA36-405A-84E5-2ECB11F24F06}" type="datetimeFigureOut">
              <a:rPr lang="zh-CN" altLang="en-US" smtClean="0"/>
              <a:t>2022/4/8</a:t>
            </a:fld>
            <a:endParaRPr lang="zh-CN" altLang="en-US"/>
          </a:p>
        </p:txBody>
      </p:sp>
      <p:sp>
        <p:nvSpPr>
          <p:cNvPr id="4" name="页脚占位符 3"/>
          <p:cNvSpPr>
            <a:spLocks noGrp="1"/>
          </p:cNvSpPr>
          <p:nvPr>
            <p:ph type="ftr" sz="quarter" idx="2"/>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1" y="9443662"/>
            <a:ext cx="2929837" cy="498851"/>
          </a:xfrm>
          <a:prstGeom prst="rect">
            <a:avLst/>
          </a:prstGeom>
        </p:spPr>
        <p:txBody>
          <a:bodyPr vert="horz" lIns="91440" tIns="45720" rIns="91440" bIns="45720" rtlCol="0" anchor="b"/>
          <a:lstStyle>
            <a:lvl1pPr algn="r">
              <a:defRPr sz="1200"/>
            </a:lvl1pPr>
          </a:lstStyle>
          <a:p>
            <a:fld id="{C2F20590-9981-46CC-AF13-22488216DE8F}" type="slidenum">
              <a:rPr lang="zh-CN" altLang="en-US" smtClean="0"/>
              <a:t>‹#›</a:t>
            </a:fld>
            <a:endParaRPr lang="zh-CN" altLang="en-US"/>
          </a:p>
        </p:txBody>
      </p:sp>
    </p:spTree>
    <p:extLst>
      <p:ext uri="{BB962C8B-B14F-4D97-AF65-F5344CB8AC3E}">
        <p14:creationId xmlns:p14="http://schemas.microsoft.com/office/powerpoint/2010/main" val="249224819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61489580-3797-4DA2-9E4E-24E61D4E80CF}" type="datetimeFigureOut">
              <a:rPr lang="zh-CN" altLang="en-US" smtClean="0"/>
              <a:t>2022/4/8</a:t>
            </a:fld>
            <a:endParaRPr lang="zh-CN" altLang="en-US"/>
          </a:p>
        </p:txBody>
      </p:sp>
      <p:sp>
        <p:nvSpPr>
          <p:cNvPr id="4" name="幻灯片图像占位符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4CCF47CB-3076-4026-8B18-63F39C6D1FFE}" type="slidenum">
              <a:rPr lang="zh-CN" altLang="en-US" smtClean="0"/>
              <a:t>‹#›</a:t>
            </a:fld>
            <a:endParaRPr lang="zh-CN" altLang="en-US"/>
          </a:p>
        </p:txBody>
      </p:sp>
    </p:spTree>
    <p:extLst>
      <p:ext uri="{BB962C8B-B14F-4D97-AF65-F5344CB8AC3E}">
        <p14:creationId xmlns:p14="http://schemas.microsoft.com/office/powerpoint/2010/main" val="82011913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CCF47CB-3076-4026-8B18-63F39C6D1FFE}" type="slidenum">
              <a:rPr lang="zh-CN" altLang="en-US" smtClean="0"/>
              <a:t>1</a:t>
            </a:fld>
            <a:endParaRPr lang="zh-CN" altLang="en-US"/>
          </a:p>
        </p:txBody>
      </p:sp>
      <p:sp>
        <p:nvSpPr>
          <p:cNvPr id="5" name="页脚占位符 4">
            <a:extLst>
              <a:ext uri="{FF2B5EF4-FFF2-40B4-BE49-F238E27FC236}">
                <a16:creationId xmlns:a16="http://schemas.microsoft.com/office/drawing/2014/main" id="{1675CAD1-990C-4220-9A34-0B638F976BCE}"/>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80775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10</a:t>
            </a:fld>
            <a:endParaRPr lang="zh-CN" altLang="en-US"/>
          </a:p>
        </p:txBody>
      </p:sp>
      <p:sp>
        <p:nvSpPr>
          <p:cNvPr id="5" name="页脚占位符 4">
            <a:extLst>
              <a:ext uri="{FF2B5EF4-FFF2-40B4-BE49-F238E27FC236}">
                <a16:creationId xmlns:a16="http://schemas.microsoft.com/office/drawing/2014/main" id="{08081E4E-3D86-41C9-AA46-E67819D1B275}"/>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521763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确定的神经网络模型：例如简单的多层前馈网络，在训练好以后，其结构、权重以及对某一个样本所输出类别的概率都是确定的。</a:t>
            </a:r>
            <a:endParaRPr lang="en-US" altLang="zh-CN" dirty="0">
              <a:latin typeface="微软雅黑" panose="020B0503020204020204" pitchFamily="34" charset="-122"/>
              <a:ea typeface="微软雅黑" panose="020B0503020204020204" pitchFamily="34" charset="-122"/>
            </a:endParaRPr>
          </a:p>
          <a:p>
            <a:r>
              <a:rPr lang="zh-CN" altLang="en-US" sz="1200" b="0" i="0" kern="1200" dirty="0">
                <a:solidFill>
                  <a:schemeClr val="tx1"/>
                </a:solidFill>
                <a:effectLst/>
                <a:latin typeface="+mn-lt"/>
                <a:ea typeface="+mn-ea"/>
                <a:cs typeface="+mn-cs"/>
              </a:rPr>
              <a:t>贝叶斯神经网络的权重不像普通神经网络是一个具体数值，而是一个概率分布，表示每一个权重</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遵循一个分布，而非之前是一个确定的数值。</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因此在训练和推理中，网络的权重会变化，根据分布来随机采样。通过这种方法可以建模各个参数本身存在的不确定性。</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11</a:t>
            </a:fld>
            <a:endParaRPr lang="zh-CN" altLang="en-US"/>
          </a:p>
        </p:txBody>
      </p:sp>
      <p:sp>
        <p:nvSpPr>
          <p:cNvPr id="5" name="页脚占位符 4">
            <a:extLst>
              <a:ext uri="{FF2B5EF4-FFF2-40B4-BE49-F238E27FC236}">
                <a16:creationId xmlns:a16="http://schemas.microsoft.com/office/drawing/2014/main" id="{E44B37D6-0E62-4F3B-B795-8EC590D6F455}"/>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805473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先验概率</a:t>
            </a:r>
            <a:r>
              <a:rPr lang="en-US" altLang="zh-CN" sz="1200" b="0" i="0" u="none" strike="noStrike" kern="1200" dirty="0">
                <a:solidFill>
                  <a:schemeClr val="tx1"/>
                </a:solidFill>
                <a:effectLst/>
                <a:latin typeface="+mn-lt"/>
                <a:ea typeface="+mn-ea"/>
                <a:cs typeface="+mn-cs"/>
              </a:rPr>
              <a:t>p(θ)</a:t>
            </a:r>
            <a:r>
              <a:rPr lang="zh-CN" altLang="en-US" sz="1200" b="0" i="0" kern="1200" dirty="0">
                <a:solidFill>
                  <a:schemeClr val="tx1"/>
                </a:solidFill>
                <a:effectLst/>
                <a:latin typeface="+mn-lt"/>
                <a:ea typeface="+mn-ea"/>
                <a:cs typeface="+mn-cs"/>
              </a:rPr>
              <a:t>是我们可以根据经验也好瞎猜也好是知道的，例如初始时将</a:t>
            </a:r>
            <a:r>
              <a:rPr lang="en-US" altLang="zh-CN" sz="1200" b="0" i="0" u="none" strike="noStrike" kern="1200" dirty="0">
                <a:solidFill>
                  <a:schemeClr val="tx1"/>
                </a:solidFill>
                <a:effectLst/>
                <a:latin typeface="+mn-lt"/>
                <a:ea typeface="+mn-ea"/>
                <a:cs typeface="+mn-cs"/>
              </a:rPr>
              <a:t>p(θ)</a:t>
            </a:r>
            <a:r>
              <a:rPr lang="zh-CN" altLang="en-US" sz="1200" b="0" i="0" kern="1200" dirty="0">
                <a:solidFill>
                  <a:schemeClr val="tx1"/>
                </a:solidFill>
                <a:effectLst/>
                <a:latin typeface="+mn-lt"/>
                <a:ea typeface="+mn-ea"/>
                <a:cs typeface="+mn-cs"/>
              </a:rPr>
              <a:t>设成标准正态分布</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似然</a:t>
            </a:r>
            <a:r>
              <a:rPr lang="en-US" altLang="zh-CN" sz="1200" b="0" i="0" u="none" strike="noStrike" kern="1200" dirty="0">
                <a:solidFill>
                  <a:schemeClr val="tx1"/>
                </a:solidFill>
                <a:effectLst/>
                <a:latin typeface="+mn-lt"/>
                <a:ea typeface="+mn-ea"/>
                <a:cs typeface="+mn-cs"/>
              </a:rPr>
              <a:t>p(</a:t>
            </a:r>
            <a:r>
              <a:rPr lang="en-US" altLang="zh-CN" sz="1200" b="0" i="0" u="none" strike="noStrike" kern="1200" dirty="0" err="1">
                <a:solidFill>
                  <a:schemeClr val="tx1"/>
                </a:solidFill>
                <a:effectLst/>
                <a:latin typeface="+mn-lt"/>
                <a:ea typeface="+mn-ea"/>
                <a:cs typeface="+mn-cs"/>
              </a:rPr>
              <a:t>y|x,θ</a:t>
            </a:r>
            <a:r>
              <a:rPr lang="en-US" altLang="zh-CN" sz="1200" b="0" i="0" u="none" strike="noStrike"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是一个关于</a:t>
            </a:r>
            <a:r>
              <a:rPr lang="en-US" altLang="zh-CN" sz="1200" b="0" i="0" u="none" strike="noStrike"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的函数。当</a:t>
            </a:r>
            <a:r>
              <a:rPr lang="en-US" altLang="zh-CN" sz="1200" b="0" i="0" u="none" strike="noStrike"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等于某个值时，分子很容易就能算出来。</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但我们想要得到后验概率</a:t>
            </a:r>
            <a:r>
              <a:rPr lang="en-US" altLang="zh-CN" sz="1200" b="0" i="0" u="none" strike="noStrike" kern="1200" dirty="0">
                <a:solidFill>
                  <a:schemeClr val="tx1"/>
                </a:solidFill>
                <a:effectLst/>
                <a:latin typeface="+mn-lt"/>
                <a:ea typeface="+mn-ea"/>
                <a:cs typeface="+mn-cs"/>
              </a:rPr>
              <a:t>p(</a:t>
            </a:r>
            <a:r>
              <a:rPr lang="en-US" altLang="zh-CN" sz="1200" b="0" i="0" u="none" strike="noStrike" kern="1200" dirty="0" err="1">
                <a:solidFill>
                  <a:schemeClr val="tx1"/>
                </a:solidFill>
                <a:effectLst/>
                <a:latin typeface="+mn-lt"/>
                <a:ea typeface="+mn-ea"/>
                <a:cs typeface="+mn-cs"/>
              </a:rPr>
              <a:t>θ|D</a:t>
            </a:r>
            <a:r>
              <a:rPr lang="en-US" altLang="zh-CN" sz="1200" b="0" i="0" u="none" strike="noStrike"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，按理还要将分母算出来。但分母要对</a:t>
            </a:r>
            <a:r>
              <a:rPr lang="en-US" altLang="zh-CN" sz="1200" b="0" i="0" u="none" strike="noStrike" kern="1200" dirty="0">
                <a:solidFill>
                  <a:schemeClr val="tx1"/>
                </a:solidFill>
                <a:effectLst/>
                <a:latin typeface="+mn-lt"/>
                <a:ea typeface="+mn-ea"/>
                <a:cs typeface="+mn-cs"/>
              </a:rPr>
              <a:t>θ</a:t>
            </a:r>
            <a:r>
              <a:rPr lang="zh-CN" altLang="en-US" sz="1200" b="0" i="0" kern="1200" dirty="0">
                <a:solidFill>
                  <a:schemeClr val="tx1"/>
                </a:solidFill>
                <a:effectLst/>
                <a:latin typeface="+mn-lt"/>
                <a:ea typeface="+mn-ea"/>
                <a:cs typeface="+mn-cs"/>
              </a:rPr>
              <a:t>的取值空间上进行积分，而神经网络的单个权重的取值空间可以是实数集</a:t>
            </a:r>
            <a:r>
              <a:rPr lang="en-US" altLang="zh-CN" sz="1200" b="0" i="0" u="none" strike="noStrike"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，而这些权重一起构成的空间将相当复杂，基本没法积分。</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CF47CB-3076-4026-8B18-63F39C6D1FFE}" type="slidenum">
              <a:rPr lang="zh-CN" altLang="en-US" smtClean="0"/>
              <a:t>12</a:t>
            </a:fld>
            <a:endParaRPr lang="zh-CN" altLang="en-US"/>
          </a:p>
        </p:txBody>
      </p:sp>
      <p:sp>
        <p:nvSpPr>
          <p:cNvPr id="5" name="页脚占位符 4">
            <a:extLst>
              <a:ext uri="{FF2B5EF4-FFF2-40B4-BE49-F238E27FC236}">
                <a16:creationId xmlns:a16="http://schemas.microsoft.com/office/drawing/2014/main" id="{A7EFD94A-54B0-4669-94E0-9AB3E7159495}"/>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094203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变分推断：通常不会对所有参数都假设服从正态分布，只会对网络较低层进行学习，这样对输出也能保持最大的不确定性。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因为真实后验分布是未知的，一系列数学变换后，可以计算出这个优化问题。</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拉普拉斯近似性质，某个分布</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局部极大值点可以近似为高斯分布</a:t>
            </a:r>
            <a:r>
              <a:rPr lang="en-US" altLang="zh-CN" sz="1200" b="0" i="0" kern="1200" dirty="0">
                <a:solidFill>
                  <a:schemeClr val="tx1"/>
                </a:solidFill>
                <a:effectLst/>
                <a:latin typeface="+mn-lt"/>
                <a:ea typeface="+mn-ea"/>
                <a:cs typeface="+mn-cs"/>
              </a:rPr>
              <a:t>q</a:t>
            </a:r>
            <a:r>
              <a:rPr lang="zh-CN" altLang="en-US" sz="1200" b="0" i="0" kern="1200" dirty="0">
                <a:solidFill>
                  <a:schemeClr val="tx1"/>
                </a:solidFill>
                <a:effectLst/>
                <a:latin typeface="+mn-lt"/>
                <a:ea typeface="+mn-ea"/>
                <a:cs typeface="+mn-cs"/>
              </a:rPr>
              <a:t>的峰值的特性，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q(w)</a:t>
            </a:r>
            <a:r>
              <a:rPr lang="zh-CN" altLang="en-US" sz="1200" b="0" i="0" kern="1200" dirty="0">
                <a:solidFill>
                  <a:schemeClr val="tx1"/>
                </a:solidFill>
                <a:effectLst/>
                <a:latin typeface="+mn-lt"/>
                <a:ea typeface="+mn-ea"/>
                <a:cs typeface="+mn-cs"/>
              </a:rPr>
              <a:t>的中心就是</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的局部极大值的位置，假设为</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则</a:t>
            </a:r>
            <a:r>
              <a:rPr lang="en-US" altLang="zh-CN" sz="1200" b="0" i="0" kern="1200" dirty="0">
                <a:solidFill>
                  <a:schemeClr val="tx1"/>
                </a:solidFill>
                <a:effectLst/>
                <a:latin typeface="+mn-lt"/>
                <a:ea typeface="+mn-ea"/>
                <a:cs typeface="+mn-cs"/>
              </a:rPr>
              <a:t>w*</a:t>
            </a:r>
            <a:r>
              <a:rPr lang="zh-CN" altLang="en-US" sz="1200" b="0" i="0" kern="1200" dirty="0">
                <a:solidFill>
                  <a:schemeClr val="tx1"/>
                </a:solidFill>
                <a:effectLst/>
                <a:latin typeface="+mn-lt"/>
                <a:ea typeface="+mn-ea"/>
                <a:cs typeface="+mn-cs"/>
              </a:rPr>
              <a:t>使得</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导数为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，由于高斯分布性质：它的对数是变量的⼆次函数，对其做二阶泰勒展开，计算这个高斯分布的方差。</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CF47CB-3076-4026-8B18-63F39C6D1FFE}" type="slidenum">
              <a:rPr lang="zh-CN" altLang="en-US" smtClean="0"/>
              <a:t>13</a:t>
            </a:fld>
            <a:endParaRPr lang="zh-CN" altLang="en-US"/>
          </a:p>
        </p:txBody>
      </p:sp>
      <p:sp>
        <p:nvSpPr>
          <p:cNvPr id="5" name="页脚占位符 4">
            <a:extLst>
              <a:ext uri="{FF2B5EF4-FFF2-40B4-BE49-F238E27FC236}">
                <a16:creationId xmlns:a16="http://schemas.microsoft.com/office/drawing/2014/main" id="{FA5E6AFB-F383-436D-B3BF-E68A17D3C93D}"/>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341087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在假设每一个神经元都服从一个离散的伯努利分布的情况下，经</a:t>
            </a:r>
            <a:r>
              <a:rPr lang="en-US" altLang="zh-CN" sz="1200" b="0" i="0" kern="1200" dirty="0">
                <a:solidFill>
                  <a:schemeClr val="tx1"/>
                </a:solidFill>
                <a:effectLst/>
                <a:latin typeface="+mn-lt"/>
                <a:ea typeface="+mn-ea"/>
                <a:cs typeface="+mn-cs"/>
              </a:rPr>
              <a:t>dropout</a:t>
            </a:r>
            <a:r>
              <a:rPr lang="zh-CN" altLang="en-US" sz="1200" b="0" i="0" kern="1200" dirty="0">
                <a:solidFill>
                  <a:schemeClr val="tx1"/>
                </a:solidFill>
                <a:effectLst/>
                <a:latin typeface="+mn-lt"/>
                <a:ea typeface="+mn-ea"/>
                <a:cs typeface="+mn-cs"/>
              </a:rPr>
              <a:t>方法处理的神经网络的优化过程实际上等价于在一个贝叶斯网络中进行变分推断。</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由于这种结构中每个节点的权重是被多个子网络共享的，因此它的训练和推理相对高效。这项理论成果近年来得到了较多的应用。</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CF47CB-3076-4026-8B18-63F39C6D1FFE}" type="slidenum">
              <a:rPr lang="zh-CN" altLang="en-US" smtClean="0"/>
              <a:t>14</a:t>
            </a:fld>
            <a:endParaRPr lang="zh-CN" altLang="en-US"/>
          </a:p>
        </p:txBody>
      </p:sp>
      <p:sp>
        <p:nvSpPr>
          <p:cNvPr id="5" name="页脚占位符 4">
            <a:extLst>
              <a:ext uri="{FF2B5EF4-FFF2-40B4-BE49-F238E27FC236}">
                <a16:creationId xmlns:a16="http://schemas.microsoft.com/office/drawing/2014/main" id="{307B9163-DCAA-4617-90A5-934401FDAAA7}"/>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913630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CF47CB-3076-4026-8B18-63F39C6D1FFE}" type="slidenum">
              <a:rPr lang="zh-CN" altLang="en-US" smtClean="0"/>
              <a:t>15</a:t>
            </a:fld>
            <a:endParaRPr lang="zh-CN" altLang="en-US"/>
          </a:p>
        </p:txBody>
      </p:sp>
      <p:sp>
        <p:nvSpPr>
          <p:cNvPr id="5" name="页脚占位符 4">
            <a:extLst>
              <a:ext uri="{FF2B5EF4-FFF2-40B4-BE49-F238E27FC236}">
                <a16:creationId xmlns:a16="http://schemas.microsoft.com/office/drawing/2014/main" id="{ECD8B670-EA72-4A71-8589-D66C031D64B1}"/>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940199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建模和预测神经网络中不确定性的多种方法。为了评估这些方法，需要对其导出的不确定性进行度量</a:t>
            </a:r>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16</a:t>
            </a:fld>
            <a:endParaRPr lang="zh-CN" altLang="en-US"/>
          </a:p>
        </p:txBody>
      </p:sp>
      <p:sp>
        <p:nvSpPr>
          <p:cNvPr id="5" name="页脚占位符 4">
            <a:extLst>
              <a:ext uri="{FF2B5EF4-FFF2-40B4-BE49-F238E27FC236}">
                <a16:creationId xmlns:a16="http://schemas.microsoft.com/office/drawing/2014/main" id="{61F10D00-F0E9-4B14-B20F-E8F2972BB03E}"/>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803383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考虑一个具有 </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个不同类别的分类任务，某个输入样本 </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对应于神经网络输出的概率向量 </a:t>
            </a:r>
            <a:r>
              <a:rPr lang="en-US" altLang="zh-CN" sz="1200" b="0" i="0" kern="1200" dirty="0">
                <a:solidFill>
                  <a:schemeClr val="tx1"/>
                </a:solidFill>
                <a:effectLst/>
                <a:latin typeface="+mn-lt"/>
                <a:ea typeface="+mn-ea"/>
                <a:cs typeface="+mn-cs"/>
              </a:rPr>
              <a:t>p(x</a:t>
            </a:r>
            <a:r>
              <a:rPr lang="zh-CN" altLang="en-US" sz="1200" b="0" i="0" kern="1200" dirty="0">
                <a:solidFill>
                  <a:schemeClr val="tx1"/>
                </a:solidFill>
                <a:effectLst/>
                <a:latin typeface="+mn-lt"/>
                <a:ea typeface="+mn-ea"/>
                <a:cs typeface="+mn-cs"/>
              </a:rPr>
              <a:t>），由于预测是直接作为概率分布给出的，所以（不）确定性估计可以直接从预测中得出。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模型不确定性：加入后验分布后，</a:t>
            </a:r>
            <a:r>
              <a:rPr lang="en-US" altLang="zh-CN" dirty="0" err="1"/>
              <a:t>softmax</a:t>
            </a:r>
            <a:r>
              <a:rPr lang="zh-CN" altLang="en-US" sz="1200" b="0" i="0" kern="1200" dirty="0">
                <a:solidFill>
                  <a:schemeClr val="tx1"/>
                </a:solidFill>
                <a:effectLst/>
                <a:latin typeface="+mn-lt"/>
                <a:ea typeface="+mn-ea"/>
                <a:cs typeface="+mn-cs"/>
              </a:rPr>
              <a:t> 层的输出就变成了一个随机变量，自然可以评估它的变化性（即不确定性）了。</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基本上，所有这些度量都会计算 “ </a:t>
            </a:r>
            <a:r>
              <a:rPr lang="en-US" altLang="zh-CN" dirty="0" err="1"/>
              <a:t>softmax</a:t>
            </a:r>
            <a:r>
              <a:rPr lang="en-US" altLang="zh-CN" dirty="0"/>
              <a:t> </a:t>
            </a:r>
            <a:r>
              <a:rPr lang="zh-CN" altLang="en-US" dirty="0"/>
              <a:t>层输出</a:t>
            </a:r>
            <a:r>
              <a:rPr lang="zh-CN" altLang="en-US" sz="1200" b="0" i="0" kern="1200" dirty="0">
                <a:solidFill>
                  <a:schemeClr val="tx1"/>
                </a:solidFill>
                <a:effectLst/>
                <a:latin typeface="+mn-lt"/>
                <a:ea typeface="+mn-ea"/>
                <a:cs typeface="+mn-cs"/>
              </a:rPr>
              <a:t> 和 </a:t>
            </a:r>
            <a:r>
              <a:rPr lang="en-US" altLang="zh-CN" dirty="0" err="1"/>
              <a:t>softmax</a:t>
            </a:r>
            <a:r>
              <a:rPr lang="en-US" altLang="zh-CN" dirty="0"/>
              <a:t> </a:t>
            </a:r>
            <a:r>
              <a:rPr lang="zh-CN" altLang="en-US" dirty="0"/>
              <a:t>输出的均值</a:t>
            </a:r>
            <a:r>
              <a:rPr lang="zh-CN" altLang="en-US" sz="1200" b="0" i="0" kern="1200" dirty="0">
                <a:solidFill>
                  <a:schemeClr val="tx1"/>
                </a:solidFill>
                <a:effectLst/>
                <a:latin typeface="+mn-lt"/>
                <a:ea typeface="+mn-ea"/>
                <a:cs typeface="+mn-cs"/>
              </a:rPr>
              <a:t> 之差” 的期望，</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a:t>
            </a:r>
            <a:r>
              <a:rPr lang="en-US" altLang="zh-CN" sz="1200" b="0" i="0" kern="1200" dirty="0" err="1">
                <a:solidFill>
                  <a:schemeClr val="tx1"/>
                </a:solidFill>
                <a:effectLst/>
                <a:latin typeface="+mn-lt"/>
                <a:ea typeface="+mn-ea"/>
                <a:cs typeface="+mn-cs"/>
              </a:rPr>
              <a:t>y|x,w</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表示在数据点 </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处，</a:t>
            </a:r>
            <a:r>
              <a:rPr lang="en-US" altLang="zh-CN" sz="1200" b="0" i="0" kern="1200" dirty="0" err="1">
                <a:solidFill>
                  <a:schemeClr val="tx1"/>
                </a:solidFill>
                <a:effectLst/>
                <a:latin typeface="+mn-lt"/>
                <a:ea typeface="+mn-ea"/>
                <a:cs typeface="+mn-cs"/>
              </a:rPr>
              <a:t>softmax</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层输出的关于随机变量 </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的类别分布；</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表示在数据点 </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处，通过后验边缘化得到的随机变量 </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的预测分布。</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互信息：当关于模型参数的知识不会再增加最终预测中的信息时，互信息达到最小。因此，互信息可以解释为 </a:t>
            </a:r>
            <a:r>
              <a:rPr lang="zh-CN" altLang="en-US" sz="1200" b="1" i="0" kern="1200" dirty="0">
                <a:solidFill>
                  <a:schemeClr val="tx1"/>
                </a:solidFill>
                <a:effectLst/>
                <a:latin typeface="+mn-lt"/>
                <a:ea typeface="+mn-ea"/>
                <a:cs typeface="+mn-cs"/>
              </a:rPr>
              <a:t>模型不确定性</a:t>
            </a:r>
            <a:r>
              <a:rPr lang="zh-CN" altLang="en-US" sz="1200" b="0" i="0" kern="1200" dirty="0">
                <a:solidFill>
                  <a:schemeClr val="tx1"/>
                </a:solidFill>
                <a:effectLst/>
                <a:latin typeface="+mn-lt"/>
                <a:ea typeface="+mn-ea"/>
                <a:cs typeface="+mn-cs"/>
              </a:rPr>
              <a:t> 的度量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CF47CB-3076-4026-8B18-63F39C6D1FFE}" type="slidenum">
              <a:rPr lang="zh-CN" altLang="en-US" smtClean="0"/>
              <a:t>17</a:t>
            </a:fld>
            <a:endParaRPr lang="zh-CN" altLang="en-US"/>
          </a:p>
        </p:txBody>
      </p:sp>
      <p:sp>
        <p:nvSpPr>
          <p:cNvPr id="5" name="页脚占位符 4">
            <a:extLst>
              <a:ext uri="{FF2B5EF4-FFF2-40B4-BE49-F238E27FC236}">
                <a16:creationId xmlns:a16="http://schemas.microsoft.com/office/drawing/2014/main" id="{0CFD967D-579E-442B-9B56-B55C68E7627E}"/>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505177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模型不确定性：计算平均预测和单个预测之间的平均散度来度量</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CCF47CB-3076-4026-8B18-63F39C6D1FFE}" type="slidenum">
              <a:rPr lang="zh-CN" altLang="en-US" smtClean="0"/>
              <a:t>18</a:t>
            </a:fld>
            <a:endParaRPr lang="zh-CN" altLang="en-US"/>
          </a:p>
        </p:txBody>
      </p:sp>
      <p:sp>
        <p:nvSpPr>
          <p:cNvPr id="5" name="页脚占位符 4">
            <a:extLst>
              <a:ext uri="{FF2B5EF4-FFF2-40B4-BE49-F238E27FC236}">
                <a16:creationId xmlns:a16="http://schemas.microsoft.com/office/drawing/2014/main" id="{E4137ABF-1931-4406-88F2-3CE8B365012D}"/>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70796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2</a:t>
            </a:fld>
            <a:endParaRPr lang="zh-CN" altLang="en-US"/>
          </a:p>
        </p:txBody>
      </p:sp>
      <p:sp>
        <p:nvSpPr>
          <p:cNvPr id="5" name="页脚占位符 4">
            <a:extLst>
              <a:ext uri="{FF2B5EF4-FFF2-40B4-BE49-F238E27FC236}">
                <a16:creationId xmlns:a16="http://schemas.microsoft.com/office/drawing/2014/main" id="{973D317F-085A-42F5-8EB8-8A48088987B4}"/>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719855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3</a:t>
            </a:fld>
            <a:endParaRPr lang="zh-CN" altLang="en-US"/>
          </a:p>
        </p:txBody>
      </p:sp>
      <p:sp>
        <p:nvSpPr>
          <p:cNvPr id="5" name="页脚占位符 4">
            <a:extLst>
              <a:ext uri="{FF2B5EF4-FFF2-40B4-BE49-F238E27FC236}">
                <a16:creationId xmlns:a16="http://schemas.microsoft.com/office/drawing/2014/main" id="{8B8ACE84-2CE8-4366-876F-0E21C6BF7422}"/>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50173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我们希望模型不仅能给出分类的置信度得分，还希望模型能给出一个判断此次置信度得分是否可信的判断</a:t>
            </a:r>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4</a:t>
            </a:fld>
            <a:endParaRPr lang="zh-CN" altLang="en-US"/>
          </a:p>
        </p:txBody>
      </p:sp>
      <p:sp>
        <p:nvSpPr>
          <p:cNvPr id="5" name="页脚占位符 4">
            <a:extLst>
              <a:ext uri="{FF2B5EF4-FFF2-40B4-BE49-F238E27FC236}">
                <a16:creationId xmlns:a16="http://schemas.microsoft.com/office/drawing/2014/main" id="{1ACBC898-D48C-43B8-9995-164022710FE3}"/>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240491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5</a:t>
            </a:fld>
            <a:endParaRPr lang="zh-CN" altLang="en-US"/>
          </a:p>
        </p:txBody>
      </p:sp>
      <p:sp>
        <p:nvSpPr>
          <p:cNvPr id="5" name="页脚占位符 4">
            <a:extLst>
              <a:ext uri="{FF2B5EF4-FFF2-40B4-BE49-F238E27FC236}">
                <a16:creationId xmlns:a16="http://schemas.microsoft.com/office/drawing/2014/main" id="{E3478025-DDD8-4C04-A64E-B6EAD98FDF5B}"/>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43590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采集或观测的训练数据与现实情况之间由于时间等因素发生了偏差，根据不全面的训练数据得到的模型无法完整体现现实世界。</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数据不确定性会降低训练期间对真值的预测置信度，进而影响整个模型。</a:t>
            </a:r>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6</a:t>
            </a:fld>
            <a:endParaRPr lang="zh-CN" altLang="en-US"/>
          </a:p>
        </p:txBody>
      </p:sp>
      <p:sp>
        <p:nvSpPr>
          <p:cNvPr id="5" name="页脚占位符 4">
            <a:extLst>
              <a:ext uri="{FF2B5EF4-FFF2-40B4-BE49-F238E27FC236}">
                <a16:creationId xmlns:a16="http://schemas.microsoft.com/office/drawing/2014/main" id="{CFA8921D-7304-4B82-9C47-4EF10622FEA1}"/>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3178726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训练过程中的误差：神经网络的训练过程包括许多必须定义的参数（批量大小、优化器、学习率、停止标准、正则化等），以及训练过程中的随机决策（批量生成和权重初始化等）。所有这些决策都会影响局部最优解。</a:t>
            </a:r>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7</a:t>
            </a:fld>
            <a:endParaRPr lang="zh-CN" altLang="en-US"/>
          </a:p>
        </p:txBody>
      </p:sp>
      <p:sp>
        <p:nvSpPr>
          <p:cNvPr id="5" name="页脚占位符 4">
            <a:extLst>
              <a:ext uri="{FF2B5EF4-FFF2-40B4-BE49-F238E27FC236}">
                <a16:creationId xmlns:a16="http://schemas.microsoft.com/office/drawing/2014/main" id="{4967DE86-1D20-4137-94F6-F703828E9DF5}"/>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1301692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8</a:t>
            </a:fld>
            <a:endParaRPr lang="zh-CN" altLang="en-US"/>
          </a:p>
        </p:txBody>
      </p:sp>
      <p:sp>
        <p:nvSpPr>
          <p:cNvPr id="5" name="页脚占位符 4">
            <a:extLst>
              <a:ext uri="{FF2B5EF4-FFF2-40B4-BE49-F238E27FC236}">
                <a16:creationId xmlns:a16="http://schemas.microsoft.com/office/drawing/2014/main" id="{C62FEC3E-97F7-44F8-BB88-616AA639B838}"/>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4227700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1243013"/>
            <a:ext cx="4475163" cy="3355975"/>
          </a:xfrm>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数据不确定性：解决方法一般是提升数据采集时候的稳定性，或者提升衡量指标的精度以囊括各类客观影响因素。</a:t>
            </a:r>
            <a:endParaRPr lang="en-US" altLang="zh-CN" sz="1200" dirty="0">
              <a:latin typeface="微软雅黑" panose="020B0503020204020204" pitchFamily="34" charset="-122"/>
              <a:ea typeface="微软雅黑" panose="020B0503020204020204" pitchFamily="34" charset="-122"/>
            </a:endParaRPr>
          </a:p>
          <a:p>
            <a:r>
              <a:rPr lang="zh-CN" altLang="en-US" dirty="0"/>
              <a:t>模型不确定性：</a:t>
            </a:r>
            <a:r>
              <a:rPr lang="zh-CN" altLang="en-US" sz="1200" dirty="0">
                <a:latin typeface="微软雅黑" panose="020B0503020204020204" pitchFamily="34" charset="-122"/>
                <a:ea typeface="微软雅黑" panose="020B0503020204020204" pitchFamily="34" charset="-122"/>
              </a:rPr>
              <a:t>这种不确定性是可以通过有针对性的调整（增加训练数据等方式）来缓解甚至解决的。</a:t>
            </a:r>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数据不确定性通常在预测时能够被反映出来，例如在分类神经网络的 </a:t>
            </a:r>
            <a:r>
              <a:rPr lang="en-US" altLang="zh-CN" dirty="0" err="1"/>
              <a:t>softmax</a:t>
            </a:r>
            <a:r>
              <a:rPr lang="en-US" altLang="zh-CN" dirty="0"/>
              <a:t> </a:t>
            </a:r>
            <a:r>
              <a:rPr lang="zh-CN" altLang="en-US" dirty="0"/>
              <a:t>概率输出、回归神经网络中标准差的显式预测输出等。</a:t>
            </a:r>
            <a:endParaRPr lang="en-US" altLang="zh-CN" dirty="0"/>
          </a:p>
        </p:txBody>
      </p:sp>
      <p:sp>
        <p:nvSpPr>
          <p:cNvPr id="4" name="灯片编号占位符 3"/>
          <p:cNvSpPr>
            <a:spLocks noGrp="1"/>
          </p:cNvSpPr>
          <p:nvPr>
            <p:ph type="sldNum" sz="quarter" idx="10"/>
          </p:nvPr>
        </p:nvSpPr>
        <p:spPr/>
        <p:txBody>
          <a:bodyPr/>
          <a:lstStyle/>
          <a:p>
            <a:fld id="{4CCF47CB-3076-4026-8B18-63F39C6D1FFE}" type="slidenum">
              <a:rPr lang="zh-CN" altLang="en-US" smtClean="0"/>
              <a:t>9</a:t>
            </a:fld>
            <a:endParaRPr lang="zh-CN" altLang="en-US"/>
          </a:p>
        </p:txBody>
      </p:sp>
      <p:sp>
        <p:nvSpPr>
          <p:cNvPr id="5" name="页脚占位符 4">
            <a:extLst>
              <a:ext uri="{FF2B5EF4-FFF2-40B4-BE49-F238E27FC236}">
                <a16:creationId xmlns:a16="http://schemas.microsoft.com/office/drawing/2014/main" id="{164F016D-B742-4948-8B5A-478604A71474}"/>
              </a:ext>
            </a:extLst>
          </p:cNvPr>
          <p:cNvSpPr>
            <a:spLocks noGrp="1"/>
          </p:cNvSpPr>
          <p:nvPr>
            <p:ph type="ftr" sz="quarter" idx="4"/>
          </p:nvPr>
        </p:nvSpPr>
        <p:spPr/>
        <p:txBody>
          <a:bodyPr/>
          <a:lstStyle/>
          <a:p>
            <a:endParaRPr lang="zh-CN" altLang="en-US"/>
          </a:p>
        </p:txBody>
      </p:sp>
    </p:spTree>
    <p:extLst>
      <p:ext uri="{BB962C8B-B14F-4D97-AF65-F5344CB8AC3E}">
        <p14:creationId xmlns:p14="http://schemas.microsoft.com/office/powerpoint/2010/main" val="461887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Tree>
    <p:extLst>
      <p:ext uri="{BB962C8B-B14F-4D97-AF65-F5344CB8AC3E}">
        <p14:creationId xmlns:p14="http://schemas.microsoft.com/office/powerpoint/2010/main" val="69065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3" name="矩形 2"/>
          <p:cNvSpPr/>
          <p:nvPr userDrawn="1"/>
        </p:nvSpPr>
        <p:spPr>
          <a:xfrm>
            <a:off x="0" y="360000"/>
            <a:ext cx="3240000" cy="540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矩形 3"/>
          <p:cNvSpPr/>
          <p:nvPr userDrawn="1"/>
        </p:nvSpPr>
        <p:spPr>
          <a:xfrm>
            <a:off x="5904954" y="360000"/>
            <a:ext cx="3240000" cy="54000"/>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userDrawn="1"/>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72" y="4"/>
            <a:ext cx="2387241" cy="838595"/>
          </a:xfrm>
          <a:prstGeom prst="rect">
            <a:avLst/>
          </a:prstGeom>
        </p:spPr>
      </p:pic>
    </p:spTree>
    <p:extLst>
      <p:ext uri="{BB962C8B-B14F-4D97-AF65-F5344CB8AC3E}">
        <p14:creationId xmlns:p14="http://schemas.microsoft.com/office/powerpoint/2010/main" val="188731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6" name="流程图: 过程 5"/>
          <p:cNvSpPr/>
          <p:nvPr userDrawn="1"/>
        </p:nvSpPr>
        <p:spPr>
          <a:xfrm rot="5400000">
            <a:off x="-47061" y="263187"/>
            <a:ext cx="739101" cy="64498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流程图: 过程 6"/>
          <p:cNvSpPr/>
          <p:nvPr userDrawn="1"/>
        </p:nvSpPr>
        <p:spPr>
          <a:xfrm rot="5400000">
            <a:off x="441432" y="523085"/>
            <a:ext cx="739101" cy="125186"/>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流程图: 过程 7"/>
          <p:cNvSpPr/>
          <p:nvPr userDrawn="1"/>
        </p:nvSpPr>
        <p:spPr>
          <a:xfrm rot="5400000">
            <a:off x="4486270" y="2200277"/>
            <a:ext cx="171450" cy="9144001"/>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流程图: 过程 8"/>
          <p:cNvSpPr/>
          <p:nvPr userDrawn="1"/>
        </p:nvSpPr>
        <p:spPr>
          <a:xfrm rot="5400000" flipH="1">
            <a:off x="8184230" y="5850178"/>
            <a:ext cx="327501" cy="159203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7829550" y="6523383"/>
            <a:ext cx="1154166" cy="311055"/>
          </a:xfrm>
          <a:prstGeom prst="rect">
            <a:avLst/>
          </a:prstGeom>
        </p:spPr>
      </p:pic>
      <p:sp>
        <p:nvSpPr>
          <p:cNvPr id="2" name="文本框 1">
            <a:extLst>
              <a:ext uri="{FF2B5EF4-FFF2-40B4-BE49-F238E27FC236}">
                <a16:creationId xmlns:a16="http://schemas.microsoft.com/office/drawing/2014/main" id="{93D0E15E-B5FD-425E-9987-631088A1F124}"/>
              </a:ext>
            </a:extLst>
          </p:cNvPr>
          <p:cNvSpPr txBox="1"/>
          <p:nvPr userDrawn="1"/>
        </p:nvSpPr>
        <p:spPr>
          <a:xfrm>
            <a:off x="-7" y="6374378"/>
            <a:ext cx="556959" cy="307777"/>
          </a:xfrm>
          <a:prstGeom prst="rect">
            <a:avLst/>
          </a:prstGeom>
          <a:noFill/>
        </p:spPr>
        <p:txBody>
          <a:bodyPr wrap="square" rtlCol="0">
            <a:spAutoFit/>
          </a:bodyPr>
          <a:lstStyle/>
          <a:p>
            <a:fld id="{001B47B6-3124-496A-B098-B910A5B03800}" type="slidenum">
              <a:rPr lang="zh-CN" altLang="en-US" sz="1400" smtClean="0">
                <a:solidFill>
                  <a:schemeClr val="bg1">
                    <a:lumMod val="50000"/>
                  </a:schemeClr>
                </a:solidFill>
                <a:latin typeface="Arial" panose="020B0604020202020204" pitchFamily="34" charset="0"/>
                <a:cs typeface="Arial" panose="020B0604020202020204" pitchFamily="34" charset="0"/>
              </a:rPr>
              <a:t>‹#›</a:t>
            </a:fld>
            <a:endParaRPr lang="zh-CN" altLang="en-US"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矩形 3"/>
          <p:cNvSpPr/>
          <p:nvPr userDrawn="1"/>
        </p:nvSpPr>
        <p:spPr>
          <a:xfrm rot="16200000">
            <a:off x="239093" y="113946"/>
            <a:ext cx="812329" cy="800243"/>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 fmla="*/ 0 w 661307"/>
              <a:gd name="connsiteY0" fmla="*/ 0 h 726621"/>
              <a:gd name="connsiteX1" fmla="*/ 661307 w 661307"/>
              <a:gd name="connsiteY1" fmla="*/ 0 h 726621"/>
              <a:gd name="connsiteX2" fmla="*/ 661307 w 661307"/>
              <a:gd name="connsiteY2" fmla="*/ 726621 h 726621"/>
              <a:gd name="connsiteX3" fmla="*/ 326571 w 661307"/>
              <a:gd name="connsiteY3" fmla="*/ 718457 h 726621"/>
              <a:gd name="connsiteX4" fmla="*/ 0 w 661307"/>
              <a:gd name="connsiteY4" fmla="*/ 726621 h 726621"/>
              <a:gd name="connsiteX5" fmla="*/ 0 w 661307"/>
              <a:gd name="connsiteY5" fmla="*/ 0 h 726621"/>
              <a:gd name="connsiteX0" fmla="*/ 0 w 661307"/>
              <a:gd name="connsiteY0" fmla="*/ 0 h 898071"/>
              <a:gd name="connsiteX1" fmla="*/ 661307 w 661307"/>
              <a:gd name="connsiteY1" fmla="*/ 0 h 898071"/>
              <a:gd name="connsiteX2" fmla="*/ 661307 w 661307"/>
              <a:gd name="connsiteY2" fmla="*/ 726621 h 898071"/>
              <a:gd name="connsiteX3" fmla="*/ 351063 w 661307"/>
              <a:gd name="connsiteY3" fmla="*/ 898071 h 898071"/>
              <a:gd name="connsiteX4" fmla="*/ 0 w 661307"/>
              <a:gd name="connsiteY4" fmla="*/ 726621 h 898071"/>
              <a:gd name="connsiteX5" fmla="*/ 0 w 661307"/>
              <a:gd name="connsiteY5" fmla="*/ 0 h 898071"/>
              <a:gd name="connsiteX0" fmla="*/ 0 w 661307"/>
              <a:gd name="connsiteY0" fmla="*/ 0 h 898071"/>
              <a:gd name="connsiteX1" fmla="*/ 661307 w 661307"/>
              <a:gd name="connsiteY1" fmla="*/ 0 h 898071"/>
              <a:gd name="connsiteX2" fmla="*/ 661307 w 661307"/>
              <a:gd name="connsiteY2" fmla="*/ 726621 h 898071"/>
              <a:gd name="connsiteX3" fmla="*/ 318406 w 661307"/>
              <a:gd name="connsiteY3" fmla="*/ 898071 h 898071"/>
              <a:gd name="connsiteX4" fmla="*/ 0 w 661307"/>
              <a:gd name="connsiteY4" fmla="*/ 726621 h 898071"/>
              <a:gd name="connsiteX5" fmla="*/ 0 w 661307"/>
              <a:gd name="connsiteY5" fmla="*/ 0 h 898071"/>
              <a:gd name="connsiteX0" fmla="*/ 0 w 661307"/>
              <a:gd name="connsiteY0" fmla="*/ 0 h 898071"/>
              <a:gd name="connsiteX1" fmla="*/ 661307 w 661307"/>
              <a:gd name="connsiteY1" fmla="*/ 0 h 898071"/>
              <a:gd name="connsiteX2" fmla="*/ 661307 w 661307"/>
              <a:gd name="connsiteY2" fmla="*/ 726621 h 898071"/>
              <a:gd name="connsiteX3" fmla="*/ 310242 w 661307"/>
              <a:gd name="connsiteY3" fmla="*/ 898071 h 898071"/>
              <a:gd name="connsiteX4" fmla="*/ 0 w 661307"/>
              <a:gd name="connsiteY4" fmla="*/ 726621 h 898071"/>
              <a:gd name="connsiteX5" fmla="*/ 0 w 661307"/>
              <a:gd name="connsiteY5" fmla="*/ 0 h 898071"/>
              <a:gd name="connsiteX0" fmla="*/ 0 w 661307"/>
              <a:gd name="connsiteY0" fmla="*/ 0 h 898071"/>
              <a:gd name="connsiteX1" fmla="*/ 661307 w 661307"/>
              <a:gd name="connsiteY1" fmla="*/ 0 h 898071"/>
              <a:gd name="connsiteX2" fmla="*/ 661307 w 661307"/>
              <a:gd name="connsiteY2" fmla="*/ 726621 h 898071"/>
              <a:gd name="connsiteX3" fmla="*/ 331673 w 661307"/>
              <a:gd name="connsiteY3" fmla="*/ 898071 h 898071"/>
              <a:gd name="connsiteX4" fmla="*/ 0 w 661307"/>
              <a:gd name="connsiteY4" fmla="*/ 726621 h 898071"/>
              <a:gd name="connsiteX5" fmla="*/ 0 w 661307"/>
              <a:gd name="connsiteY5" fmla="*/ 0 h 898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39" r="87942"/>
          <a:stretch/>
        </p:blipFill>
        <p:spPr>
          <a:xfrm>
            <a:off x="296112" y="195665"/>
            <a:ext cx="619134" cy="636802"/>
          </a:xfrm>
          <a:prstGeom prst="rect">
            <a:avLst/>
          </a:prstGeom>
        </p:spPr>
      </p:pic>
      <p:sp>
        <p:nvSpPr>
          <p:cNvPr id="4" name="矩形 3"/>
          <p:cNvSpPr/>
          <p:nvPr userDrawn="1"/>
        </p:nvSpPr>
        <p:spPr>
          <a:xfrm>
            <a:off x="71935" y="107905"/>
            <a:ext cx="112892" cy="812329"/>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流程图: 过程 8"/>
          <p:cNvSpPr/>
          <p:nvPr userDrawn="1"/>
        </p:nvSpPr>
        <p:spPr>
          <a:xfrm rot="5400000" flipH="1">
            <a:off x="7637107" y="5350754"/>
            <a:ext cx="324399" cy="2689389"/>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p>
        </p:txBody>
      </p:sp>
      <p:sp>
        <p:nvSpPr>
          <p:cNvPr id="6" name="矩形 5"/>
          <p:cNvSpPr/>
          <p:nvPr userDrawn="1"/>
        </p:nvSpPr>
        <p:spPr>
          <a:xfrm>
            <a:off x="6669768" y="6602968"/>
            <a:ext cx="2420500" cy="219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046" b="1" dirty="0">
                <a:solidFill>
                  <a:schemeClr val="bg1"/>
                </a:solidFill>
                <a:latin typeface="微软雅黑" panose="020B0503020204020204" pitchFamily="34" charset="-122"/>
                <a:ea typeface="微软雅黑" panose="020B0503020204020204" pitchFamily="34" charset="-122"/>
              </a:rPr>
              <a:t>西安交通大学数据与信息中心</a:t>
            </a:r>
          </a:p>
        </p:txBody>
      </p:sp>
      <p:sp>
        <p:nvSpPr>
          <p:cNvPr id="7" name="流程图: 过程 6"/>
          <p:cNvSpPr/>
          <p:nvPr userDrawn="1"/>
        </p:nvSpPr>
        <p:spPr>
          <a:xfrm rot="5400000">
            <a:off x="3302907" y="3383211"/>
            <a:ext cx="171533" cy="6777344"/>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5"/>
          </a:p>
        </p:txBody>
      </p:sp>
    </p:spTree>
    <p:extLst>
      <p:ext uri="{BB962C8B-B14F-4D97-AF65-F5344CB8AC3E}">
        <p14:creationId xmlns:p14="http://schemas.microsoft.com/office/powerpoint/2010/main" val="2333803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59" t="140" r="-477" b="11636"/>
          <a:stretch/>
        </p:blipFill>
        <p:spPr>
          <a:xfrm>
            <a:off x="-14512" y="0"/>
            <a:ext cx="9202057" cy="5588000"/>
          </a:xfrm>
          <a:prstGeom prst="rect">
            <a:avLst/>
          </a:prstGeom>
        </p:spPr>
      </p:pic>
      <p:sp>
        <p:nvSpPr>
          <p:cNvPr id="6" name="矩形 5"/>
          <p:cNvSpPr/>
          <p:nvPr userDrawn="1"/>
        </p:nvSpPr>
        <p:spPr>
          <a:xfrm>
            <a:off x="2" y="-1"/>
            <a:ext cx="9085943" cy="552994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36069" y="-79685"/>
            <a:ext cx="2707933" cy="1041512"/>
          </a:xfrm>
          <a:prstGeom prst="rect">
            <a:avLst/>
          </a:prstGeom>
        </p:spPr>
      </p:pic>
    </p:spTree>
    <p:extLst>
      <p:ext uri="{BB962C8B-B14F-4D97-AF65-F5344CB8AC3E}">
        <p14:creationId xmlns:p14="http://schemas.microsoft.com/office/powerpoint/2010/main" val="1218018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6494" r="23326" b="24977"/>
          <a:stretch>
            <a:fillRect/>
          </a:stretch>
        </p:blipFill>
        <p:spPr bwMode="auto">
          <a:xfrm>
            <a:off x="6003926" y="4075115"/>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9329301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665898"/>
      </p:ext>
    </p:extLst>
  </p:cSld>
  <p:clrMap bg1="lt1" tx1="dk1" bg2="lt2" tx2="dk2" accent1="accent1" accent2="accent2" accent3="accent3" accent4="accent4" accent5="accent5" accent6="accent6" hlink="hlink" folHlink="folHlink"/>
  <p:sldLayoutIdLst>
    <p:sldLayoutId id="2147483655" r:id="rId1"/>
    <p:sldLayoutId id="2147483651" r:id="rId2"/>
    <p:sldLayoutId id="2147483654" r:id="rId3"/>
    <p:sldLayoutId id="2147483653" r:id="rId4"/>
    <p:sldLayoutId id="2147483665" r:id="rId5"/>
    <p:sldLayoutId id="2147483666"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8.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9" y="4075117"/>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矩形 5"/>
          <p:cNvSpPr/>
          <p:nvPr/>
        </p:nvSpPr>
        <p:spPr>
          <a:xfrm>
            <a:off x="0" y="1482811"/>
            <a:ext cx="9144000" cy="2858530"/>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17004" y="2352533"/>
            <a:ext cx="8109992" cy="852862"/>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pPr>
            <a:r>
              <a:rPr lang="zh-CN" altLang="en-US" sz="45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不确定性估计</a:t>
            </a:r>
            <a:endParaRPr lang="zh-CN" altLang="zh-CN" sz="45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
        <p:nvSpPr>
          <p:cNvPr id="4" name="文本框 3">
            <a:extLst>
              <a:ext uri="{FF2B5EF4-FFF2-40B4-BE49-F238E27FC236}">
                <a16:creationId xmlns:a16="http://schemas.microsoft.com/office/drawing/2014/main" id="{89D4FEF3-22C0-4C52-8DAD-5F68CFC000C1}"/>
              </a:ext>
            </a:extLst>
          </p:cNvPr>
          <p:cNvSpPr txBox="1"/>
          <p:nvPr/>
        </p:nvSpPr>
        <p:spPr>
          <a:xfrm>
            <a:off x="3645568" y="5775158"/>
            <a:ext cx="1852863"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汇报人：雷潇靓</a:t>
            </a:r>
            <a:endParaRPr lang="en-US" altLang="zh-CN" dirty="0">
              <a:latin typeface="微软雅黑" panose="020B0503020204020204" pitchFamily="34" charset="-122"/>
              <a:ea typeface="微软雅黑" panose="020B0503020204020204" pitchFamily="34" charset="-122"/>
            </a:endParaRPr>
          </a:p>
          <a:p>
            <a:pPr>
              <a:lnSpc>
                <a:spcPct val="150000"/>
              </a:lnSpc>
            </a:pPr>
            <a:fld id="{AA83A743-0D00-47DA-9104-76D03696BBC5}" type="datetime2">
              <a:rPr lang="zh-CN" altLang="en-US" smtClean="0">
                <a:latin typeface="微软雅黑" panose="020B0503020204020204" pitchFamily="34" charset="-122"/>
                <a:ea typeface="微软雅黑" panose="020B0503020204020204" pitchFamily="34" charset="-122"/>
              </a:rPr>
              <a:pPr>
                <a:lnSpc>
                  <a:spcPct val="150000"/>
                </a:lnSpc>
              </a:pPr>
              <a:t>2022年4月8日</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919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0"/>
            <a:ext cx="1577658"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目录</a:t>
            </a:r>
          </a:p>
        </p:txBody>
      </p:sp>
      <p:pic>
        <p:nvPicPr>
          <p:cNvPr id="4" name="Picture 4"/>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1491" t="6494" r="5193" b="-474"/>
          <a:stretch/>
        </p:blipFill>
        <p:spPr bwMode="auto">
          <a:xfrm>
            <a:off x="9530" y="1398579"/>
            <a:ext cx="4135395" cy="468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 name="副标题 2"/>
          <p:cNvSpPr txBox="1">
            <a:spLocks/>
          </p:cNvSpPr>
          <p:nvPr/>
        </p:nvSpPr>
        <p:spPr>
          <a:xfrm>
            <a:off x="2531527" y="2387705"/>
            <a:ext cx="5591233" cy="27050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530352">
              <a:lnSpc>
                <a:spcPct val="150000"/>
              </a:lnSpc>
              <a:buFont typeface="Wingdings" panose="05000000000000000000" pitchFamily="2" charset="2"/>
              <a:buChar char="u"/>
            </a:pPr>
            <a:r>
              <a:rPr lang="zh-CN" altLang="en-US" sz="2400" b="1" dirty="0">
                <a:solidFill>
                  <a:schemeClr val="bg1">
                    <a:lumMod val="75000"/>
                  </a:schemeClr>
                </a:solidFill>
                <a:latin typeface="微软雅黑" panose="020B0503020204020204" pitchFamily="34" charset="-122"/>
                <a:ea typeface="微软雅黑" panose="020B0503020204020204" pitchFamily="34" charset="-122"/>
                <a:cs typeface="Arial Unicode MS" panose="020B0604020202020204" pitchFamily="34" charset="-122"/>
              </a:rPr>
              <a:t>深度神经网络的不确定性</a:t>
            </a:r>
            <a:endParaRPr lang="en-US" altLang="zh-CN" sz="2400" b="1" dirty="0">
              <a:solidFill>
                <a:schemeClr val="bg1">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530352">
              <a:lnSpc>
                <a:spcPct val="150000"/>
              </a:lnSpc>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rPr>
              <a:t>不确定性估计方法</a:t>
            </a:r>
            <a:endParaRPr lang="en-US" altLang="zh-CN" sz="2400" b="1" dirty="0">
              <a:latin typeface="微软雅黑" panose="020B0503020204020204" pitchFamily="34" charset="-122"/>
              <a:ea typeface="微软雅黑" panose="020B0503020204020204" pitchFamily="34" charset="-122"/>
              <a:cs typeface="Arial Unicode MS" panose="020B0604020202020204" pitchFamily="34" charset="-122"/>
            </a:endParaRPr>
          </a:p>
          <a:p>
            <a:pPr marL="342900" indent="-530352">
              <a:lnSpc>
                <a:spcPct val="150000"/>
              </a:lnSpc>
              <a:buFont typeface="Wingdings" panose="05000000000000000000" pitchFamily="2" charset="2"/>
              <a:buChar char="u"/>
            </a:pPr>
            <a:r>
              <a:rPr lang="zh-CN" altLang="en-US" sz="2400" b="1" dirty="0">
                <a:solidFill>
                  <a:schemeClr val="bg1">
                    <a:lumMod val="75000"/>
                  </a:schemeClr>
                </a:solidFill>
                <a:latin typeface="微软雅黑" panose="020B0503020204020204" pitchFamily="34" charset="-122"/>
                <a:ea typeface="微软雅黑" panose="020B0503020204020204" pitchFamily="34" charset="-122"/>
                <a:cs typeface="Arial Unicode MS" panose="020B0604020202020204" pitchFamily="34" charset="-122"/>
              </a:rPr>
              <a:t>不确定性的度量</a:t>
            </a:r>
            <a:endParaRPr lang="en-US" altLang="zh-CN" sz="2400" b="1" dirty="0">
              <a:solidFill>
                <a:schemeClr val="bg1">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4" name="图片 23"/>
          <p:cNvPicPr>
            <a:picLocks noChangeAspect="1"/>
          </p:cNvPicPr>
          <p:nvPr/>
        </p:nvPicPr>
        <p:blipFill rotWithShape="1">
          <a:blip r:embed="rId4"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7" name="Line 4">
            <a:extLst>
              <a:ext uri="{FF2B5EF4-FFF2-40B4-BE49-F238E27FC236}">
                <a16:creationId xmlns:a16="http://schemas.microsoft.com/office/drawing/2014/main" id="{16BEA217-4297-4724-BC35-9146AE9F3C12}"/>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Tree>
    <p:extLst>
      <p:ext uri="{BB962C8B-B14F-4D97-AF65-F5344CB8AC3E}">
        <p14:creationId xmlns:p14="http://schemas.microsoft.com/office/powerpoint/2010/main" val="301322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C2D8065-1AF2-4957-8786-4D3204E7878E}"/>
              </a:ext>
            </a:extLst>
          </p:cNvPr>
          <p:cNvPicPr>
            <a:picLocks noChangeAspect="1"/>
          </p:cNvPicPr>
          <p:nvPr/>
        </p:nvPicPr>
        <p:blipFill>
          <a:blip r:embed="rId3"/>
          <a:stretch>
            <a:fillRect/>
          </a:stretch>
        </p:blipFill>
        <p:spPr>
          <a:xfrm>
            <a:off x="4496872" y="1732152"/>
            <a:ext cx="4461004" cy="1880527"/>
          </a:xfrm>
          <a:prstGeom prst="rect">
            <a:avLst/>
          </a:prstGeom>
        </p:spPr>
      </p:pic>
      <p:sp>
        <p:nvSpPr>
          <p:cNvPr id="28" name="矩形 27"/>
          <p:cNvSpPr/>
          <p:nvPr/>
        </p:nvSpPr>
        <p:spPr>
          <a:xfrm>
            <a:off x="567872" y="242824"/>
            <a:ext cx="3885982"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贝叶斯神经网络</a:t>
            </a:r>
          </a:p>
        </p:txBody>
      </p:sp>
      <p:pic>
        <p:nvPicPr>
          <p:cNvPr id="24" name="图片 23"/>
          <p:cNvPicPr>
            <a:picLocks noChangeAspect="1"/>
          </p:cNvPicPr>
          <p:nvPr/>
        </p:nvPicPr>
        <p:blipFill rotWithShape="1">
          <a:blip r:embed="rId4"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
        <p:nvSpPr>
          <p:cNvPr id="2" name="文本框 1">
            <a:extLst>
              <a:ext uri="{FF2B5EF4-FFF2-40B4-BE49-F238E27FC236}">
                <a16:creationId xmlns:a16="http://schemas.microsoft.com/office/drawing/2014/main" id="{67F23973-8C01-4044-BC10-D0B4460A8E1B}"/>
              </a:ext>
            </a:extLst>
          </p:cNvPr>
          <p:cNvSpPr txBox="1"/>
          <p:nvPr/>
        </p:nvSpPr>
        <p:spPr>
          <a:xfrm>
            <a:off x="186124" y="1590616"/>
            <a:ext cx="1608048"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深度神经网络</a:t>
            </a:r>
          </a:p>
        </p:txBody>
      </p:sp>
      <p:sp>
        <p:nvSpPr>
          <p:cNvPr id="5" name="箭头: 右 4">
            <a:extLst>
              <a:ext uri="{FF2B5EF4-FFF2-40B4-BE49-F238E27FC236}">
                <a16:creationId xmlns:a16="http://schemas.microsoft.com/office/drawing/2014/main" id="{B1735501-B693-4184-8A66-40A23EBD44FB}"/>
              </a:ext>
            </a:extLst>
          </p:cNvPr>
          <p:cNvSpPr/>
          <p:nvPr/>
        </p:nvSpPr>
        <p:spPr>
          <a:xfrm>
            <a:off x="1794172" y="1749303"/>
            <a:ext cx="1240335" cy="229454"/>
          </a:xfrm>
          <a:prstGeom prst="rightArrow">
            <a:avLst/>
          </a:prstGeom>
          <a:solidFill>
            <a:srgbClr val="B4C7E7"/>
          </a:solidFill>
          <a:ln>
            <a:solidFill>
              <a:srgbClr val="B4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6BFA165-72AF-4A14-BD53-32E5A5F493D8}"/>
              </a:ext>
            </a:extLst>
          </p:cNvPr>
          <p:cNvSpPr txBox="1"/>
          <p:nvPr/>
        </p:nvSpPr>
        <p:spPr>
          <a:xfrm>
            <a:off x="3034507" y="1590616"/>
            <a:ext cx="1907930"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贝叶斯神经网络</a:t>
            </a:r>
          </a:p>
        </p:txBody>
      </p:sp>
      <p:sp>
        <p:nvSpPr>
          <p:cNvPr id="12" name="箭头: 右 11">
            <a:extLst>
              <a:ext uri="{FF2B5EF4-FFF2-40B4-BE49-F238E27FC236}">
                <a16:creationId xmlns:a16="http://schemas.microsoft.com/office/drawing/2014/main" id="{7F99C509-29D1-4E74-A458-866990F1EA35}"/>
              </a:ext>
            </a:extLst>
          </p:cNvPr>
          <p:cNvSpPr/>
          <p:nvPr/>
        </p:nvSpPr>
        <p:spPr>
          <a:xfrm rot="5400000">
            <a:off x="720150" y="2345205"/>
            <a:ext cx="495181" cy="229454"/>
          </a:xfrm>
          <a:prstGeom prst="rightArrow">
            <a:avLst/>
          </a:prstGeom>
          <a:solidFill>
            <a:srgbClr val="B4C7E7"/>
          </a:solidFill>
          <a:ln>
            <a:solidFill>
              <a:srgbClr val="B4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0E6FEC8-3A36-44F9-B036-FDD807F1D11B}"/>
              </a:ext>
            </a:extLst>
          </p:cNvPr>
          <p:cNvSpPr txBox="1"/>
          <p:nvPr/>
        </p:nvSpPr>
        <p:spPr>
          <a:xfrm>
            <a:off x="1930011" y="1269194"/>
            <a:ext cx="1071566"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如何引入不确定性？</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C308092-F5F4-427B-87CF-A04F47693FFA}"/>
                  </a:ext>
                </a:extLst>
              </p:cNvPr>
              <p:cNvSpPr txBox="1"/>
              <p:nvPr/>
            </p:nvSpPr>
            <p:spPr>
              <a:xfrm>
                <a:off x="414723" y="5267384"/>
                <a:ext cx="4680745"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模型不确定性：模型参数</a:t>
                </a:r>
                <a14:m>
                  <m:oMath xmlns:m="http://schemas.openxmlformats.org/officeDocument/2006/math">
                    <m:r>
                      <a:rPr lang="zh-CN" altLang="en-US" i="1" smtClean="0">
                        <a:latin typeface="Cambria Math" panose="02040503050406030204" pitchFamily="18" charset="0"/>
                        <a:ea typeface="微软雅黑" panose="020B0503020204020204" pitchFamily="34" charset="-122"/>
                      </a:rPr>
                      <m:t>𝜔</m:t>
                    </m:r>
                  </m:oMath>
                </a14:m>
                <a:r>
                  <a:rPr lang="zh-CN" altLang="en-US" dirty="0">
                    <a:latin typeface="微软雅黑" panose="020B0503020204020204" pitchFamily="34" charset="-122"/>
                    <a:ea typeface="微软雅黑" panose="020B0503020204020204" pitchFamily="34" charset="-122"/>
                  </a:rPr>
                  <a:t>上的概率分布</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数据不确定性 ：模型输出 </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上的概率分布</a:t>
                </a:r>
              </a:p>
            </p:txBody>
          </p:sp>
        </mc:Choice>
        <mc:Fallback xmlns="">
          <p:sp>
            <p:nvSpPr>
              <p:cNvPr id="3" name="文本框 2">
                <a:extLst>
                  <a:ext uri="{FF2B5EF4-FFF2-40B4-BE49-F238E27FC236}">
                    <a16:creationId xmlns:a16="http://schemas.microsoft.com/office/drawing/2014/main" id="{9C308092-F5F4-427B-87CF-A04F47693FFA}"/>
                  </a:ext>
                </a:extLst>
              </p:cNvPr>
              <p:cNvSpPr txBox="1">
                <a:spLocks noRot="1" noChangeAspect="1" noMove="1" noResize="1" noEditPoints="1" noAdjustHandles="1" noChangeArrowheads="1" noChangeShapeType="1" noTextEdit="1"/>
              </p:cNvSpPr>
              <p:nvPr/>
            </p:nvSpPr>
            <p:spPr>
              <a:xfrm>
                <a:off x="414723" y="5267384"/>
                <a:ext cx="4680745" cy="874407"/>
              </a:xfrm>
              <a:prstGeom prst="rect">
                <a:avLst/>
              </a:prstGeom>
              <a:blipFill>
                <a:blip r:embed="rId5"/>
                <a:stretch>
                  <a:fillRect l="-1042" b="-972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118959B6-917F-40FC-B017-0ED4651E1DD9}"/>
              </a:ext>
            </a:extLst>
          </p:cNvPr>
          <p:cNvSpPr txBox="1"/>
          <p:nvPr/>
        </p:nvSpPr>
        <p:spPr>
          <a:xfrm>
            <a:off x="414723" y="2640886"/>
            <a:ext cx="1199382" cy="45890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确定性的</a:t>
            </a:r>
          </a:p>
        </p:txBody>
      </p:sp>
      <p:sp>
        <p:nvSpPr>
          <p:cNvPr id="14" name="文本框 13">
            <a:extLst>
              <a:ext uri="{FF2B5EF4-FFF2-40B4-BE49-F238E27FC236}">
                <a16:creationId xmlns:a16="http://schemas.microsoft.com/office/drawing/2014/main" id="{612BA965-7E89-4F77-A9B2-70D1E14E9EF1}"/>
              </a:ext>
            </a:extLst>
          </p:cNvPr>
          <p:cNvSpPr txBox="1"/>
          <p:nvPr/>
        </p:nvSpPr>
        <p:spPr>
          <a:xfrm>
            <a:off x="4496872" y="4553356"/>
            <a:ext cx="1565031"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模型参数的后验分布</a:t>
            </a:r>
          </a:p>
        </p:txBody>
      </p:sp>
      <p:sp>
        <p:nvSpPr>
          <p:cNvPr id="19" name="箭头: 右 18">
            <a:extLst>
              <a:ext uri="{FF2B5EF4-FFF2-40B4-BE49-F238E27FC236}">
                <a16:creationId xmlns:a16="http://schemas.microsoft.com/office/drawing/2014/main" id="{D4DB41BE-8B3D-4C88-ABAA-5D85D0B1983A}"/>
              </a:ext>
            </a:extLst>
          </p:cNvPr>
          <p:cNvSpPr/>
          <p:nvPr/>
        </p:nvSpPr>
        <p:spPr>
          <a:xfrm>
            <a:off x="6057447" y="4585801"/>
            <a:ext cx="598361" cy="211964"/>
          </a:xfrm>
          <a:prstGeom prst="rightArrow">
            <a:avLst/>
          </a:prstGeom>
          <a:solidFill>
            <a:srgbClr val="B4C7E7"/>
          </a:solidFill>
          <a:ln>
            <a:solidFill>
              <a:srgbClr val="B4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10AA5536-4CA7-40F8-9414-530975DB2C93}"/>
              </a:ext>
            </a:extLst>
          </p:cNvPr>
          <p:cNvSpPr txBox="1"/>
          <p:nvPr/>
        </p:nvSpPr>
        <p:spPr>
          <a:xfrm>
            <a:off x="6897052" y="4343245"/>
            <a:ext cx="144193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贝叶斯推断</a:t>
            </a:r>
          </a:p>
        </p:txBody>
      </p:sp>
      <p:sp>
        <p:nvSpPr>
          <p:cNvPr id="21" name="文本框 20">
            <a:extLst>
              <a:ext uri="{FF2B5EF4-FFF2-40B4-BE49-F238E27FC236}">
                <a16:creationId xmlns:a16="http://schemas.microsoft.com/office/drawing/2014/main" id="{03D6E015-4E9E-48FE-AC60-23262AEC4678}"/>
              </a:ext>
            </a:extLst>
          </p:cNvPr>
          <p:cNvSpPr txBox="1"/>
          <p:nvPr/>
        </p:nvSpPr>
        <p:spPr>
          <a:xfrm>
            <a:off x="6958234" y="4732543"/>
            <a:ext cx="1353967"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深度集成网络</a:t>
            </a:r>
          </a:p>
        </p:txBody>
      </p:sp>
      <p:sp>
        <p:nvSpPr>
          <p:cNvPr id="15" name="左大括号 14">
            <a:extLst>
              <a:ext uri="{FF2B5EF4-FFF2-40B4-BE49-F238E27FC236}">
                <a16:creationId xmlns:a16="http://schemas.microsoft.com/office/drawing/2014/main" id="{6C98A4CE-3311-4EEE-8828-D7EEECA9240B}"/>
              </a:ext>
            </a:extLst>
          </p:cNvPr>
          <p:cNvSpPr/>
          <p:nvPr/>
        </p:nvSpPr>
        <p:spPr>
          <a:xfrm>
            <a:off x="6773934" y="4343245"/>
            <a:ext cx="184301" cy="6970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87D58BFA-A905-4FBC-8F40-B01A3BB9C035}"/>
              </a:ext>
            </a:extLst>
          </p:cNvPr>
          <p:cNvSpPr txBox="1"/>
          <p:nvPr/>
        </p:nvSpPr>
        <p:spPr>
          <a:xfrm>
            <a:off x="5945299" y="4825783"/>
            <a:ext cx="828635" cy="461665"/>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近似计算方法</a:t>
            </a:r>
          </a:p>
        </p:txBody>
      </p:sp>
      <p:pic>
        <p:nvPicPr>
          <p:cNvPr id="23" name="图片 22">
            <a:extLst>
              <a:ext uri="{FF2B5EF4-FFF2-40B4-BE49-F238E27FC236}">
                <a16:creationId xmlns:a16="http://schemas.microsoft.com/office/drawing/2014/main" id="{56F91CA8-A7C8-4C83-A03D-7756CDE2AB7C}"/>
              </a:ext>
            </a:extLst>
          </p:cNvPr>
          <p:cNvPicPr>
            <a:picLocks noChangeAspect="1"/>
          </p:cNvPicPr>
          <p:nvPr/>
        </p:nvPicPr>
        <p:blipFill>
          <a:blip r:embed="rId6"/>
          <a:stretch>
            <a:fillRect/>
          </a:stretch>
        </p:blipFill>
        <p:spPr>
          <a:xfrm>
            <a:off x="1059990" y="3850011"/>
            <a:ext cx="3390209" cy="491580"/>
          </a:xfrm>
          <a:prstGeom prst="rect">
            <a:avLst/>
          </a:prstGeom>
        </p:spPr>
      </p:pic>
      <p:sp>
        <p:nvSpPr>
          <p:cNvPr id="26" name="右大括号 25">
            <a:extLst>
              <a:ext uri="{FF2B5EF4-FFF2-40B4-BE49-F238E27FC236}">
                <a16:creationId xmlns:a16="http://schemas.microsoft.com/office/drawing/2014/main" id="{36111151-B4BF-4A9A-9793-390CFA6BC4DD}"/>
              </a:ext>
            </a:extLst>
          </p:cNvPr>
          <p:cNvSpPr/>
          <p:nvPr/>
        </p:nvSpPr>
        <p:spPr>
          <a:xfrm rot="5400000">
            <a:off x="3762297" y="4096835"/>
            <a:ext cx="97667" cy="410942"/>
          </a:xfrm>
          <a:prstGeom prst="rightBrace">
            <a:avLst/>
          </a:prstGeom>
          <a:ln>
            <a:solidFill>
              <a:srgbClr val="B4C7E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箭头: 直角上 26">
            <a:extLst>
              <a:ext uri="{FF2B5EF4-FFF2-40B4-BE49-F238E27FC236}">
                <a16:creationId xmlns:a16="http://schemas.microsoft.com/office/drawing/2014/main" id="{52EC0FC4-6DBD-4F18-8B6E-FAF69D98887C}"/>
              </a:ext>
            </a:extLst>
          </p:cNvPr>
          <p:cNvSpPr/>
          <p:nvPr/>
        </p:nvSpPr>
        <p:spPr>
          <a:xfrm rot="5400000">
            <a:off x="3997367" y="4250908"/>
            <a:ext cx="295255" cy="748368"/>
          </a:xfrm>
          <a:prstGeom prst="bentUpArrow">
            <a:avLst>
              <a:gd name="adj1" fmla="val 32894"/>
              <a:gd name="adj2" fmla="val 25000"/>
              <a:gd name="adj3" fmla="val 27716"/>
            </a:avLst>
          </a:prstGeom>
          <a:solidFill>
            <a:srgbClr val="B4C7E7"/>
          </a:solidFill>
          <a:ln>
            <a:solidFill>
              <a:srgbClr val="B4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997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animBg="1"/>
      <p:bldP spid="9" grpId="0"/>
      <p:bldP spid="3" grpId="0"/>
      <p:bldP spid="13" grpId="0"/>
      <p:bldP spid="14" grpId="0"/>
      <p:bldP spid="19" grpId="0" animBg="1"/>
      <p:bldP spid="20" grpId="0"/>
      <p:bldP spid="21" grpId="0"/>
      <p:bldP spid="15" grpId="0" animBg="1"/>
      <p:bldP spid="25" grpId="0"/>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2962652"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贝叶斯推断</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
        <p:nvSpPr>
          <p:cNvPr id="19" name="左大括号 18">
            <a:extLst>
              <a:ext uri="{FF2B5EF4-FFF2-40B4-BE49-F238E27FC236}">
                <a16:creationId xmlns:a16="http://schemas.microsoft.com/office/drawing/2014/main" id="{BBD7B795-4FC7-4395-955D-454DE0EC8FBF}"/>
              </a:ext>
            </a:extLst>
          </p:cNvPr>
          <p:cNvSpPr/>
          <p:nvPr/>
        </p:nvSpPr>
        <p:spPr>
          <a:xfrm rot="5400000">
            <a:off x="4684076" y="1883482"/>
            <a:ext cx="134407" cy="359677"/>
          </a:xfrm>
          <a:prstGeom prst="leftBrace">
            <a:avLst/>
          </a:prstGeom>
          <a:ln>
            <a:solidFill>
              <a:srgbClr val="B4C7E7"/>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2" name="左大括号 21">
            <a:extLst>
              <a:ext uri="{FF2B5EF4-FFF2-40B4-BE49-F238E27FC236}">
                <a16:creationId xmlns:a16="http://schemas.microsoft.com/office/drawing/2014/main" id="{D1418868-D98E-4785-B3A4-EC85B6ADE4D2}"/>
              </a:ext>
            </a:extLst>
          </p:cNvPr>
          <p:cNvSpPr/>
          <p:nvPr/>
        </p:nvSpPr>
        <p:spPr>
          <a:xfrm rot="5400000">
            <a:off x="4151391" y="1833901"/>
            <a:ext cx="128954" cy="475993"/>
          </a:xfrm>
          <a:prstGeom prst="leftBrace">
            <a:avLst/>
          </a:prstGeom>
          <a:ln>
            <a:solidFill>
              <a:srgbClr val="B4C7E7"/>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FF56FA0-547E-494B-96F6-72C32ED73360}"/>
              </a:ext>
            </a:extLst>
          </p:cNvPr>
          <p:cNvSpPr txBox="1"/>
          <p:nvPr/>
        </p:nvSpPr>
        <p:spPr>
          <a:xfrm>
            <a:off x="4525261" y="1689783"/>
            <a:ext cx="1477109"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似然函数</a:t>
            </a:r>
          </a:p>
        </p:txBody>
      </p:sp>
      <p:sp>
        <p:nvSpPr>
          <p:cNvPr id="25" name="文本框 24">
            <a:extLst>
              <a:ext uri="{FF2B5EF4-FFF2-40B4-BE49-F238E27FC236}">
                <a16:creationId xmlns:a16="http://schemas.microsoft.com/office/drawing/2014/main" id="{305E1776-CFBA-43E2-BC7E-EB7D1E01FD12}"/>
              </a:ext>
            </a:extLst>
          </p:cNvPr>
          <p:cNvSpPr txBox="1"/>
          <p:nvPr/>
        </p:nvSpPr>
        <p:spPr>
          <a:xfrm>
            <a:off x="3071515" y="1689782"/>
            <a:ext cx="1468282"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模型参数先验分布</a:t>
            </a:r>
          </a:p>
        </p:txBody>
      </p:sp>
      <p:sp>
        <p:nvSpPr>
          <p:cNvPr id="18" name="左大括号 17">
            <a:extLst>
              <a:ext uri="{FF2B5EF4-FFF2-40B4-BE49-F238E27FC236}">
                <a16:creationId xmlns:a16="http://schemas.microsoft.com/office/drawing/2014/main" id="{966EA149-7DF7-44F0-B041-28A1D00BE951}"/>
              </a:ext>
            </a:extLst>
          </p:cNvPr>
          <p:cNvSpPr/>
          <p:nvPr/>
        </p:nvSpPr>
        <p:spPr>
          <a:xfrm rot="16200000">
            <a:off x="4455173" y="2574036"/>
            <a:ext cx="134407" cy="359677"/>
          </a:xfrm>
          <a:prstGeom prst="leftBrace">
            <a:avLst/>
          </a:prstGeom>
          <a:ln>
            <a:solidFill>
              <a:srgbClr val="B4C7E7"/>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203CF76A-33E6-49F5-9978-E44F01AE4898}"/>
              </a:ext>
            </a:extLst>
          </p:cNvPr>
          <p:cNvSpPr txBox="1"/>
          <p:nvPr/>
        </p:nvSpPr>
        <p:spPr>
          <a:xfrm>
            <a:off x="4140494" y="2922912"/>
            <a:ext cx="908547"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边缘似然</a:t>
            </a:r>
          </a:p>
        </p:txBody>
      </p:sp>
      <p:pic>
        <p:nvPicPr>
          <p:cNvPr id="6" name="图片 5">
            <a:extLst>
              <a:ext uri="{FF2B5EF4-FFF2-40B4-BE49-F238E27FC236}">
                <a16:creationId xmlns:a16="http://schemas.microsoft.com/office/drawing/2014/main" id="{BA8CCF3E-4520-465C-8204-18BA82383D99}"/>
              </a:ext>
            </a:extLst>
          </p:cNvPr>
          <p:cNvPicPr>
            <a:picLocks noChangeAspect="1"/>
          </p:cNvPicPr>
          <p:nvPr/>
        </p:nvPicPr>
        <p:blipFill>
          <a:blip r:embed="rId4"/>
          <a:stretch>
            <a:fillRect/>
          </a:stretch>
        </p:blipFill>
        <p:spPr>
          <a:xfrm>
            <a:off x="2969918" y="2148775"/>
            <a:ext cx="2174917" cy="570470"/>
          </a:xfrm>
          <a:prstGeom prst="rect">
            <a:avLst/>
          </a:prstGeom>
        </p:spPr>
      </p:pic>
      <p:sp>
        <p:nvSpPr>
          <p:cNvPr id="5" name="乘号 4">
            <a:extLst>
              <a:ext uri="{FF2B5EF4-FFF2-40B4-BE49-F238E27FC236}">
                <a16:creationId xmlns:a16="http://schemas.microsoft.com/office/drawing/2014/main" id="{859A0ACD-2491-4138-8056-D963A0F25613}"/>
              </a:ext>
            </a:extLst>
          </p:cNvPr>
          <p:cNvSpPr/>
          <p:nvPr/>
        </p:nvSpPr>
        <p:spPr>
          <a:xfrm>
            <a:off x="4187842" y="2410679"/>
            <a:ext cx="669070" cy="335565"/>
          </a:xfrm>
          <a:prstGeom prst="mathMultiply">
            <a:avLst>
              <a:gd name="adj1" fmla="val 675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05C463F4-1C56-4E14-B595-58D35AEB845D}"/>
              </a:ext>
            </a:extLst>
          </p:cNvPr>
          <p:cNvSpPr txBox="1"/>
          <p:nvPr/>
        </p:nvSpPr>
        <p:spPr>
          <a:xfrm>
            <a:off x="1130481" y="3464237"/>
            <a:ext cx="6615437" cy="142295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变分推断（</a:t>
            </a:r>
            <a:r>
              <a:rPr lang="en-US" altLang="zh-CN" sz="2000" dirty="0">
                <a:latin typeface="微软雅黑" panose="020B0503020204020204" pitchFamily="34" charset="-122"/>
                <a:ea typeface="微软雅黑" panose="020B0503020204020204" pitchFamily="34" charset="-122"/>
              </a:rPr>
              <a:t>Variational inference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拉普拉斯近似（</a:t>
            </a:r>
            <a:r>
              <a:rPr lang="en-US" altLang="zh-CN" sz="2000" dirty="0">
                <a:latin typeface="微软雅黑" panose="020B0503020204020204" pitchFamily="34" charset="-122"/>
                <a:ea typeface="微软雅黑" panose="020B0503020204020204" pitchFamily="34" charset="-122"/>
              </a:rPr>
              <a:t>Laplacian approximations</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蒙特卡洛</a:t>
            </a:r>
            <a:r>
              <a:rPr lang="en-US" altLang="zh-CN" sz="2000" dirty="0">
                <a:latin typeface="微软雅黑" panose="020B0503020204020204" pitchFamily="34" charset="-122"/>
                <a:ea typeface="微软雅黑" panose="020B0503020204020204" pitchFamily="34" charset="-122"/>
              </a:rPr>
              <a:t>dropout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Monte Carlo dropout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127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0" grpId="0"/>
      <p:bldP spid="25" grpId="0"/>
      <p:bldP spid="18" grpId="0" animBg="1"/>
      <p:bldP spid="23" grpId="0"/>
      <p:bldP spid="5" grpId="0" animBg="1"/>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2962652"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贝叶斯推断</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
        <p:nvSpPr>
          <p:cNvPr id="29" name="文本框 28">
            <a:extLst>
              <a:ext uri="{FF2B5EF4-FFF2-40B4-BE49-F238E27FC236}">
                <a16:creationId xmlns:a16="http://schemas.microsoft.com/office/drawing/2014/main" id="{05C463F4-1C56-4E14-B595-58D35AEB845D}"/>
              </a:ext>
            </a:extLst>
          </p:cNvPr>
          <p:cNvSpPr txBox="1"/>
          <p:nvPr/>
        </p:nvSpPr>
        <p:spPr>
          <a:xfrm>
            <a:off x="120287" y="1304512"/>
            <a:ext cx="6615437" cy="49962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变分推断（</a:t>
            </a:r>
            <a:r>
              <a:rPr lang="en-US" altLang="zh-CN" sz="2000" dirty="0">
                <a:latin typeface="微软雅黑" panose="020B0503020204020204" pitchFamily="34" charset="-122"/>
                <a:ea typeface="微软雅黑" panose="020B0503020204020204" pitchFamily="34" charset="-122"/>
              </a:rPr>
              <a:t>Variational inference</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A0CCB24-989E-4BFF-9B42-D8D02D294E16}"/>
                  </a:ext>
                </a:extLst>
              </p:cNvPr>
              <p:cNvSpPr txBox="1"/>
              <p:nvPr/>
            </p:nvSpPr>
            <p:spPr>
              <a:xfrm>
                <a:off x="871382" y="1968137"/>
                <a:ext cx="7401236" cy="1289905"/>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变分推断的目标是使用预先指定的简单分布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𝑞</m:t>
                        </m:r>
                      </m:e>
                      <m:sub>
                        <m:r>
                          <a:rPr lang="zh-CN" altLang="en-US" i="1" smtClean="0">
                            <a:latin typeface="Cambria Math" panose="02040503050406030204" pitchFamily="18" charset="0"/>
                            <a:ea typeface="微软雅黑" panose="020B0503020204020204" pitchFamily="34" charset="-122"/>
                          </a:rPr>
                          <m:t>𝜃</m:t>
                        </m:r>
                      </m:sub>
                    </m:sSub>
                    <m:r>
                      <a:rPr lang="en-US" altLang="zh-CN" b="0" i="1" smtClean="0">
                        <a:latin typeface="Cambria Math" panose="02040503050406030204" pitchFamily="18" charset="0"/>
                        <a:ea typeface="微软雅黑" panose="020B0503020204020204" pitchFamily="34" charset="-122"/>
                      </a:rPr>
                      <m:t>(</m:t>
                    </m:r>
                    <m:r>
                      <a:rPr lang="zh-CN" altLang="en-US" b="0" i="1" smtClean="0">
                        <a:latin typeface="Cambria Math" panose="02040503050406030204" pitchFamily="18" charset="0"/>
                        <a:ea typeface="微软雅黑" panose="020B0503020204020204" pitchFamily="34" charset="-122"/>
                      </a:rPr>
                      <m:t>𝜔</m:t>
                    </m:r>
                    <m:r>
                      <a:rPr lang="en-US" altLang="zh-CN" b="0" i="1" smtClean="0">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来推断后验概率 </a:t>
                </a:r>
                <a:r>
                  <a:rPr lang="en-US" altLang="zh-CN" dirty="0">
                    <a:latin typeface="微软雅黑" panose="020B0503020204020204" pitchFamily="34" charset="-122"/>
                    <a:ea typeface="微软雅黑" panose="020B0503020204020204" pitchFamily="34" charset="-122"/>
                  </a:rPr>
                  <a:t>p(</a:t>
                </a:r>
                <a14:m>
                  <m:oMath xmlns:m="http://schemas.openxmlformats.org/officeDocument/2006/math">
                    <m:r>
                      <a:rPr lang="zh-CN" altLang="en-US" i="1">
                        <a:latin typeface="Cambria Math" panose="02040503050406030204" pitchFamily="18" charset="0"/>
                        <a:ea typeface="微软雅黑" panose="020B0503020204020204" pitchFamily="34" charset="-122"/>
                      </a:rPr>
                      <m:t>𝜔</m:t>
                    </m:r>
                  </m:oMath>
                </a14:m>
                <a:r>
                  <a:rPr lang="en-US" altLang="zh-CN" dirty="0" err="1">
                    <a:latin typeface="微软雅黑" panose="020B0503020204020204" pitchFamily="34" charset="-122"/>
                    <a:ea typeface="微软雅黑" panose="020B0503020204020204" pitchFamily="34" charset="-122"/>
                  </a:rPr>
                  <a:t>∣D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。在这里，这些所谓的分布</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𝑞</m:t>
                        </m:r>
                      </m:e>
                      <m:sub>
                        <m:r>
                          <a:rPr lang="zh-CN" altLang="en-US" i="1">
                            <a:latin typeface="Cambria Math" panose="02040503050406030204" pitchFamily="18" charset="0"/>
                            <a:ea typeface="微软雅黑" panose="020B0503020204020204" pitchFamily="34" charset="-122"/>
                          </a:rPr>
                          <m:t>𝜃</m:t>
                        </m:r>
                      </m:sub>
                    </m:sSub>
                    <m:r>
                      <a:rPr lang="en-US" altLang="zh-CN" i="1">
                        <a:latin typeface="Cambria Math" panose="02040503050406030204" pitchFamily="18" charset="0"/>
                        <a:ea typeface="微软雅黑" panose="020B0503020204020204" pitchFamily="34" charset="-122"/>
                      </a:rPr>
                      <m:t>(</m:t>
                    </m:r>
                    <m:r>
                      <a:rPr lang="zh-CN" altLang="en-US" i="1">
                        <a:latin typeface="Cambria Math" panose="02040503050406030204" pitchFamily="18" charset="0"/>
                        <a:ea typeface="微软雅黑" panose="020B0503020204020204" pitchFamily="34" charset="-122"/>
                      </a:rPr>
                      <m:t>𝜔</m:t>
                    </m:r>
                    <m:r>
                      <a:rPr lang="en-US" altLang="zh-CN"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被定义为参数分布。</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如，正态分布</a:t>
                </a:r>
                <a14:m>
                  <m:oMath xmlns:m="http://schemas.openxmlformats.org/officeDocument/2006/math">
                    <m:r>
                      <a:rPr lang="zh-CN" altLang="en-US" i="1">
                        <a:latin typeface="Cambria Math" panose="02040503050406030204" pitchFamily="18" charset="0"/>
                        <a:ea typeface="微软雅黑" panose="020B0503020204020204" pitchFamily="34" charset="-122"/>
                      </a:rPr>
                      <m:t>𝜃</m:t>
                    </m:r>
                    <m:r>
                      <a:rPr lang="en-US" altLang="zh-CN" i="1">
                        <a:latin typeface="Cambria Math" panose="02040503050406030204" pitchFamily="18" charset="0"/>
                        <a:ea typeface="微软雅黑" panose="020B0503020204020204" pitchFamily="34" charset="-122"/>
                      </a:rPr>
                      <m:t>=(</m:t>
                    </m:r>
                    <m:r>
                      <a:rPr lang="zh-CN" altLang="en-US" i="1">
                        <a:latin typeface="Cambria Math" panose="02040503050406030204" pitchFamily="18" charset="0"/>
                        <a:ea typeface="微软雅黑" panose="020B0503020204020204" pitchFamily="34" charset="-122"/>
                      </a:rPr>
                      <m:t>𝜇</m:t>
                    </m:r>
                    <m:r>
                      <a:rPr lang="en-US" altLang="zh-CN" i="1">
                        <a:latin typeface="Cambria Math" panose="02040503050406030204" pitchFamily="18" charset="0"/>
                        <a:ea typeface="微软雅黑" panose="020B0503020204020204" pitchFamily="34" charset="-122"/>
                      </a:rPr>
                      <m:t>,</m:t>
                    </m:r>
                    <m:r>
                      <a:rPr lang="zh-CN" altLang="en-US" i="1">
                        <a:latin typeface="Cambria Math" panose="02040503050406030204" pitchFamily="18" charset="0"/>
                        <a:ea typeface="微软雅黑" panose="020B0503020204020204" pitchFamily="34" charset="-122"/>
                      </a:rPr>
                      <m:t>𝜎</m:t>
                    </m:r>
                    <m:r>
                      <a:rPr lang="en-US" altLang="zh-CN" i="1">
                        <a:latin typeface="Cambria Math" panose="02040503050406030204" pitchFamily="18" charset="0"/>
                        <a:ea typeface="微软雅黑" panose="020B0503020204020204" pitchFamily="34" charset="-122"/>
                      </a:rPr>
                      <m:t>)</m:t>
                    </m:r>
                    <m:r>
                      <a:rPr lang="zh-CN" altLang="en-US"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每个权重</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𝜔</m:t>
                        </m:r>
                      </m:e>
                      <m:sub>
                        <m:r>
                          <m:rPr>
                            <m:sty m:val="p"/>
                          </m:rPr>
                          <a:rPr lang="en-US" altLang="zh-CN" i="1">
                            <a:latin typeface="Cambria Math" panose="02040503050406030204" pitchFamily="18" charset="0"/>
                          </a:rPr>
                          <m:t>i</m:t>
                        </m:r>
                      </m:sub>
                    </m:sSub>
                  </m:oMath>
                </a14:m>
                <a:r>
                  <a:rPr lang="zh-CN" altLang="en-US" dirty="0">
                    <a:latin typeface="微软雅黑" panose="020B0503020204020204" pitchFamily="34" charset="-122"/>
                    <a:ea typeface="微软雅黑" panose="020B0503020204020204" pitchFamily="34" charset="-122"/>
                  </a:rPr>
                  <a:t>从正态分布</a:t>
                </a:r>
                <a14:m>
                  <m:oMath xmlns:m="http://schemas.openxmlformats.org/officeDocument/2006/math">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zh-CN" altLang="en-US"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zh-CN" altLang="en-US" i="1">
                            <a:latin typeface="Cambria Math" panose="02040503050406030204" pitchFamily="18" charset="0"/>
                            <a:ea typeface="微软雅黑" panose="020B0503020204020204" pitchFamily="34" charset="-122"/>
                          </a:rPr>
                          <m:t>𝜎</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中采样。</a:t>
                </a:r>
              </a:p>
            </p:txBody>
          </p:sp>
        </mc:Choice>
        <mc:Fallback xmlns="">
          <p:sp>
            <p:nvSpPr>
              <p:cNvPr id="2" name="文本框 1">
                <a:extLst>
                  <a:ext uri="{FF2B5EF4-FFF2-40B4-BE49-F238E27FC236}">
                    <a16:creationId xmlns:a16="http://schemas.microsoft.com/office/drawing/2014/main" id="{AA0CCB24-989E-4BFF-9B42-D8D02D294E16}"/>
                  </a:ext>
                </a:extLst>
              </p:cNvPr>
              <p:cNvSpPr txBox="1">
                <a:spLocks noRot="1" noChangeAspect="1" noMove="1" noResize="1" noEditPoints="1" noAdjustHandles="1" noChangeArrowheads="1" noChangeShapeType="1" noTextEdit="1"/>
              </p:cNvSpPr>
              <p:nvPr/>
            </p:nvSpPr>
            <p:spPr>
              <a:xfrm>
                <a:off x="871382" y="1968137"/>
                <a:ext cx="7401236" cy="1289905"/>
              </a:xfrm>
              <a:prstGeom prst="rect">
                <a:avLst/>
              </a:prstGeom>
              <a:blipFill>
                <a:blip r:embed="rId4"/>
                <a:stretch>
                  <a:fillRect l="-741" b="-7109"/>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1C86858E-4765-43E2-B1C4-E926A02F65B6}"/>
              </a:ext>
            </a:extLst>
          </p:cNvPr>
          <p:cNvSpPr txBox="1"/>
          <p:nvPr/>
        </p:nvSpPr>
        <p:spPr>
          <a:xfrm>
            <a:off x="120287" y="4059044"/>
            <a:ext cx="6615437" cy="49962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拉普拉斯近似（</a:t>
            </a:r>
            <a:r>
              <a:rPr lang="en-US" altLang="zh-CN" sz="2000" dirty="0">
                <a:latin typeface="微软雅黑" panose="020B0503020204020204" pitchFamily="34" charset="-122"/>
                <a:ea typeface="微软雅黑" panose="020B0503020204020204" pitchFamily="34" charset="-122"/>
              </a:rPr>
              <a:t>Laplacian approximations</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CA9146B-D9C7-4937-98A8-C4BD12B72F77}"/>
                  </a:ext>
                </a:extLst>
              </p:cNvPr>
              <p:cNvSpPr txBox="1"/>
              <p:nvPr/>
            </p:nvSpPr>
            <p:spPr>
              <a:xfrm>
                <a:off x="871382" y="4722669"/>
                <a:ext cx="7401236"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使用一个高斯分布</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来近似模型后验分布</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，求解过程即为求</a:t>
                </a:r>
                <a14:m>
                  <m:oMath xmlns:m="http://schemas.openxmlformats.org/officeDocument/2006/math">
                    <m:r>
                      <a:rPr lang="zh-CN" altLang="en-US" i="1" smtClean="0">
                        <a:latin typeface="Cambria Math" panose="02040503050406030204" pitchFamily="18" charset="0"/>
                        <a:ea typeface="微软雅黑" panose="020B0503020204020204" pitchFamily="34" charset="-122"/>
                      </a:rPr>
                      <m:t>𝜇</m:t>
                    </m:r>
                  </m:oMath>
                </a14:m>
                <a:r>
                  <a:rPr lang="zh-CN" altLang="en-US" dirty="0">
                    <a:latin typeface="微软雅黑" panose="020B0503020204020204" pitchFamily="34" charset="-122"/>
                    <a:ea typeface="微软雅黑" panose="020B0503020204020204" pitchFamily="34" charset="-122"/>
                  </a:rPr>
                  <a:t>和</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a:rPr lang="zh-CN" altLang="en-US" i="1" smtClean="0">
                            <a:latin typeface="Cambria Math" panose="02040503050406030204" pitchFamily="18" charset="0"/>
                            <a:ea typeface="微软雅黑" panose="020B0503020204020204" pitchFamily="34" charset="-122"/>
                          </a:rPr>
                          <m:t>𝜎</m:t>
                        </m:r>
                      </m:e>
                      <m:sup>
                        <m:r>
                          <a:rPr lang="en-US" altLang="zh-CN" b="0" i="1" smtClean="0">
                            <a:latin typeface="Cambria Math" panose="02040503050406030204" pitchFamily="18" charset="0"/>
                            <a:ea typeface="微软雅黑" panose="020B0503020204020204" pitchFamily="34" charset="-122"/>
                          </a:rPr>
                          <m:t>2</m:t>
                        </m:r>
                      </m:sup>
                    </m:sSup>
                  </m:oMath>
                </a14:m>
                <a:r>
                  <a:rPr lang="zh-CN" altLang="en-US" dirty="0">
                    <a:latin typeface="微软雅黑" panose="020B0503020204020204" pitchFamily="34" charset="-122"/>
                    <a:ea typeface="微软雅黑" panose="020B0503020204020204" pitchFamily="34" charset="-122"/>
                  </a:rPr>
                  <a:t>的过程。</a:t>
                </a:r>
              </a:p>
            </p:txBody>
          </p:sp>
        </mc:Choice>
        <mc:Fallback xmlns="">
          <p:sp>
            <p:nvSpPr>
              <p:cNvPr id="19" name="文本框 18">
                <a:extLst>
                  <a:ext uri="{FF2B5EF4-FFF2-40B4-BE49-F238E27FC236}">
                    <a16:creationId xmlns:a16="http://schemas.microsoft.com/office/drawing/2014/main" id="{ECA9146B-D9C7-4937-98A8-C4BD12B72F77}"/>
                  </a:ext>
                </a:extLst>
              </p:cNvPr>
              <p:cNvSpPr txBox="1">
                <a:spLocks noRot="1" noChangeAspect="1" noMove="1" noResize="1" noEditPoints="1" noAdjustHandles="1" noChangeArrowheads="1" noChangeShapeType="1" noTextEdit="1"/>
              </p:cNvSpPr>
              <p:nvPr/>
            </p:nvSpPr>
            <p:spPr>
              <a:xfrm>
                <a:off x="871382" y="4722669"/>
                <a:ext cx="7401236" cy="874407"/>
              </a:xfrm>
              <a:prstGeom prst="rect">
                <a:avLst/>
              </a:prstGeom>
              <a:blipFill>
                <a:blip r:embed="rId5"/>
                <a:stretch>
                  <a:fillRect l="-741" b="-1049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3E6F0BA-26F0-4954-BC8B-53EB6DA1F964}"/>
              </a:ext>
            </a:extLst>
          </p:cNvPr>
          <p:cNvPicPr>
            <a:picLocks noChangeAspect="1"/>
          </p:cNvPicPr>
          <p:nvPr/>
        </p:nvPicPr>
        <p:blipFill>
          <a:blip r:embed="rId6"/>
          <a:stretch>
            <a:fillRect/>
          </a:stretch>
        </p:blipFill>
        <p:spPr>
          <a:xfrm>
            <a:off x="2168780" y="5623108"/>
            <a:ext cx="4566944" cy="502612"/>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4B9DAD2-744B-429F-A207-64E1EBAA951C}"/>
                  </a:ext>
                </a:extLst>
              </p:cNvPr>
              <p:cNvSpPr txBox="1"/>
              <p:nvPr/>
            </p:nvSpPr>
            <p:spPr>
              <a:xfrm>
                <a:off x="1893748" y="3467810"/>
                <a:ext cx="3952870" cy="4530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zh-CN" altLang="en-US" i="1" smtClean="0">
                              <a:latin typeface="Cambria Math" panose="02040503050406030204" pitchFamily="18" charset="0"/>
                            </a:rPr>
                            <m:t>𝜃</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m:rPr>
                          <m:sty m:val="p"/>
                        </m:rPr>
                        <a:rPr lang="en-US" altLang="zh-CN" i="1">
                          <a:latin typeface="Cambria Math" panose="02040503050406030204" pitchFamily="18" charset="0"/>
                        </a:rPr>
                        <m:t>arg</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zh-CN" altLang="en-US" b="0" i="1" smtClean="0">
                                  <a:latin typeface="Cambria Math" panose="02040503050406030204" pitchFamily="18" charset="0"/>
                                </a:rPr>
                                <m:t>𝜃</m:t>
                              </m:r>
                            </m:lim>
                          </m:limLow>
                        </m:fName>
                        <m:e>
                          <m:r>
                            <a:rPr lang="en-US" altLang="zh-CN" i="1">
                              <a:latin typeface="Cambria Math" panose="02040503050406030204" pitchFamily="18" charset="0"/>
                            </a:rPr>
                            <m:t>𝐾𝐿</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zh-CN" altLang="en-US" i="1">
                                  <a:latin typeface="Cambria Math" panose="02040503050406030204" pitchFamily="18" charset="0"/>
                                </a:rPr>
                                <m:t>𝜃</m:t>
                              </m:r>
                            </m:sub>
                          </m:sSub>
                          <m:r>
                            <a:rPr lang="en-US" altLang="zh-CN" i="1">
                              <a:latin typeface="Cambria Math" panose="02040503050406030204" pitchFamily="18" charset="0"/>
                            </a:rPr>
                            <m:t>(</m:t>
                          </m:r>
                          <m:r>
                            <a:rPr lang="zh-CN" altLang="en-US" i="1">
                              <a:latin typeface="Cambria Math" panose="02040503050406030204" pitchFamily="18" charset="0"/>
                            </a:rPr>
                            <m:t>𝜔</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r>
                            <a:rPr lang="zh-CN" altLang="en-US" i="1">
                              <a:latin typeface="Cambria Math" panose="02040503050406030204" pitchFamily="18" charset="0"/>
                            </a:rPr>
                            <m:t>𝜔</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e>
                      </m:func>
                    </m:oMath>
                  </m:oMathPara>
                </a14:m>
                <a:endParaRPr lang="zh-CN" altLang="en-US" dirty="0"/>
              </a:p>
            </p:txBody>
          </p:sp>
        </mc:Choice>
        <mc:Fallback xmlns="">
          <p:sp>
            <p:nvSpPr>
              <p:cNvPr id="3" name="文本框 2">
                <a:extLst>
                  <a:ext uri="{FF2B5EF4-FFF2-40B4-BE49-F238E27FC236}">
                    <a16:creationId xmlns:a16="http://schemas.microsoft.com/office/drawing/2014/main" id="{54B9DAD2-744B-429F-A207-64E1EBAA951C}"/>
                  </a:ext>
                </a:extLst>
              </p:cNvPr>
              <p:cNvSpPr txBox="1">
                <a:spLocks noRot="1" noChangeAspect="1" noMove="1" noResize="1" noEditPoints="1" noAdjustHandles="1" noChangeArrowheads="1" noChangeShapeType="1" noTextEdit="1"/>
              </p:cNvSpPr>
              <p:nvPr/>
            </p:nvSpPr>
            <p:spPr>
              <a:xfrm>
                <a:off x="1893748" y="3467810"/>
                <a:ext cx="3952870" cy="453009"/>
              </a:xfrm>
              <a:prstGeom prst="rect">
                <a:avLst/>
              </a:prstGeom>
              <a:blipFill>
                <a:blip r:embed="rId7"/>
                <a:stretch>
                  <a:fillRect b="-5405"/>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0540832-F2DE-436D-A5CE-8B81908CA77F}"/>
              </a:ext>
            </a:extLst>
          </p:cNvPr>
          <p:cNvSpPr txBox="1"/>
          <p:nvPr/>
        </p:nvSpPr>
        <p:spPr>
          <a:xfrm>
            <a:off x="1893748" y="5597076"/>
            <a:ext cx="5826566" cy="646331"/>
          </a:xfrm>
          <a:prstGeom prst="rect">
            <a:avLst/>
          </a:prstGeom>
          <a:noFill/>
        </p:spPr>
        <p:txBody>
          <a:bodyPr wrap="square" rtlCol="0">
            <a:spAutoFit/>
          </a:bodyPr>
          <a:lstStyle/>
          <a:p>
            <a:pPr marL="342900" indent="-342900">
              <a:buAutoNum type="arabicPeriod"/>
            </a:pPr>
            <a:r>
              <a:rPr lang="zh-CN" altLang="en-US" dirty="0">
                <a:latin typeface="微软雅黑" panose="020B0503020204020204" pitchFamily="34" charset="-122"/>
                <a:ea typeface="微软雅黑" panose="020B0503020204020204" pitchFamily="34" charset="-122"/>
              </a:rPr>
              <a:t>某个分布局部极大值点可以近似为高斯分布的峰值</a:t>
            </a:r>
            <a:endParaRPr lang="en-US" altLang="zh-CN" dirty="0">
              <a:latin typeface="微软雅黑" panose="020B0503020204020204" pitchFamily="34" charset="-122"/>
              <a:ea typeface="微软雅黑" panose="020B0503020204020204" pitchFamily="34" charset="-122"/>
            </a:endParaRPr>
          </a:p>
          <a:p>
            <a:pPr marL="342900" indent="-342900">
              <a:buAutoNum type="arabicPeriod"/>
            </a:pPr>
            <a:r>
              <a:rPr lang="zh-CN" altLang="en-US" dirty="0">
                <a:latin typeface="微软雅黑" panose="020B0503020204020204" pitchFamily="34" charset="-122"/>
                <a:ea typeface="微软雅黑" panose="020B0503020204020204" pitchFamily="34" charset="-122"/>
              </a:rPr>
              <a:t>高斯分布对数是变量的二次函数</a:t>
            </a:r>
          </a:p>
        </p:txBody>
      </p:sp>
    </p:spTree>
    <p:extLst>
      <p:ext uri="{BB962C8B-B14F-4D97-AF65-F5344CB8AC3E}">
        <p14:creationId xmlns:p14="http://schemas.microsoft.com/office/powerpoint/2010/main" val="320711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2962652"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贝叶斯推断</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
        <p:nvSpPr>
          <p:cNvPr id="29" name="文本框 28">
            <a:extLst>
              <a:ext uri="{FF2B5EF4-FFF2-40B4-BE49-F238E27FC236}">
                <a16:creationId xmlns:a16="http://schemas.microsoft.com/office/drawing/2014/main" id="{05C463F4-1C56-4E14-B595-58D35AEB845D}"/>
              </a:ext>
            </a:extLst>
          </p:cNvPr>
          <p:cNvSpPr txBox="1"/>
          <p:nvPr/>
        </p:nvSpPr>
        <p:spPr>
          <a:xfrm>
            <a:off x="120287" y="1304512"/>
            <a:ext cx="6615437" cy="49962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蒙特卡洛</a:t>
            </a:r>
            <a:r>
              <a:rPr lang="en-US" altLang="zh-CN" sz="2000" dirty="0">
                <a:latin typeface="微软雅黑" panose="020B0503020204020204" pitchFamily="34" charset="-122"/>
                <a:ea typeface="微软雅黑" panose="020B0503020204020204" pitchFamily="34" charset="-122"/>
              </a:rPr>
              <a:t>dropout</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Monte Carlo dropout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AA0CCB24-989E-4BFF-9B42-D8D02D294E16}"/>
              </a:ext>
            </a:extLst>
          </p:cNvPr>
          <p:cNvSpPr txBox="1"/>
          <p:nvPr/>
        </p:nvSpPr>
        <p:spPr>
          <a:xfrm>
            <a:off x="871382" y="1968137"/>
            <a:ext cx="7401236" cy="2120902"/>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一种从贝叶斯理论出发的 </a:t>
            </a:r>
            <a:r>
              <a:rPr lang="en-US" altLang="zh-CN" dirty="0">
                <a:latin typeface="微软雅黑" panose="020B0503020204020204" pitchFamily="34" charset="-122"/>
                <a:ea typeface="微软雅黑" panose="020B0503020204020204" pitchFamily="34" charset="-122"/>
              </a:rPr>
              <a:t>Dropout </a:t>
            </a:r>
            <a:r>
              <a:rPr lang="zh-CN" altLang="en-US" dirty="0">
                <a:latin typeface="微软雅黑" panose="020B0503020204020204" pitchFamily="34" charset="-122"/>
                <a:ea typeface="微软雅黑" panose="020B0503020204020204" pitchFamily="34" charset="-122"/>
              </a:rPr>
              <a:t>理解方式，将 </a:t>
            </a:r>
            <a:r>
              <a:rPr lang="en-US" altLang="zh-CN" dirty="0">
                <a:latin typeface="微软雅黑" panose="020B0503020204020204" pitchFamily="34" charset="-122"/>
                <a:ea typeface="微软雅黑" panose="020B0503020204020204" pitchFamily="34" charset="-122"/>
              </a:rPr>
              <a:t>Dropout </a:t>
            </a:r>
            <a:r>
              <a:rPr lang="zh-CN" altLang="en-US" dirty="0">
                <a:latin typeface="微软雅黑" panose="020B0503020204020204" pitchFamily="34" charset="-122"/>
                <a:ea typeface="微软雅黑" panose="020B0503020204020204" pitchFamily="34" charset="-122"/>
              </a:rPr>
              <a:t>解释为高斯过程的贝叶斯近似。训练具有 </a:t>
            </a:r>
            <a:r>
              <a:rPr lang="en-US" altLang="zh-CN" dirty="0">
                <a:latin typeface="微软雅黑" panose="020B0503020204020204" pitchFamily="34" charset="-122"/>
                <a:ea typeface="微软雅黑" panose="020B0503020204020204" pitchFamily="34" charset="-122"/>
              </a:rPr>
              <a:t>Dropout </a:t>
            </a:r>
            <a:r>
              <a:rPr lang="zh-CN" altLang="en-US" dirty="0">
                <a:latin typeface="微软雅黑" panose="020B0503020204020204" pitchFamily="34" charset="-122"/>
                <a:ea typeface="微软雅黑" panose="020B0503020204020204" pitchFamily="34" charset="-122"/>
              </a:rPr>
              <a:t>的神经网络等效于在概率深度高斯过程中进行近似变分推断。即：在处理预测分布时，可以简单地对权重进行伯努利分布或其他分布，之后对网络进行多次前向传播，将结果进行蒙特卡洛积分以找到模型在预测分布下的预期输出值。</a:t>
            </a:r>
            <a:endParaRPr lang="en-US" altLang="zh-CN"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34DB4CF-B51D-467F-A917-61855DAE330D}"/>
              </a:ext>
            </a:extLst>
          </p:cNvPr>
          <p:cNvPicPr>
            <a:picLocks noChangeAspect="1"/>
          </p:cNvPicPr>
          <p:nvPr/>
        </p:nvPicPr>
        <p:blipFill rotWithShape="1">
          <a:blip r:embed="rId4"/>
          <a:srcRect b="8677"/>
          <a:stretch/>
        </p:blipFill>
        <p:spPr>
          <a:xfrm>
            <a:off x="2683703" y="4089039"/>
            <a:ext cx="3486187" cy="2450630"/>
          </a:xfrm>
          <a:prstGeom prst="rect">
            <a:avLst/>
          </a:prstGeom>
        </p:spPr>
      </p:pic>
    </p:spTree>
    <p:extLst>
      <p:ext uri="{BB962C8B-B14F-4D97-AF65-F5344CB8AC3E}">
        <p14:creationId xmlns:p14="http://schemas.microsoft.com/office/powerpoint/2010/main" val="4217215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3424317"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深度集成网络</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
        <p:nvSpPr>
          <p:cNvPr id="6" name="文本框 5">
            <a:extLst>
              <a:ext uri="{FF2B5EF4-FFF2-40B4-BE49-F238E27FC236}">
                <a16:creationId xmlns:a16="http://schemas.microsoft.com/office/drawing/2014/main" id="{4E91944C-FD64-427D-A51C-D85F02899FF4}"/>
              </a:ext>
            </a:extLst>
          </p:cNvPr>
          <p:cNvSpPr txBox="1"/>
          <p:nvPr/>
        </p:nvSpPr>
        <p:spPr>
          <a:xfrm>
            <a:off x="120287" y="1304512"/>
            <a:ext cx="6615437" cy="499624"/>
          </a:xfrm>
          <a:prstGeom prst="rect">
            <a:avLst/>
          </a:prstGeom>
          <a:noFill/>
        </p:spPr>
        <p:txBody>
          <a:bodyPr wrap="square" rtlCol="0">
            <a:spAutoFit/>
          </a:bodyPr>
          <a:lstStyle/>
          <a:p>
            <a:pPr marL="800100" lvl="1"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深度集成网络</a:t>
            </a:r>
            <a:endParaRPr lang="en-US" altLang="zh-CN"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882AFB3-36D9-48A9-90CC-5E97E87E8191}"/>
              </a:ext>
            </a:extLst>
          </p:cNvPr>
          <p:cNvSpPr txBox="1"/>
          <p:nvPr/>
        </p:nvSpPr>
        <p:spPr>
          <a:xfrm>
            <a:off x="871382" y="1968137"/>
            <a:ext cx="7401236" cy="170540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对一个数据集</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进行多次随机采样，得到</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个不同的数据集。使用这</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个不同的数据集来训练</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个模型，由于数据集不同，所以这</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个模型也不一样。最终对这</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个不同模型的推理结果进行综合，其</a:t>
            </a:r>
            <a:r>
              <a:rPr lang="zh-CN" altLang="en-US" b="1" dirty="0">
                <a:latin typeface="微软雅黑" panose="020B0503020204020204" pitchFamily="34" charset="-122"/>
                <a:ea typeface="微软雅黑" panose="020B0503020204020204" pitchFamily="34" charset="-122"/>
              </a:rPr>
              <a:t>均值</a:t>
            </a:r>
            <a:r>
              <a:rPr lang="zh-CN" altLang="en-US" dirty="0">
                <a:latin typeface="微软雅黑" panose="020B0503020204020204" pitchFamily="34" charset="-122"/>
                <a:ea typeface="微软雅黑" panose="020B0503020204020204" pitchFamily="34" charset="-122"/>
              </a:rPr>
              <a:t>可以作为预测结果，</a:t>
            </a:r>
            <a:r>
              <a:rPr lang="zh-CN" altLang="en-US" b="1" dirty="0">
                <a:latin typeface="微软雅黑" panose="020B0503020204020204" pitchFamily="34" charset="-122"/>
                <a:ea typeface="微软雅黑" panose="020B0503020204020204" pitchFamily="34" charset="-122"/>
              </a:rPr>
              <a:t>方差</a:t>
            </a:r>
            <a:r>
              <a:rPr lang="zh-CN" altLang="en-US" dirty="0">
                <a:latin typeface="微软雅黑" panose="020B0503020204020204" pitchFamily="34" charset="-122"/>
                <a:ea typeface="微软雅黑" panose="020B0503020204020204" pitchFamily="34" charset="-122"/>
              </a:rPr>
              <a:t>可以作为不确定性。</a:t>
            </a:r>
          </a:p>
        </p:txBody>
      </p:sp>
      <p:sp>
        <p:nvSpPr>
          <p:cNvPr id="2" name="箭头: 下 1">
            <a:extLst>
              <a:ext uri="{FF2B5EF4-FFF2-40B4-BE49-F238E27FC236}">
                <a16:creationId xmlns:a16="http://schemas.microsoft.com/office/drawing/2014/main" id="{CD55B294-3E9B-4049-B9EB-73A01DAA3621}"/>
              </a:ext>
            </a:extLst>
          </p:cNvPr>
          <p:cNvSpPr/>
          <p:nvPr/>
        </p:nvSpPr>
        <p:spPr>
          <a:xfrm>
            <a:off x="4211782" y="3943927"/>
            <a:ext cx="360218" cy="674255"/>
          </a:xfrm>
          <a:prstGeom prst="downArrow">
            <a:avLst/>
          </a:prstGeom>
          <a:solidFill>
            <a:srgbClr val="B4C7E7"/>
          </a:solidFill>
          <a:ln>
            <a:solidFill>
              <a:srgbClr val="B4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EF46F8E-6797-4037-B4EF-7BB05B49AFF8}"/>
              </a:ext>
            </a:extLst>
          </p:cNvPr>
          <p:cNvSpPr txBox="1"/>
          <p:nvPr/>
        </p:nvSpPr>
        <p:spPr>
          <a:xfrm>
            <a:off x="2978727" y="4703903"/>
            <a:ext cx="282632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更关注于提高模型准确性</a:t>
            </a:r>
          </a:p>
        </p:txBody>
      </p:sp>
    </p:spTree>
    <p:extLst>
      <p:ext uri="{BB962C8B-B14F-4D97-AF65-F5344CB8AC3E}">
        <p14:creationId xmlns:p14="http://schemas.microsoft.com/office/powerpoint/2010/main" val="311036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0"/>
            <a:ext cx="1577658"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目录</a:t>
            </a:r>
          </a:p>
        </p:txBody>
      </p:sp>
      <p:pic>
        <p:nvPicPr>
          <p:cNvPr id="4" name="Picture 4"/>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1491" t="6494" r="5193" b="-474"/>
          <a:stretch/>
        </p:blipFill>
        <p:spPr bwMode="auto">
          <a:xfrm>
            <a:off x="9530" y="1398579"/>
            <a:ext cx="4135395" cy="468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 name="副标题 2"/>
          <p:cNvSpPr txBox="1">
            <a:spLocks/>
          </p:cNvSpPr>
          <p:nvPr/>
        </p:nvSpPr>
        <p:spPr>
          <a:xfrm>
            <a:off x="2531527" y="2387705"/>
            <a:ext cx="5591233" cy="27050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530352">
              <a:lnSpc>
                <a:spcPct val="150000"/>
              </a:lnSpc>
              <a:buFont typeface="Wingdings" panose="05000000000000000000" pitchFamily="2" charset="2"/>
              <a:buChar char="u"/>
            </a:pPr>
            <a:r>
              <a:rPr lang="zh-CN" altLang="en-US" sz="2400" b="1" dirty="0">
                <a:solidFill>
                  <a:schemeClr val="bg1">
                    <a:lumMod val="75000"/>
                  </a:schemeClr>
                </a:solidFill>
                <a:latin typeface="微软雅黑" panose="020B0503020204020204" pitchFamily="34" charset="-122"/>
                <a:ea typeface="微软雅黑" panose="020B0503020204020204" pitchFamily="34" charset="-122"/>
              </a:rPr>
              <a:t>深度神经网络的不确定性</a:t>
            </a:r>
            <a:endParaRPr lang="en-US" altLang="zh-CN" sz="2400" b="1" dirty="0">
              <a:solidFill>
                <a:schemeClr val="bg1">
                  <a:lumMod val="75000"/>
                </a:schemeClr>
              </a:solidFill>
              <a:latin typeface="微软雅黑" panose="020B0503020204020204" pitchFamily="34" charset="-122"/>
              <a:ea typeface="微软雅黑" panose="020B0503020204020204" pitchFamily="34" charset="-122"/>
            </a:endParaRPr>
          </a:p>
          <a:p>
            <a:pPr marL="342900" indent="-530352">
              <a:lnSpc>
                <a:spcPct val="150000"/>
              </a:lnSpc>
              <a:buFont typeface="Wingdings" panose="05000000000000000000" pitchFamily="2" charset="2"/>
              <a:buChar char="u"/>
            </a:pPr>
            <a:r>
              <a:rPr lang="zh-CN" altLang="en-US" sz="2400" b="1" dirty="0">
                <a:solidFill>
                  <a:schemeClr val="bg1">
                    <a:lumMod val="75000"/>
                  </a:schemeClr>
                </a:solidFill>
                <a:latin typeface="微软雅黑" panose="020B0503020204020204" pitchFamily="34" charset="-122"/>
                <a:ea typeface="微软雅黑" panose="020B0503020204020204" pitchFamily="34" charset="-122"/>
                <a:cs typeface="Arial Unicode MS" panose="020B0604020202020204" pitchFamily="34" charset="-122"/>
              </a:rPr>
              <a:t>不确定性估计方法</a:t>
            </a:r>
            <a:endParaRPr lang="en-US" altLang="zh-CN" sz="2400" b="1" dirty="0">
              <a:solidFill>
                <a:schemeClr val="bg1">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530352">
              <a:lnSpc>
                <a:spcPct val="150000"/>
              </a:lnSpc>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rPr>
              <a:t>不确定性的度量</a:t>
            </a:r>
            <a:endParaRPr lang="en-US" altLang="zh-CN" sz="2400" b="1" dirty="0">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rotWithShape="1">
          <a:blip r:embed="rId4"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7" name="Line 4">
            <a:extLst>
              <a:ext uri="{FF2B5EF4-FFF2-40B4-BE49-F238E27FC236}">
                <a16:creationId xmlns:a16="http://schemas.microsoft.com/office/drawing/2014/main" id="{16BEA217-4297-4724-BC35-9146AE9F3C12}"/>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Tree>
    <p:extLst>
      <p:ext uri="{BB962C8B-B14F-4D97-AF65-F5344CB8AC3E}">
        <p14:creationId xmlns:p14="http://schemas.microsoft.com/office/powerpoint/2010/main" val="1176333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3424317"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分类任务度量</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
        <p:nvSpPr>
          <p:cNvPr id="8" name="文本框 7">
            <a:extLst>
              <a:ext uri="{FF2B5EF4-FFF2-40B4-BE49-F238E27FC236}">
                <a16:creationId xmlns:a16="http://schemas.microsoft.com/office/drawing/2014/main" id="{D833073C-175D-447F-A87A-C69C3504DD2D}"/>
              </a:ext>
            </a:extLst>
          </p:cNvPr>
          <p:cNvSpPr txBox="1"/>
          <p:nvPr/>
        </p:nvSpPr>
        <p:spPr>
          <a:xfrm>
            <a:off x="120287" y="972005"/>
            <a:ext cx="6615437" cy="49962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数据不确定性度量</a:t>
            </a:r>
            <a:endParaRPr lang="en-US" altLang="zh-CN"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FA0B9769-F254-4F68-A675-1DB8C3660802}"/>
              </a:ext>
            </a:extLst>
          </p:cNvPr>
          <p:cNvSpPr txBox="1"/>
          <p:nvPr/>
        </p:nvSpPr>
        <p:spPr>
          <a:xfrm>
            <a:off x="567871" y="1487854"/>
            <a:ext cx="7401236" cy="1197572"/>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最大类概率（确定性的直接表示）</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熵（随机变量中信息的平均水平）</a:t>
            </a:r>
          </a:p>
        </p:txBody>
      </p:sp>
      <p:sp>
        <p:nvSpPr>
          <p:cNvPr id="10" name="文本框 9">
            <a:extLst>
              <a:ext uri="{FF2B5EF4-FFF2-40B4-BE49-F238E27FC236}">
                <a16:creationId xmlns:a16="http://schemas.microsoft.com/office/drawing/2014/main" id="{62D0D869-C753-464D-B80D-6639A8326CE0}"/>
              </a:ext>
            </a:extLst>
          </p:cNvPr>
          <p:cNvSpPr txBox="1"/>
          <p:nvPr/>
        </p:nvSpPr>
        <p:spPr>
          <a:xfrm>
            <a:off x="120287" y="3209307"/>
            <a:ext cx="6615437" cy="49962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模型不确定性度量</a:t>
            </a:r>
            <a:endParaRPr lang="en-US" altLang="zh-CN"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3C03D29-7797-40C5-A280-18B7D1C97D3D}"/>
              </a:ext>
            </a:extLst>
          </p:cNvPr>
          <p:cNvSpPr txBox="1"/>
          <p:nvPr/>
        </p:nvSpPr>
        <p:spPr>
          <a:xfrm>
            <a:off x="567871" y="3754363"/>
            <a:ext cx="8456055" cy="2264851"/>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互信息：衡量在某一数据点处，预测分布的熵与类别分布熵的均值之间的依赖关系</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KL</a:t>
            </a:r>
            <a:r>
              <a:rPr lang="zh-CN" altLang="en-US" sz="1600" dirty="0">
                <a:latin typeface="微软雅黑" panose="020B0503020204020204" pitchFamily="34" charset="-122"/>
                <a:ea typeface="微软雅黑" panose="020B0503020204020204" pitchFamily="34" charset="-122"/>
              </a:rPr>
              <a:t>散度的期望：衡量所有可能的 </a:t>
            </a:r>
            <a:r>
              <a:rPr lang="en-US" altLang="zh-CN" sz="1600" dirty="0" err="1">
                <a:latin typeface="微软雅黑" panose="020B0503020204020204" pitchFamily="34" charset="-122"/>
                <a:ea typeface="微软雅黑" panose="020B0503020204020204" pitchFamily="34" charset="-122"/>
              </a:rPr>
              <a:t>softmax</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输出的平均差异</a:t>
            </a: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预测方差：评估（随机）</a:t>
            </a:r>
            <a:r>
              <a:rPr lang="en-US" altLang="zh-CN" sz="1600" dirty="0" err="1">
                <a:latin typeface="微软雅黑" panose="020B0503020204020204" pitchFamily="34" charset="-122"/>
                <a:ea typeface="微软雅黑" panose="020B0503020204020204" pitchFamily="34" charset="-122"/>
              </a:rPr>
              <a:t>softmax</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输出的均方差</a:t>
            </a:r>
            <a:endParaRPr lang="en-US" altLang="zh-CN" sz="16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58A0D06-608A-4D98-BADE-E7C4DF05D309}"/>
              </a:ext>
            </a:extLst>
          </p:cNvPr>
          <p:cNvPicPr>
            <a:picLocks noChangeAspect="1"/>
          </p:cNvPicPr>
          <p:nvPr/>
        </p:nvPicPr>
        <p:blipFill rotWithShape="1">
          <a:blip r:embed="rId4"/>
          <a:srcRect l="52127" t="898" b="63437"/>
          <a:stretch/>
        </p:blipFill>
        <p:spPr>
          <a:xfrm>
            <a:off x="1910595" y="1833764"/>
            <a:ext cx="1841996" cy="400799"/>
          </a:xfrm>
          <a:prstGeom prst="rect">
            <a:avLst/>
          </a:prstGeom>
        </p:spPr>
      </p:pic>
      <p:pic>
        <p:nvPicPr>
          <p:cNvPr id="3" name="图片 2">
            <a:extLst>
              <a:ext uri="{FF2B5EF4-FFF2-40B4-BE49-F238E27FC236}">
                <a16:creationId xmlns:a16="http://schemas.microsoft.com/office/drawing/2014/main" id="{F82C2EB9-D32C-4227-82C1-B27388691477}"/>
              </a:ext>
            </a:extLst>
          </p:cNvPr>
          <p:cNvPicPr>
            <a:picLocks noChangeAspect="1"/>
          </p:cNvPicPr>
          <p:nvPr/>
        </p:nvPicPr>
        <p:blipFill rotWithShape="1">
          <a:blip r:embed="rId5"/>
          <a:srcRect l="30930" t="-7899" b="-1"/>
          <a:stretch/>
        </p:blipFill>
        <p:spPr>
          <a:xfrm>
            <a:off x="1913892" y="2685426"/>
            <a:ext cx="1838699" cy="545056"/>
          </a:xfrm>
          <a:prstGeom prst="rect">
            <a:avLst/>
          </a:prstGeom>
        </p:spPr>
      </p:pic>
      <p:pic>
        <p:nvPicPr>
          <p:cNvPr id="4" name="图片 3">
            <a:extLst>
              <a:ext uri="{FF2B5EF4-FFF2-40B4-BE49-F238E27FC236}">
                <a16:creationId xmlns:a16="http://schemas.microsoft.com/office/drawing/2014/main" id="{E32385FC-864F-4FA4-BD97-E9FA18B393E8}"/>
              </a:ext>
            </a:extLst>
          </p:cNvPr>
          <p:cNvPicPr>
            <a:picLocks noChangeAspect="1"/>
          </p:cNvPicPr>
          <p:nvPr/>
        </p:nvPicPr>
        <p:blipFill>
          <a:blip r:embed="rId6"/>
          <a:stretch>
            <a:fillRect/>
          </a:stretch>
        </p:blipFill>
        <p:spPr>
          <a:xfrm>
            <a:off x="1910595" y="4153296"/>
            <a:ext cx="4000678" cy="315102"/>
          </a:xfrm>
          <a:prstGeom prst="rect">
            <a:avLst/>
          </a:prstGeom>
        </p:spPr>
      </p:pic>
      <p:pic>
        <p:nvPicPr>
          <p:cNvPr id="5" name="图片 4">
            <a:extLst>
              <a:ext uri="{FF2B5EF4-FFF2-40B4-BE49-F238E27FC236}">
                <a16:creationId xmlns:a16="http://schemas.microsoft.com/office/drawing/2014/main" id="{7824BBA3-1832-4463-930F-637B91FD4445}"/>
              </a:ext>
            </a:extLst>
          </p:cNvPr>
          <p:cNvPicPr>
            <a:picLocks noChangeAspect="1"/>
          </p:cNvPicPr>
          <p:nvPr/>
        </p:nvPicPr>
        <p:blipFill>
          <a:blip r:embed="rId7"/>
          <a:stretch>
            <a:fillRect/>
          </a:stretch>
        </p:blipFill>
        <p:spPr>
          <a:xfrm>
            <a:off x="1910595" y="4983566"/>
            <a:ext cx="4092368" cy="629181"/>
          </a:xfrm>
          <a:prstGeom prst="rect">
            <a:avLst/>
          </a:prstGeom>
        </p:spPr>
      </p:pic>
      <p:pic>
        <p:nvPicPr>
          <p:cNvPr id="12" name="图片 11">
            <a:extLst>
              <a:ext uri="{FF2B5EF4-FFF2-40B4-BE49-F238E27FC236}">
                <a16:creationId xmlns:a16="http://schemas.microsoft.com/office/drawing/2014/main" id="{BAE2235D-4C1D-4212-A63E-09B06110388E}"/>
              </a:ext>
            </a:extLst>
          </p:cNvPr>
          <p:cNvPicPr>
            <a:picLocks noChangeAspect="1"/>
          </p:cNvPicPr>
          <p:nvPr/>
        </p:nvPicPr>
        <p:blipFill>
          <a:blip r:embed="rId8"/>
          <a:stretch>
            <a:fillRect/>
          </a:stretch>
        </p:blipFill>
        <p:spPr>
          <a:xfrm>
            <a:off x="1910595" y="6064646"/>
            <a:ext cx="2404675" cy="341841"/>
          </a:xfrm>
          <a:prstGeom prst="rect">
            <a:avLst/>
          </a:prstGeom>
        </p:spPr>
      </p:pic>
      <p:grpSp>
        <p:nvGrpSpPr>
          <p:cNvPr id="15" name="组合 14">
            <a:extLst>
              <a:ext uri="{FF2B5EF4-FFF2-40B4-BE49-F238E27FC236}">
                <a16:creationId xmlns:a16="http://schemas.microsoft.com/office/drawing/2014/main" id="{B8736F9E-8B4E-4081-A6E4-FFE97055D2B4}"/>
              </a:ext>
            </a:extLst>
          </p:cNvPr>
          <p:cNvGrpSpPr/>
          <p:nvPr/>
        </p:nvGrpSpPr>
        <p:grpSpPr>
          <a:xfrm>
            <a:off x="3687428" y="3288883"/>
            <a:ext cx="3771706" cy="499624"/>
            <a:chOff x="3323361" y="3275915"/>
            <a:chExt cx="3771706" cy="499624"/>
          </a:xfrm>
        </p:grpSpPr>
        <p:sp>
          <p:nvSpPr>
            <p:cNvPr id="14" name="矩形: 圆角 13">
              <a:extLst>
                <a:ext uri="{FF2B5EF4-FFF2-40B4-BE49-F238E27FC236}">
                  <a16:creationId xmlns:a16="http://schemas.microsoft.com/office/drawing/2014/main" id="{0B083DD8-82B0-4859-8B96-C9B364120BA2}"/>
                </a:ext>
              </a:extLst>
            </p:cNvPr>
            <p:cNvSpPr/>
            <p:nvPr/>
          </p:nvSpPr>
          <p:spPr>
            <a:xfrm>
              <a:off x="3323361" y="3275915"/>
              <a:ext cx="3771706" cy="499624"/>
            </a:xfrm>
            <a:prstGeom prst="roundRect">
              <a:avLst/>
            </a:prstGeom>
            <a:noFill/>
            <a:ln>
              <a:solidFill>
                <a:srgbClr val="B4C7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8AFEBAD-090A-43D4-8096-7E943A2768EA}"/>
                </a:ext>
              </a:extLst>
            </p:cNvPr>
            <p:cNvSpPr txBox="1"/>
            <p:nvPr/>
          </p:nvSpPr>
          <p:spPr>
            <a:xfrm>
              <a:off x="3323361" y="3395291"/>
              <a:ext cx="1598048" cy="276999"/>
            </a:xfrm>
            <a:prstGeom prst="rect">
              <a:avLst/>
            </a:prstGeom>
            <a:noFill/>
          </p:spPr>
          <p:txBody>
            <a:bodyPr wrap="square" rtlCol="0">
              <a:spAutoFit/>
            </a:bodyPr>
            <a:lstStyle/>
            <a:p>
              <a:r>
                <a:rPr lang="en-US" altLang="zh-CN" sz="1200" dirty="0" err="1">
                  <a:latin typeface="微软雅黑" panose="020B0503020204020204" pitchFamily="34" charset="-122"/>
                  <a:ea typeface="微软雅黑" panose="020B0503020204020204" pitchFamily="34" charset="-122"/>
                </a:rPr>
                <a:t>Softmax</a:t>
              </a:r>
              <a:r>
                <a:rPr lang="zh-CN" altLang="en-US" sz="1200" dirty="0">
                  <a:latin typeface="微软雅黑" panose="020B0503020204020204" pitchFamily="34" charset="-122"/>
                  <a:ea typeface="微软雅黑" panose="020B0503020204020204" pitchFamily="34" charset="-122"/>
                </a:rPr>
                <a:t>的输出期望：</a:t>
              </a:r>
            </a:p>
          </p:txBody>
        </p:sp>
      </p:grpSp>
      <p:pic>
        <p:nvPicPr>
          <p:cNvPr id="16" name="图片 15">
            <a:extLst>
              <a:ext uri="{FF2B5EF4-FFF2-40B4-BE49-F238E27FC236}">
                <a16:creationId xmlns:a16="http://schemas.microsoft.com/office/drawing/2014/main" id="{7A3B129C-A571-4FC0-BF1F-73AFEA87CA94}"/>
              </a:ext>
            </a:extLst>
          </p:cNvPr>
          <p:cNvPicPr>
            <a:picLocks noChangeAspect="1"/>
          </p:cNvPicPr>
          <p:nvPr/>
        </p:nvPicPr>
        <p:blipFill>
          <a:blip r:embed="rId9"/>
          <a:stretch>
            <a:fillRect/>
          </a:stretch>
        </p:blipFill>
        <p:spPr>
          <a:xfrm>
            <a:off x="3301996" y="5201134"/>
            <a:ext cx="144589" cy="180735"/>
          </a:xfrm>
          <a:prstGeom prst="rect">
            <a:avLst/>
          </a:prstGeom>
        </p:spPr>
      </p:pic>
      <p:pic>
        <p:nvPicPr>
          <p:cNvPr id="19" name="图片 18">
            <a:extLst>
              <a:ext uri="{FF2B5EF4-FFF2-40B4-BE49-F238E27FC236}">
                <a16:creationId xmlns:a16="http://schemas.microsoft.com/office/drawing/2014/main" id="{69E1EA03-D718-4399-951A-DAFE69B244F4}"/>
              </a:ext>
            </a:extLst>
          </p:cNvPr>
          <p:cNvPicPr>
            <a:picLocks noChangeAspect="1"/>
          </p:cNvPicPr>
          <p:nvPr/>
        </p:nvPicPr>
        <p:blipFill>
          <a:blip r:embed="rId10"/>
          <a:stretch>
            <a:fillRect/>
          </a:stretch>
        </p:blipFill>
        <p:spPr>
          <a:xfrm>
            <a:off x="5273738" y="3419971"/>
            <a:ext cx="1977291" cy="237447"/>
          </a:xfrm>
          <a:prstGeom prst="rect">
            <a:avLst/>
          </a:prstGeom>
        </p:spPr>
      </p:pic>
    </p:spTree>
    <p:extLst>
      <p:ext uri="{BB962C8B-B14F-4D97-AF65-F5344CB8AC3E}">
        <p14:creationId xmlns:p14="http://schemas.microsoft.com/office/powerpoint/2010/main" val="26835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3424317"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回归任务度量</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
        <p:nvSpPr>
          <p:cNvPr id="8" name="文本框 7">
            <a:extLst>
              <a:ext uri="{FF2B5EF4-FFF2-40B4-BE49-F238E27FC236}">
                <a16:creationId xmlns:a16="http://schemas.microsoft.com/office/drawing/2014/main" id="{D833073C-175D-447F-A87A-C69C3504DD2D}"/>
              </a:ext>
            </a:extLst>
          </p:cNvPr>
          <p:cNvSpPr txBox="1"/>
          <p:nvPr/>
        </p:nvSpPr>
        <p:spPr>
          <a:xfrm>
            <a:off x="120287" y="1202914"/>
            <a:ext cx="6615437" cy="49962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数据不确定性度量</a:t>
            </a:r>
            <a:endParaRPr lang="en-US" altLang="zh-CN"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FA0B9769-F254-4F68-A675-1DB8C3660802}"/>
              </a:ext>
            </a:extLst>
          </p:cNvPr>
          <p:cNvSpPr txBox="1"/>
          <p:nvPr/>
        </p:nvSpPr>
        <p:spPr>
          <a:xfrm>
            <a:off x="567871" y="1718763"/>
            <a:ext cx="7401236" cy="787523"/>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概率分布的参数（如均值和标准差</a:t>
            </a:r>
            <a:r>
              <a:rPr lang="en-US" altLang="zh-CN" sz="1600" dirty="0">
                <a:latin typeface="微软雅黑" panose="020B0503020204020204" pitchFamily="34" charset="-122"/>
                <a:ea typeface="微软雅黑" panose="020B0503020204020204" pitchFamily="34" charset="-122"/>
              </a:rPr>
              <a:t>)</a:t>
            </a:r>
          </a:p>
          <a:p>
            <a:pPr marL="742950" lvl="1"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平均预测区间宽度</a:t>
            </a:r>
          </a:p>
        </p:txBody>
      </p:sp>
      <p:sp>
        <p:nvSpPr>
          <p:cNvPr id="10" name="文本框 9">
            <a:extLst>
              <a:ext uri="{FF2B5EF4-FFF2-40B4-BE49-F238E27FC236}">
                <a16:creationId xmlns:a16="http://schemas.microsoft.com/office/drawing/2014/main" id="{62D0D869-C753-464D-B80D-6639A8326CE0}"/>
              </a:ext>
            </a:extLst>
          </p:cNvPr>
          <p:cNvSpPr txBox="1"/>
          <p:nvPr/>
        </p:nvSpPr>
        <p:spPr>
          <a:xfrm>
            <a:off x="120287" y="3735775"/>
            <a:ext cx="6615437" cy="499624"/>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模型不确定性度量</a:t>
            </a:r>
            <a:endParaRPr lang="en-US" altLang="zh-CN"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3C03D29-7797-40C5-A280-18B7D1C97D3D}"/>
              </a:ext>
            </a:extLst>
          </p:cNvPr>
          <p:cNvSpPr txBox="1"/>
          <p:nvPr/>
        </p:nvSpPr>
        <p:spPr>
          <a:xfrm>
            <a:off x="567871" y="4280831"/>
            <a:ext cx="8456055" cy="418191"/>
          </a:xfrm>
          <a:prstGeom prst="rect">
            <a:avLst/>
          </a:prstGeom>
          <a:noFill/>
        </p:spPr>
        <p:txBody>
          <a:bodyPr wrap="square" rtlCol="0">
            <a:spAutoFit/>
          </a:bodyPr>
          <a:lstStyle/>
          <a:p>
            <a:pPr lvl="1">
              <a:lnSpc>
                <a:spcPct val="150000"/>
              </a:lnSpc>
            </a:pPr>
            <a:r>
              <a:rPr lang="zh-CN" altLang="en-US" sz="1600" dirty="0">
                <a:latin typeface="微软雅黑" panose="020B0503020204020204" pitchFamily="34" charset="-122"/>
                <a:ea typeface="微软雅黑" panose="020B0503020204020204" pitchFamily="34" charset="-122"/>
              </a:rPr>
              <a:t>与分类任务度量指标一致</a:t>
            </a:r>
          </a:p>
        </p:txBody>
      </p:sp>
      <p:pic>
        <p:nvPicPr>
          <p:cNvPr id="14" name="图片 13">
            <a:extLst>
              <a:ext uri="{FF2B5EF4-FFF2-40B4-BE49-F238E27FC236}">
                <a16:creationId xmlns:a16="http://schemas.microsoft.com/office/drawing/2014/main" id="{78A74283-E8CC-4FA3-8E91-A5AE4E74DB18}"/>
              </a:ext>
            </a:extLst>
          </p:cNvPr>
          <p:cNvPicPr>
            <a:picLocks noChangeAspect="1"/>
          </p:cNvPicPr>
          <p:nvPr/>
        </p:nvPicPr>
        <p:blipFill>
          <a:blip r:embed="rId4"/>
          <a:stretch>
            <a:fillRect/>
          </a:stretch>
        </p:blipFill>
        <p:spPr>
          <a:xfrm>
            <a:off x="1616602" y="2926804"/>
            <a:ext cx="2087180" cy="512908"/>
          </a:xfrm>
          <a:prstGeom prst="rect">
            <a:avLst/>
          </a:prstGeom>
        </p:spPr>
      </p:pic>
      <p:pic>
        <p:nvPicPr>
          <p:cNvPr id="15" name="图片 14">
            <a:extLst>
              <a:ext uri="{FF2B5EF4-FFF2-40B4-BE49-F238E27FC236}">
                <a16:creationId xmlns:a16="http://schemas.microsoft.com/office/drawing/2014/main" id="{24B20BE5-1DB4-4D8B-A159-2AE2A1D165BF}"/>
              </a:ext>
            </a:extLst>
          </p:cNvPr>
          <p:cNvPicPr>
            <a:picLocks noChangeAspect="1"/>
          </p:cNvPicPr>
          <p:nvPr/>
        </p:nvPicPr>
        <p:blipFill>
          <a:blip r:embed="rId5"/>
          <a:stretch>
            <a:fillRect/>
          </a:stretch>
        </p:blipFill>
        <p:spPr>
          <a:xfrm>
            <a:off x="1616602" y="2506286"/>
            <a:ext cx="1630335" cy="309202"/>
          </a:xfrm>
          <a:prstGeom prst="rect">
            <a:avLst/>
          </a:prstGeom>
        </p:spPr>
      </p:pic>
      <p:pic>
        <p:nvPicPr>
          <p:cNvPr id="2" name="图片 1">
            <a:extLst>
              <a:ext uri="{FF2B5EF4-FFF2-40B4-BE49-F238E27FC236}">
                <a16:creationId xmlns:a16="http://schemas.microsoft.com/office/drawing/2014/main" id="{1B4711BF-857C-4686-9DFE-E0C73BA4B1A5}"/>
              </a:ext>
            </a:extLst>
          </p:cNvPr>
          <p:cNvPicPr>
            <a:picLocks noChangeAspect="1"/>
          </p:cNvPicPr>
          <p:nvPr/>
        </p:nvPicPr>
        <p:blipFill>
          <a:blip r:embed="rId6"/>
          <a:stretch>
            <a:fillRect/>
          </a:stretch>
        </p:blipFill>
        <p:spPr>
          <a:xfrm>
            <a:off x="2866865" y="2543092"/>
            <a:ext cx="304762" cy="295238"/>
          </a:xfrm>
          <a:prstGeom prst="rect">
            <a:avLst/>
          </a:prstGeom>
        </p:spPr>
      </p:pic>
    </p:spTree>
    <p:extLst>
      <p:ext uri="{BB962C8B-B14F-4D97-AF65-F5344CB8AC3E}">
        <p14:creationId xmlns:p14="http://schemas.microsoft.com/office/powerpoint/2010/main" val="2595898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矩形 1"/>
          <p:cNvSpPr/>
          <p:nvPr/>
        </p:nvSpPr>
        <p:spPr>
          <a:xfrm>
            <a:off x="0" y="2447928"/>
            <a:ext cx="9144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77859" r="53863"/>
          <a:stretch/>
        </p:blipFill>
        <p:spPr>
          <a:xfrm>
            <a:off x="206879" y="152404"/>
            <a:ext cx="2517275" cy="679161"/>
          </a:xfrm>
          <a:prstGeom prst="rect">
            <a:avLst/>
          </a:prstGeom>
        </p:spPr>
      </p:pic>
      <p:sp>
        <p:nvSpPr>
          <p:cNvPr id="8" name="矩形 7"/>
          <p:cNvSpPr/>
          <p:nvPr/>
        </p:nvSpPr>
        <p:spPr>
          <a:xfrm>
            <a:off x="628971" y="2588273"/>
            <a:ext cx="8109992" cy="1245341"/>
          </a:xfrm>
          <a:prstGeom prst="rect">
            <a:avLst/>
          </a:prstGeom>
          <a:effectLst>
            <a:outerShdw blurRad="50800" dist="38100" dir="5400000" algn="t" rotWithShape="0">
              <a:prstClr val="black">
                <a:alpha val="40000"/>
              </a:prstClr>
            </a:outerShdw>
          </a:effectLst>
        </p:spPr>
        <p:txBody>
          <a:bodyPr wrap="square">
            <a:spAutoFit/>
          </a:bodyPr>
          <a:lstStyle/>
          <a:p>
            <a:pPr indent="127000" algn="ctr">
              <a:lnSpc>
                <a:spcPct val="120000"/>
              </a:lnSpc>
            </a:pPr>
            <a:r>
              <a:rPr lang="zh-CN" altLang="en-US" sz="7200" b="1" kern="100" dirty="0">
                <a:solidFill>
                  <a:srgbClr val="1557AE"/>
                </a:solidFill>
                <a:latin typeface="隶书" panose="02010509060101010101" pitchFamily="49" charset="-122"/>
                <a:ea typeface="隶书" panose="02010509060101010101" pitchFamily="49" charset="-122"/>
                <a:cs typeface="Times New Roman" panose="02020603050405020304" pitchFamily="18" charset="0"/>
              </a:rPr>
              <a:t>谢谢！</a:t>
            </a:r>
            <a:endParaRPr lang="zh-CN" altLang="zh-CN" sz="7200" b="1" kern="100" dirty="0">
              <a:solidFill>
                <a:srgbClr val="1557AE"/>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10" name="矩形 9"/>
          <p:cNvSpPr/>
          <p:nvPr/>
        </p:nvSpPr>
        <p:spPr>
          <a:xfrm>
            <a:off x="3539508" y="5755925"/>
            <a:ext cx="2064989" cy="1015663"/>
          </a:xfrm>
          <a:prstGeom prst="rect">
            <a:avLst/>
          </a:prstGeom>
        </p:spPr>
        <p:txBody>
          <a:bodyPr wrap="none">
            <a:spAutoFit/>
          </a:bodyPr>
          <a:lstStyle/>
          <a:p>
            <a:pPr algn="ctr">
              <a:spcBef>
                <a:spcPts val="1200"/>
              </a:spcBef>
              <a:spcAft>
                <a:spcPts val="1200"/>
              </a:spcAft>
            </a:pPr>
            <a:r>
              <a:rPr lang="zh-CN" altLang="en-US"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汇报人：雷潇靓</a:t>
            </a:r>
            <a:endParaRPr lang="en-US"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ts val="1200"/>
              </a:spcBef>
              <a:spcAft>
                <a:spcPts val="1200"/>
              </a:spcAft>
            </a:pPr>
            <a:fld id="{D97D9B43-03FD-4C56-9A19-28BF8D6900F3}" type="datetime2">
              <a:rPr lang="zh-CN" altLang="zh-CN" sz="2000"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2022年4月8日</a:t>
            </a:fld>
            <a:endParaRPr lang="zh-CN" altLang="zh-CN" sz="20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9132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0"/>
            <a:ext cx="1577658"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目录</a:t>
            </a:r>
          </a:p>
        </p:txBody>
      </p:sp>
      <p:pic>
        <p:nvPicPr>
          <p:cNvPr id="4" name="Picture 4"/>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1491" t="6494" r="5193" b="-474"/>
          <a:stretch/>
        </p:blipFill>
        <p:spPr bwMode="auto">
          <a:xfrm>
            <a:off x="9530" y="1398579"/>
            <a:ext cx="4135395" cy="468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 name="副标题 2"/>
          <p:cNvSpPr txBox="1">
            <a:spLocks/>
          </p:cNvSpPr>
          <p:nvPr/>
        </p:nvSpPr>
        <p:spPr>
          <a:xfrm>
            <a:off x="2531527" y="2387705"/>
            <a:ext cx="5591233" cy="27050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530352">
              <a:lnSpc>
                <a:spcPct val="150000"/>
              </a:lnSpc>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rPr>
              <a:t>深度神经网络的不确定性</a:t>
            </a:r>
            <a:endParaRPr lang="en-US" altLang="zh-CN" sz="2400" b="1" dirty="0">
              <a:latin typeface="微软雅黑" panose="020B0503020204020204" pitchFamily="34" charset="-122"/>
              <a:ea typeface="微软雅黑" panose="020B0503020204020204" pitchFamily="34" charset="-122"/>
              <a:cs typeface="Arial Unicode MS" panose="020B0604020202020204" pitchFamily="34" charset="-122"/>
            </a:endParaRPr>
          </a:p>
          <a:p>
            <a:pPr marL="342900" indent="-530352">
              <a:lnSpc>
                <a:spcPct val="150000"/>
              </a:lnSpc>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rPr>
              <a:t>不确定性估计方法</a:t>
            </a:r>
            <a:endParaRPr lang="en-US" altLang="zh-CN" sz="2400" b="1" dirty="0">
              <a:latin typeface="微软雅黑" panose="020B0503020204020204" pitchFamily="34" charset="-122"/>
              <a:ea typeface="微软雅黑" panose="020B0503020204020204" pitchFamily="34" charset="-122"/>
              <a:cs typeface="Arial Unicode MS" panose="020B0604020202020204" pitchFamily="34" charset="-122"/>
            </a:endParaRPr>
          </a:p>
          <a:p>
            <a:pPr marL="342900" indent="-530352">
              <a:lnSpc>
                <a:spcPct val="150000"/>
              </a:lnSpc>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rPr>
              <a:t>不确定性的度量</a:t>
            </a:r>
          </a:p>
        </p:txBody>
      </p:sp>
      <p:pic>
        <p:nvPicPr>
          <p:cNvPr id="24" name="图片 23"/>
          <p:cNvPicPr>
            <a:picLocks noChangeAspect="1"/>
          </p:cNvPicPr>
          <p:nvPr/>
        </p:nvPicPr>
        <p:blipFill rotWithShape="1">
          <a:blip r:embed="rId4"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7" name="Line 4">
            <a:extLst>
              <a:ext uri="{FF2B5EF4-FFF2-40B4-BE49-F238E27FC236}">
                <a16:creationId xmlns:a16="http://schemas.microsoft.com/office/drawing/2014/main" id="{16BEA217-4297-4724-BC35-9146AE9F3C12}"/>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Tree>
    <p:extLst>
      <p:ext uri="{BB962C8B-B14F-4D97-AF65-F5344CB8AC3E}">
        <p14:creationId xmlns:p14="http://schemas.microsoft.com/office/powerpoint/2010/main" val="39255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0"/>
            <a:ext cx="1577658"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目录</a:t>
            </a:r>
          </a:p>
        </p:txBody>
      </p:sp>
      <p:pic>
        <p:nvPicPr>
          <p:cNvPr id="4" name="Picture 4"/>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11491" t="6494" r="5193" b="-474"/>
          <a:stretch/>
        </p:blipFill>
        <p:spPr bwMode="auto">
          <a:xfrm>
            <a:off x="9530" y="1398579"/>
            <a:ext cx="4135395" cy="468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 name="副标题 2"/>
          <p:cNvSpPr txBox="1">
            <a:spLocks/>
          </p:cNvSpPr>
          <p:nvPr/>
        </p:nvSpPr>
        <p:spPr>
          <a:xfrm>
            <a:off x="2531527" y="2387705"/>
            <a:ext cx="5591233" cy="270508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530352">
              <a:lnSpc>
                <a:spcPct val="150000"/>
              </a:lnSpc>
              <a:buFont typeface="Wingdings" panose="05000000000000000000" pitchFamily="2" charset="2"/>
              <a:buChar char="u"/>
            </a:pPr>
            <a:r>
              <a:rPr lang="zh-CN" altLang="en-US" sz="2400" b="1" dirty="0">
                <a:latin typeface="微软雅黑" panose="020B0503020204020204" pitchFamily="34" charset="-122"/>
                <a:ea typeface="微软雅黑" panose="020B0503020204020204" pitchFamily="34" charset="-122"/>
                <a:cs typeface="Arial Unicode MS" panose="020B0604020202020204" pitchFamily="34" charset="-122"/>
              </a:rPr>
              <a:t>深度神经网络的不确定性</a:t>
            </a:r>
            <a:endParaRPr lang="en-US" altLang="zh-CN" sz="2400" b="1" dirty="0">
              <a:latin typeface="微软雅黑" panose="020B0503020204020204" pitchFamily="34" charset="-122"/>
              <a:ea typeface="微软雅黑" panose="020B0503020204020204" pitchFamily="34" charset="-122"/>
              <a:cs typeface="Arial Unicode MS" panose="020B0604020202020204" pitchFamily="34" charset="-122"/>
            </a:endParaRPr>
          </a:p>
          <a:p>
            <a:pPr marL="342900" indent="-530352">
              <a:lnSpc>
                <a:spcPct val="150000"/>
              </a:lnSpc>
              <a:buFont typeface="Wingdings" panose="05000000000000000000" pitchFamily="2" charset="2"/>
              <a:buChar char="u"/>
            </a:pPr>
            <a:r>
              <a:rPr lang="zh-CN" altLang="en-US" sz="2400" b="1" dirty="0">
                <a:solidFill>
                  <a:schemeClr val="bg1">
                    <a:lumMod val="75000"/>
                  </a:schemeClr>
                </a:solidFill>
                <a:latin typeface="微软雅黑" panose="020B0503020204020204" pitchFamily="34" charset="-122"/>
                <a:ea typeface="微软雅黑" panose="020B0503020204020204" pitchFamily="34" charset="-122"/>
                <a:cs typeface="Arial Unicode MS" panose="020B0604020202020204" pitchFamily="34" charset="-122"/>
              </a:rPr>
              <a:t>不确定性估计方法</a:t>
            </a:r>
            <a:endParaRPr lang="en-US" altLang="zh-CN" sz="2400" b="1" dirty="0">
              <a:solidFill>
                <a:schemeClr val="bg1">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a:p>
            <a:pPr marL="342900" indent="-530352">
              <a:lnSpc>
                <a:spcPct val="150000"/>
              </a:lnSpc>
              <a:buFont typeface="Wingdings" panose="05000000000000000000" pitchFamily="2" charset="2"/>
              <a:buChar char="u"/>
            </a:pPr>
            <a:r>
              <a:rPr lang="zh-CN" altLang="en-US" sz="2400" b="1" dirty="0">
                <a:solidFill>
                  <a:schemeClr val="bg1">
                    <a:lumMod val="75000"/>
                  </a:schemeClr>
                </a:solidFill>
                <a:latin typeface="微软雅黑" panose="020B0503020204020204" pitchFamily="34" charset="-122"/>
                <a:ea typeface="微软雅黑" panose="020B0503020204020204" pitchFamily="34" charset="-122"/>
                <a:cs typeface="Arial Unicode MS" panose="020B0604020202020204" pitchFamily="34" charset="-122"/>
              </a:rPr>
              <a:t>不确定性的度量</a:t>
            </a:r>
            <a:endParaRPr lang="en-US" altLang="zh-CN" sz="2400" b="1" dirty="0">
              <a:solidFill>
                <a:schemeClr val="bg1">
                  <a:lumMod val="7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24" name="图片 23"/>
          <p:cNvPicPr>
            <a:picLocks noChangeAspect="1"/>
          </p:cNvPicPr>
          <p:nvPr/>
        </p:nvPicPr>
        <p:blipFill rotWithShape="1">
          <a:blip r:embed="rId4"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7" name="Line 4">
            <a:extLst>
              <a:ext uri="{FF2B5EF4-FFF2-40B4-BE49-F238E27FC236}">
                <a16:creationId xmlns:a16="http://schemas.microsoft.com/office/drawing/2014/main" id="{16BEA217-4297-4724-BC35-9146AE9F3C12}"/>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Tree>
    <p:extLst>
      <p:ext uri="{BB962C8B-B14F-4D97-AF65-F5344CB8AC3E}">
        <p14:creationId xmlns:p14="http://schemas.microsoft.com/office/powerpoint/2010/main" val="3715530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5732641"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深度神经网络的不确定性</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pic>
        <p:nvPicPr>
          <p:cNvPr id="2" name="图片 1">
            <a:extLst>
              <a:ext uri="{FF2B5EF4-FFF2-40B4-BE49-F238E27FC236}">
                <a16:creationId xmlns:a16="http://schemas.microsoft.com/office/drawing/2014/main" id="{31C6284A-91B3-4EA2-AF8A-3C93FADDA541}"/>
              </a:ext>
            </a:extLst>
          </p:cNvPr>
          <p:cNvPicPr>
            <a:picLocks noChangeAspect="1"/>
          </p:cNvPicPr>
          <p:nvPr/>
        </p:nvPicPr>
        <p:blipFill>
          <a:blip r:embed="rId4"/>
          <a:stretch>
            <a:fillRect/>
          </a:stretch>
        </p:blipFill>
        <p:spPr>
          <a:xfrm>
            <a:off x="287008" y="2123232"/>
            <a:ext cx="4734171" cy="3274952"/>
          </a:xfrm>
          <a:prstGeom prst="rect">
            <a:avLst/>
          </a:prstGeom>
        </p:spPr>
      </p:pic>
      <p:sp>
        <p:nvSpPr>
          <p:cNvPr id="3" name="文本框 2">
            <a:extLst>
              <a:ext uri="{FF2B5EF4-FFF2-40B4-BE49-F238E27FC236}">
                <a16:creationId xmlns:a16="http://schemas.microsoft.com/office/drawing/2014/main" id="{B6C71248-2C3B-44B8-B497-F2963688FF29}"/>
              </a:ext>
            </a:extLst>
          </p:cNvPr>
          <p:cNvSpPr txBox="1"/>
          <p:nvPr/>
        </p:nvSpPr>
        <p:spPr>
          <a:xfrm>
            <a:off x="5751095" y="3385134"/>
            <a:ext cx="2310063" cy="874407"/>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机器学习模型的预测结果不一定是靠谱的！</a:t>
            </a:r>
          </a:p>
        </p:txBody>
      </p:sp>
    </p:spTree>
    <p:extLst>
      <p:ext uri="{BB962C8B-B14F-4D97-AF65-F5344CB8AC3E}">
        <p14:creationId xmlns:p14="http://schemas.microsoft.com/office/powerpoint/2010/main" val="233509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3885982"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不确定性的来源</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
        <p:nvSpPr>
          <p:cNvPr id="8" name="文本框 7">
            <a:extLst>
              <a:ext uri="{FF2B5EF4-FFF2-40B4-BE49-F238E27FC236}">
                <a16:creationId xmlns:a16="http://schemas.microsoft.com/office/drawing/2014/main" id="{D628FCCC-7F0F-47C6-B602-AE931885F6F7}"/>
              </a:ext>
            </a:extLst>
          </p:cNvPr>
          <p:cNvSpPr txBox="1"/>
          <p:nvPr/>
        </p:nvSpPr>
        <p:spPr>
          <a:xfrm>
            <a:off x="363851" y="1107347"/>
            <a:ext cx="8156356" cy="410606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从原始数据采集到模型预测的流程</a:t>
            </a:r>
            <a:endParaRPr lang="en-US" altLang="zh-CN" sz="24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数据采集阶段</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dirty="0">
                <a:latin typeface="微软雅黑" panose="020B0503020204020204" pitchFamily="34" charset="-122"/>
                <a:ea typeface="微软雅黑" panose="020B0503020204020204" pitchFamily="34" charset="-122"/>
              </a:rPr>
              <a:t>环境中某些信息的出现和对该信息的测量观测。</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深度神经网络构建过程</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dirty="0">
                <a:latin typeface="微软雅黑" panose="020B0503020204020204" pitchFamily="34" charset="-122"/>
                <a:ea typeface="微软雅黑" panose="020B0503020204020204" pitchFamily="34" charset="-122"/>
              </a:rPr>
              <a:t>神经网络的设计和训练。</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使用的推断模型</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dirty="0">
                <a:latin typeface="微软雅黑" panose="020B0503020204020204" pitchFamily="34" charset="-122"/>
                <a:ea typeface="微软雅黑" panose="020B0503020204020204" pitchFamily="34" charset="-122"/>
              </a:rPr>
              <a:t>贝叶斯神经网络或神经网络集成。</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建模预测的不确定性</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dirty="0">
                <a:latin typeface="微软雅黑" panose="020B0503020204020204" pitchFamily="34" charset="-122"/>
                <a:ea typeface="微软雅黑" panose="020B0503020204020204" pitchFamily="34" charset="-122"/>
              </a:rPr>
              <a:t>对不确定性进行建模和估计。</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304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3885982"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不确定性的来源</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
        <p:nvSpPr>
          <p:cNvPr id="8" name="文本框 7">
            <a:extLst>
              <a:ext uri="{FF2B5EF4-FFF2-40B4-BE49-F238E27FC236}">
                <a16:creationId xmlns:a16="http://schemas.microsoft.com/office/drawing/2014/main" id="{D628FCCC-7F0F-47C6-B602-AE931885F6F7}"/>
              </a:ext>
            </a:extLst>
          </p:cNvPr>
          <p:cNvSpPr txBox="1"/>
          <p:nvPr/>
        </p:nvSpPr>
        <p:spPr>
          <a:xfrm>
            <a:off x="363851" y="1107347"/>
            <a:ext cx="8156356" cy="44292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数据采集阶段</a:t>
            </a:r>
            <a:endParaRPr lang="en-US" altLang="zh-CN" sz="2400"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现实世界的变化性</a:t>
            </a:r>
            <a:endParaRPr lang="en-US" altLang="zh-CN" sz="2000" dirty="0">
              <a:latin typeface="微软雅黑" panose="020B0503020204020204" pitchFamily="34" charset="-122"/>
              <a:ea typeface="微软雅黑" panose="020B0503020204020204" pitchFamily="34" charset="-122"/>
            </a:endParaRPr>
          </a:p>
          <a:p>
            <a:pPr lvl="2" algn="just">
              <a:lnSpc>
                <a:spcPct val="150000"/>
              </a:lnSpc>
            </a:pPr>
            <a:r>
              <a:rPr lang="zh-CN" altLang="en-US" dirty="0">
                <a:latin typeface="微软雅黑" panose="020B0503020204020204" pitchFamily="34" charset="-122"/>
                <a:ea typeface="微软雅黑" panose="020B0503020204020204" pitchFamily="34" charset="-122"/>
              </a:rPr>
              <a:t>大多数现实世界环境几乎是不断变化的。这些变化会影响物体的表达，当现实世界的情况与训练集相比发生变化时，被称为</a:t>
            </a:r>
            <a:r>
              <a:rPr lang="zh-CN" altLang="en-US" b="1" dirty="0">
                <a:latin typeface="微软雅黑" panose="020B0503020204020204" pitchFamily="34" charset="-122"/>
                <a:ea typeface="微软雅黑" panose="020B0503020204020204" pitchFamily="34" charset="-122"/>
              </a:rPr>
              <a:t>分布偏移</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Distribution Shift </a:t>
            </a:r>
            <a:r>
              <a:rPr lang="zh-CN" altLang="en-US" dirty="0">
                <a:latin typeface="微软雅黑" panose="020B0503020204020204" pitchFamily="34" charset="-122"/>
                <a:ea typeface="微软雅黑" panose="020B0503020204020204" pitchFamily="34" charset="-122"/>
              </a:rPr>
              <a:t>）。神经网络对分布变化很敏感，这可能导致神经网络性能发生显著变化。</a:t>
            </a:r>
            <a:endParaRPr lang="en-US" altLang="zh-CN" dirty="0">
              <a:latin typeface="微软雅黑" panose="020B0503020204020204" pitchFamily="34" charset="-122"/>
              <a:ea typeface="微软雅黑" panose="020B0503020204020204" pitchFamily="34" charset="-122"/>
            </a:endParaRPr>
          </a:p>
          <a:p>
            <a:pPr lvl="2" algn="just">
              <a:lnSpc>
                <a:spcPct val="150000"/>
              </a:lnSpc>
            </a:pPr>
            <a:endParaRPr lang="en-US" altLang="zh-CN"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测量系统的误差和噪声</a:t>
            </a:r>
            <a:endParaRPr lang="en-US" altLang="zh-CN" sz="2000" dirty="0">
              <a:latin typeface="微软雅黑" panose="020B0503020204020204" pitchFamily="34" charset="-122"/>
              <a:ea typeface="微软雅黑" panose="020B0503020204020204" pitchFamily="34" charset="-122"/>
            </a:endParaRPr>
          </a:p>
          <a:p>
            <a:pPr lvl="2" algn="just">
              <a:lnSpc>
                <a:spcPct val="150000"/>
              </a:lnSpc>
            </a:pPr>
            <a:r>
              <a:rPr lang="zh-CN" altLang="en-US" dirty="0">
                <a:latin typeface="微软雅黑" panose="020B0503020204020204" pitchFamily="34" charset="-122"/>
                <a:ea typeface="微软雅黑" panose="020B0503020204020204" pitchFamily="34" charset="-122"/>
              </a:rPr>
              <a:t>测量设备本身受限（例如图像分辨率），测量过程中的噪声（例如机械力等导致不精确的测量），错误的分类标签。</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7956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3885982"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不确定性的来源</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
        <p:nvSpPr>
          <p:cNvPr id="8" name="文本框 7">
            <a:extLst>
              <a:ext uri="{FF2B5EF4-FFF2-40B4-BE49-F238E27FC236}">
                <a16:creationId xmlns:a16="http://schemas.microsoft.com/office/drawing/2014/main" id="{D628FCCC-7F0F-47C6-B602-AE931885F6F7}"/>
              </a:ext>
            </a:extLst>
          </p:cNvPr>
          <p:cNvSpPr txBox="1"/>
          <p:nvPr/>
        </p:nvSpPr>
        <p:spPr>
          <a:xfrm>
            <a:off x="363851" y="1107347"/>
            <a:ext cx="8156356" cy="44292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模型构建阶段</a:t>
            </a:r>
            <a:endParaRPr lang="en-US" altLang="zh-CN" sz="2400"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模型架构中的误差</a:t>
            </a:r>
            <a:endParaRPr lang="en-US" altLang="zh-CN" sz="2000" dirty="0">
              <a:latin typeface="微软雅黑" panose="020B0503020204020204" pitchFamily="34" charset="-122"/>
              <a:ea typeface="微软雅黑" panose="020B0503020204020204" pitchFamily="34" charset="-122"/>
            </a:endParaRPr>
          </a:p>
          <a:p>
            <a:pPr lvl="2" algn="just">
              <a:lnSpc>
                <a:spcPct val="150000"/>
              </a:lnSpc>
            </a:pPr>
            <a:r>
              <a:rPr lang="zh-CN" altLang="en-US" dirty="0">
                <a:latin typeface="微软雅黑" panose="020B0503020204020204" pitchFamily="34" charset="-122"/>
                <a:ea typeface="微软雅黑" panose="020B0503020204020204" pitchFamily="34" charset="-122"/>
              </a:rPr>
              <a:t>神经网络的结构对其性能有直接影响，因此也对其预测不确定性产生影响。例如，更深的神经网络往往对其</a:t>
            </a:r>
            <a:r>
              <a:rPr lang="en-US" altLang="zh-CN" dirty="0" err="1">
                <a:latin typeface="微软雅黑" panose="020B0503020204020204" pitchFamily="34" charset="-122"/>
                <a:ea typeface="微软雅黑" panose="020B0503020204020204" pitchFamily="34" charset="-122"/>
              </a:rPr>
              <a:t>softmax</a:t>
            </a:r>
            <a:r>
              <a:rPr lang="zh-CN" altLang="en-US" dirty="0">
                <a:latin typeface="微软雅黑" panose="020B0503020204020204" pitchFamily="34" charset="-122"/>
                <a:ea typeface="微软雅黑" panose="020B0503020204020204" pitchFamily="34" charset="-122"/>
              </a:rPr>
              <a:t>输出过于自信，这意味着它们在概率得分最高的类别上，给予了过多可能性。</a:t>
            </a:r>
            <a:endParaRPr lang="en-US" altLang="zh-CN" dirty="0">
              <a:latin typeface="微软雅黑" panose="020B0503020204020204" pitchFamily="34" charset="-122"/>
              <a:ea typeface="微软雅黑" panose="020B0503020204020204" pitchFamily="34" charset="-122"/>
            </a:endParaRPr>
          </a:p>
          <a:p>
            <a:pPr lvl="2" algn="just">
              <a:lnSpc>
                <a:spcPct val="150000"/>
              </a:lnSpc>
            </a:pPr>
            <a:endParaRPr lang="en-US" altLang="zh-CN"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训练过程中的误差</a:t>
            </a:r>
            <a:endParaRPr lang="en-US" altLang="zh-CN" sz="2000" dirty="0">
              <a:latin typeface="微软雅黑" panose="020B0503020204020204" pitchFamily="34" charset="-122"/>
              <a:ea typeface="微软雅黑" panose="020B0503020204020204" pitchFamily="34" charset="-122"/>
            </a:endParaRPr>
          </a:p>
          <a:p>
            <a:pPr lvl="2" algn="just">
              <a:lnSpc>
                <a:spcPct val="150000"/>
              </a:lnSpc>
            </a:pPr>
            <a:r>
              <a:rPr lang="zh-CN" altLang="en-US" dirty="0">
                <a:latin typeface="微软雅黑" panose="020B0503020204020204" pitchFamily="34" charset="-122"/>
                <a:ea typeface="微软雅黑" panose="020B0503020204020204" pitchFamily="34" charset="-122"/>
              </a:rPr>
              <a:t>神经网络的训练过程是一个随机的过程，所有随机化的决策都会影响局部最优解。同时，由于训练过程是基于给定的训练数据集，因此数据获取过程中的误差也会导致训练过程中的误差。</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286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3885982"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不确定性的来源</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628FCCC-7F0F-47C6-B602-AE931885F6F7}"/>
                  </a:ext>
                </a:extLst>
              </p:cNvPr>
              <p:cNvSpPr txBox="1"/>
              <p:nvPr/>
            </p:nvSpPr>
            <p:spPr>
              <a:xfrm>
                <a:off x="363851" y="1107347"/>
                <a:ext cx="8156356" cy="232807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推断阶段</a:t>
                </a:r>
                <a:endParaRPr lang="en-US" altLang="zh-CN" sz="2400" dirty="0">
                  <a:latin typeface="微软雅黑" panose="020B0503020204020204" pitchFamily="34" charset="-122"/>
                  <a:ea typeface="微软雅黑" panose="020B0503020204020204" pitchFamily="34" charset="-122"/>
                </a:endParaRPr>
              </a:p>
              <a:p>
                <a:pPr marL="742950" lvl="1" indent="-285750" algn="just">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未知数据导致的误差</a:t>
                </a:r>
                <a:endParaRPr lang="en-US" altLang="zh-CN" sz="2000" dirty="0">
                  <a:latin typeface="微软雅黑" panose="020B0503020204020204" pitchFamily="34" charset="-122"/>
                  <a:ea typeface="微软雅黑" panose="020B0503020204020204" pitchFamily="34" charset="-122"/>
                </a:endParaRPr>
              </a:p>
              <a:p>
                <a:pPr lvl="2" algn="just">
                  <a:lnSpc>
                    <a:spcPct val="150000"/>
                  </a:lnSpc>
                </a:pPr>
                <a:r>
                  <a:rPr lang="zh-CN" altLang="en-US" dirty="0">
                    <a:latin typeface="微软雅黑" panose="020B0503020204020204" pitchFamily="34" charset="-122"/>
                    <a:ea typeface="微软雅黑" panose="020B0503020204020204" pitchFamily="34" charset="-122"/>
                  </a:rPr>
                  <a:t>推断描述了神经网络对新数据</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m:rPr>
                            <m:sty m:val="p"/>
                          </m:rPr>
                          <a:rPr lang="en-US" altLang="zh-CN" i="1">
                            <a:latin typeface="Cambria Math" panose="02040503050406030204" pitchFamily="18" charset="0"/>
                            <a:ea typeface="微软雅黑" panose="020B0503020204020204" pitchFamily="34" charset="-122"/>
                          </a:rPr>
                          <m:t>x</m:t>
                        </m:r>
                      </m:e>
                      <m:sup>
                        <m:r>
                          <a:rPr lang="en-US" altLang="zh-CN" b="0" i="1" smtClean="0">
                            <a:latin typeface="Cambria Math" panose="02040503050406030204" pitchFamily="18" charset="0"/>
                            <a:ea typeface="微软雅黑" panose="020B0503020204020204" pitchFamily="34" charset="-122"/>
                          </a:rPr>
                          <m:t>∗</m:t>
                        </m:r>
                      </m:sup>
                    </m:sSup>
                  </m:oMath>
                </a14:m>
                <a:r>
                  <a:rPr lang="zh-CN" altLang="en-US" dirty="0">
                    <a:latin typeface="微软雅黑" panose="020B0503020204020204" pitchFamily="34" charset="-122"/>
                    <a:ea typeface="微软雅黑" panose="020B0503020204020204" pitchFamily="34" charset="-122"/>
                  </a:rPr>
                  <a:t>的输出</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𝑦</m:t>
                        </m:r>
                      </m:e>
                      <m:sup>
                        <m:r>
                          <a:rPr lang="en-US" altLang="zh-CN" i="1">
                            <a:latin typeface="Cambria Math" panose="02040503050406030204" pitchFamily="18" charset="0"/>
                            <a:ea typeface="微软雅黑" panose="020B0503020204020204" pitchFamily="34" charset="-122"/>
                          </a:rPr>
                          <m:t>∗</m:t>
                        </m:r>
                      </m:sup>
                    </m:sSup>
                  </m:oMath>
                </a14:m>
                <a:r>
                  <a:rPr lang="zh-CN" altLang="en-US" dirty="0">
                    <a:latin typeface="微软雅黑" panose="020B0503020204020204" pitchFamily="34" charset="-122"/>
                    <a:ea typeface="微软雅黑" panose="020B0503020204020204" pitchFamily="34" charset="-122"/>
                  </a:rPr>
                  <a:t>的预测。此时，神经网络已经针对特定任务进行了训练。因此，不是该任务输入的样本会存在误差。</a:t>
                </a:r>
                <a:endParaRPr lang="en-US" altLang="zh-CN" dirty="0">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D628FCCC-7F0F-47C6-B602-AE931885F6F7}"/>
                  </a:ext>
                </a:extLst>
              </p:cNvPr>
              <p:cNvSpPr txBox="1">
                <a:spLocks noRot="1" noChangeAspect="1" noMove="1" noResize="1" noEditPoints="1" noAdjustHandles="1" noChangeArrowheads="1" noChangeShapeType="1" noTextEdit="1"/>
              </p:cNvSpPr>
              <p:nvPr/>
            </p:nvSpPr>
            <p:spPr>
              <a:xfrm>
                <a:off x="363851" y="1107347"/>
                <a:ext cx="8156356" cy="2328073"/>
              </a:xfrm>
              <a:prstGeom prst="rect">
                <a:avLst/>
              </a:prstGeom>
              <a:blipFill>
                <a:blip r:embed="rId4"/>
                <a:stretch>
                  <a:fillRect l="-1046" r="-598" b="-2356"/>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DCC554E-A195-49E5-9054-33E9892DEFB0}"/>
              </a:ext>
            </a:extLst>
          </p:cNvPr>
          <p:cNvPicPr>
            <a:picLocks noChangeAspect="1"/>
          </p:cNvPicPr>
          <p:nvPr/>
        </p:nvPicPr>
        <p:blipFill>
          <a:blip r:embed="rId5"/>
          <a:stretch>
            <a:fillRect/>
          </a:stretch>
        </p:blipFill>
        <p:spPr>
          <a:xfrm>
            <a:off x="2284561" y="3906981"/>
            <a:ext cx="861946" cy="842675"/>
          </a:xfrm>
          <a:prstGeom prst="rect">
            <a:avLst/>
          </a:prstGeom>
        </p:spPr>
      </p:pic>
      <p:grpSp>
        <p:nvGrpSpPr>
          <p:cNvPr id="5" name="组合 4">
            <a:extLst>
              <a:ext uri="{FF2B5EF4-FFF2-40B4-BE49-F238E27FC236}">
                <a16:creationId xmlns:a16="http://schemas.microsoft.com/office/drawing/2014/main" id="{791957D5-4329-4AF4-B52A-C839C81FF00C}"/>
              </a:ext>
            </a:extLst>
          </p:cNvPr>
          <p:cNvGrpSpPr/>
          <p:nvPr/>
        </p:nvGrpSpPr>
        <p:grpSpPr>
          <a:xfrm>
            <a:off x="1742057" y="3806593"/>
            <a:ext cx="4438997" cy="2040918"/>
            <a:chOff x="1742057" y="3806593"/>
            <a:chExt cx="4438997" cy="2040918"/>
          </a:xfrm>
        </p:grpSpPr>
        <p:pic>
          <p:nvPicPr>
            <p:cNvPr id="2" name="图片 1">
              <a:extLst>
                <a:ext uri="{FF2B5EF4-FFF2-40B4-BE49-F238E27FC236}">
                  <a16:creationId xmlns:a16="http://schemas.microsoft.com/office/drawing/2014/main" id="{A982C82E-F014-4C71-9B91-893AF5A89229}"/>
                </a:ext>
              </a:extLst>
            </p:cNvPr>
            <p:cNvPicPr>
              <a:picLocks noChangeAspect="1"/>
            </p:cNvPicPr>
            <p:nvPr/>
          </p:nvPicPr>
          <p:blipFill>
            <a:blip r:embed="rId6"/>
            <a:stretch>
              <a:fillRect/>
            </a:stretch>
          </p:blipFill>
          <p:spPr>
            <a:xfrm>
              <a:off x="1742057" y="3806593"/>
              <a:ext cx="4438997" cy="2040918"/>
            </a:xfrm>
            <a:prstGeom prst="rect">
              <a:avLst/>
            </a:prstGeom>
          </p:spPr>
        </p:pic>
        <p:sp>
          <p:nvSpPr>
            <p:cNvPr id="4" name="矩形 3">
              <a:extLst>
                <a:ext uri="{FF2B5EF4-FFF2-40B4-BE49-F238E27FC236}">
                  <a16:creationId xmlns:a16="http://schemas.microsoft.com/office/drawing/2014/main" id="{3B1859A0-51CD-4EB9-8937-C792EEB9AB31}"/>
                </a:ext>
              </a:extLst>
            </p:cNvPr>
            <p:cNvSpPr/>
            <p:nvPr/>
          </p:nvSpPr>
          <p:spPr>
            <a:xfrm>
              <a:off x="5578764" y="5089236"/>
              <a:ext cx="508000" cy="360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grpSp>
      <p:pic>
        <p:nvPicPr>
          <p:cNvPr id="6" name="图片 5">
            <a:extLst>
              <a:ext uri="{FF2B5EF4-FFF2-40B4-BE49-F238E27FC236}">
                <a16:creationId xmlns:a16="http://schemas.microsoft.com/office/drawing/2014/main" id="{3CF30FCA-2A72-4D1A-83A2-CFE07951FA0C}"/>
              </a:ext>
            </a:extLst>
          </p:cNvPr>
          <p:cNvPicPr>
            <a:picLocks noChangeAspect="1"/>
          </p:cNvPicPr>
          <p:nvPr/>
        </p:nvPicPr>
        <p:blipFill>
          <a:blip r:embed="rId5"/>
          <a:stretch>
            <a:fillRect/>
          </a:stretch>
        </p:blipFill>
        <p:spPr>
          <a:xfrm>
            <a:off x="2284561" y="3906980"/>
            <a:ext cx="861946" cy="842675"/>
          </a:xfrm>
          <a:prstGeom prst="rect">
            <a:avLst/>
          </a:prstGeom>
        </p:spPr>
      </p:pic>
    </p:spTree>
    <p:extLst>
      <p:ext uri="{BB962C8B-B14F-4D97-AF65-F5344CB8AC3E}">
        <p14:creationId xmlns:p14="http://schemas.microsoft.com/office/powerpoint/2010/main" val="258689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67872" y="242824"/>
            <a:ext cx="3424317" cy="646331"/>
          </a:xfrm>
          <a:prstGeom prst="rect">
            <a:avLst/>
          </a:prstGeom>
          <a:noFill/>
        </p:spPr>
        <p:txBody>
          <a:bodyPr wrap="none" lIns="324000" rIns="324000">
            <a:spAutoFit/>
          </a:bodyPr>
          <a:lstStyle/>
          <a:p>
            <a:r>
              <a:rPr lang="zh-CN" altLang="en-US" sz="3600" b="1" dirty="0">
                <a:solidFill>
                  <a:srgbClr val="1557AE"/>
                </a:solidFill>
                <a:latin typeface="微软雅黑" panose="020B0503020204020204" pitchFamily="34" charset="-122"/>
                <a:ea typeface="微软雅黑" panose="020B0503020204020204" pitchFamily="34" charset="-122"/>
                <a:cs typeface="Tahoma" panose="020B0604030504040204" pitchFamily="34" charset="0"/>
              </a:rPr>
              <a:t>不确定性分类</a:t>
            </a:r>
          </a:p>
        </p:txBody>
      </p:sp>
      <p:pic>
        <p:nvPicPr>
          <p:cNvPr id="24" name="图片 23"/>
          <p:cNvPicPr>
            <a:picLocks noChangeAspect="1"/>
          </p:cNvPicPr>
          <p:nvPr/>
        </p:nvPicPr>
        <p:blipFill rotWithShape="1">
          <a:blip r:embed="rId3" cstate="print">
            <a:biLevel thresh="25000"/>
            <a:extLst>
              <a:ext uri="{28A0092B-C50C-407E-A947-70E740481C1C}">
                <a14:useLocalDpi xmlns:a14="http://schemas.microsoft.com/office/drawing/2010/main" val="0"/>
              </a:ext>
            </a:extLst>
          </a:blip>
          <a:srcRect t="77733" r="87611"/>
          <a:stretch/>
        </p:blipFill>
        <p:spPr>
          <a:xfrm>
            <a:off x="9530" y="262737"/>
            <a:ext cx="619125" cy="648075"/>
          </a:xfrm>
          <a:prstGeom prst="rect">
            <a:avLst/>
          </a:prstGeom>
        </p:spPr>
      </p:pic>
      <p:sp>
        <p:nvSpPr>
          <p:cNvPr id="17" name="Line 4">
            <a:extLst>
              <a:ext uri="{FF2B5EF4-FFF2-40B4-BE49-F238E27FC236}">
                <a16:creationId xmlns:a16="http://schemas.microsoft.com/office/drawing/2014/main" id="{8227DB75-4706-41DF-A42F-281755810A76}"/>
              </a:ext>
            </a:extLst>
          </p:cNvPr>
          <p:cNvSpPr>
            <a:spLocks noChangeShapeType="1"/>
          </p:cNvSpPr>
          <p:nvPr/>
        </p:nvSpPr>
        <p:spPr bwMode="auto">
          <a:xfrm flipH="1">
            <a:off x="871382" y="938812"/>
            <a:ext cx="7971060" cy="11894"/>
          </a:xfrm>
          <a:prstGeom prst="line">
            <a:avLst/>
          </a:prstGeom>
          <a:noFill/>
          <a:ln w="28575">
            <a:solidFill>
              <a:srgbClr val="4269BD"/>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latin typeface="+mj-lt"/>
            </a:endParaRPr>
          </a:p>
        </p:txBody>
      </p:sp>
      <p:sp>
        <p:nvSpPr>
          <p:cNvPr id="7" name="文本框 6">
            <a:extLst>
              <a:ext uri="{FF2B5EF4-FFF2-40B4-BE49-F238E27FC236}">
                <a16:creationId xmlns:a16="http://schemas.microsoft.com/office/drawing/2014/main" id="{32BBF219-3752-4139-8625-8991522B2CB7}"/>
              </a:ext>
            </a:extLst>
          </p:cNvPr>
          <p:cNvSpPr txBox="1"/>
          <p:nvPr/>
        </p:nvSpPr>
        <p:spPr>
          <a:xfrm>
            <a:off x="363851" y="1356726"/>
            <a:ext cx="8156356" cy="2674899"/>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数据不确定性（</a:t>
            </a:r>
            <a:r>
              <a:rPr lang="en-US" altLang="zh-CN" sz="2000" dirty="0">
                <a:latin typeface="微软雅黑" panose="020B0503020204020204" pitchFamily="34" charset="-122"/>
                <a:ea typeface="微软雅黑" panose="020B0503020204020204" pitchFamily="34" charset="-122"/>
              </a:rPr>
              <a:t>Aleatoric Uncertainty</a:t>
            </a:r>
            <a:r>
              <a:rPr lang="zh-CN" altLang="en-US" sz="2000" dirty="0">
                <a:latin typeface="微软雅黑" panose="020B0503020204020204" pitchFamily="34" charset="-122"/>
                <a:ea typeface="微软雅黑" panose="020B0503020204020204" pitchFamily="34" charset="-122"/>
              </a:rPr>
              <a:t>）</a:t>
            </a:r>
            <a:br>
              <a:rPr lang="en-US" altLang="zh-CN" sz="2000"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用于描述数据中内在的</a:t>
            </a:r>
            <a:r>
              <a:rPr lang="zh-CN" altLang="en-US" b="1" dirty="0">
                <a:latin typeface="微软雅黑" panose="020B0503020204020204" pitchFamily="34" charset="-122"/>
                <a:ea typeface="微软雅黑" panose="020B0503020204020204" pitchFamily="34" charset="-122"/>
              </a:rPr>
              <a:t>噪声</a:t>
            </a:r>
            <a:r>
              <a:rPr lang="zh-CN" altLang="en-US" dirty="0">
                <a:latin typeface="微软雅黑" panose="020B0503020204020204" pitchFamily="34" charset="-122"/>
                <a:ea typeface="微软雅黑" panose="020B0503020204020204" pitchFamily="34" charset="-122"/>
              </a:rPr>
              <a:t>，即无法避免的误差。</a:t>
            </a:r>
            <a:endParaRPr lang="en-US" altLang="zh-CN"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模型不确定性（</a:t>
            </a:r>
            <a:r>
              <a:rPr lang="en-US" altLang="zh-CN" sz="2000" dirty="0">
                <a:latin typeface="微软雅黑" panose="020B0503020204020204" pitchFamily="34" charset="-122"/>
                <a:ea typeface="微软雅黑" panose="020B0503020204020204" pitchFamily="34" charset="-122"/>
              </a:rPr>
              <a:t>Epistemic Uncertainty</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2">
              <a:lnSpc>
                <a:spcPct val="150000"/>
              </a:lnSpc>
            </a:pPr>
            <a:r>
              <a:rPr lang="zh-CN" altLang="en-US" dirty="0">
                <a:latin typeface="微软雅黑" panose="020B0503020204020204" pitchFamily="34" charset="-122"/>
                <a:ea typeface="微软雅黑" panose="020B0503020204020204" pitchFamily="34" charset="-122"/>
              </a:rPr>
              <a:t>模型自身对输入数据的估计可能因为训练不佳、训练数据不够等原因而不准确，与某一单独的数据无关。</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34448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12696</TotalTime>
  <Words>1818</Words>
  <Application>Microsoft Office PowerPoint</Application>
  <PresentationFormat>全屏显示(4:3)</PresentationFormat>
  <Paragraphs>158</Paragraphs>
  <Slides>19</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黑体</vt:lpstr>
      <vt:lpstr>隶书</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Leo x</cp:lastModifiedBy>
  <cp:revision>1146</cp:revision>
  <cp:lastPrinted>2015-09-08T03:57:43Z</cp:lastPrinted>
  <dcterms:created xsi:type="dcterms:W3CDTF">2015-09-04T08:06:26Z</dcterms:created>
  <dcterms:modified xsi:type="dcterms:W3CDTF">2022-04-08T11:14:21Z</dcterms:modified>
</cp:coreProperties>
</file>