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56" r:id="rId3"/>
    <p:sldId id="280" r:id="rId4"/>
    <p:sldId id="281" r:id="rId5"/>
    <p:sldId id="278" r:id="rId6"/>
    <p:sldId id="286" r:id="rId7"/>
    <p:sldId id="287" r:id="rId8"/>
    <p:sldId id="288" r:id="rId9"/>
    <p:sldId id="279" r:id="rId10"/>
    <p:sldId id="289" r:id="rId11"/>
    <p:sldId id="290" r:id="rId12"/>
    <p:sldId id="291" r:id="rId13"/>
    <p:sldId id="285" r:id="rId14"/>
    <p:sldId id="27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7C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24" autoAdjust="0"/>
    <p:restoredTop sz="94660"/>
  </p:normalViewPr>
  <p:slideViewPr>
    <p:cSldViewPr snapToGrid="0">
      <p:cViewPr varScale="1">
        <p:scale>
          <a:sx n="96" d="100"/>
          <a:sy n="96" d="100"/>
        </p:scale>
        <p:origin x="74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D08009-CC88-469C-B9AD-AAC4458F0AB8}" type="datetimeFigureOut">
              <a:rPr lang="zh-CN" altLang="en-US" smtClean="0"/>
              <a:t>2022/4/8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63654-CCA4-4426-B3D0-25BB6768A09A}" type="slidenum">
              <a:rPr lang="zh-CN" altLang="en-US" smtClean="0"/>
              <a:t>‹#›</a:t>
            </a:fld>
            <a:endParaRPr lang="zh-CN" altLang="en-US"/>
          </a:p>
        </p:txBody>
      </p:sp>
    </p:spTree>
    <p:extLst>
      <p:ext uri="{BB962C8B-B14F-4D97-AF65-F5344CB8AC3E}">
        <p14:creationId xmlns:p14="http://schemas.microsoft.com/office/powerpoint/2010/main" val="4025607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1409A9-5570-4B91-B71C-1FE856E78E43}"/>
              </a:ext>
            </a:extLst>
          </p:cNvPr>
          <p:cNvPicPr>
            <a:picLocks noChangeAspect="1"/>
          </p:cNvPicPr>
          <p:nvPr userDrawn="1"/>
        </p:nvPicPr>
        <p:blipFill>
          <a:blip r:embed="rId2">
            <a:extLst>
              <a:ext uri="{28A0092B-C50C-407E-A947-70E740481C1C}">
                <a14:useLocalDpi xmlns:a14="http://schemas.microsoft.com/office/drawing/2010/main" val="0"/>
              </a:ext>
            </a:extLst>
          </a:blip>
          <a:srcRect l="-2"/>
          <a:stretch>
            <a:fillRect/>
          </a:stretch>
        </p:blipFill>
        <p:spPr bwMode="auto">
          <a:xfrm>
            <a:off x="123829" y="66674"/>
            <a:ext cx="3032110" cy="88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75F05FF9-704F-4FEC-9D90-8BFB180667C7}"/>
              </a:ext>
            </a:extLst>
          </p:cNvPr>
          <p:cNvSpPr/>
          <p:nvPr userDrawn="1"/>
        </p:nvSpPr>
        <p:spPr>
          <a:xfrm>
            <a:off x="0" y="2005013"/>
            <a:ext cx="9144000" cy="1744662"/>
          </a:xfrm>
          <a:prstGeom prst="rect">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latin typeface="方正兰亭中黑_GBK" panose="02000000000000000000" pitchFamily="2" charset="-122"/>
              <a:ea typeface="方正兰亭中黑_GBK" panose="02000000000000000000" pitchFamily="2" charset="-122"/>
            </a:endParaRPr>
          </a:p>
        </p:txBody>
      </p:sp>
      <p:pic>
        <p:nvPicPr>
          <p:cNvPr id="7" name="Picture 4">
            <a:extLst>
              <a:ext uri="{FF2B5EF4-FFF2-40B4-BE49-F238E27FC236}">
                <a16:creationId xmlns:a16="http://schemas.microsoft.com/office/drawing/2014/main" id="{AB9046C5-849D-42DF-A885-93D4696BD22B}"/>
              </a:ext>
            </a:extLst>
          </p:cNvPr>
          <p:cNvPicPr>
            <a:picLocks noChangeAspect="1" noChangeArrowheads="1"/>
          </p:cNvPicPr>
          <p:nvPr userDrawn="1"/>
        </p:nvPicPr>
        <p:blipFill>
          <a:blip r:embed="rId3">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5848351" y="3937235"/>
            <a:ext cx="3295650" cy="292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49689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263371" y="255565"/>
            <a:ext cx="720306" cy="349904"/>
          </a:xfrm>
        </p:spPr>
        <p:txBody>
          <a:bodyPr/>
          <a:lstStyle>
            <a:lvl1pPr>
              <a:defRPr sz="1600"/>
            </a:lvl1pPr>
          </a:lstStyle>
          <a:p>
            <a:fld id="{47E89491-EFDB-497E-854A-EC3102C9FAE1}" type="slidenum">
              <a:rPr lang="zh-CN" altLang="en-US" smtClean="0"/>
              <a:pPr/>
              <a:t>‹#›</a:t>
            </a:fld>
            <a:r>
              <a:rPr lang="en-US" altLang="zh-CN"/>
              <a:t>/17</a:t>
            </a:r>
            <a:endParaRPr lang="zh-CN" altLang="en-US"/>
          </a:p>
        </p:txBody>
      </p:sp>
      <p:sp>
        <p:nvSpPr>
          <p:cNvPr id="7" name="流程图: 过程 6">
            <a:extLst>
              <a:ext uri="{FF2B5EF4-FFF2-40B4-BE49-F238E27FC236}">
                <a16:creationId xmlns:a16="http://schemas.microsoft.com/office/drawing/2014/main" id="{23FC8E66-F19E-4677-97D5-0F242D87D427}"/>
              </a:ext>
            </a:extLst>
          </p:cNvPr>
          <p:cNvSpPr/>
          <p:nvPr userDrawn="1"/>
        </p:nvSpPr>
        <p:spPr>
          <a:xfrm rot="5400000">
            <a:off x="4486275" y="2200275"/>
            <a:ext cx="171450" cy="9144000"/>
          </a:xfrm>
          <a:prstGeom prst="flowChartProcess">
            <a:avLst/>
          </a:pr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800" b="1">
              <a:solidFill>
                <a:prstClr val="white"/>
              </a:solidFill>
            </a:endParaRPr>
          </a:p>
        </p:txBody>
      </p:sp>
      <p:sp>
        <p:nvSpPr>
          <p:cNvPr id="8" name="流程图: 过程 8">
            <a:extLst>
              <a:ext uri="{FF2B5EF4-FFF2-40B4-BE49-F238E27FC236}">
                <a16:creationId xmlns:a16="http://schemas.microsoft.com/office/drawing/2014/main" id="{836CEDCA-A900-4E68-8ECB-9BA5B6F49496}"/>
              </a:ext>
            </a:extLst>
          </p:cNvPr>
          <p:cNvSpPr/>
          <p:nvPr userDrawn="1"/>
        </p:nvSpPr>
        <p:spPr>
          <a:xfrm rot="5400000" flipH="1">
            <a:off x="8263701" y="5930076"/>
            <a:ext cx="328612" cy="1431985"/>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9474 w 10000"/>
              <a:gd name="connsiteY2-6" fmla="*/ 9062 h 10000"/>
              <a:gd name="connsiteX3-7" fmla="*/ 0 w 10000"/>
              <a:gd name="connsiteY3-8" fmla="*/ 10000 h 10000"/>
              <a:gd name="connsiteX4-9" fmla="*/ 0 w 10000"/>
              <a:gd name="connsiteY4-10" fmla="*/ 0 h 10000"/>
              <a:gd name="connsiteX0-11" fmla="*/ 0 w 10075"/>
              <a:gd name="connsiteY0-12" fmla="*/ 0 h 10000"/>
              <a:gd name="connsiteX1-13" fmla="*/ 10000 w 10075"/>
              <a:gd name="connsiteY1-14" fmla="*/ 0 h 10000"/>
              <a:gd name="connsiteX2-15" fmla="*/ 10028 w 10075"/>
              <a:gd name="connsiteY2-16" fmla="*/ 8891 h 10000"/>
              <a:gd name="connsiteX3-17" fmla="*/ 0 w 10075"/>
              <a:gd name="connsiteY3-18" fmla="*/ 10000 h 10000"/>
              <a:gd name="connsiteX4-19" fmla="*/ 0 w 10075"/>
              <a:gd name="connsiteY4-20" fmla="*/ 0 h 10000"/>
              <a:gd name="connsiteX0-21" fmla="*/ 0 w 10335"/>
              <a:gd name="connsiteY0-22" fmla="*/ 0 h 10000"/>
              <a:gd name="connsiteX1-23" fmla="*/ 10000 w 10335"/>
              <a:gd name="connsiteY1-24" fmla="*/ 0 h 10000"/>
              <a:gd name="connsiteX2-25" fmla="*/ 10305 w 10335"/>
              <a:gd name="connsiteY2-26" fmla="*/ 8891 h 10000"/>
              <a:gd name="connsiteX3-27" fmla="*/ 0 w 10335"/>
              <a:gd name="connsiteY3-28" fmla="*/ 10000 h 10000"/>
              <a:gd name="connsiteX4-29" fmla="*/ 0 w 10335"/>
              <a:gd name="connsiteY4-30" fmla="*/ 0 h 10000"/>
              <a:gd name="connsiteX0-31" fmla="*/ 0 w 10000"/>
              <a:gd name="connsiteY0-32" fmla="*/ 0 h 10000"/>
              <a:gd name="connsiteX1-33" fmla="*/ 10000 w 10000"/>
              <a:gd name="connsiteY1-34" fmla="*/ 0 h 10000"/>
              <a:gd name="connsiteX2-35" fmla="*/ 9751 w 10000"/>
              <a:gd name="connsiteY2-36" fmla="*/ 9062 h 10000"/>
              <a:gd name="connsiteX3-37" fmla="*/ 0 w 10000"/>
              <a:gd name="connsiteY3-38" fmla="*/ 10000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1557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fontAlgn="base" hangingPunct="0">
              <a:spcBef>
                <a:spcPct val="0"/>
              </a:spcBef>
              <a:spcAft>
                <a:spcPct val="0"/>
              </a:spcAft>
              <a:defRPr/>
            </a:pPr>
            <a:endParaRPr lang="zh-CN" altLang="en-US" sz="1800" b="1">
              <a:solidFill>
                <a:prstClr val="white"/>
              </a:solidFill>
            </a:endParaRPr>
          </a:p>
        </p:txBody>
      </p:sp>
      <p:cxnSp>
        <p:nvCxnSpPr>
          <p:cNvPr id="10" name="直接连接符 9">
            <a:extLst>
              <a:ext uri="{FF2B5EF4-FFF2-40B4-BE49-F238E27FC236}">
                <a16:creationId xmlns:a16="http://schemas.microsoft.com/office/drawing/2014/main" id="{5878B639-FBE9-4C4C-9C6A-1DBDD57E4C2D}"/>
              </a:ext>
            </a:extLst>
          </p:cNvPr>
          <p:cNvCxnSpPr>
            <a:cxnSpLocks/>
          </p:cNvCxnSpPr>
          <p:nvPr userDrawn="1"/>
        </p:nvCxnSpPr>
        <p:spPr bwMode="auto">
          <a:xfrm>
            <a:off x="207034" y="733789"/>
            <a:ext cx="8786004" cy="0"/>
          </a:xfrm>
          <a:prstGeom prst="line">
            <a:avLst/>
          </a:prstGeom>
          <a:solidFill>
            <a:schemeClr val="accent1"/>
          </a:solidFill>
          <a:ln w="19050" cap="flat" cmpd="sng" algn="ctr">
            <a:solidFill>
              <a:srgbClr val="1557AE"/>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燕尾形 5">
            <a:extLst>
              <a:ext uri="{FF2B5EF4-FFF2-40B4-BE49-F238E27FC236}">
                <a16:creationId xmlns:a16="http://schemas.microsoft.com/office/drawing/2014/main" id="{C0D67DF6-354B-45EC-9BBC-A1FA89E2D455}"/>
              </a:ext>
            </a:extLst>
          </p:cNvPr>
          <p:cNvSpPr/>
          <p:nvPr userDrawn="1"/>
        </p:nvSpPr>
        <p:spPr bwMode="auto">
          <a:xfrm>
            <a:off x="252320" y="255565"/>
            <a:ext cx="276225"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buFont typeface="Arial" panose="020B0604020202020204" pitchFamily="34" charset="0"/>
              <a:buNone/>
            </a:pPr>
            <a:endParaRPr lang="zh-CN" altLang="en-US" sz="1800">
              <a:solidFill>
                <a:prstClr val="black"/>
              </a:solidFill>
              <a:latin typeface="Calibri" panose="020F0502020204030204" pitchFamily="34" charset="0"/>
              <a:ea typeface="宋体" panose="02010600030101010101" pitchFamily="2" charset="-122"/>
            </a:endParaRPr>
          </a:p>
        </p:txBody>
      </p:sp>
      <p:sp>
        <p:nvSpPr>
          <p:cNvPr id="12" name="燕尾形 6">
            <a:extLst>
              <a:ext uri="{FF2B5EF4-FFF2-40B4-BE49-F238E27FC236}">
                <a16:creationId xmlns:a16="http://schemas.microsoft.com/office/drawing/2014/main" id="{BB275838-E723-4072-84CE-5036DACFF460}"/>
              </a:ext>
            </a:extLst>
          </p:cNvPr>
          <p:cNvSpPr/>
          <p:nvPr userDrawn="1"/>
        </p:nvSpPr>
        <p:spPr bwMode="auto">
          <a:xfrm>
            <a:off x="520476" y="256999"/>
            <a:ext cx="276225" cy="349904"/>
          </a:xfrm>
          <a:prstGeom prst="chevron">
            <a:avLst>
              <a:gd name="adj" fmla="val 37480"/>
            </a:avLst>
          </a:prstGeom>
          <a:solidFill>
            <a:srgbClr val="1557A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buFont typeface="Arial" panose="020B0604020202020204" pitchFamily="34" charset="0"/>
              <a:buNone/>
            </a:pPr>
            <a:endParaRPr lang="zh-CN" altLang="en-US" sz="1800">
              <a:solidFill>
                <a:prstClr val="black"/>
              </a:solidFill>
              <a:latin typeface="Calibri" panose="020F0502020204030204" pitchFamily="34" charset="0"/>
              <a:ea typeface="宋体" panose="02010600030101010101" pitchFamily="2" charset="-122"/>
            </a:endParaRPr>
          </a:p>
        </p:txBody>
      </p:sp>
      <p:pic>
        <p:nvPicPr>
          <p:cNvPr id="3" name="图片 2">
            <a:extLst>
              <a:ext uri="{FF2B5EF4-FFF2-40B4-BE49-F238E27FC236}">
                <a16:creationId xmlns:a16="http://schemas.microsoft.com/office/drawing/2014/main" id="{0B2F501C-1766-455E-B33A-DFBDD7B3BA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01468" y="6521032"/>
            <a:ext cx="1151777" cy="308449"/>
          </a:xfrm>
          <a:prstGeom prst="rect">
            <a:avLst/>
          </a:prstGeom>
        </p:spPr>
      </p:pic>
    </p:spTree>
    <p:extLst>
      <p:ext uri="{BB962C8B-B14F-4D97-AF65-F5344CB8AC3E}">
        <p14:creationId xmlns:p14="http://schemas.microsoft.com/office/powerpoint/2010/main" val="102605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70E1E25C-F490-40DC-98B3-5235BF203E00}"/>
              </a:ext>
            </a:extLst>
          </p:cNvPr>
          <p:cNvPicPr>
            <a:picLocks noChangeAspect="1" noChangeArrowheads="1"/>
          </p:cNvPicPr>
          <p:nvPr userDrawn="1"/>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t="6494" r="23326" b="24977"/>
          <a:stretch>
            <a:fillRect/>
          </a:stretch>
        </p:blipFill>
        <p:spPr bwMode="auto">
          <a:xfrm>
            <a:off x="6003925" y="4075113"/>
            <a:ext cx="3140075"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TextBox 5">
            <a:extLst>
              <a:ext uri="{FF2B5EF4-FFF2-40B4-BE49-F238E27FC236}">
                <a16:creationId xmlns:a16="http://schemas.microsoft.com/office/drawing/2014/main" id="{F604254E-1011-481D-BE93-0F95C66003BE}"/>
              </a:ext>
            </a:extLst>
          </p:cNvPr>
          <p:cNvSpPr txBox="1">
            <a:spLocks noChangeArrowheads="1"/>
          </p:cNvSpPr>
          <p:nvPr userDrawn="1"/>
        </p:nvSpPr>
        <p:spPr bwMode="auto">
          <a:xfrm>
            <a:off x="0" y="2277269"/>
            <a:ext cx="9144000" cy="2303462"/>
          </a:xfrm>
          <a:prstGeom prst="rect">
            <a:avLst/>
          </a:prstGeom>
          <a:solidFill>
            <a:srgbClr val="1557AE"/>
          </a:solidFill>
          <a:ln>
            <a:noFill/>
          </a:ln>
        </p:spPr>
        <p:txBody>
          <a:bodyPr anchor="ctr"/>
          <a:lstStyle>
            <a:lvl1pPr>
              <a:defRPr>
                <a:solidFill>
                  <a:schemeClr val="tx1"/>
                </a:solidFill>
                <a:latin typeface="黑体" panose="02010609060101010101" pitchFamily="49" charset="-122"/>
                <a:ea typeface="黑体" panose="02010609060101010101" pitchFamily="49" charset="-122"/>
              </a:defRPr>
            </a:lvl1pPr>
            <a:lvl2pPr marL="742950" indent="-285750">
              <a:defRPr>
                <a:solidFill>
                  <a:schemeClr val="tx1"/>
                </a:solidFill>
                <a:latin typeface="黑体" panose="02010609060101010101" pitchFamily="49" charset="-122"/>
                <a:ea typeface="黑体" panose="02010609060101010101" pitchFamily="49" charset="-122"/>
              </a:defRPr>
            </a:lvl2pPr>
            <a:lvl3pPr marL="1143000" indent="-228600">
              <a:defRPr>
                <a:solidFill>
                  <a:schemeClr val="tx1"/>
                </a:solidFill>
                <a:latin typeface="黑体" panose="02010609060101010101" pitchFamily="49" charset="-122"/>
                <a:ea typeface="黑体" panose="02010609060101010101" pitchFamily="49" charset="-122"/>
              </a:defRPr>
            </a:lvl3pPr>
            <a:lvl4pPr marL="1600200" indent="-228600">
              <a:defRPr>
                <a:solidFill>
                  <a:schemeClr val="tx1"/>
                </a:solidFill>
                <a:latin typeface="黑体" panose="02010609060101010101" pitchFamily="49" charset="-122"/>
                <a:ea typeface="黑体" panose="02010609060101010101" pitchFamily="49" charset="-122"/>
              </a:defRPr>
            </a:lvl4pPr>
            <a:lvl5pPr marL="2057400" indent="-228600">
              <a:defRPr>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黑体" panose="02010609060101010101" pitchFamily="49" charset="-122"/>
                <a:ea typeface="黑体" panose="02010609060101010101" pitchFamily="49" charset="-122"/>
              </a:defRPr>
            </a:lvl9pPr>
          </a:lstStyle>
          <a:p>
            <a:pPr algn="ctr" eaLnBrk="1" hangingPunct="1">
              <a:lnSpc>
                <a:spcPts val="6000"/>
              </a:lnSpc>
              <a:buFont typeface="Arial" panose="020B0604020202020204" pitchFamily="34" charset="0"/>
              <a:buNone/>
            </a:pPr>
            <a:endParaRPr lang="zh-CN" altLang="en-US" sz="4800" b="1">
              <a:solidFill>
                <a:schemeClr val="bg1"/>
              </a:solidFill>
              <a:latin typeface="方正兰亭中黑_GBK"/>
              <a:ea typeface="方正兰亭中黑_GBK"/>
              <a:cs typeface="方正兰亭中黑_GBK"/>
            </a:endParaRPr>
          </a:p>
        </p:txBody>
      </p:sp>
      <p:pic>
        <p:nvPicPr>
          <p:cNvPr id="5" name="图片 4">
            <a:extLst>
              <a:ext uri="{FF2B5EF4-FFF2-40B4-BE49-F238E27FC236}">
                <a16:creationId xmlns:a16="http://schemas.microsoft.com/office/drawing/2014/main" id="{B0870EA4-2441-488B-86B3-1800FDBF2455}"/>
              </a:ext>
            </a:extLst>
          </p:cNvPr>
          <p:cNvPicPr>
            <a:picLocks noChangeAspect="1"/>
          </p:cNvPicPr>
          <p:nvPr userDrawn="1"/>
        </p:nvPicPr>
        <p:blipFill>
          <a:blip r:embed="rId3">
            <a:extLst>
              <a:ext uri="{28A0092B-C50C-407E-A947-70E740481C1C}">
                <a14:useLocalDpi xmlns:a14="http://schemas.microsoft.com/office/drawing/2010/main" val="0"/>
              </a:ext>
            </a:extLst>
          </a:blip>
          <a:srcRect l="-2"/>
          <a:stretch>
            <a:fillRect/>
          </a:stretch>
        </p:blipFill>
        <p:spPr bwMode="auto">
          <a:xfrm>
            <a:off x="123829" y="66674"/>
            <a:ext cx="3032110" cy="88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BD3D182B-3DC1-4D96-8B08-83235B1F8695}"/>
              </a:ext>
            </a:extLst>
          </p:cNvPr>
          <p:cNvSpPr/>
          <p:nvPr userDrawn="1"/>
        </p:nvSpPr>
        <p:spPr>
          <a:xfrm>
            <a:off x="0" y="2926491"/>
            <a:ext cx="9144000" cy="1005019"/>
          </a:xfrm>
          <a:prstGeom prst="rect">
            <a:avLst/>
          </a:prstGeom>
          <a:effectLst>
            <a:outerShdw blurRad="50800" dist="38100" dir="5400000" algn="t" rotWithShape="0">
              <a:prstClr val="black">
                <a:alpha val="40000"/>
              </a:prstClr>
            </a:outerShdw>
          </a:effectLst>
        </p:spPr>
        <p:txBody>
          <a:bodyPr>
            <a:spAutoFit/>
          </a:bodyPr>
          <a:lstStyle/>
          <a:p>
            <a:pPr indent="127000" algn="ctr" eaLnBrk="1" fontAlgn="auto" hangingPunct="1">
              <a:lnSpc>
                <a:spcPct val="120000"/>
              </a:lnSpc>
              <a:spcBef>
                <a:spcPts val="0"/>
              </a:spcBef>
              <a:spcAft>
                <a:spcPts val="0"/>
              </a:spcAft>
              <a:defRPr/>
            </a:pPr>
            <a:r>
              <a:rPr lang="zh-CN" altLang="en-US" sz="5400" b="1" kern="100">
                <a:solidFill>
                  <a:schemeClr val="bg1"/>
                </a:solidFill>
                <a:latin typeface="PingFang SC Semibold" panose="020B0400000000000000" pitchFamily="34" charset="-122"/>
                <a:ea typeface="PingFang SC Semibold" panose="020B0400000000000000" pitchFamily="34" charset="-122"/>
                <a:cs typeface="Times New Roman" panose="02020603050405020304" pitchFamily="18" charset="0"/>
              </a:rPr>
              <a:t>感谢聆听，敬请指正</a:t>
            </a:r>
            <a:endParaRPr lang="en-US" altLang="zh-CN" sz="5400" b="1" kern="100" dirty="0">
              <a:solidFill>
                <a:schemeClr val="bg1"/>
              </a:solidFill>
              <a:latin typeface="PingFang SC Semibold" panose="020B0400000000000000" pitchFamily="34" charset="-122"/>
              <a:ea typeface="PingFang SC Semibold"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23871221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89491-EFDB-497E-854A-EC3102C9FAE1}" type="slidenum">
              <a:rPr lang="zh-CN" altLang="en-US" smtClean="0"/>
              <a:t>‹#›</a:t>
            </a:fld>
            <a:endParaRPr lang="zh-CN" altLang="en-US"/>
          </a:p>
        </p:txBody>
      </p:sp>
    </p:spTree>
    <p:extLst>
      <p:ext uri="{BB962C8B-B14F-4D97-AF65-F5344CB8AC3E}">
        <p14:creationId xmlns:p14="http://schemas.microsoft.com/office/powerpoint/2010/main" val="1119225110"/>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4"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84F5858-22AD-428D-B5E7-72813604818D}"/>
              </a:ext>
            </a:extLst>
          </p:cNvPr>
          <p:cNvSpPr/>
          <p:nvPr/>
        </p:nvSpPr>
        <p:spPr>
          <a:xfrm>
            <a:off x="684213" y="4119563"/>
            <a:ext cx="7775575" cy="1143000"/>
          </a:xfrm>
          <a:prstGeom prst="rect">
            <a:avLst/>
          </a:prstGeom>
          <a:effectLst/>
        </p:spPr>
        <p:txBody>
          <a:bodyPr>
            <a:spAutoFit/>
          </a:bodyPr>
          <a:lstStyle/>
          <a:p>
            <a:pPr indent="127000" algn="ctr" eaLnBrk="1" fontAlgn="auto" hangingPunct="1">
              <a:lnSpc>
                <a:spcPct val="120000"/>
              </a:lnSpc>
              <a:spcBef>
                <a:spcPts val="0"/>
              </a:spcBef>
              <a:spcAft>
                <a:spcPts val="0"/>
              </a:spcAft>
              <a:defRPr/>
            </a:pPr>
            <a:r>
              <a:rPr lang="zh-CN" altLang="en-US" sz="3200" b="1" kern="100" dirty="0">
                <a:solidFill>
                  <a:srgbClr val="1557AE"/>
                </a:solidFill>
                <a:latin typeface="+mj-lt"/>
                <a:ea typeface="楷体" pitchFamily="49" charset="-122"/>
                <a:cs typeface="Times New Roman" panose="02020603050405020304" pitchFamily="18" charset="0"/>
              </a:rPr>
              <a:t>汇报人：张宇航</a:t>
            </a:r>
            <a:endParaRPr lang="en-US" altLang="zh-CN" sz="3200" b="1" kern="100" dirty="0">
              <a:solidFill>
                <a:srgbClr val="1557AE"/>
              </a:solidFill>
              <a:latin typeface="+mj-lt"/>
              <a:ea typeface="楷体" pitchFamily="49" charset="-122"/>
              <a:cs typeface="Times New Roman" panose="02020603050405020304" pitchFamily="18" charset="0"/>
            </a:endParaRPr>
          </a:p>
          <a:p>
            <a:pPr indent="127000" algn="ctr">
              <a:lnSpc>
                <a:spcPct val="140000"/>
              </a:lnSpc>
              <a:defRPr/>
            </a:pPr>
            <a:r>
              <a:rPr lang="en-US" altLang="zh-CN" sz="2400" b="1" kern="100" dirty="0">
                <a:solidFill>
                  <a:srgbClr val="1557AE"/>
                </a:solidFill>
                <a:latin typeface="Times New Roman" panose="02020603050405020304" pitchFamily="18" charset="0"/>
                <a:ea typeface="方正兰亭中黑_GBK" panose="02000000000000000000" pitchFamily="2" charset="-122"/>
                <a:cs typeface="Times New Roman" panose="02020603050405020304" pitchFamily="18" charset="0"/>
              </a:rPr>
              <a:t>2022</a:t>
            </a:r>
            <a:r>
              <a:rPr lang="zh-CN" altLang="en-US" sz="2400" kern="100" dirty="0">
                <a:solidFill>
                  <a:srgbClr val="1557AE"/>
                </a:solidFill>
                <a:latin typeface="+mj-lt"/>
                <a:ea typeface="方正兰亭中黑_GBK" panose="02000000000000000000" pitchFamily="2" charset="-122"/>
                <a:cs typeface="Times New Roman"/>
              </a:rPr>
              <a:t>年</a:t>
            </a:r>
            <a:r>
              <a:rPr lang="en-US" altLang="zh-CN" sz="2400" b="1" kern="100" dirty="0">
                <a:solidFill>
                  <a:srgbClr val="1557AE"/>
                </a:solidFill>
                <a:latin typeface="Times New Roman" panose="02020603050405020304" pitchFamily="18" charset="0"/>
                <a:ea typeface="方正兰亭中黑_GBK" panose="02000000000000000000" pitchFamily="2" charset="-122"/>
                <a:cs typeface="Times New Roman" panose="02020603050405020304" pitchFamily="18" charset="0"/>
              </a:rPr>
              <a:t>4</a:t>
            </a:r>
            <a:r>
              <a:rPr lang="zh-CN" altLang="en-US" sz="2400" kern="100" dirty="0">
                <a:solidFill>
                  <a:srgbClr val="1557AE"/>
                </a:solidFill>
                <a:latin typeface="+mj-lt"/>
                <a:ea typeface="方正兰亭中黑_GBK" panose="02000000000000000000" pitchFamily="2" charset="-122"/>
                <a:cs typeface="Times New Roman"/>
              </a:rPr>
              <a:t>月</a:t>
            </a:r>
            <a:r>
              <a:rPr lang="en-US" altLang="zh-CN" sz="2400" b="1" kern="100" dirty="0">
                <a:solidFill>
                  <a:srgbClr val="1557AE"/>
                </a:solidFill>
                <a:latin typeface="Times New Roman" panose="02020603050405020304" pitchFamily="18" charset="0"/>
                <a:ea typeface="方正兰亭中黑_GBK" panose="02000000000000000000" pitchFamily="2" charset="-122"/>
                <a:cs typeface="Times New Roman" panose="02020603050405020304" pitchFamily="18" charset="0"/>
              </a:rPr>
              <a:t>8</a:t>
            </a:r>
            <a:r>
              <a:rPr lang="zh-CN" altLang="en-US" sz="2400" kern="100" dirty="0">
                <a:solidFill>
                  <a:srgbClr val="1557AE"/>
                </a:solidFill>
                <a:latin typeface="+mj-lt"/>
                <a:ea typeface="方正兰亭中黑_GBK" panose="02000000000000000000" pitchFamily="2" charset="-122"/>
                <a:cs typeface="Times New Roman"/>
              </a:rPr>
              <a:t>日</a:t>
            </a:r>
            <a:endParaRPr lang="en-US" altLang="zh-CN" sz="2400" kern="100" dirty="0">
              <a:solidFill>
                <a:srgbClr val="1557AE"/>
              </a:solidFill>
              <a:latin typeface="+mj-lt"/>
              <a:ea typeface="方正兰亭中黑_GBK" panose="02000000000000000000" pitchFamily="2" charset="-122"/>
              <a:cs typeface="Times New Roman"/>
            </a:endParaRPr>
          </a:p>
        </p:txBody>
      </p:sp>
      <p:sp>
        <p:nvSpPr>
          <p:cNvPr id="6" name="矩形 5">
            <a:extLst>
              <a:ext uri="{FF2B5EF4-FFF2-40B4-BE49-F238E27FC236}">
                <a16:creationId xmlns:a16="http://schemas.microsoft.com/office/drawing/2014/main" id="{F4EB93CB-2CF5-49E9-B573-AA362BFD85E8}"/>
              </a:ext>
            </a:extLst>
          </p:cNvPr>
          <p:cNvSpPr/>
          <p:nvPr/>
        </p:nvSpPr>
        <p:spPr>
          <a:xfrm>
            <a:off x="0" y="1946465"/>
            <a:ext cx="9144000" cy="1815049"/>
          </a:xfrm>
          <a:prstGeom prst="rect">
            <a:avLst/>
          </a:prstGeom>
          <a:effectLst>
            <a:outerShdw blurRad="50800" dist="38100" dir="5400000" algn="t" rotWithShape="0">
              <a:prstClr val="black">
                <a:alpha val="40000"/>
              </a:prstClr>
            </a:outerShdw>
          </a:effectLst>
        </p:spPr>
        <p:txBody>
          <a:bodyPr>
            <a:spAutoFit/>
          </a:bodyPr>
          <a:lstStyle/>
          <a:p>
            <a:pPr indent="127000" algn="ctr">
              <a:lnSpc>
                <a:spcPct val="120000"/>
              </a:lnSpc>
              <a:defRPr/>
            </a:pPr>
            <a:r>
              <a:rPr lang="en-US" altLang="zh-CN" sz="3200" b="1" kern="100" dirty="0">
                <a:solidFill>
                  <a:schemeClr val="bg1"/>
                </a:solidFill>
                <a:latin typeface="PingFang SC Semibold" panose="020B0400000000000000" pitchFamily="34" charset="-122"/>
                <a:ea typeface="PingFang SC Semibold" panose="020B0400000000000000" pitchFamily="34" charset="-122"/>
                <a:cs typeface="Times New Roman" panose="02020603050405020304" pitchFamily="18" charset="0"/>
              </a:rPr>
              <a:t>Document-Level Relation Extraction with Adaptive Thresholding and Localized Context Pooling</a:t>
            </a:r>
          </a:p>
        </p:txBody>
      </p:sp>
    </p:spTree>
    <p:extLst>
      <p:ext uri="{BB962C8B-B14F-4D97-AF65-F5344CB8AC3E}">
        <p14:creationId xmlns:p14="http://schemas.microsoft.com/office/powerpoint/2010/main" val="2832542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10</a:t>
            </a:fld>
            <a:r>
              <a:rPr lang="en-US" altLang="zh-CN"/>
              <a:t>/17</a:t>
            </a:r>
            <a:endParaRPr lang="zh-CN" altLang="en-US"/>
          </a:p>
        </p:txBody>
      </p:sp>
      <p:sp>
        <p:nvSpPr>
          <p:cNvPr id="8" name="矩形 7">
            <a:extLst>
              <a:ext uri="{FF2B5EF4-FFF2-40B4-BE49-F238E27FC236}">
                <a16:creationId xmlns:a16="http://schemas.microsoft.com/office/drawing/2014/main" id="{5AD280D4-DF3A-40E1-9A01-0A37B2DD0605}"/>
              </a:ext>
            </a:extLst>
          </p:cNvPr>
          <p:cNvSpPr/>
          <p:nvPr/>
        </p:nvSpPr>
        <p:spPr>
          <a:xfrm>
            <a:off x="0"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实验结果</a:t>
            </a:r>
          </a:p>
        </p:txBody>
      </p:sp>
      <p:sp>
        <p:nvSpPr>
          <p:cNvPr id="10" name="矩形 9">
            <a:extLst>
              <a:ext uri="{FF2B5EF4-FFF2-40B4-BE49-F238E27FC236}">
                <a16:creationId xmlns:a16="http://schemas.microsoft.com/office/drawing/2014/main" id="{DC59FEDD-E09E-41A4-8692-1F0D5B4213AB}"/>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Document-Level Relation Extraction with Adaptive Thresholding and Localized Context Pooling. </a:t>
            </a:r>
            <a:r>
              <a:rPr lang="en-US" altLang="zh-CN" sz="2000" dirty="0" err="1">
                <a:solidFill>
                  <a:schemeClr val="tx1"/>
                </a:solidFill>
              </a:rPr>
              <a:t>Wenxuan</a:t>
            </a:r>
            <a:r>
              <a:rPr lang="en-US" altLang="zh-CN" sz="2000" dirty="0">
                <a:solidFill>
                  <a:schemeClr val="tx1"/>
                </a:solidFill>
              </a:rPr>
              <a:t> Zhou, Kevin Huang, </a:t>
            </a:r>
            <a:r>
              <a:rPr lang="en-US" altLang="zh-CN" sz="2000" dirty="0" err="1">
                <a:solidFill>
                  <a:schemeClr val="tx1"/>
                </a:solidFill>
              </a:rPr>
              <a:t>Tengyu</a:t>
            </a:r>
            <a:r>
              <a:rPr lang="en-US" altLang="zh-CN" sz="2000" dirty="0">
                <a:solidFill>
                  <a:schemeClr val="tx1"/>
                </a:solidFill>
              </a:rPr>
              <a:t> Ma, Jing Huang. AAAI 2021</a:t>
            </a:r>
            <a:endParaRPr lang="zh-CN" altLang="en-US" sz="2000" dirty="0">
              <a:solidFill>
                <a:schemeClr val="tx1"/>
              </a:solidFill>
            </a:endParaRPr>
          </a:p>
        </p:txBody>
      </p:sp>
      <p:pic>
        <p:nvPicPr>
          <p:cNvPr id="4" name="图片 3">
            <a:extLst>
              <a:ext uri="{FF2B5EF4-FFF2-40B4-BE49-F238E27FC236}">
                <a16:creationId xmlns:a16="http://schemas.microsoft.com/office/drawing/2014/main" id="{FA43855E-1CCA-4467-9CC0-22B37EA4394E}"/>
              </a:ext>
            </a:extLst>
          </p:cNvPr>
          <p:cNvPicPr>
            <a:picLocks noChangeAspect="1"/>
          </p:cNvPicPr>
          <p:nvPr/>
        </p:nvPicPr>
        <p:blipFill>
          <a:blip r:embed="rId2"/>
          <a:stretch>
            <a:fillRect/>
          </a:stretch>
        </p:blipFill>
        <p:spPr>
          <a:xfrm>
            <a:off x="344555" y="1686186"/>
            <a:ext cx="8116957" cy="4131151"/>
          </a:xfrm>
          <a:prstGeom prst="rect">
            <a:avLst/>
          </a:prstGeom>
        </p:spPr>
      </p:pic>
    </p:spTree>
    <p:extLst>
      <p:ext uri="{BB962C8B-B14F-4D97-AF65-F5344CB8AC3E}">
        <p14:creationId xmlns:p14="http://schemas.microsoft.com/office/powerpoint/2010/main" val="2713584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11</a:t>
            </a:fld>
            <a:r>
              <a:rPr lang="en-US" altLang="zh-CN"/>
              <a:t>/17</a:t>
            </a:r>
            <a:endParaRPr lang="zh-CN" altLang="en-US"/>
          </a:p>
        </p:txBody>
      </p:sp>
      <p:sp>
        <p:nvSpPr>
          <p:cNvPr id="8" name="矩形 7">
            <a:extLst>
              <a:ext uri="{FF2B5EF4-FFF2-40B4-BE49-F238E27FC236}">
                <a16:creationId xmlns:a16="http://schemas.microsoft.com/office/drawing/2014/main" id="{5AD280D4-DF3A-40E1-9A01-0A37B2DD0605}"/>
              </a:ext>
            </a:extLst>
          </p:cNvPr>
          <p:cNvSpPr/>
          <p:nvPr/>
        </p:nvSpPr>
        <p:spPr>
          <a:xfrm>
            <a:off x="0"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实验结果</a:t>
            </a:r>
          </a:p>
        </p:txBody>
      </p:sp>
      <p:sp>
        <p:nvSpPr>
          <p:cNvPr id="10" name="矩形 9">
            <a:extLst>
              <a:ext uri="{FF2B5EF4-FFF2-40B4-BE49-F238E27FC236}">
                <a16:creationId xmlns:a16="http://schemas.microsoft.com/office/drawing/2014/main" id="{DC59FEDD-E09E-41A4-8692-1F0D5B4213AB}"/>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Document-Level Relation Extraction with Adaptive Thresholding and Localized Context Pooling. </a:t>
            </a:r>
            <a:r>
              <a:rPr lang="en-US" altLang="zh-CN" sz="2000" dirty="0" err="1">
                <a:solidFill>
                  <a:schemeClr val="tx1"/>
                </a:solidFill>
              </a:rPr>
              <a:t>Wenxuan</a:t>
            </a:r>
            <a:r>
              <a:rPr lang="en-US" altLang="zh-CN" sz="2000" dirty="0">
                <a:solidFill>
                  <a:schemeClr val="tx1"/>
                </a:solidFill>
              </a:rPr>
              <a:t> Zhou, Kevin Huang, </a:t>
            </a:r>
            <a:r>
              <a:rPr lang="en-US" altLang="zh-CN" sz="2000" dirty="0" err="1">
                <a:solidFill>
                  <a:schemeClr val="tx1"/>
                </a:solidFill>
              </a:rPr>
              <a:t>Tengyu</a:t>
            </a:r>
            <a:r>
              <a:rPr lang="en-US" altLang="zh-CN" sz="2000" dirty="0">
                <a:solidFill>
                  <a:schemeClr val="tx1"/>
                </a:solidFill>
              </a:rPr>
              <a:t> Ma, Jing Huang. AAAI 2021</a:t>
            </a:r>
            <a:endParaRPr lang="zh-CN" altLang="en-US" sz="2000" dirty="0">
              <a:solidFill>
                <a:schemeClr val="tx1"/>
              </a:solidFill>
            </a:endParaRPr>
          </a:p>
        </p:txBody>
      </p:sp>
      <p:pic>
        <p:nvPicPr>
          <p:cNvPr id="5" name="图片 4">
            <a:extLst>
              <a:ext uri="{FF2B5EF4-FFF2-40B4-BE49-F238E27FC236}">
                <a16:creationId xmlns:a16="http://schemas.microsoft.com/office/drawing/2014/main" id="{9FE8E1C2-2B6B-42EE-A0C1-FC497FDA8E8F}"/>
              </a:ext>
            </a:extLst>
          </p:cNvPr>
          <p:cNvPicPr>
            <a:picLocks noChangeAspect="1"/>
          </p:cNvPicPr>
          <p:nvPr/>
        </p:nvPicPr>
        <p:blipFill>
          <a:blip r:embed="rId2"/>
          <a:stretch>
            <a:fillRect/>
          </a:stretch>
        </p:blipFill>
        <p:spPr>
          <a:xfrm>
            <a:off x="848968" y="1815547"/>
            <a:ext cx="6228064" cy="4081669"/>
          </a:xfrm>
          <a:prstGeom prst="rect">
            <a:avLst/>
          </a:prstGeom>
        </p:spPr>
      </p:pic>
    </p:spTree>
    <p:extLst>
      <p:ext uri="{BB962C8B-B14F-4D97-AF65-F5344CB8AC3E}">
        <p14:creationId xmlns:p14="http://schemas.microsoft.com/office/powerpoint/2010/main" val="24556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12</a:t>
            </a:fld>
            <a:r>
              <a:rPr lang="en-US" altLang="zh-CN"/>
              <a:t>/17</a:t>
            </a:r>
            <a:endParaRPr lang="zh-CN" altLang="en-US"/>
          </a:p>
        </p:txBody>
      </p:sp>
      <p:sp>
        <p:nvSpPr>
          <p:cNvPr id="8" name="矩形 7">
            <a:extLst>
              <a:ext uri="{FF2B5EF4-FFF2-40B4-BE49-F238E27FC236}">
                <a16:creationId xmlns:a16="http://schemas.microsoft.com/office/drawing/2014/main" id="{5AD280D4-DF3A-40E1-9A01-0A37B2DD0605}"/>
              </a:ext>
            </a:extLst>
          </p:cNvPr>
          <p:cNvSpPr/>
          <p:nvPr/>
        </p:nvSpPr>
        <p:spPr>
          <a:xfrm>
            <a:off x="0"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实验结果</a:t>
            </a:r>
          </a:p>
        </p:txBody>
      </p:sp>
      <p:sp>
        <p:nvSpPr>
          <p:cNvPr id="10" name="矩形 9">
            <a:extLst>
              <a:ext uri="{FF2B5EF4-FFF2-40B4-BE49-F238E27FC236}">
                <a16:creationId xmlns:a16="http://schemas.microsoft.com/office/drawing/2014/main" id="{DC59FEDD-E09E-41A4-8692-1F0D5B4213AB}"/>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Document-Level Relation Extraction with Adaptive Thresholding and Localized Context Pooling. </a:t>
            </a:r>
            <a:r>
              <a:rPr lang="en-US" altLang="zh-CN" sz="2000" dirty="0" err="1">
                <a:solidFill>
                  <a:schemeClr val="tx1"/>
                </a:solidFill>
              </a:rPr>
              <a:t>Wenxuan</a:t>
            </a:r>
            <a:r>
              <a:rPr lang="en-US" altLang="zh-CN" sz="2000" dirty="0">
                <a:solidFill>
                  <a:schemeClr val="tx1"/>
                </a:solidFill>
              </a:rPr>
              <a:t> Zhou, Kevin Huang, </a:t>
            </a:r>
            <a:r>
              <a:rPr lang="en-US" altLang="zh-CN" sz="2000" dirty="0" err="1">
                <a:solidFill>
                  <a:schemeClr val="tx1"/>
                </a:solidFill>
              </a:rPr>
              <a:t>Tengyu</a:t>
            </a:r>
            <a:r>
              <a:rPr lang="en-US" altLang="zh-CN" sz="2000" dirty="0">
                <a:solidFill>
                  <a:schemeClr val="tx1"/>
                </a:solidFill>
              </a:rPr>
              <a:t> Ma, Jing Huang. AAAI 2021</a:t>
            </a:r>
            <a:endParaRPr lang="zh-CN" altLang="en-US" sz="2000" dirty="0">
              <a:solidFill>
                <a:schemeClr val="tx1"/>
              </a:solidFill>
            </a:endParaRPr>
          </a:p>
        </p:txBody>
      </p:sp>
      <p:pic>
        <p:nvPicPr>
          <p:cNvPr id="4" name="图片 3">
            <a:extLst>
              <a:ext uri="{FF2B5EF4-FFF2-40B4-BE49-F238E27FC236}">
                <a16:creationId xmlns:a16="http://schemas.microsoft.com/office/drawing/2014/main" id="{EA6DF2F6-12FE-4E73-ADAF-3DB04A354242}"/>
              </a:ext>
            </a:extLst>
          </p:cNvPr>
          <p:cNvPicPr>
            <a:picLocks noChangeAspect="1"/>
          </p:cNvPicPr>
          <p:nvPr/>
        </p:nvPicPr>
        <p:blipFill>
          <a:blip r:embed="rId2"/>
          <a:stretch>
            <a:fillRect/>
          </a:stretch>
        </p:blipFill>
        <p:spPr>
          <a:xfrm>
            <a:off x="855408" y="1759094"/>
            <a:ext cx="6307392" cy="4435169"/>
          </a:xfrm>
          <a:prstGeom prst="rect">
            <a:avLst/>
          </a:prstGeom>
        </p:spPr>
      </p:pic>
    </p:spTree>
    <p:extLst>
      <p:ext uri="{BB962C8B-B14F-4D97-AF65-F5344CB8AC3E}">
        <p14:creationId xmlns:p14="http://schemas.microsoft.com/office/powerpoint/2010/main" val="3311228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13</a:t>
            </a:fld>
            <a:r>
              <a:rPr lang="en-US" altLang="zh-CN"/>
              <a:t>/17</a:t>
            </a:r>
            <a:endParaRPr lang="zh-CN" altLang="en-US"/>
          </a:p>
        </p:txBody>
      </p:sp>
      <p:sp>
        <p:nvSpPr>
          <p:cNvPr id="8" name="矩形 7">
            <a:extLst>
              <a:ext uri="{FF2B5EF4-FFF2-40B4-BE49-F238E27FC236}">
                <a16:creationId xmlns:a16="http://schemas.microsoft.com/office/drawing/2014/main" id="{5AD280D4-DF3A-40E1-9A01-0A37B2DD0605}"/>
              </a:ext>
            </a:extLst>
          </p:cNvPr>
          <p:cNvSpPr/>
          <p:nvPr/>
        </p:nvSpPr>
        <p:spPr>
          <a:xfrm>
            <a:off x="0" y="90386"/>
            <a:ext cx="3659977" cy="646331"/>
          </a:xfrm>
          <a:prstGeom prst="rect">
            <a:avLst/>
          </a:prstGeom>
        </p:spPr>
        <p:txBody>
          <a:bodyPr wrap="square">
            <a:spAutoFit/>
          </a:bodyPr>
          <a:lstStyle/>
          <a:p>
            <a:pPr algn="ctr" defTabSz="685800"/>
            <a:r>
              <a:rPr lang="zh-CN" altLang="en-US" sz="3600" b="1" kern="0" dirty="0">
                <a:solidFill>
                  <a:srgbClr val="1557AE"/>
                </a:solidFill>
                <a:latin typeface="黑体" panose="02010609060101010101" pitchFamily="49" charset="-122"/>
                <a:ea typeface="黑体" panose="02010609060101010101" pitchFamily="49" charset="-122"/>
              </a:rPr>
              <a:t>论文贡献</a:t>
            </a:r>
          </a:p>
        </p:txBody>
      </p:sp>
      <p:sp>
        <p:nvSpPr>
          <p:cNvPr id="6" name="矩形 5">
            <a:extLst>
              <a:ext uri="{FF2B5EF4-FFF2-40B4-BE49-F238E27FC236}">
                <a16:creationId xmlns:a16="http://schemas.microsoft.com/office/drawing/2014/main" id="{220D1840-74FC-4CEC-B78D-B7B18C90A89D}"/>
              </a:ext>
            </a:extLst>
          </p:cNvPr>
          <p:cNvSpPr/>
          <p:nvPr/>
        </p:nvSpPr>
        <p:spPr>
          <a:xfrm>
            <a:off x="944743" y="2096599"/>
            <a:ext cx="7528697" cy="2997937"/>
          </a:xfrm>
          <a:prstGeom prst="rect">
            <a:avLst/>
          </a:prstGeom>
        </p:spPr>
        <p:txBody>
          <a:bodyPr wrap="square">
            <a:spAutoFit/>
          </a:bodyPr>
          <a:lstStyle/>
          <a:p>
            <a:pPr>
              <a:lnSpc>
                <a:spcPct val="120000"/>
              </a:lnSpc>
            </a:pPr>
            <a:r>
              <a:rPr lang="zh-CN" altLang="en-US" sz="2000" dirty="0">
                <a:latin typeface="黑体" panose="02010609060101010101" pitchFamily="49" charset="-122"/>
                <a:ea typeface="黑体" panose="02010609060101010101" pitchFamily="49" charset="-122"/>
              </a:rPr>
              <a:t>在本文中，我们提出了一种用于文档级关系提取的</a:t>
            </a:r>
            <a:r>
              <a:rPr lang="en-US" altLang="zh-CN" sz="2000" dirty="0">
                <a:latin typeface="黑体" panose="02010609060101010101" pitchFamily="49" charset="-122"/>
                <a:ea typeface="黑体" panose="02010609060101010101" pitchFamily="49" charset="-122"/>
              </a:rPr>
              <a:t>TLOP</a:t>
            </a:r>
            <a:r>
              <a:rPr lang="zh-CN" altLang="en-US" sz="2000" dirty="0">
                <a:latin typeface="黑体" panose="02010609060101010101" pitchFamily="49" charset="-122"/>
                <a:ea typeface="黑体" panose="02010609060101010101" pitchFamily="49" charset="-122"/>
              </a:rPr>
              <a:t>模型，该模型具有两种新技术</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自适应阈值和局部上下文池。自适应阈值技术用一个可学习的阈值类来代替多标签分类中的全局阈值，该阈值类可以确定每个实体对的最佳阈值。局部上下文池利用预先训练的注意力头定位实体对的相关上下文，从而有助于缓解多实体问题。在三个公共文档级关系抽取数据集上的实验表明，我们的</a:t>
            </a:r>
            <a:r>
              <a:rPr lang="en-US" altLang="zh-CN" sz="2000" dirty="0">
                <a:latin typeface="黑体" panose="02010609060101010101" pitchFamily="49" charset="-122"/>
                <a:ea typeface="黑体" panose="02010609060101010101" pitchFamily="49" charset="-122"/>
              </a:rPr>
              <a:t>ATLOP</a:t>
            </a:r>
            <a:r>
              <a:rPr lang="zh-CN" altLang="en-US" sz="2000" dirty="0">
                <a:latin typeface="黑体" panose="02010609060101010101" pitchFamily="49" charset="-122"/>
                <a:ea typeface="黑体" panose="02010609060101010101" pitchFamily="49" charset="-122"/>
              </a:rPr>
              <a:t>模型显著优于现有的模型，并在所有数据集上产生了最新的结果。</a:t>
            </a:r>
            <a:endParaRPr lang="en-US" altLang="zh-CN" sz="2000" dirty="0">
              <a:latin typeface="黑体" panose="02010609060101010101" pitchFamily="49" charset="-122"/>
              <a:ea typeface="黑体" panose="02010609060101010101" pitchFamily="49" charset="-122"/>
            </a:endParaRPr>
          </a:p>
        </p:txBody>
      </p:sp>
      <p:sp>
        <p:nvSpPr>
          <p:cNvPr id="9" name="矩形 8">
            <a:extLst>
              <a:ext uri="{FF2B5EF4-FFF2-40B4-BE49-F238E27FC236}">
                <a16:creationId xmlns:a16="http://schemas.microsoft.com/office/drawing/2014/main" id="{574D9966-8E5B-4684-942E-B318CBEA7723}"/>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Document-Level Relation Extraction with Adaptive Thresholding and Localized Context Pooling. </a:t>
            </a:r>
            <a:r>
              <a:rPr lang="en-US" altLang="zh-CN" sz="2000" dirty="0" err="1">
                <a:solidFill>
                  <a:schemeClr val="tx1"/>
                </a:solidFill>
              </a:rPr>
              <a:t>Wenxuan</a:t>
            </a:r>
            <a:r>
              <a:rPr lang="en-US" altLang="zh-CN" sz="2000" dirty="0">
                <a:solidFill>
                  <a:schemeClr val="tx1"/>
                </a:solidFill>
              </a:rPr>
              <a:t> Zhou, Kevin Huang, </a:t>
            </a:r>
            <a:r>
              <a:rPr lang="en-US" altLang="zh-CN" sz="2000" dirty="0" err="1">
                <a:solidFill>
                  <a:schemeClr val="tx1"/>
                </a:solidFill>
              </a:rPr>
              <a:t>Tengyu</a:t>
            </a:r>
            <a:r>
              <a:rPr lang="en-US" altLang="zh-CN" sz="2000" dirty="0">
                <a:solidFill>
                  <a:schemeClr val="tx1"/>
                </a:solidFill>
              </a:rPr>
              <a:t> Ma, Jing Huang. AAAI 2021</a:t>
            </a:r>
            <a:endParaRPr lang="zh-CN" altLang="en-US" sz="2000" dirty="0">
              <a:solidFill>
                <a:schemeClr val="tx1"/>
              </a:solidFill>
            </a:endParaRPr>
          </a:p>
        </p:txBody>
      </p:sp>
    </p:spTree>
    <p:extLst>
      <p:ext uri="{BB962C8B-B14F-4D97-AF65-F5344CB8AC3E}">
        <p14:creationId xmlns:p14="http://schemas.microsoft.com/office/powerpoint/2010/main" val="4163710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610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0F8643C-8BD1-4F63-A198-30E77D9E0560}"/>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Document-Level Relation Extraction with Adaptive Thresholding and Localized Context Pooling. </a:t>
            </a:r>
            <a:r>
              <a:rPr lang="en-US" altLang="zh-CN" sz="2000" dirty="0" err="1">
                <a:solidFill>
                  <a:schemeClr val="tx1"/>
                </a:solidFill>
              </a:rPr>
              <a:t>Wenxuan</a:t>
            </a:r>
            <a:r>
              <a:rPr lang="en-US" altLang="zh-CN" sz="2000" dirty="0">
                <a:solidFill>
                  <a:schemeClr val="tx1"/>
                </a:solidFill>
              </a:rPr>
              <a:t> Zhou, Kevin Huang, </a:t>
            </a:r>
            <a:r>
              <a:rPr lang="en-US" altLang="zh-CN" sz="2000" dirty="0" err="1">
                <a:solidFill>
                  <a:schemeClr val="tx1"/>
                </a:solidFill>
              </a:rPr>
              <a:t>Tengyu</a:t>
            </a:r>
            <a:r>
              <a:rPr lang="en-US" altLang="zh-CN" sz="2000" dirty="0">
                <a:solidFill>
                  <a:schemeClr val="tx1"/>
                </a:solidFill>
              </a:rPr>
              <a:t> Ma, Jing Huang. AAAI 2021</a:t>
            </a:r>
            <a:endParaRPr lang="zh-CN" altLang="en-US" sz="2000" dirty="0">
              <a:solidFill>
                <a:schemeClr val="tx1"/>
              </a:solidFill>
            </a:endParaRPr>
          </a:p>
        </p:txBody>
      </p:sp>
      <p:sp>
        <p:nvSpPr>
          <p:cNvPr id="14" name="矩形 13">
            <a:extLst>
              <a:ext uri="{FF2B5EF4-FFF2-40B4-BE49-F238E27FC236}">
                <a16:creationId xmlns:a16="http://schemas.microsoft.com/office/drawing/2014/main" id="{B6F3C589-3EFB-43D3-A5EA-0174924F132F}"/>
              </a:ext>
            </a:extLst>
          </p:cNvPr>
          <p:cNvSpPr/>
          <p:nvPr/>
        </p:nvSpPr>
        <p:spPr>
          <a:xfrm>
            <a:off x="0"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论文概况</a:t>
            </a:r>
          </a:p>
        </p:txBody>
      </p:sp>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2</a:t>
            </a:fld>
            <a:r>
              <a:rPr lang="en-US" altLang="zh-CN"/>
              <a:t>/17</a:t>
            </a:r>
            <a:endParaRPr lang="zh-CN" altLang="en-US"/>
          </a:p>
        </p:txBody>
      </p:sp>
      <p:sp>
        <p:nvSpPr>
          <p:cNvPr id="25" name="矩形 24">
            <a:extLst>
              <a:ext uri="{FF2B5EF4-FFF2-40B4-BE49-F238E27FC236}">
                <a16:creationId xmlns:a16="http://schemas.microsoft.com/office/drawing/2014/main" id="{AFD0DAF2-6A1D-4980-B7CE-E6B05B6AD2AA}"/>
              </a:ext>
            </a:extLst>
          </p:cNvPr>
          <p:cNvSpPr/>
          <p:nvPr/>
        </p:nvSpPr>
        <p:spPr>
          <a:xfrm>
            <a:off x="878482" y="1890343"/>
            <a:ext cx="7609535" cy="2997937"/>
          </a:xfrm>
          <a:prstGeom prst="rect">
            <a:avLst/>
          </a:prstGeom>
        </p:spPr>
        <p:txBody>
          <a:bodyPr wrap="square">
            <a:spAutoFit/>
          </a:bodyPr>
          <a:lstStyle/>
          <a:p>
            <a:pPr indent="457200">
              <a:lnSpc>
                <a:spcPct val="120000"/>
              </a:lnSpc>
            </a:pPr>
            <a:r>
              <a:rPr lang="zh-CN" altLang="en-US" sz="2000" dirty="0">
                <a:latin typeface="黑体" panose="02010609060101010101" pitchFamily="49" charset="-122"/>
                <a:ea typeface="黑体" panose="02010609060101010101" pitchFamily="49" charset="-122"/>
              </a:rPr>
              <a:t>本文提出两种新的技术，分别为</a:t>
            </a:r>
            <a:r>
              <a:rPr lang="zh-CN" altLang="en-US" sz="2000" b="1" dirty="0">
                <a:latin typeface="黑体" panose="02010609060101010101" pitchFamily="49" charset="-122"/>
                <a:ea typeface="黑体" panose="02010609060101010101" pitchFamily="49" charset="-122"/>
              </a:rPr>
              <a:t>自适应阈值</a:t>
            </a:r>
            <a:r>
              <a:rPr lang="zh-CN" altLang="en-US" sz="2000" dirty="0">
                <a:latin typeface="黑体" panose="02010609060101010101" pitchFamily="49" charset="-122"/>
                <a:ea typeface="黑体" panose="02010609060101010101" pitchFamily="49" charset="-122"/>
              </a:rPr>
              <a:t>和</a:t>
            </a:r>
            <a:r>
              <a:rPr lang="zh-CN" altLang="en-US" sz="2000" b="1" dirty="0">
                <a:latin typeface="黑体" panose="02010609060101010101" pitchFamily="49" charset="-122"/>
                <a:ea typeface="黑体" panose="02010609060101010101" pitchFamily="49" charset="-122"/>
              </a:rPr>
              <a:t>局部上下文池化</a:t>
            </a:r>
            <a:r>
              <a:rPr lang="zh-CN" altLang="en-US" sz="2000" dirty="0">
                <a:latin typeface="黑体" panose="02010609060101010101" pitchFamily="49" charset="-122"/>
                <a:ea typeface="黑体" panose="02010609060101010101" pitchFamily="49" charset="-122"/>
              </a:rPr>
              <a:t>，解决多标签和多实体问题。自适应阈值利用一个可学习的阈值代替全局阈值，不需要对阈值进行调优，并且使阈值可以针对不同实体进行调整。局部上下文池化利用与当前实体相关的上下文增强实体嵌入，从预训练语言模型中获得实体级注意力，对于实体对中的两个实体，通过乘法融合注意力，获得对他们都重要的上下文。通过结合以上两种技术，作者提出了一种简单有效的关系抽取模型</a:t>
            </a:r>
            <a:r>
              <a:rPr lang="en-US" altLang="zh-CN" sz="2000" dirty="0">
                <a:latin typeface="黑体" panose="02010609060101010101" pitchFamily="49" charset="-122"/>
                <a:ea typeface="黑体" panose="02010609060101010101" pitchFamily="49" charset="-122"/>
              </a:rPr>
              <a:t>ATLOP</a:t>
            </a:r>
            <a:r>
              <a:rPr lang="zh-CN" altLang="en-US" sz="2000" dirty="0">
                <a:latin typeface="黑体" panose="02010609060101010101" pitchFamily="49" charset="-122"/>
                <a:ea typeface="黑体" panose="02010609060101010101" pitchFamily="49" charset="-122"/>
              </a:rPr>
              <a:t>，充分利用预训练语言模型。</a:t>
            </a:r>
          </a:p>
        </p:txBody>
      </p:sp>
    </p:spTree>
    <p:extLst>
      <p:ext uri="{BB962C8B-B14F-4D97-AF65-F5344CB8AC3E}">
        <p14:creationId xmlns:p14="http://schemas.microsoft.com/office/powerpoint/2010/main" val="34508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3</a:t>
            </a:fld>
            <a:r>
              <a:rPr lang="en-US" altLang="zh-CN"/>
              <a:t>/17</a:t>
            </a:r>
            <a:endParaRPr lang="zh-CN" altLang="en-US"/>
          </a:p>
        </p:txBody>
      </p:sp>
      <p:sp>
        <p:nvSpPr>
          <p:cNvPr id="6" name="矩形 5">
            <a:extLst>
              <a:ext uri="{FF2B5EF4-FFF2-40B4-BE49-F238E27FC236}">
                <a16:creationId xmlns:a16="http://schemas.microsoft.com/office/drawing/2014/main" id="{CCCE8976-2B1B-4BFD-8675-814E6C1FF1A4}"/>
              </a:ext>
            </a:extLst>
          </p:cNvPr>
          <p:cNvSpPr/>
          <p:nvPr/>
        </p:nvSpPr>
        <p:spPr>
          <a:xfrm>
            <a:off x="627018"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研究内容及目的</a:t>
            </a:r>
          </a:p>
        </p:txBody>
      </p:sp>
      <p:sp>
        <p:nvSpPr>
          <p:cNvPr id="8" name="矩形 7">
            <a:extLst>
              <a:ext uri="{FF2B5EF4-FFF2-40B4-BE49-F238E27FC236}">
                <a16:creationId xmlns:a16="http://schemas.microsoft.com/office/drawing/2014/main" id="{18C2A6A6-47B3-4F21-894B-E2D008B19FDB}"/>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Document-Level Relation Extraction with Adaptive Thresholding and Localized Context Pooling. </a:t>
            </a:r>
            <a:r>
              <a:rPr lang="en-US" altLang="zh-CN" sz="2000" dirty="0" err="1">
                <a:solidFill>
                  <a:schemeClr val="tx1"/>
                </a:solidFill>
              </a:rPr>
              <a:t>Wenxuan</a:t>
            </a:r>
            <a:r>
              <a:rPr lang="en-US" altLang="zh-CN" sz="2000" dirty="0">
                <a:solidFill>
                  <a:schemeClr val="tx1"/>
                </a:solidFill>
              </a:rPr>
              <a:t> Zhou, Kevin Huang, </a:t>
            </a:r>
            <a:r>
              <a:rPr lang="en-US" altLang="zh-CN" sz="2000" dirty="0" err="1">
                <a:solidFill>
                  <a:schemeClr val="tx1"/>
                </a:solidFill>
              </a:rPr>
              <a:t>Tengyu</a:t>
            </a:r>
            <a:r>
              <a:rPr lang="en-US" altLang="zh-CN" sz="2000" dirty="0">
                <a:solidFill>
                  <a:schemeClr val="tx1"/>
                </a:solidFill>
              </a:rPr>
              <a:t> Ma, Jing Huang. AAAI 2021</a:t>
            </a:r>
            <a:endParaRPr lang="zh-CN" altLang="en-US" sz="2000" dirty="0">
              <a:solidFill>
                <a:schemeClr val="tx1"/>
              </a:solidFill>
            </a:endParaRPr>
          </a:p>
        </p:txBody>
      </p:sp>
      <p:pic>
        <p:nvPicPr>
          <p:cNvPr id="1026" name="Picture 2" descr="在这里插入图片描述">
            <a:extLst>
              <a:ext uri="{FF2B5EF4-FFF2-40B4-BE49-F238E27FC236}">
                <a16:creationId xmlns:a16="http://schemas.microsoft.com/office/drawing/2014/main" id="{48B3845E-FA74-4529-B18C-5F8A7D2D2E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39" b="4535"/>
          <a:stretch/>
        </p:blipFill>
        <p:spPr bwMode="auto">
          <a:xfrm>
            <a:off x="1322764" y="3041620"/>
            <a:ext cx="6058272" cy="3330643"/>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56C8AB82-3E17-4372-A3C7-2A359E100CA1}"/>
              </a:ext>
            </a:extLst>
          </p:cNvPr>
          <p:cNvSpPr/>
          <p:nvPr/>
        </p:nvSpPr>
        <p:spPr>
          <a:xfrm>
            <a:off x="878482" y="1890343"/>
            <a:ext cx="7609535" cy="1151277"/>
          </a:xfrm>
          <a:prstGeom prst="rect">
            <a:avLst/>
          </a:prstGeom>
        </p:spPr>
        <p:txBody>
          <a:bodyPr wrap="square">
            <a:spAutoFit/>
          </a:bodyPr>
          <a:lstStyle/>
          <a:p>
            <a:pPr indent="457200">
              <a:lnSpc>
                <a:spcPct val="120000"/>
              </a:lnSpc>
            </a:pPr>
            <a:r>
              <a:rPr lang="zh-CN" altLang="en-US" sz="2000" dirty="0">
                <a:latin typeface="黑体" panose="02010609060101010101" pitchFamily="49" charset="-122"/>
                <a:ea typeface="黑体" panose="02010609060101010101" pitchFamily="49" charset="-122"/>
              </a:rPr>
              <a:t>文档级关联提取的多实体</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文档中有多个实体对进行分类</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和多标签</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特定实体对有多个关系类型</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特性使其比句子级关联提取更加困难。</a:t>
            </a:r>
          </a:p>
        </p:txBody>
      </p:sp>
    </p:spTree>
    <p:extLst>
      <p:ext uri="{BB962C8B-B14F-4D97-AF65-F5344CB8AC3E}">
        <p14:creationId xmlns:p14="http://schemas.microsoft.com/office/powerpoint/2010/main" val="62547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4</a:t>
            </a:fld>
            <a:r>
              <a:rPr lang="en-US" altLang="zh-CN"/>
              <a:t>/17</a:t>
            </a:r>
            <a:endParaRPr lang="zh-CN" altLang="en-US"/>
          </a:p>
        </p:txBody>
      </p:sp>
      <p:sp>
        <p:nvSpPr>
          <p:cNvPr id="6" name="矩形 5">
            <a:extLst>
              <a:ext uri="{FF2B5EF4-FFF2-40B4-BE49-F238E27FC236}">
                <a16:creationId xmlns:a16="http://schemas.microsoft.com/office/drawing/2014/main" id="{CCCE8976-2B1B-4BFD-8675-814E6C1FF1A4}"/>
              </a:ext>
            </a:extLst>
          </p:cNvPr>
          <p:cNvSpPr/>
          <p:nvPr/>
        </p:nvSpPr>
        <p:spPr>
          <a:xfrm>
            <a:off x="627018"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研究内容及目的</a:t>
            </a:r>
          </a:p>
        </p:txBody>
      </p:sp>
      <p:sp>
        <p:nvSpPr>
          <p:cNvPr id="9" name="矩形 8">
            <a:extLst>
              <a:ext uri="{FF2B5EF4-FFF2-40B4-BE49-F238E27FC236}">
                <a16:creationId xmlns:a16="http://schemas.microsoft.com/office/drawing/2014/main" id="{7DBC913A-4489-448E-9C8D-414A1AFE6197}"/>
              </a:ext>
            </a:extLst>
          </p:cNvPr>
          <p:cNvSpPr/>
          <p:nvPr/>
        </p:nvSpPr>
        <p:spPr>
          <a:xfrm>
            <a:off x="944743" y="1912041"/>
            <a:ext cx="7528697" cy="2997937"/>
          </a:xfrm>
          <a:prstGeom prst="rect">
            <a:avLst/>
          </a:prstGeom>
        </p:spPr>
        <p:txBody>
          <a:bodyPr wrap="square">
            <a:spAutoFit/>
          </a:bodyPr>
          <a:lstStyle/>
          <a:p>
            <a:pPr indent="457200">
              <a:lnSpc>
                <a:spcPct val="120000"/>
              </a:lnSpc>
            </a:pPr>
            <a:r>
              <a:rPr lang="zh-CN" altLang="en-US" sz="2000" dirty="0">
                <a:latin typeface="黑体" panose="02010609060101010101" pitchFamily="49" charset="-122"/>
                <a:ea typeface="黑体" panose="02010609060101010101" pitchFamily="49" charset="-122"/>
              </a:rPr>
              <a:t>本文主要解决两个问题：</a:t>
            </a:r>
          </a:p>
          <a:p>
            <a:pPr indent="457200">
              <a:lnSpc>
                <a:spcPct val="120000"/>
              </a:lnSpc>
            </a:pPr>
            <a:endParaRPr lang="zh-CN" altLang="en-US" sz="2000" dirty="0">
              <a:latin typeface="黑体" panose="02010609060101010101" pitchFamily="49" charset="-122"/>
              <a:ea typeface="黑体" panose="02010609060101010101" pitchFamily="49" charset="-122"/>
            </a:endParaRPr>
          </a:p>
          <a:p>
            <a:pPr indent="457200">
              <a:lnSpc>
                <a:spcPct val="120000"/>
              </a:lnSpc>
            </a:pP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）多标签：即一对实体对有多种关系，可以用自适应阈值划分。</a:t>
            </a:r>
          </a:p>
          <a:p>
            <a:pPr indent="457200">
              <a:lnSpc>
                <a:spcPct val="120000"/>
              </a:lnSpc>
            </a:pPr>
            <a:endParaRPr lang="zh-CN" altLang="en-US" sz="2000" dirty="0">
              <a:latin typeface="黑体" panose="02010609060101010101" pitchFamily="49" charset="-122"/>
              <a:ea typeface="黑体" panose="02010609060101010101" pitchFamily="49" charset="-122"/>
            </a:endParaRPr>
          </a:p>
          <a:p>
            <a:pPr indent="457200">
              <a:lnSpc>
                <a:spcPct val="120000"/>
              </a:lnSpc>
            </a:pP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）多提及：即一个实体有多个</a:t>
            </a:r>
            <a:r>
              <a:rPr lang="en-US" altLang="zh-CN" sz="2000" dirty="0">
                <a:latin typeface="黑体" panose="02010609060101010101" pitchFamily="49" charset="-122"/>
                <a:ea typeface="黑体" panose="02010609060101010101" pitchFamily="49" charset="-122"/>
              </a:rPr>
              <a:t>mention</a:t>
            </a:r>
            <a:r>
              <a:rPr lang="zh-CN" altLang="en-US" sz="2000" dirty="0">
                <a:latin typeface="黑体" panose="02010609060101010101" pitchFamily="49" charset="-122"/>
                <a:ea typeface="黑体" panose="02010609060101010101" pitchFamily="49" charset="-122"/>
              </a:rPr>
              <a:t>，每个</a:t>
            </a:r>
            <a:r>
              <a:rPr lang="en-US" altLang="zh-CN" sz="2000" dirty="0">
                <a:latin typeface="黑体" panose="02010609060101010101" pitchFamily="49" charset="-122"/>
                <a:ea typeface="黑体" panose="02010609060101010101" pitchFamily="49" charset="-122"/>
              </a:rPr>
              <a:t>mention</a:t>
            </a:r>
            <a:r>
              <a:rPr lang="zh-CN" altLang="en-US" sz="2000" dirty="0">
                <a:latin typeface="黑体" panose="02010609060101010101" pitchFamily="49" charset="-122"/>
                <a:ea typeface="黑体" panose="02010609060101010101" pitchFamily="49" charset="-122"/>
              </a:rPr>
              <a:t>处于的语境环境不同，不应同等看待（直接平均或</a:t>
            </a:r>
            <a:r>
              <a:rPr lang="en-US" altLang="zh-CN" sz="2000" dirty="0" err="1">
                <a:latin typeface="黑体" panose="02010609060101010101" pitchFamily="49" charset="-122"/>
                <a:ea typeface="黑体" panose="02010609060101010101" pitchFamily="49" charset="-122"/>
              </a:rPr>
              <a:t>logsoftmax</a:t>
            </a:r>
            <a:r>
              <a:rPr lang="zh-CN" altLang="en-US" sz="2000" dirty="0">
                <a:latin typeface="黑体" panose="02010609060101010101" pitchFamily="49" charset="-122"/>
                <a:ea typeface="黑体" panose="02010609060101010101" pitchFamily="49" charset="-122"/>
              </a:rPr>
              <a:t>）得到</a:t>
            </a:r>
            <a:r>
              <a:rPr lang="en-US" altLang="zh-CN" sz="2000" dirty="0">
                <a:latin typeface="黑体" panose="02010609060101010101" pitchFamily="49" charset="-122"/>
                <a:ea typeface="黑体" panose="02010609060101010101" pitchFamily="49" charset="-122"/>
              </a:rPr>
              <a:t>entity</a:t>
            </a:r>
            <a:r>
              <a:rPr lang="zh-CN" altLang="en-US" sz="2000" dirty="0">
                <a:latin typeface="黑体" panose="02010609060101010101" pitchFamily="49" charset="-122"/>
                <a:ea typeface="黑体" panose="02010609060101010101" pitchFamily="49" charset="-122"/>
              </a:rPr>
              <a:t>信息。</a:t>
            </a:r>
          </a:p>
        </p:txBody>
      </p:sp>
      <p:sp>
        <p:nvSpPr>
          <p:cNvPr id="8" name="矩形 7">
            <a:extLst>
              <a:ext uri="{FF2B5EF4-FFF2-40B4-BE49-F238E27FC236}">
                <a16:creationId xmlns:a16="http://schemas.microsoft.com/office/drawing/2014/main" id="{AC0847FE-EF7A-4287-8B17-CD43D8BE0B8B}"/>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Document-Level Relation Extraction with Adaptive Thresholding and Localized Context Pooling. </a:t>
            </a:r>
            <a:r>
              <a:rPr lang="en-US" altLang="zh-CN" sz="2000" dirty="0" err="1">
                <a:solidFill>
                  <a:schemeClr val="tx1"/>
                </a:solidFill>
              </a:rPr>
              <a:t>Wenxuan</a:t>
            </a:r>
            <a:r>
              <a:rPr lang="en-US" altLang="zh-CN" sz="2000" dirty="0">
                <a:solidFill>
                  <a:schemeClr val="tx1"/>
                </a:solidFill>
              </a:rPr>
              <a:t> Zhou, Kevin Huang, </a:t>
            </a:r>
            <a:r>
              <a:rPr lang="en-US" altLang="zh-CN" sz="2000" dirty="0" err="1">
                <a:solidFill>
                  <a:schemeClr val="tx1"/>
                </a:solidFill>
              </a:rPr>
              <a:t>Tengyu</a:t>
            </a:r>
            <a:r>
              <a:rPr lang="en-US" altLang="zh-CN" sz="2000" dirty="0">
                <a:solidFill>
                  <a:schemeClr val="tx1"/>
                </a:solidFill>
              </a:rPr>
              <a:t> Ma, Jing Huang. AAAI 2021</a:t>
            </a:r>
            <a:endParaRPr lang="zh-CN" altLang="en-US" sz="2000" dirty="0">
              <a:solidFill>
                <a:schemeClr val="tx1"/>
              </a:solidFill>
            </a:endParaRPr>
          </a:p>
        </p:txBody>
      </p:sp>
    </p:spTree>
    <p:extLst>
      <p:ext uri="{BB962C8B-B14F-4D97-AF65-F5344CB8AC3E}">
        <p14:creationId xmlns:p14="http://schemas.microsoft.com/office/powerpoint/2010/main" val="3985796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5</a:t>
            </a:fld>
            <a:r>
              <a:rPr lang="en-US" altLang="zh-CN"/>
              <a:t>/17</a:t>
            </a:r>
            <a:endParaRPr lang="zh-CN" altLang="en-US"/>
          </a:p>
        </p:txBody>
      </p:sp>
      <p:sp>
        <p:nvSpPr>
          <p:cNvPr id="8" name="矩形 7">
            <a:extLst>
              <a:ext uri="{FF2B5EF4-FFF2-40B4-BE49-F238E27FC236}">
                <a16:creationId xmlns:a16="http://schemas.microsoft.com/office/drawing/2014/main" id="{5AD280D4-DF3A-40E1-9A01-0A37B2DD0605}"/>
              </a:ext>
            </a:extLst>
          </p:cNvPr>
          <p:cNvSpPr/>
          <p:nvPr/>
        </p:nvSpPr>
        <p:spPr>
          <a:xfrm>
            <a:off x="0"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模型方法</a:t>
            </a:r>
          </a:p>
        </p:txBody>
      </p:sp>
      <p:sp>
        <p:nvSpPr>
          <p:cNvPr id="9" name="矩形 8">
            <a:extLst>
              <a:ext uri="{FF2B5EF4-FFF2-40B4-BE49-F238E27FC236}">
                <a16:creationId xmlns:a16="http://schemas.microsoft.com/office/drawing/2014/main" id="{5855AA6B-D357-4417-9386-E38635FA0C7C}"/>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Document-Level Relation Extraction with Adaptive Thresholding and Localized Context Pooling. </a:t>
            </a:r>
            <a:r>
              <a:rPr lang="en-US" altLang="zh-CN" sz="2000" dirty="0" err="1">
                <a:solidFill>
                  <a:schemeClr val="tx1"/>
                </a:solidFill>
              </a:rPr>
              <a:t>Wenxuan</a:t>
            </a:r>
            <a:r>
              <a:rPr lang="en-US" altLang="zh-CN" sz="2000" dirty="0">
                <a:solidFill>
                  <a:schemeClr val="tx1"/>
                </a:solidFill>
              </a:rPr>
              <a:t> Zhou, Kevin Huang, </a:t>
            </a:r>
            <a:r>
              <a:rPr lang="en-US" altLang="zh-CN" sz="2000" dirty="0" err="1">
                <a:solidFill>
                  <a:schemeClr val="tx1"/>
                </a:solidFill>
              </a:rPr>
              <a:t>Tengyu</a:t>
            </a:r>
            <a:r>
              <a:rPr lang="en-US" altLang="zh-CN" sz="2000" dirty="0">
                <a:solidFill>
                  <a:schemeClr val="tx1"/>
                </a:solidFill>
              </a:rPr>
              <a:t> Ma, Jing Huang. AAAI 2021</a:t>
            </a:r>
            <a:endParaRPr lang="zh-CN" altLang="en-US" sz="2000" dirty="0">
              <a:solidFill>
                <a:schemeClr val="tx1"/>
              </a:solidFill>
            </a:endParaRPr>
          </a:p>
        </p:txBody>
      </p:sp>
      <p:sp>
        <p:nvSpPr>
          <p:cNvPr id="10" name="文本框 9">
            <a:extLst>
              <a:ext uri="{FF2B5EF4-FFF2-40B4-BE49-F238E27FC236}">
                <a16:creationId xmlns:a16="http://schemas.microsoft.com/office/drawing/2014/main" id="{9EE7E821-1855-471D-BD5B-B78F28D70872}"/>
              </a:ext>
            </a:extLst>
          </p:cNvPr>
          <p:cNvSpPr txBox="1"/>
          <p:nvPr/>
        </p:nvSpPr>
        <p:spPr>
          <a:xfrm>
            <a:off x="490330" y="1705677"/>
            <a:ext cx="4572000" cy="400110"/>
          </a:xfrm>
          <a:prstGeom prst="rect">
            <a:avLst/>
          </a:prstGeom>
          <a:noFill/>
        </p:spPr>
        <p:txBody>
          <a:bodyPr wrap="square">
            <a:spAutoFit/>
          </a:bodyPr>
          <a:lstStyle/>
          <a:p>
            <a:r>
              <a:rPr lang="en-US" altLang="zh-CN" sz="2000" b="1" dirty="0">
                <a:solidFill>
                  <a:srgbClr val="4D4D4D"/>
                </a:solidFill>
                <a:latin typeface="-apple-system"/>
              </a:rPr>
              <a:t>Enhanced Bert Baseline</a:t>
            </a:r>
            <a:endParaRPr lang="zh-CN" altLang="en-US" sz="2000" b="1" dirty="0"/>
          </a:p>
        </p:txBody>
      </p:sp>
      <p:sp>
        <p:nvSpPr>
          <p:cNvPr id="11" name="文本框 10">
            <a:extLst>
              <a:ext uri="{FF2B5EF4-FFF2-40B4-BE49-F238E27FC236}">
                <a16:creationId xmlns:a16="http://schemas.microsoft.com/office/drawing/2014/main" id="{25C1AAB7-E284-4910-980E-0D338CB32082}"/>
              </a:ext>
            </a:extLst>
          </p:cNvPr>
          <p:cNvSpPr txBox="1"/>
          <p:nvPr/>
        </p:nvSpPr>
        <p:spPr>
          <a:xfrm>
            <a:off x="490329" y="2222511"/>
            <a:ext cx="8229601" cy="3139321"/>
          </a:xfrm>
          <a:prstGeom prst="rect">
            <a:avLst/>
          </a:prstGeom>
          <a:noFill/>
        </p:spPr>
        <p:txBody>
          <a:bodyPr wrap="square">
            <a:spAutoFit/>
          </a:bodyPr>
          <a:lstStyle/>
          <a:p>
            <a:r>
              <a:rPr lang="en-US" altLang="zh-CN" dirty="0">
                <a:solidFill>
                  <a:srgbClr val="4D4D4D"/>
                </a:solidFill>
                <a:latin typeface="-apple-system"/>
              </a:rPr>
              <a:t>1.</a:t>
            </a:r>
            <a:r>
              <a:rPr lang="zh-CN" altLang="en-US" dirty="0">
                <a:solidFill>
                  <a:srgbClr val="4D4D4D"/>
                </a:solidFill>
                <a:latin typeface="-apple-system"/>
              </a:rPr>
              <a:t>实体标记技术，扔进</a:t>
            </a:r>
            <a:r>
              <a:rPr lang="en-US" altLang="zh-CN" dirty="0" err="1">
                <a:solidFill>
                  <a:srgbClr val="4D4D4D"/>
                </a:solidFill>
                <a:latin typeface="-apple-system"/>
              </a:rPr>
              <a:t>bert</a:t>
            </a:r>
            <a:r>
              <a:rPr lang="zh-CN" altLang="en-US" dirty="0">
                <a:solidFill>
                  <a:srgbClr val="4D4D4D"/>
                </a:solidFill>
                <a:latin typeface="-apple-system"/>
              </a:rPr>
              <a:t>之前，对文档中的实体提及前后加以 * 标记</a:t>
            </a:r>
            <a:endParaRPr lang="en-US" altLang="zh-CN" dirty="0">
              <a:solidFill>
                <a:srgbClr val="4D4D4D"/>
              </a:solidFill>
              <a:latin typeface="-apple-system"/>
            </a:endParaRPr>
          </a:p>
          <a:p>
            <a:endParaRPr lang="en-US" altLang="zh-CN" dirty="0">
              <a:solidFill>
                <a:srgbClr val="4D4D4D"/>
              </a:solidFill>
              <a:latin typeface="-apple-system"/>
            </a:endParaRPr>
          </a:p>
          <a:p>
            <a:endParaRPr lang="en-US" altLang="zh-CN" dirty="0">
              <a:solidFill>
                <a:srgbClr val="4D4D4D"/>
              </a:solidFill>
              <a:latin typeface="-apple-system"/>
            </a:endParaRPr>
          </a:p>
          <a:p>
            <a:endParaRPr lang="en-US" altLang="zh-CN" dirty="0">
              <a:solidFill>
                <a:srgbClr val="4D4D4D"/>
              </a:solidFill>
              <a:latin typeface="-apple-system"/>
            </a:endParaRPr>
          </a:p>
          <a:p>
            <a:r>
              <a:rPr lang="en-US" altLang="zh-CN" dirty="0">
                <a:solidFill>
                  <a:srgbClr val="4D4D4D"/>
                </a:solidFill>
                <a:latin typeface="-apple-system"/>
              </a:rPr>
              <a:t>2.</a:t>
            </a:r>
            <a:r>
              <a:rPr lang="zh-CN" altLang="en-US" dirty="0">
                <a:solidFill>
                  <a:srgbClr val="4D4D4D"/>
                </a:solidFill>
                <a:latin typeface="-apple-system"/>
              </a:rPr>
              <a:t>对于每个实体，因为有多个提及，把他们编码后的</a:t>
            </a:r>
            <a:r>
              <a:rPr lang="en-US" altLang="zh-CN" dirty="0">
                <a:solidFill>
                  <a:srgbClr val="4D4D4D"/>
                </a:solidFill>
                <a:latin typeface="-apple-system"/>
              </a:rPr>
              <a:t>embedding</a:t>
            </a:r>
            <a:r>
              <a:rPr lang="zh-CN" altLang="en-US" dirty="0">
                <a:solidFill>
                  <a:srgbClr val="4D4D4D"/>
                </a:solidFill>
                <a:latin typeface="-apple-system"/>
              </a:rPr>
              <a:t>，使用</a:t>
            </a:r>
            <a:r>
              <a:rPr lang="en-US" altLang="zh-CN" dirty="0" err="1">
                <a:solidFill>
                  <a:srgbClr val="4D4D4D"/>
                </a:solidFill>
                <a:latin typeface="-apple-system"/>
              </a:rPr>
              <a:t>logsumexp</a:t>
            </a:r>
            <a:r>
              <a:rPr lang="en-US" altLang="zh-CN" dirty="0">
                <a:solidFill>
                  <a:srgbClr val="4D4D4D"/>
                </a:solidFill>
                <a:latin typeface="-apple-system"/>
              </a:rPr>
              <a:t> pooling(Jia, Wong, and Poon 2019)</a:t>
            </a:r>
            <a:r>
              <a:rPr lang="zh-CN" altLang="en-US" dirty="0">
                <a:solidFill>
                  <a:srgbClr val="4D4D4D"/>
                </a:solidFill>
                <a:latin typeface="-apple-system"/>
              </a:rPr>
              <a:t>，得到实体的</a:t>
            </a:r>
            <a:r>
              <a:rPr lang="en-US" altLang="zh-CN" dirty="0">
                <a:solidFill>
                  <a:srgbClr val="4D4D4D"/>
                </a:solidFill>
                <a:latin typeface="-apple-system"/>
              </a:rPr>
              <a:t>embedding</a:t>
            </a:r>
            <a:r>
              <a:rPr lang="zh-CN" altLang="en-US" dirty="0">
                <a:solidFill>
                  <a:srgbClr val="4D4D4D"/>
                </a:solidFill>
                <a:latin typeface="-apple-system"/>
              </a:rPr>
              <a:t>表示</a:t>
            </a:r>
            <a:endParaRPr lang="en-US" altLang="zh-CN" dirty="0">
              <a:solidFill>
                <a:srgbClr val="4D4D4D"/>
              </a:solidFill>
              <a:latin typeface="-apple-system"/>
            </a:endParaRPr>
          </a:p>
          <a:p>
            <a:endParaRPr lang="en-US" altLang="zh-CN" dirty="0">
              <a:solidFill>
                <a:srgbClr val="4D4D4D"/>
              </a:solidFill>
              <a:latin typeface="-apple-system"/>
            </a:endParaRPr>
          </a:p>
          <a:p>
            <a:endParaRPr lang="en-US" altLang="zh-CN" dirty="0">
              <a:solidFill>
                <a:srgbClr val="4D4D4D"/>
              </a:solidFill>
              <a:latin typeface="-apple-system"/>
            </a:endParaRPr>
          </a:p>
          <a:p>
            <a:endParaRPr lang="en-US" altLang="zh-CN" dirty="0">
              <a:solidFill>
                <a:srgbClr val="4D4D4D"/>
              </a:solidFill>
              <a:latin typeface="-apple-system"/>
            </a:endParaRPr>
          </a:p>
          <a:p>
            <a:r>
              <a:rPr lang="en-US" altLang="zh-CN" dirty="0">
                <a:solidFill>
                  <a:srgbClr val="4D4D4D"/>
                </a:solidFill>
                <a:latin typeface="-apple-system"/>
              </a:rPr>
              <a:t>3.</a:t>
            </a:r>
            <a:r>
              <a:rPr lang="zh-CN" altLang="en-US" dirty="0">
                <a:solidFill>
                  <a:srgbClr val="4D4D4D"/>
                </a:solidFill>
                <a:latin typeface="-apple-system"/>
              </a:rPr>
              <a:t>获取一对实体的</a:t>
            </a:r>
            <a:r>
              <a:rPr lang="en-US" altLang="zh-CN" dirty="0">
                <a:solidFill>
                  <a:srgbClr val="4D4D4D"/>
                </a:solidFill>
                <a:latin typeface="-apple-system"/>
              </a:rPr>
              <a:t>embedding</a:t>
            </a:r>
            <a:r>
              <a:rPr lang="zh-CN" altLang="en-US" dirty="0">
                <a:solidFill>
                  <a:srgbClr val="4D4D4D"/>
                </a:solidFill>
                <a:latin typeface="-apple-system"/>
              </a:rPr>
              <a:t>以后，分别送入线性层，</a:t>
            </a:r>
            <a:r>
              <a:rPr lang="en-US" altLang="zh-CN" dirty="0">
                <a:solidFill>
                  <a:srgbClr val="4D4D4D"/>
                </a:solidFill>
                <a:latin typeface="-apple-system"/>
              </a:rPr>
              <a:t>tanh</a:t>
            </a:r>
            <a:r>
              <a:rPr lang="zh-CN" altLang="en-US" dirty="0">
                <a:solidFill>
                  <a:srgbClr val="4D4D4D"/>
                </a:solidFill>
                <a:latin typeface="-apple-system"/>
              </a:rPr>
              <a:t>再激活一下，二者一起送入全连接层，用</a:t>
            </a:r>
            <a:r>
              <a:rPr lang="en-US" altLang="zh-CN" dirty="0">
                <a:solidFill>
                  <a:srgbClr val="4D4D4D"/>
                </a:solidFill>
                <a:latin typeface="-apple-system"/>
              </a:rPr>
              <a:t>sigmoid</a:t>
            </a:r>
            <a:r>
              <a:rPr lang="zh-CN" altLang="en-US" dirty="0">
                <a:solidFill>
                  <a:srgbClr val="4D4D4D"/>
                </a:solidFill>
                <a:latin typeface="-apple-system"/>
              </a:rPr>
              <a:t>计算各个关系的概率</a:t>
            </a:r>
            <a:endParaRPr lang="zh-CN" altLang="en-US" dirty="0"/>
          </a:p>
        </p:txBody>
      </p:sp>
      <p:pic>
        <p:nvPicPr>
          <p:cNvPr id="12" name="图片 11">
            <a:extLst>
              <a:ext uri="{FF2B5EF4-FFF2-40B4-BE49-F238E27FC236}">
                <a16:creationId xmlns:a16="http://schemas.microsoft.com/office/drawing/2014/main" id="{D9D95B5E-47A3-4BFA-AAD7-379B782D4DEE}"/>
              </a:ext>
            </a:extLst>
          </p:cNvPr>
          <p:cNvPicPr>
            <a:picLocks noChangeAspect="1"/>
          </p:cNvPicPr>
          <p:nvPr/>
        </p:nvPicPr>
        <p:blipFill>
          <a:blip r:embed="rId2"/>
          <a:stretch>
            <a:fillRect/>
          </a:stretch>
        </p:blipFill>
        <p:spPr>
          <a:xfrm>
            <a:off x="1384644" y="2640938"/>
            <a:ext cx="5857875" cy="457200"/>
          </a:xfrm>
          <a:prstGeom prst="rect">
            <a:avLst/>
          </a:prstGeom>
        </p:spPr>
      </p:pic>
      <p:pic>
        <p:nvPicPr>
          <p:cNvPr id="14" name="图片 13">
            <a:extLst>
              <a:ext uri="{FF2B5EF4-FFF2-40B4-BE49-F238E27FC236}">
                <a16:creationId xmlns:a16="http://schemas.microsoft.com/office/drawing/2014/main" id="{0A72FA1B-1479-4C00-92DD-FA39FEC548FA}"/>
              </a:ext>
            </a:extLst>
          </p:cNvPr>
          <p:cNvPicPr>
            <a:picLocks noChangeAspect="1"/>
          </p:cNvPicPr>
          <p:nvPr/>
        </p:nvPicPr>
        <p:blipFill>
          <a:blip r:embed="rId3"/>
          <a:stretch>
            <a:fillRect/>
          </a:stretch>
        </p:blipFill>
        <p:spPr>
          <a:xfrm>
            <a:off x="1306996" y="3881792"/>
            <a:ext cx="4134679" cy="847933"/>
          </a:xfrm>
          <a:prstGeom prst="rect">
            <a:avLst/>
          </a:prstGeom>
        </p:spPr>
      </p:pic>
      <p:pic>
        <p:nvPicPr>
          <p:cNvPr id="16" name="图片 15">
            <a:extLst>
              <a:ext uri="{FF2B5EF4-FFF2-40B4-BE49-F238E27FC236}">
                <a16:creationId xmlns:a16="http://schemas.microsoft.com/office/drawing/2014/main" id="{D43FD772-2FDE-424F-B221-B134A0CF5B23}"/>
              </a:ext>
            </a:extLst>
          </p:cNvPr>
          <p:cNvPicPr>
            <a:picLocks noChangeAspect="1"/>
          </p:cNvPicPr>
          <p:nvPr/>
        </p:nvPicPr>
        <p:blipFill>
          <a:blip r:embed="rId4"/>
          <a:stretch>
            <a:fillRect/>
          </a:stretch>
        </p:blipFill>
        <p:spPr>
          <a:xfrm>
            <a:off x="1300370" y="5361832"/>
            <a:ext cx="4364935" cy="996344"/>
          </a:xfrm>
          <a:prstGeom prst="rect">
            <a:avLst/>
          </a:prstGeom>
        </p:spPr>
      </p:pic>
    </p:spTree>
    <p:extLst>
      <p:ext uri="{BB962C8B-B14F-4D97-AF65-F5344CB8AC3E}">
        <p14:creationId xmlns:p14="http://schemas.microsoft.com/office/powerpoint/2010/main" val="1630000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6</a:t>
            </a:fld>
            <a:r>
              <a:rPr lang="en-US" altLang="zh-CN"/>
              <a:t>/17</a:t>
            </a:r>
            <a:endParaRPr lang="zh-CN" altLang="en-US"/>
          </a:p>
        </p:txBody>
      </p:sp>
      <p:sp>
        <p:nvSpPr>
          <p:cNvPr id="8" name="矩形 7">
            <a:extLst>
              <a:ext uri="{FF2B5EF4-FFF2-40B4-BE49-F238E27FC236}">
                <a16:creationId xmlns:a16="http://schemas.microsoft.com/office/drawing/2014/main" id="{5AD280D4-DF3A-40E1-9A01-0A37B2DD0605}"/>
              </a:ext>
            </a:extLst>
          </p:cNvPr>
          <p:cNvSpPr/>
          <p:nvPr/>
        </p:nvSpPr>
        <p:spPr>
          <a:xfrm>
            <a:off x="0"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模型方法</a:t>
            </a:r>
          </a:p>
        </p:txBody>
      </p:sp>
      <p:sp>
        <p:nvSpPr>
          <p:cNvPr id="9" name="矩形 8">
            <a:extLst>
              <a:ext uri="{FF2B5EF4-FFF2-40B4-BE49-F238E27FC236}">
                <a16:creationId xmlns:a16="http://schemas.microsoft.com/office/drawing/2014/main" id="{5855AA6B-D357-4417-9386-E38635FA0C7C}"/>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Document-Level Relation Extraction with Adaptive Thresholding and Localized Context Pooling. </a:t>
            </a:r>
            <a:r>
              <a:rPr lang="en-US" altLang="zh-CN" sz="2000" dirty="0" err="1">
                <a:solidFill>
                  <a:schemeClr val="tx1"/>
                </a:solidFill>
              </a:rPr>
              <a:t>Wenxuan</a:t>
            </a:r>
            <a:r>
              <a:rPr lang="en-US" altLang="zh-CN" sz="2000" dirty="0">
                <a:solidFill>
                  <a:schemeClr val="tx1"/>
                </a:solidFill>
              </a:rPr>
              <a:t> Zhou, Kevin Huang, </a:t>
            </a:r>
            <a:r>
              <a:rPr lang="en-US" altLang="zh-CN" sz="2000" dirty="0" err="1">
                <a:solidFill>
                  <a:schemeClr val="tx1"/>
                </a:solidFill>
              </a:rPr>
              <a:t>Tengyu</a:t>
            </a:r>
            <a:r>
              <a:rPr lang="en-US" altLang="zh-CN" sz="2000" dirty="0">
                <a:solidFill>
                  <a:schemeClr val="tx1"/>
                </a:solidFill>
              </a:rPr>
              <a:t> Ma, Jing Huang. AAAI 2021</a:t>
            </a:r>
            <a:endParaRPr lang="zh-CN" altLang="en-US" sz="2000" dirty="0">
              <a:solidFill>
                <a:schemeClr val="tx1"/>
              </a:solidFill>
            </a:endParaRPr>
          </a:p>
        </p:txBody>
      </p:sp>
      <p:sp>
        <p:nvSpPr>
          <p:cNvPr id="10" name="文本框 9">
            <a:extLst>
              <a:ext uri="{FF2B5EF4-FFF2-40B4-BE49-F238E27FC236}">
                <a16:creationId xmlns:a16="http://schemas.microsoft.com/office/drawing/2014/main" id="{9EE7E821-1855-471D-BD5B-B78F28D70872}"/>
              </a:ext>
            </a:extLst>
          </p:cNvPr>
          <p:cNvSpPr txBox="1"/>
          <p:nvPr/>
        </p:nvSpPr>
        <p:spPr>
          <a:xfrm>
            <a:off x="490330" y="1705677"/>
            <a:ext cx="4572000" cy="400110"/>
          </a:xfrm>
          <a:prstGeom prst="rect">
            <a:avLst/>
          </a:prstGeom>
          <a:noFill/>
        </p:spPr>
        <p:txBody>
          <a:bodyPr wrap="square">
            <a:spAutoFit/>
          </a:bodyPr>
          <a:lstStyle/>
          <a:p>
            <a:r>
              <a:rPr lang="en-US" altLang="zh-CN" sz="2000" b="1" dirty="0">
                <a:solidFill>
                  <a:srgbClr val="4D4D4D"/>
                </a:solidFill>
                <a:latin typeface="-apple-system"/>
              </a:rPr>
              <a:t>Adaptive Thresholding</a:t>
            </a:r>
            <a:endParaRPr lang="zh-CN" altLang="en-US" sz="2000" b="1" dirty="0"/>
          </a:p>
        </p:txBody>
      </p:sp>
      <p:sp>
        <p:nvSpPr>
          <p:cNvPr id="11" name="文本框 10">
            <a:extLst>
              <a:ext uri="{FF2B5EF4-FFF2-40B4-BE49-F238E27FC236}">
                <a16:creationId xmlns:a16="http://schemas.microsoft.com/office/drawing/2014/main" id="{25C1AAB7-E284-4910-980E-0D338CB32082}"/>
              </a:ext>
            </a:extLst>
          </p:cNvPr>
          <p:cNvSpPr txBox="1"/>
          <p:nvPr/>
        </p:nvSpPr>
        <p:spPr>
          <a:xfrm>
            <a:off x="490329" y="2222511"/>
            <a:ext cx="8229601" cy="923330"/>
          </a:xfrm>
          <a:prstGeom prst="rect">
            <a:avLst/>
          </a:prstGeom>
          <a:noFill/>
        </p:spPr>
        <p:txBody>
          <a:bodyPr wrap="square">
            <a:spAutoFit/>
          </a:bodyPr>
          <a:lstStyle/>
          <a:p>
            <a:r>
              <a:rPr lang="en-US" altLang="zh-CN" dirty="0">
                <a:solidFill>
                  <a:srgbClr val="4D4D4D"/>
                </a:solidFill>
                <a:latin typeface="-apple-system"/>
              </a:rPr>
              <a:t>RE</a:t>
            </a:r>
            <a:r>
              <a:rPr lang="zh-CN" altLang="en-US" dirty="0">
                <a:solidFill>
                  <a:srgbClr val="4D4D4D"/>
                </a:solidFill>
                <a:latin typeface="-apple-system"/>
              </a:rPr>
              <a:t>分类器输入的是一个实体对之间的关系是</a:t>
            </a:r>
            <a:r>
              <a:rPr lang="en-US" altLang="zh-CN" dirty="0">
                <a:solidFill>
                  <a:srgbClr val="4D4D4D"/>
                </a:solidFill>
                <a:latin typeface="-apple-system"/>
              </a:rPr>
              <a:t>r</a:t>
            </a:r>
            <a:r>
              <a:rPr lang="zh-CN" altLang="en-US" dirty="0">
                <a:solidFill>
                  <a:srgbClr val="4D4D4D"/>
                </a:solidFill>
                <a:latin typeface="-apple-system"/>
              </a:rPr>
              <a:t>的概率，和阈值进行比较进行二分类。阈值一般由枚举找出。作者认为对于不同的实体对不能一概而论，将实体对</a:t>
            </a:r>
            <a:r>
              <a:rPr lang="en-US" altLang="zh-CN" dirty="0">
                <a:solidFill>
                  <a:srgbClr val="4D4D4D"/>
                </a:solidFill>
                <a:latin typeface="-apple-system"/>
              </a:rPr>
              <a:t>T</a:t>
            </a:r>
            <a:r>
              <a:rPr lang="zh-CN" altLang="en-US" dirty="0">
                <a:solidFill>
                  <a:srgbClr val="4D4D4D"/>
                </a:solidFill>
                <a:latin typeface="-apple-system"/>
              </a:rPr>
              <a:t>划分为正例和负例。</a:t>
            </a:r>
            <a:endParaRPr lang="zh-CN" altLang="en-US" dirty="0"/>
          </a:p>
        </p:txBody>
      </p:sp>
      <p:pic>
        <p:nvPicPr>
          <p:cNvPr id="4" name="图片 3">
            <a:extLst>
              <a:ext uri="{FF2B5EF4-FFF2-40B4-BE49-F238E27FC236}">
                <a16:creationId xmlns:a16="http://schemas.microsoft.com/office/drawing/2014/main" id="{84AAB6BE-6510-45A6-873C-51ED1CADA98B}"/>
              </a:ext>
            </a:extLst>
          </p:cNvPr>
          <p:cNvPicPr>
            <a:picLocks noChangeAspect="1"/>
          </p:cNvPicPr>
          <p:nvPr/>
        </p:nvPicPr>
        <p:blipFill rotWithShape="1">
          <a:blip r:embed="rId2"/>
          <a:srcRect l="-1" t="11556" r="-388"/>
          <a:stretch/>
        </p:blipFill>
        <p:spPr>
          <a:xfrm>
            <a:off x="1547562" y="3145841"/>
            <a:ext cx="3514768" cy="1454092"/>
          </a:xfrm>
          <a:prstGeom prst="rect">
            <a:avLst/>
          </a:prstGeom>
        </p:spPr>
      </p:pic>
      <p:sp>
        <p:nvSpPr>
          <p:cNvPr id="13" name="文本框 12">
            <a:extLst>
              <a:ext uri="{FF2B5EF4-FFF2-40B4-BE49-F238E27FC236}">
                <a16:creationId xmlns:a16="http://schemas.microsoft.com/office/drawing/2014/main" id="{B4F1E30F-04B3-46CD-A3D1-5431A027D35D}"/>
              </a:ext>
            </a:extLst>
          </p:cNvPr>
          <p:cNvSpPr txBox="1"/>
          <p:nvPr/>
        </p:nvSpPr>
        <p:spPr>
          <a:xfrm>
            <a:off x="490329" y="4793433"/>
            <a:ext cx="8229601" cy="646331"/>
          </a:xfrm>
          <a:prstGeom prst="rect">
            <a:avLst/>
          </a:prstGeom>
          <a:noFill/>
        </p:spPr>
        <p:txBody>
          <a:bodyPr wrap="square">
            <a:spAutoFit/>
          </a:bodyPr>
          <a:lstStyle/>
          <a:p>
            <a:r>
              <a:rPr lang="zh-CN" altLang="en-US" dirty="0">
                <a:solidFill>
                  <a:srgbClr val="4D4D4D"/>
                </a:solidFill>
                <a:latin typeface="-apple-system"/>
              </a:rPr>
              <a:t>如果实体对分类正确，正例的</a:t>
            </a:r>
            <a:r>
              <a:rPr lang="en-US" altLang="zh-CN" dirty="0">
                <a:solidFill>
                  <a:srgbClr val="4D4D4D"/>
                </a:solidFill>
                <a:latin typeface="-apple-system"/>
              </a:rPr>
              <a:t>logit</a:t>
            </a:r>
            <a:r>
              <a:rPr lang="zh-CN" altLang="en-US" dirty="0">
                <a:solidFill>
                  <a:srgbClr val="4D4D4D"/>
                </a:solidFill>
                <a:latin typeface="-apple-system"/>
              </a:rPr>
              <a:t>会高于阈值，负例标签的</a:t>
            </a:r>
            <a:r>
              <a:rPr lang="en-US" altLang="zh-CN" dirty="0">
                <a:solidFill>
                  <a:srgbClr val="4D4D4D"/>
                </a:solidFill>
                <a:latin typeface="-apple-system"/>
              </a:rPr>
              <a:t>logit</a:t>
            </a:r>
            <a:r>
              <a:rPr lang="zh-CN" altLang="en-US" dirty="0">
                <a:solidFill>
                  <a:srgbClr val="4D4D4D"/>
                </a:solidFill>
                <a:latin typeface="-apple-system"/>
              </a:rPr>
              <a:t>低于阈值。这个阈值</a:t>
            </a:r>
            <a:r>
              <a:rPr lang="en-US" altLang="zh-CN" dirty="0">
                <a:solidFill>
                  <a:srgbClr val="4D4D4D"/>
                </a:solidFill>
                <a:latin typeface="-apple-system"/>
              </a:rPr>
              <a:t>TH class</a:t>
            </a:r>
            <a:r>
              <a:rPr lang="zh-CN" altLang="en-US" dirty="0">
                <a:solidFill>
                  <a:srgbClr val="4D4D4D"/>
                </a:solidFill>
                <a:latin typeface="-apple-system"/>
              </a:rPr>
              <a:t>就可以自己学习得到。</a:t>
            </a:r>
            <a:endParaRPr lang="zh-CN" altLang="en-US" dirty="0"/>
          </a:p>
        </p:txBody>
      </p:sp>
    </p:spTree>
    <p:extLst>
      <p:ext uri="{BB962C8B-B14F-4D97-AF65-F5344CB8AC3E}">
        <p14:creationId xmlns:p14="http://schemas.microsoft.com/office/powerpoint/2010/main" val="3872620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7</a:t>
            </a:fld>
            <a:r>
              <a:rPr lang="en-US" altLang="zh-CN"/>
              <a:t>/17</a:t>
            </a:r>
            <a:endParaRPr lang="zh-CN" altLang="en-US"/>
          </a:p>
        </p:txBody>
      </p:sp>
      <p:sp>
        <p:nvSpPr>
          <p:cNvPr id="8" name="矩形 7">
            <a:extLst>
              <a:ext uri="{FF2B5EF4-FFF2-40B4-BE49-F238E27FC236}">
                <a16:creationId xmlns:a16="http://schemas.microsoft.com/office/drawing/2014/main" id="{5AD280D4-DF3A-40E1-9A01-0A37B2DD0605}"/>
              </a:ext>
            </a:extLst>
          </p:cNvPr>
          <p:cNvSpPr/>
          <p:nvPr/>
        </p:nvSpPr>
        <p:spPr>
          <a:xfrm>
            <a:off x="0"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模型方法</a:t>
            </a:r>
          </a:p>
        </p:txBody>
      </p:sp>
      <p:sp>
        <p:nvSpPr>
          <p:cNvPr id="9" name="矩形 8">
            <a:extLst>
              <a:ext uri="{FF2B5EF4-FFF2-40B4-BE49-F238E27FC236}">
                <a16:creationId xmlns:a16="http://schemas.microsoft.com/office/drawing/2014/main" id="{5855AA6B-D357-4417-9386-E38635FA0C7C}"/>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Document-Level Relation Extraction with Adaptive Thresholding and Localized Context Pooling. </a:t>
            </a:r>
            <a:r>
              <a:rPr lang="en-US" altLang="zh-CN" sz="2000" dirty="0" err="1">
                <a:solidFill>
                  <a:schemeClr val="tx1"/>
                </a:solidFill>
              </a:rPr>
              <a:t>Wenxuan</a:t>
            </a:r>
            <a:r>
              <a:rPr lang="en-US" altLang="zh-CN" sz="2000" dirty="0">
                <a:solidFill>
                  <a:schemeClr val="tx1"/>
                </a:solidFill>
              </a:rPr>
              <a:t> Zhou, Kevin Huang, </a:t>
            </a:r>
            <a:r>
              <a:rPr lang="en-US" altLang="zh-CN" sz="2000" dirty="0" err="1">
                <a:solidFill>
                  <a:schemeClr val="tx1"/>
                </a:solidFill>
              </a:rPr>
              <a:t>Tengyu</a:t>
            </a:r>
            <a:r>
              <a:rPr lang="en-US" altLang="zh-CN" sz="2000" dirty="0">
                <a:solidFill>
                  <a:schemeClr val="tx1"/>
                </a:solidFill>
              </a:rPr>
              <a:t> Ma, Jing Huang. AAAI 2021</a:t>
            </a:r>
            <a:endParaRPr lang="zh-CN" altLang="en-US" sz="2000" dirty="0">
              <a:solidFill>
                <a:schemeClr val="tx1"/>
              </a:solidFill>
            </a:endParaRPr>
          </a:p>
        </p:txBody>
      </p:sp>
      <p:sp>
        <p:nvSpPr>
          <p:cNvPr id="10" name="文本框 9">
            <a:extLst>
              <a:ext uri="{FF2B5EF4-FFF2-40B4-BE49-F238E27FC236}">
                <a16:creationId xmlns:a16="http://schemas.microsoft.com/office/drawing/2014/main" id="{9EE7E821-1855-471D-BD5B-B78F28D70872}"/>
              </a:ext>
            </a:extLst>
          </p:cNvPr>
          <p:cNvSpPr txBox="1"/>
          <p:nvPr/>
        </p:nvSpPr>
        <p:spPr>
          <a:xfrm>
            <a:off x="490330" y="1705677"/>
            <a:ext cx="4572000" cy="400110"/>
          </a:xfrm>
          <a:prstGeom prst="rect">
            <a:avLst/>
          </a:prstGeom>
          <a:noFill/>
        </p:spPr>
        <p:txBody>
          <a:bodyPr wrap="square">
            <a:spAutoFit/>
          </a:bodyPr>
          <a:lstStyle/>
          <a:p>
            <a:r>
              <a:rPr lang="en-US" altLang="zh-CN" sz="2000" b="1" dirty="0">
                <a:solidFill>
                  <a:srgbClr val="4D4D4D"/>
                </a:solidFill>
                <a:latin typeface="-apple-system"/>
              </a:rPr>
              <a:t>Adaptive Thresholding</a:t>
            </a:r>
            <a:endParaRPr lang="zh-CN" altLang="en-US" sz="2000" b="1" dirty="0"/>
          </a:p>
        </p:txBody>
      </p:sp>
      <p:sp>
        <p:nvSpPr>
          <p:cNvPr id="11" name="文本框 10">
            <a:extLst>
              <a:ext uri="{FF2B5EF4-FFF2-40B4-BE49-F238E27FC236}">
                <a16:creationId xmlns:a16="http://schemas.microsoft.com/office/drawing/2014/main" id="{25C1AAB7-E284-4910-980E-0D338CB32082}"/>
              </a:ext>
            </a:extLst>
          </p:cNvPr>
          <p:cNvSpPr txBox="1"/>
          <p:nvPr/>
        </p:nvSpPr>
        <p:spPr>
          <a:xfrm>
            <a:off x="490329" y="2222511"/>
            <a:ext cx="8229601" cy="646331"/>
          </a:xfrm>
          <a:prstGeom prst="rect">
            <a:avLst/>
          </a:prstGeom>
          <a:noFill/>
        </p:spPr>
        <p:txBody>
          <a:bodyPr wrap="square">
            <a:spAutoFit/>
          </a:bodyPr>
          <a:lstStyle/>
          <a:p>
            <a:r>
              <a:rPr lang="zh-CN" altLang="en-US" dirty="0">
                <a:solidFill>
                  <a:srgbClr val="4D4D4D"/>
                </a:solidFill>
                <a:latin typeface="-apple-system"/>
              </a:rPr>
              <a:t>为了学习新的模型，需要一个考虑</a:t>
            </a:r>
            <a:r>
              <a:rPr lang="en-US" altLang="zh-CN" dirty="0">
                <a:solidFill>
                  <a:srgbClr val="4D4D4D"/>
                </a:solidFill>
                <a:latin typeface="-apple-system"/>
              </a:rPr>
              <a:t>TH</a:t>
            </a:r>
            <a:r>
              <a:rPr lang="zh-CN" altLang="en-US" dirty="0">
                <a:solidFill>
                  <a:srgbClr val="4D4D4D"/>
                </a:solidFill>
                <a:latin typeface="-apple-system"/>
              </a:rPr>
              <a:t>类的特殊损失函数，作者设计了基于标准分类交叉熵损失的自适应阈值损失。损失函数分为两部分</a:t>
            </a:r>
            <a:endParaRPr lang="zh-CN" altLang="en-US" dirty="0"/>
          </a:p>
        </p:txBody>
      </p:sp>
      <p:sp>
        <p:nvSpPr>
          <p:cNvPr id="13" name="文本框 12">
            <a:extLst>
              <a:ext uri="{FF2B5EF4-FFF2-40B4-BE49-F238E27FC236}">
                <a16:creationId xmlns:a16="http://schemas.microsoft.com/office/drawing/2014/main" id="{B4F1E30F-04B3-46CD-A3D1-5431A027D35D}"/>
              </a:ext>
            </a:extLst>
          </p:cNvPr>
          <p:cNvSpPr txBox="1"/>
          <p:nvPr/>
        </p:nvSpPr>
        <p:spPr>
          <a:xfrm>
            <a:off x="490329" y="5018720"/>
            <a:ext cx="8229601" cy="923330"/>
          </a:xfrm>
          <a:prstGeom prst="rect">
            <a:avLst/>
          </a:prstGeom>
          <a:noFill/>
        </p:spPr>
        <p:txBody>
          <a:bodyPr wrap="square">
            <a:spAutoFit/>
          </a:bodyPr>
          <a:lstStyle/>
          <a:p>
            <a:pPr marL="285750" indent="-285750">
              <a:buFont typeface="Arial" panose="020B0604020202020204" pitchFamily="34" charset="0"/>
              <a:buChar char="•"/>
            </a:pPr>
            <a:r>
              <a:rPr lang="en-US" altLang="zh-CN" dirty="0">
                <a:solidFill>
                  <a:srgbClr val="4D4D4D"/>
                </a:solidFill>
                <a:latin typeface="-apple-system"/>
              </a:rPr>
              <a:t>L1</a:t>
            </a:r>
            <a:r>
              <a:rPr lang="zh-CN" altLang="en-US" dirty="0">
                <a:solidFill>
                  <a:srgbClr val="4D4D4D"/>
                </a:solidFill>
                <a:latin typeface="-apple-system"/>
              </a:rPr>
              <a:t>损失涉及正例标签和阈值，由于可能有多个正例标签，总损失计算为所有正例标签的交叉熵损失之和。</a:t>
            </a:r>
            <a:r>
              <a:rPr lang="en-US" altLang="zh-CN" dirty="0">
                <a:solidFill>
                  <a:srgbClr val="4D4D4D"/>
                </a:solidFill>
                <a:latin typeface="-apple-system"/>
              </a:rPr>
              <a:t>L1</a:t>
            </a:r>
            <a:r>
              <a:rPr lang="zh-CN" altLang="en-US" dirty="0">
                <a:solidFill>
                  <a:srgbClr val="4D4D4D"/>
                </a:solidFill>
                <a:latin typeface="-apple-system"/>
              </a:rPr>
              <a:t>将正例标签的</a:t>
            </a:r>
            <a:r>
              <a:rPr lang="en-US" altLang="zh-CN" dirty="0">
                <a:solidFill>
                  <a:srgbClr val="4D4D4D"/>
                </a:solidFill>
                <a:latin typeface="-apple-system"/>
              </a:rPr>
              <a:t>logit</a:t>
            </a:r>
            <a:r>
              <a:rPr lang="zh-CN" altLang="en-US" dirty="0">
                <a:solidFill>
                  <a:srgbClr val="4D4D4D"/>
                </a:solidFill>
                <a:latin typeface="-apple-system"/>
              </a:rPr>
              <a:t>值推到高于阈值。</a:t>
            </a:r>
          </a:p>
          <a:p>
            <a:pPr marL="285750" indent="-285750">
              <a:buFont typeface="Arial" panose="020B0604020202020204" pitchFamily="34" charset="0"/>
              <a:buChar char="•"/>
            </a:pPr>
            <a:r>
              <a:rPr lang="en-US" altLang="zh-CN" dirty="0">
                <a:solidFill>
                  <a:srgbClr val="4D4D4D"/>
                </a:solidFill>
                <a:latin typeface="-apple-system"/>
              </a:rPr>
              <a:t>L2</a:t>
            </a:r>
            <a:r>
              <a:rPr lang="zh-CN" altLang="en-US" dirty="0">
                <a:solidFill>
                  <a:srgbClr val="4D4D4D"/>
                </a:solidFill>
                <a:latin typeface="-apple-system"/>
              </a:rPr>
              <a:t>损失涉及负例标签和阈值。他把负例标签的</a:t>
            </a:r>
            <a:r>
              <a:rPr lang="en-US" altLang="zh-CN" dirty="0">
                <a:solidFill>
                  <a:srgbClr val="4D4D4D"/>
                </a:solidFill>
                <a:latin typeface="-apple-system"/>
              </a:rPr>
              <a:t>logit</a:t>
            </a:r>
            <a:r>
              <a:rPr lang="zh-CN" altLang="en-US" dirty="0">
                <a:solidFill>
                  <a:srgbClr val="4D4D4D"/>
                </a:solidFill>
                <a:latin typeface="-apple-system"/>
              </a:rPr>
              <a:t>值拉到低于阈值。</a:t>
            </a:r>
            <a:endParaRPr lang="zh-CN" altLang="en-US" dirty="0"/>
          </a:p>
        </p:txBody>
      </p:sp>
      <p:pic>
        <p:nvPicPr>
          <p:cNvPr id="5" name="图片 4">
            <a:extLst>
              <a:ext uri="{FF2B5EF4-FFF2-40B4-BE49-F238E27FC236}">
                <a16:creationId xmlns:a16="http://schemas.microsoft.com/office/drawing/2014/main" id="{C1668ED4-90CA-4A9E-BF95-658C2E4D696E}"/>
              </a:ext>
            </a:extLst>
          </p:cNvPr>
          <p:cNvPicPr>
            <a:picLocks noChangeAspect="1"/>
          </p:cNvPicPr>
          <p:nvPr/>
        </p:nvPicPr>
        <p:blipFill>
          <a:blip r:embed="rId2"/>
          <a:stretch>
            <a:fillRect/>
          </a:stretch>
        </p:blipFill>
        <p:spPr>
          <a:xfrm>
            <a:off x="1379676" y="2912381"/>
            <a:ext cx="4749455" cy="1880495"/>
          </a:xfrm>
          <a:prstGeom prst="rect">
            <a:avLst/>
          </a:prstGeom>
        </p:spPr>
      </p:pic>
    </p:spTree>
    <p:extLst>
      <p:ext uri="{BB962C8B-B14F-4D97-AF65-F5344CB8AC3E}">
        <p14:creationId xmlns:p14="http://schemas.microsoft.com/office/powerpoint/2010/main" val="435780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8</a:t>
            </a:fld>
            <a:r>
              <a:rPr lang="en-US" altLang="zh-CN"/>
              <a:t>/17</a:t>
            </a:r>
            <a:endParaRPr lang="zh-CN" altLang="en-US"/>
          </a:p>
        </p:txBody>
      </p:sp>
      <p:sp>
        <p:nvSpPr>
          <p:cNvPr id="8" name="矩形 7">
            <a:extLst>
              <a:ext uri="{FF2B5EF4-FFF2-40B4-BE49-F238E27FC236}">
                <a16:creationId xmlns:a16="http://schemas.microsoft.com/office/drawing/2014/main" id="{5AD280D4-DF3A-40E1-9A01-0A37B2DD0605}"/>
              </a:ext>
            </a:extLst>
          </p:cNvPr>
          <p:cNvSpPr/>
          <p:nvPr/>
        </p:nvSpPr>
        <p:spPr>
          <a:xfrm>
            <a:off x="0"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模型方法</a:t>
            </a:r>
          </a:p>
        </p:txBody>
      </p:sp>
      <p:sp>
        <p:nvSpPr>
          <p:cNvPr id="9" name="矩形 8">
            <a:extLst>
              <a:ext uri="{FF2B5EF4-FFF2-40B4-BE49-F238E27FC236}">
                <a16:creationId xmlns:a16="http://schemas.microsoft.com/office/drawing/2014/main" id="{5855AA6B-D357-4417-9386-E38635FA0C7C}"/>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Document-Level Relation Extraction with Adaptive Thresholding and Localized Context Pooling. </a:t>
            </a:r>
            <a:r>
              <a:rPr lang="en-US" altLang="zh-CN" sz="2000" dirty="0" err="1">
                <a:solidFill>
                  <a:schemeClr val="tx1"/>
                </a:solidFill>
              </a:rPr>
              <a:t>Wenxuan</a:t>
            </a:r>
            <a:r>
              <a:rPr lang="en-US" altLang="zh-CN" sz="2000" dirty="0">
                <a:solidFill>
                  <a:schemeClr val="tx1"/>
                </a:solidFill>
              </a:rPr>
              <a:t> Zhou, Kevin Huang, </a:t>
            </a:r>
            <a:r>
              <a:rPr lang="en-US" altLang="zh-CN" sz="2000" dirty="0" err="1">
                <a:solidFill>
                  <a:schemeClr val="tx1"/>
                </a:solidFill>
              </a:rPr>
              <a:t>Tengyu</a:t>
            </a:r>
            <a:r>
              <a:rPr lang="en-US" altLang="zh-CN" sz="2000" dirty="0">
                <a:solidFill>
                  <a:schemeClr val="tx1"/>
                </a:solidFill>
              </a:rPr>
              <a:t> Ma, Jing Huang. AAAI 2021</a:t>
            </a:r>
            <a:endParaRPr lang="zh-CN" altLang="en-US" sz="2000" dirty="0">
              <a:solidFill>
                <a:schemeClr val="tx1"/>
              </a:solidFill>
            </a:endParaRPr>
          </a:p>
        </p:txBody>
      </p:sp>
      <p:sp>
        <p:nvSpPr>
          <p:cNvPr id="10" name="文本框 9">
            <a:extLst>
              <a:ext uri="{FF2B5EF4-FFF2-40B4-BE49-F238E27FC236}">
                <a16:creationId xmlns:a16="http://schemas.microsoft.com/office/drawing/2014/main" id="{9EE7E821-1855-471D-BD5B-B78F28D70872}"/>
              </a:ext>
            </a:extLst>
          </p:cNvPr>
          <p:cNvSpPr txBox="1"/>
          <p:nvPr/>
        </p:nvSpPr>
        <p:spPr>
          <a:xfrm>
            <a:off x="490330" y="1705677"/>
            <a:ext cx="4572000" cy="400110"/>
          </a:xfrm>
          <a:prstGeom prst="rect">
            <a:avLst/>
          </a:prstGeom>
          <a:noFill/>
        </p:spPr>
        <p:txBody>
          <a:bodyPr wrap="square">
            <a:spAutoFit/>
          </a:bodyPr>
          <a:lstStyle/>
          <a:p>
            <a:r>
              <a:rPr lang="en-US" altLang="zh-CN" sz="2000" b="1" dirty="0">
                <a:solidFill>
                  <a:srgbClr val="4D4D4D"/>
                </a:solidFill>
                <a:latin typeface="-apple-system"/>
              </a:rPr>
              <a:t>Localized Context Pooling</a:t>
            </a:r>
            <a:endParaRPr lang="zh-CN" altLang="en-US" sz="2000" b="1" dirty="0"/>
          </a:p>
        </p:txBody>
      </p:sp>
      <p:sp>
        <p:nvSpPr>
          <p:cNvPr id="11" name="文本框 10">
            <a:extLst>
              <a:ext uri="{FF2B5EF4-FFF2-40B4-BE49-F238E27FC236}">
                <a16:creationId xmlns:a16="http://schemas.microsoft.com/office/drawing/2014/main" id="{25C1AAB7-E284-4910-980E-0D338CB32082}"/>
              </a:ext>
            </a:extLst>
          </p:cNvPr>
          <p:cNvSpPr txBox="1"/>
          <p:nvPr/>
        </p:nvSpPr>
        <p:spPr>
          <a:xfrm>
            <a:off x="490330" y="2105787"/>
            <a:ext cx="8229601" cy="2585323"/>
          </a:xfrm>
          <a:prstGeom prst="rect">
            <a:avLst/>
          </a:prstGeom>
          <a:noFill/>
        </p:spPr>
        <p:txBody>
          <a:bodyPr wrap="square">
            <a:spAutoFit/>
          </a:bodyPr>
          <a:lstStyle/>
          <a:p>
            <a:pPr indent="457200"/>
            <a:r>
              <a:rPr lang="zh-CN" altLang="en-US" dirty="0">
                <a:solidFill>
                  <a:srgbClr val="4D4D4D"/>
                </a:solidFill>
                <a:latin typeface="-apple-system"/>
              </a:rPr>
              <a:t>有的上下文可能和实体对没关系，作者只关心对决定实体对的关系有用的上下文。</a:t>
            </a:r>
            <a:endParaRPr lang="en-US" altLang="zh-CN" dirty="0">
              <a:solidFill>
                <a:srgbClr val="4D4D4D"/>
              </a:solidFill>
              <a:latin typeface="-apple-system"/>
            </a:endParaRPr>
          </a:p>
          <a:p>
            <a:pPr indent="457200"/>
            <a:r>
              <a:rPr lang="zh-CN" altLang="en-US" dirty="0">
                <a:solidFill>
                  <a:srgbClr val="4D4D4D"/>
                </a:solidFill>
                <a:latin typeface="-apple-system"/>
              </a:rPr>
              <a:t>首先使用</a:t>
            </a:r>
            <a:r>
              <a:rPr lang="en-US" altLang="zh-CN" dirty="0">
                <a:solidFill>
                  <a:srgbClr val="4D4D4D"/>
                </a:solidFill>
                <a:latin typeface="-apple-system"/>
              </a:rPr>
              <a:t>transformer-based</a:t>
            </a:r>
            <a:r>
              <a:rPr lang="zh-CN" altLang="en-US" dirty="0">
                <a:solidFill>
                  <a:srgbClr val="4D4D4D"/>
                </a:solidFill>
                <a:latin typeface="-apple-system"/>
              </a:rPr>
              <a:t>的模型作为编码器（可以获取到</a:t>
            </a:r>
            <a:r>
              <a:rPr lang="en-US" altLang="zh-CN" dirty="0">
                <a:solidFill>
                  <a:srgbClr val="4D4D4D"/>
                </a:solidFill>
                <a:latin typeface="-apple-system"/>
              </a:rPr>
              <a:t>token</a:t>
            </a:r>
            <a:r>
              <a:rPr lang="zh-CN" altLang="en-US" dirty="0">
                <a:solidFill>
                  <a:srgbClr val="4D4D4D"/>
                </a:solidFill>
                <a:latin typeface="-apple-system"/>
              </a:rPr>
              <a:t>级别的依赖关系，通过多头自注意力）</a:t>
            </a:r>
            <a:r>
              <a:rPr lang="en-US" altLang="zh-CN" dirty="0">
                <a:solidFill>
                  <a:srgbClr val="4D4D4D"/>
                </a:solidFill>
                <a:latin typeface="-apple-system"/>
              </a:rPr>
              <a:t>(Vaswani et al. 2017</a:t>
            </a:r>
            <a:r>
              <a:rPr lang="zh-CN" altLang="en-US" dirty="0">
                <a:solidFill>
                  <a:srgbClr val="4D4D4D"/>
                </a:solidFill>
                <a:latin typeface="-apple-system"/>
              </a:rPr>
              <a:t>）。然后直接使用</a:t>
            </a:r>
            <a:r>
              <a:rPr lang="en-US" altLang="zh-CN" dirty="0" err="1">
                <a:solidFill>
                  <a:srgbClr val="4D4D4D"/>
                </a:solidFill>
                <a:latin typeface="-apple-system"/>
              </a:rPr>
              <a:t>attension</a:t>
            </a:r>
            <a:r>
              <a:rPr lang="en-US" altLang="zh-CN" dirty="0">
                <a:solidFill>
                  <a:srgbClr val="4D4D4D"/>
                </a:solidFill>
                <a:latin typeface="-apple-system"/>
              </a:rPr>
              <a:t> heads</a:t>
            </a:r>
            <a:r>
              <a:rPr lang="zh-CN" altLang="en-US" dirty="0">
                <a:solidFill>
                  <a:srgbClr val="4D4D4D"/>
                </a:solidFill>
                <a:latin typeface="-apple-system"/>
              </a:rPr>
              <a:t>来做池化。这个方法是直接转换了已经训练好的</a:t>
            </a:r>
            <a:r>
              <a:rPr lang="en-US" altLang="zh-CN" dirty="0">
                <a:solidFill>
                  <a:srgbClr val="4D4D4D"/>
                </a:solidFill>
                <a:latin typeface="-apple-system"/>
              </a:rPr>
              <a:t>token</a:t>
            </a:r>
            <a:r>
              <a:rPr lang="zh-CN" altLang="en-US" dirty="0">
                <a:solidFill>
                  <a:srgbClr val="4D4D4D"/>
                </a:solidFill>
                <a:latin typeface="-apple-system"/>
              </a:rPr>
              <a:t>而没有学新的</a:t>
            </a:r>
            <a:r>
              <a:rPr lang="en-US" altLang="zh-CN" dirty="0" err="1">
                <a:solidFill>
                  <a:srgbClr val="4D4D4D"/>
                </a:solidFill>
                <a:latin typeface="-apple-system"/>
              </a:rPr>
              <a:t>attension</a:t>
            </a:r>
            <a:r>
              <a:rPr lang="zh-CN" altLang="en-US" dirty="0">
                <a:solidFill>
                  <a:srgbClr val="4D4D4D"/>
                </a:solidFill>
                <a:latin typeface="-apple-system"/>
              </a:rPr>
              <a:t>。</a:t>
            </a:r>
            <a:endParaRPr lang="en-US" altLang="zh-CN" dirty="0">
              <a:solidFill>
                <a:srgbClr val="4D4D4D"/>
              </a:solidFill>
              <a:latin typeface="-apple-system"/>
            </a:endParaRPr>
          </a:p>
          <a:p>
            <a:pPr indent="457200"/>
            <a:r>
              <a:rPr lang="zh-CN" altLang="en-US" dirty="0">
                <a:solidFill>
                  <a:srgbClr val="4D4D4D"/>
                </a:solidFill>
                <a:latin typeface="-apple-system"/>
              </a:rPr>
              <a:t>选择带有*符号的</a:t>
            </a:r>
            <a:r>
              <a:rPr lang="en-US" altLang="zh-CN" dirty="0" err="1">
                <a:solidFill>
                  <a:srgbClr val="4D4D4D"/>
                </a:solidFill>
                <a:latin typeface="-apple-system"/>
              </a:rPr>
              <a:t>attension</a:t>
            </a:r>
            <a:r>
              <a:rPr lang="zh-CN" altLang="en-US" dirty="0">
                <a:solidFill>
                  <a:srgbClr val="4D4D4D"/>
                </a:solidFill>
                <a:latin typeface="-apple-system"/>
              </a:rPr>
              <a:t>作为</a:t>
            </a:r>
            <a:r>
              <a:rPr lang="en-US" altLang="zh-CN" dirty="0">
                <a:solidFill>
                  <a:srgbClr val="4D4D4D"/>
                </a:solidFill>
                <a:latin typeface="-apple-system"/>
              </a:rPr>
              <a:t>mention-level</a:t>
            </a:r>
            <a:r>
              <a:rPr lang="zh-CN" altLang="en-US" dirty="0">
                <a:solidFill>
                  <a:srgbClr val="4D4D4D"/>
                </a:solidFill>
                <a:latin typeface="-apple-system"/>
              </a:rPr>
              <a:t>的</a:t>
            </a:r>
            <a:r>
              <a:rPr lang="en-US" altLang="zh-CN" dirty="0" err="1">
                <a:solidFill>
                  <a:srgbClr val="4D4D4D"/>
                </a:solidFill>
                <a:latin typeface="-apple-system"/>
              </a:rPr>
              <a:t>attension</a:t>
            </a:r>
            <a:r>
              <a:rPr lang="zh-CN" altLang="en-US" dirty="0">
                <a:solidFill>
                  <a:srgbClr val="4D4D4D"/>
                </a:solidFill>
                <a:latin typeface="-apple-system"/>
              </a:rPr>
              <a:t>，然后对同一实体的</a:t>
            </a:r>
            <a:r>
              <a:rPr lang="en-US" altLang="zh-CN" dirty="0">
                <a:solidFill>
                  <a:srgbClr val="4D4D4D"/>
                </a:solidFill>
                <a:latin typeface="-apple-system"/>
              </a:rPr>
              <a:t>mention-level</a:t>
            </a:r>
            <a:r>
              <a:rPr lang="zh-CN" altLang="en-US" dirty="0">
                <a:solidFill>
                  <a:srgbClr val="4D4D4D"/>
                </a:solidFill>
                <a:latin typeface="-apple-system"/>
              </a:rPr>
              <a:t>的</a:t>
            </a:r>
            <a:r>
              <a:rPr lang="en-US" altLang="zh-CN" dirty="0" err="1">
                <a:solidFill>
                  <a:srgbClr val="4D4D4D"/>
                </a:solidFill>
                <a:latin typeface="-apple-system"/>
              </a:rPr>
              <a:t>attension</a:t>
            </a:r>
            <a:r>
              <a:rPr lang="zh-CN" altLang="en-US" dirty="0">
                <a:solidFill>
                  <a:srgbClr val="4D4D4D"/>
                </a:solidFill>
                <a:latin typeface="-apple-system"/>
              </a:rPr>
              <a:t>取平均得到</a:t>
            </a:r>
            <a:r>
              <a:rPr lang="en-US" altLang="zh-CN" dirty="0">
                <a:solidFill>
                  <a:srgbClr val="4D4D4D"/>
                </a:solidFill>
                <a:latin typeface="-apple-system"/>
              </a:rPr>
              <a:t>entity</a:t>
            </a:r>
            <a:r>
              <a:rPr lang="zh-CN" altLang="en-US" dirty="0">
                <a:solidFill>
                  <a:srgbClr val="4D4D4D"/>
                </a:solidFill>
                <a:latin typeface="-apple-system"/>
              </a:rPr>
              <a:t>级别的</a:t>
            </a:r>
            <a:r>
              <a:rPr lang="en-US" altLang="zh-CN" dirty="0" err="1">
                <a:solidFill>
                  <a:srgbClr val="4D4D4D"/>
                </a:solidFill>
                <a:latin typeface="-apple-system"/>
              </a:rPr>
              <a:t>attension</a:t>
            </a:r>
            <a:r>
              <a:rPr lang="zh-CN" altLang="en-US" dirty="0">
                <a:solidFill>
                  <a:srgbClr val="4D4D4D"/>
                </a:solidFill>
                <a:latin typeface="-apple-system"/>
              </a:rPr>
              <a:t>，对于一个实体对</a:t>
            </a:r>
            <a:r>
              <a:rPr lang="en-US" altLang="zh-CN" dirty="0">
                <a:solidFill>
                  <a:srgbClr val="4D4D4D"/>
                </a:solidFill>
                <a:latin typeface="-apple-system"/>
              </a:rPr>
              <a:t>(es, </a:t>
            </a:r>
            <a:r>
              <a:rPr lang="en-US" altLang="zh-CN" dirty="0" err="1">
                <a:solidFill>
                  <a:srgbClr val="4D4D4D"/>
                </a:solidFill>
                <a:latin typeface="-apple-system"/>
              </a:rPr>
              <a:t>eo</a:t>
            </a:r>
            <a:r>
              <a:rPr lang="en-US" altLang="zh-CN" dirty="0">
                <a:solidFill>
                  <a:srgbClr val="4D4D4D"/>
                </a:solidFill>
                <a:latin typeface="-apple-system"/>
              </a:rPr>
              <a:t>)</a:t>
            </a:r>
            <a:r>
              <a:rPr lang="zh-CN" altLang="en-US" dirty="0">
                <a:solidFill>
                  <a:srgbClr val="4D4D4D"/>
                </a:solidFill>
                <a:latin typeface="-apple-system"/>
              </a:rPr>
              <a:t>，对他们的</a:t>
            </a:r>
            <a:r>
              <a:rPr lang="en-US" altLang="zh-CN" dirty="0">
                <a:solidFill>
                  <a:srgbClr val="4D4D4D"/>
                </a:solidFill>
                <a:latin typeface="-apple-system"/>
              </a:rPr>
              <a:t>entity</a:t>
            </a:r>
            <a:r>
              <a:rPr lang="zh-CN" altLang="en-US" dirty="0">
                <a:solidFill>
                  <a:srgbClr val="4D4D4D"/>
                </a:solidFill>
                <a:latin typeface="-apple-system"/>
              </a:rPr>
              <a:t>级别的</a:t>
            </a:r>
            <a:r>
              <a:rPr lang="en-US" altLang="zh-CN" dirty="0">
                <a:solidFill>
                  <a:srgbClr val="4D4D4D"/>
                </a:solidFill>
                <a:latin typeface="-apple-system"/>
              </a:rPr>
              <a:t>attention</a:t>
            </a:r>
            <a:r>
              <a:rPr lang="zh-CN" altLang="en-US" dirty="0">
                <a:solidFill>
                  <a:srgbClr val="4D4D4D"/>
                </a:solidFill>
                <a:latin typeface="-apple-system"/>
              </a:rPr>
              <a:t>相乘，找到对两者都重要的局部上下文，并得到局部上下文</a:t>
            </a:r>
            <a:r>
              <a:rPr lang="en-US" altLang="zh-CN" dirty="0">
                <a:solidFill>
                  <a:srgbClr val="4D4D4D"/>
                </a:solidFill>
                <a:latin typeface="-apple-system"/>
              </a:rPr>
              <a:t>embedding</a:t>
            </a:r>
            <a:endParaRPr lang="zh-CN" altLang="en-US" dirty="0">
              <a:solidFill>
                <a:srgbClr val="4D4D4D"/>
              </a:solidFill>
              <a:latin typeface="-apple-system"/>
            </a:endParaRPr>
          </a:p>
        </p:txBody>
      </p:sp>
      <p:pic>
        <p:nvPicPr>
          <p:cNvPr id="12" name="图片 11">
            <a:extLst>
              <a:ext uri="{FF2B5EF4-FFF2-40B4-BE49-F238E27FC236}">
                <a16:creationId xmlns:a16="http://schemas.microsoft.com/office/drawing/2014/main" id="{0CC9F1C4-7871-4A26-9398-A9E4699D11E1}"/>
              </a:ext>
            </a:extLst>
          </p:cNvPr>
          <p:cNvPicPr>
            <a:picLocks noChangeAspect="1"/>
          </p:cNvPicPr>
          <p:nvPr/>
        </p:nvPicPr>
        <p:blipFill>
          <a:blip r:embed="rId2"/>
          <a:stretch>
            <a:fillRect/>
          </a:stretch>
        </p:blipFill>
        <p:spPr>
          <a:xfrm>
            <a:off x="974675" y="4591719"/>
            <a:ext cx="2612006" cy="2027742"/>
          </a:xfrm>
          <a:prstGeom prst="rect">
            <a:avLst/>
          </a:prstGeom>
        </p:spPr>
      </p:pic>
    </p:spTree>
    <p:extLst>
      <p:ext uri="{BB962C8B-B14F-4D97-AF65-F5344CB8AC3E}">
        <p14:creationId xmlns:p14="http://schemas.microsoft.com/office/powerpoint/2010/main" val="2744943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F75F10EF-0B00-49B6-92A8-80A211363EA3}"/>
              </a:ext>
            </a:extLst>
          </p:cNvPr>
          <p:cNvSpPr>
            <a:spLocks noGrp="1"/>
          </p:cNvSpPr>
          <p:nvPr>
            <p:ph type="sldNum" sz="quarter" idx="12"/>
          </p:nvPr>
        </p:nvSpPr>
        <p:spPr/>
        <p:txBody>
          <a:bodyPr/>
          <a:lstStyle/>
          <a:p>
            <a:fld id="{47E89491-EFDB-497E-854A-EC3102C9FAE1}" type="slidenum">
              <a:rPr lang="zh-CN" altLang="en-US" smtClean="0"/>
              <a:pPr/>
              <a:t>9</a:t>
            </a:fld>
            <a:r>
              <a:rPr lang="en-US" altLang="zh-CN"/>
              <a:t>/17</a:t>
            </a:r>
            <a:endParaRPr lang="zh-CN" altLang="en-US"/>
          </a:p>
        </p:txBody>
      </p:sp>
      <p:sp>
        <p:nvSpPr>
          <p:cNvPr id="8" name="矩形 7">
            <a:extLst>
              <a:ext uri="{FF2B5EF4-FFF2-40B4-BE49-F238E27FC236}">
                <a16:creationId xmlns:a16="http://schemas.microsoft.com/office/drawing/2014/main" id="{5AD280D4-DF3A-40E1-9A01-0A37B2DD0605}"/>
              </a:ext>
            </a:extLst>
          </p:cNvPr>
          <p:cNvSpPr/>
          <p:nvPr/>
        </p:nvSpPr>
        <p:spPr>
          <a:xfrm>
            <a:off x="0" y="90386"/>
            <a:ext cx="3659977" cy="646331"/>
          </a:xfrm>
          <a:prstGeom prst="rect">
            <a:avLst/>
          </a:prstGeom>
        </p:spPr>
        <p:txBody>
          <a:bodyPr wrap="square">
            <a:spAutoFit/>
          </a:bodyPr>
          <a:lstStyle/>
          <a:p>
            <a:pPr algn="ctr" defTabSz="685800"/>
            <a:r>
              <a:rPr lang="zh-CN" altLang="en-US" sz="3600" b="1" kern="0">
                <a:solidFill>
                  <a:srgbClr val="1557AE"/>
                </a:solidFill>
                <a:latin typeface="黑体" panose="02010609060101010101" pitchFamily="49" charset="-122"/>
                <a:ea typeface="黑体" panose="02010609060101010101" pitchFamily="49" charset="-122"/>
              </a:rPr>
              <a:t>实验结果</a:t>
            </a:r>
          </a:p>
        </p:txBody>
      </p:sp>
      <p:sp>
        <p:nvSpPr>
          <p:cNvPr id="6" name="矩形 5">
            <a:extLst>
              <a:ext uri="{FF2B5EF4-FFF2-40B4-BE49-F238E27FC236}">
                <a16:creationId xmlns:a16="http://schemas.microsoft.com/office/drawing/2014/main" id="{220D1840-74FC-4CEC-B78D-B7B18C90A89D}"/>
              </a:ext>
            </a:extLst>
          </p:cNvPr>
          <p:cNvSpPr/>
          <p:nvPr/>
        </p:nvSpPr>
        <p:spPr>
          <a:xfrm>
            <a:off x="951369" y="1747751"/>
            <a:ext cx="7528697" cy="412613"/>
          </a:xfrm>
          <a:prstGeom prst="rect">
            <a:avLst/>
          </a:prstGeom>
        </p:spPr>
        <p:txBody>
          <a:bodyPr wrap="square">
            <a:spAutoFit/>
          </a:bodyPr>
          <a:lstStyle/>
          <a:p>
            <a:pPr>
              <a:lnSpc>
                <a:spcPct val="120000"/>
              </a:lnSpc>
            </a:pPr>
            <a:r>
              <a:rPr lang="zh-CN" altLang="en-US" sz="2000" dirty="0">
                <a:latin typeface="黑体" panose="02010609060101010101" pitchFamily="49" charset="-122"/>
                <a:ea typeface="黑体" panose="02010609060101010101" pitchFamily="49" charset="-122"/>
              </a:rPr>
              <a:t>数据集：</a:t>
            </a:r>
            <a:endParaRPr lang="en-US" altLang="zh-CN" sz="2000" dirty="0">
              <a:latin typeface="黑体" panose="02010609060101010101" pitchFamily="49" charset="-122"/>
              <a:ea typeface="黑体" panose="02010609060101010101" pitchFamily="49" charset="-122"/>
            </a:endParaRPr>
          </a:p>
        </p:txBody>
      </p:sp>
      <p:sp>
        <p:nvSpPr>
          <p:cNvPr id="10" name="矩形 9">
            <a:extLst>
              <a:ext uri="{FF2B5EF4-FFF2-40B4-BE49-F238E27FC236}">
                <a16:creationId xmlns:a16="http://schemas.microsoft.com/office/drawing/2014/main" id="{DC59FEDD-E09E-41A4-8692-1F0D5B4213AB}"/>
              </a:ext>
            </a:extLst>
          </p:cNvPr>
          <p:cNvSpPr/>
          <p:nvPr/>
        </p:nvSpPr>
        <p:spPr>
          <a:xfrm>
            <a:off x="190500" y="809625"/>
            <a:ext cx="8810625" cy="87656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Document-Level Relation Extraction with Adaptive Thresholding and Localized Context Pooling. </a:t>
            </a:r>
            <a:r>
              <a:rPr lang="en-US" altLang="zh-CN" sz="2000" dirty="0" err="1">
                <a:solidFill>
                  <a:schemeClr val="tx1"/>
                </a:solidFill>
              </a:rPr>
              <a:t>Wenxuan</a:t>
            </a:r>
            <a:r>
              <a:rPr lang="en-US" altLang="zh-CN" sz="2000" dirty="0">
                <a:solidFill>
                  <a:schemeClr val="tx1"/>
                </a:solidFill>
              </a:rPr>
              <a:t> Zhou, Kevin Huang, </a:t>
            </a:r>
            <a:r>
              <a:rPr lang="en-US" altLang="zh-CN" sz="2000" dirty="0" err="1">
                <a:solidFill>
                  <a:schemeClr val="tx1"/>
                </a:solidFill>
              </a:rPr>
              <a:t>Tengyu</a:t>
            </a:r>
            <a:r>
              <a:rPr lang="en-US" altLang="zh-CN" sz="2000" dirty="0">
                <a:solidFill>
                  <a:schemeClr val="tx1"/>
                </a:solidFill>
              </a:rPr>
              <a:t> Ma, Jing Huang. AAAI 2021</a:t>
            </a:r>
            <a:endParaRPr lang="zh-CN" altLang="en-US" sz="2000" dirty="0">
              <a:solidFill>
                <a:schemeClr val="tx1"/>
              </a:solidFill>
            </a:endParaRPr>
          </a:p>
        </p:txBody>
      </p:sp>
      <p:pic>
        <p:nvPicPr>
          <p:cNvPr id="5" name="图片 4">
            <a:extLst>
              <a:ext uri="{FF2B5EF4-FFF2-40B4-BE49-F238E27FC236}">
                <a16:creationId xmlns:a16="http://schemas.microsoft.com/office/drawing/2014/main" id="{F1453CFD-30BE-49AF-B4F9-66810E40AE2F}"/>
              </a:ext>
            </a:extLst>
          </p:cNvPr>
          <p:cNvPicPr>
            <a:picLocks noChangeAspect="1"/>
          </p:cNvPicPr>
          <p:nvPr/>
        </p:nvPicPr>
        <p:blipFill>
          <a:blip r:embed="rId2"/>
          <a:stretch>
            <a:fillRect/>
          </a:stretch>
        </p:blipFill>
        <p:spPr>
          <a:xfrm>
            <a:off x="951369" y="2160364"/>
            <a:ext cx="4464483" cy="3783236"/>
          </a:xfrm>
          <a:prstGeom prst="rect">
            <a:avLst/>
          </a:prstGeom>
        </p:spPr>
      </p:pic>
    </p:spTree>
    <p:extLst>
      <p:ext uri="{BB962C8B-B14F-4D97-AF65-F5344CB8AC3E}">
        <p14:creationId xmlns:p14="http://schemas.microsoft.com/office/powerpoint/2010/main" val="319091323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2226</TotalTime>
  <Words>1156</Words>
  <Application>Microsoft Office PowerPoint</Application>
  <PresentationFormat>全屏显示(4:3)</PresentationFormat>
  <Paragraphs>69</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-apple-system</vt:lpstr>
      <vt:lpstr>PingFang SC Semibold</vt:lpstr>
      <vt:lpstr>等线</vt:lpstr>
      <vt:lpstr>方正兰亭中黑_GBK</vt:lpstr>
      <vt:lpstr>黑体</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张 宇航</cp:lastModifiedBy>
  <cp:revision>58</cp:revision>
  <dcterms:created xsi:type="dcterms:W3CDTF">2020-12-11T13:22:15Z</dcterms:created>
  <dcterms:modified xsi:type="dcterms:W3CDTF">2022-04-08T06:45:12Z</dcterms:modified>
</cp:coreProperties>
</file>