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56" r:id="rId3"/>
    <p:sldId id="280" r:id="rId4"/>
    <p:sldId id="276" r:id="rId5"/>
    <p:sldId id="281" r:id="rId6"/>
    <p:sldId id="278" r:id="rId7"/>
    <p:sldId id="282" r:id="rId8"/>
    <p:sldId id="283" r:id="rId9"/>
    <p:sldId id="279" r:id="rId10"/>
    <p:sldId id="284" r:id="rId11"/>
    <p:sldId id="285" r:id="rId12"/>
    <p:sldId id="275"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7C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24" autoAdjust="0"/>
    <p:restoredTop sz="94660"/>
  </p:normalViewPr>
  <p:slideViewPr>
    <p:cSldViewPr snapToGrid="0">
      <p:cViewPr varScale="1">
        <p:scale>
          <a:sx n="114" d="100"/>
          <a:sy n="114" d="100"/>
        </p:scale>
        <p:origin x="12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D08009-CC88-469C-B9AD-AAC4458F0AB8}" type="datetimeFigureOut">
              <a:rPr lang="zh-CN" altLang="en-US" smtClean="0"/>
              <a:t>2021/11/4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263654-CCA4-4426-B3D0-25BB6768A09A}" type="slidenum">
              <a:rPr lang="zh-CN" altLang="en-US" smtClean="0"/>
              <a:t>‹#›</a:t>
            </a:fld>
            <a:endParaRPr lang="zh-CN" altLang="en-US"/>
          </a:p>
        </p:txBody>
      </p:sp>
    </p:spTree>
    <p:extLst>
      <p:ext uri="{BB962C8B-B14F-4D97-AF65-F5344CB8AC3E}">
        <p14:creationId xmlns:p14="http://schemas.microsoft.com/office/powerpoint/2010/main" val="4025607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D1409A9-5570-4B91-B71C-1FE856E78E43}"/>
              </a:ext>
            </a:extLst>
          </p:cNvPr>
          <p:cNvPicPr>
            <a:picLocks noChangeAspect="1"/>
          </p:cNvPicPr>
          <p:nvPr userDrawn="1"/>
        </p:nvPicPr>
        <p:blipFill>
          <a:blip r:embed="rId2">
            <a:extLst>
              <a:ext uri="{28A0092B-C50C-407E-A947-70E740481C1C}">
                <a14:useLocalDpi xmlns:a14="http://schemas.microsoft.com/office/drawing/2010/main" val="0"/>
              </a:ext>
            </a:extLst>
          </a:blip>
          <a:srcRect l="-2"/>
          <a:stretch>
            <a:fillRect/>
          </a:stretch>
        </p:blipFill>
        <p:spPr bwMode="auto">
          <a:xfrm>
            <a:off x="123829" y="66674"/>
            <a:ext cx="3032110" cy="88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75F05FF9-704F-4FEC-9D90-8BFB180667C7}"/>
              </a:ext>
            </a:extLst>
          </p:cNvPr>
          <p:cNvSpPr/>
          <p:nvPr userDrawn="1"/>
        </p:nvSpPr>
        <p:spPr>
          <a:xfrm>
            <a:off x="0" y="2005013"/>
            <a:ext cx="9144000" cy="1744662"/>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方正兰亭中黑_GBK" panose="02000000000000000000" pitchFamily="2" charset="-122"/>
              <a:ea typeface="方正兰亭中黑_GBK" panose="02000000000000000000" pitchFamily="2" charset="-122"/>
            </a:endParaRPr>
          </a:p>
        </p:txBody>
      </p:sp>
      <p:pic>
        <p:nvPicPr>
          <p:cNvPr id="7" name="Picture 4">
            <a:extLst>
              <a:ext uri="{FF2B5EF4-FFF2-40B4-BE49-F238E27FC236}">
                <a16:creationId xmlns:a16="http://schemas.microsoft.com/office/drawing/2014/main" id="{AB9046C5-849D-42DF-A885-93D4696BD22B}"/>
              </a:ext>
            </a:extLst>
          </p:cNvPr>
          <p:cNvPicPr>
            <a:picLocks noChangeAspect="1" noChangeArrowheads="1"/>
          </p:cNvPicPr>
          <p:nvPr userDrawn="1"/>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5848351" y="3937235"/>
            <a:ext cx="3295650" cy="2920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49689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263371" y="255565"/>
            <a:ext cx="720306" cy="349904"/>
          </a:xfrm>
        </p:spPr>
        <p:txBody>
          <a:bodyPr/>
          <a:lstStyle>
            <a:lvl1pPr>
              <a:defRPr sz="1600"/>
            </a:lvl1pPr>
          </a:lstStyle>
          <a:p>
            <a:fld id="{47E89491-EFDB-497E-854A-EC3102C9FAE1}" type="slidenum">
              <a:rPr lang="zh-CN" altLang="en-US" smtClean="0"/>
              <a:pPr/>
              <a:t>‹#›</a:t>
            </a:fld>
            <a:r>
              <a:rPr lang="en-US" altLang="zh-CN"/>
              <a:t>/17</a:t>
            </a:r>
            <a:endParaRPr lang="zh-CN" altLang="en-US"/>
          </a:p>
        </p:txBody>
      </p:sp>
      <p:sp>
        <p:nvSpPr>
          <p:cNvPr id="7" name="流程图: 过程 6">
            <a:extLst>
              <a:ext uri="{FF2B5EF4-FFF2-40B4-BE49-F238E27FC236}">
                <a16:creationId xmlns:a16="http://schemas.microsoft.com/office/drawing/2014/main" id="{23FC8E66-F19E-4677-97D5-0F242D87D427}"/>
              </a:ext>
            </a:extLst>
          </p:cNvPr>
          <p:cNvSpPr/>
          <p:nvPr userDrawn="1"/>
        </p:nvSpPr>
        <p:spPr>
          <a:xfrm rot="5400000">
            <a:off x="4486275" y="2200275"/>
            <a:ext cx="171450" cy="9144000"/>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sz="1800" b="1">
              <a:solidFill>
                <a:prstClr val="white"/>
              </a:solidFill>
            </a:endParaRPr>
          </a:p>
        </p:txBody>
      </p:sp>
      <p:sp>
        <p:nvSpPr>
          <p:cNvPr id="8" name="流程图: 过程 8">
            <a:extLst>
              <a:ext uri="{FF2B5EF4-FFF2-40B4-BE49-F238E27FC236}">
                <a16:creationId xmlns:a16="http://schemas.microsoft.com/office/drawing/2014/main" id="{836CEDCA-A900-4E68-8ECB-9BA5B6F49496}"/>
              </a:ext>
            </a:extLst>
          </p:cNvPr>
          <p:cNvSpPr/>
          <p:nvPr userDrawn="1"/>
        </p:nvSpPr>
        <p:spPr>
          <a:xfrm rot="5400000" flipH="1">
            <a:off x="8263701" y="5930076"/>
            <a:ext cx="328612" cy="1431985"/>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9474 w 10000"/>
              <a:gd name="connsiteY2-6" fmla="*/ 9062 h 10000"/>
              <a:gd name="connsiteX3-7" fmla="*/ 0 w 10000"/>
              <a:gd name="connsiteY3-8" fmla="*/ 10000 h 10000"/>
              <a:gd name="connsiteX4-9" fmla="*/ 0 w 10000"/>
              <a:gd name="connsiteY4-10" fmla="*/ 0 h 10000"/>
              <a:gd name="connsiteX0-11" fmla="*/ 0 w 10075"/>
              <a:gd name="connsiteY0-12" fmla="*/ 0 h 10000"/>
              <a:gd name="connsiteX1-13" fmla="*/ 10000 w 10075"/>
              <a:gd name="connsiteY1-14" fmla="*/ 0 h 10000"/>
              <a:gd name="connsiteX2-15" fmla="*/ 10028 w 10075"/>
              <a:gd name="connsiteY2-16" fmla="*/ 8891 h 10000"/>
              <a:gd name="connsiteX3-17" fmla="*/ 0 w 10075"/>
              <a:gd name="connsiteY3-18" fmla="*/ 10000 h 10000"/>
              <a:gd name="connsiteX4-19" fmla="*/ 0 w 10075"/>
              <a:gd name="connsiteY4-20" fmla="*/ 0 h 10000"/>
              <a:gd name="connsiteX0-21" fmla="*/ 0 w 10335"/>
              <a:gd name="connsiteY0-22" fmla="*/ 0 h 10000"/>
              <a:gd name="connsiteX1-23" fmla="*/ 10000 w 10335"/>
              <a:gd name="connsiteY1-24" fmla="*/ 0 h 10000"/>
              <a:gd name="connsiteX2-25" fmla="*/ 10305 w 10335"/>
              <a:gd name="connsiteY2-26" fmla="*/ 8891 h 10000"/>
              <a:gd name="connsiteX3-27" fmla="*/ 0 w 10335"/>
              <a:gd name="connsiteY3-28" fmla="*/ 10000 h 10000"/>
              <a:gd name="connsiteX4-29" fmla="*/ 0 w 10335"/>
              <a:gd name="connsiteY4-30" fmla="*/ 0 h 10000"/>
              <a:gd name="connsiteX0-31" fmla="*/ 0 w 10000"/>
              <a:gd name="connsiteY0-32" fmla="*/ 0 h 10000"/>
              <a:gd name="connsiteX1-33" fmla="*/ 10000 w 10000"/>
              <a:gd name="connsiteY1-34" fmla="*/ 0 h 10000"/>
              <a:gd name="connsiteX2-35" fmla="*/ 9751 w 10000"/>
              <a:gd name="connsiteY2-36" fmla="*/ 9062 h 10000"/>
              <a:gd name="connsiteX3-37" fmla="*/ 0 w 10000"/>
              <a:gd name="connsiteY3-38" fmla="*/ 10000 h 10000"/>
              <a:gd name="connsiteX4-39" fmla="*/ 0 w 10000"/>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sz="1800" b="1">
              <a:solidFill>
                <a:prstClr val="white"/>
              </a:solidFill>
            </a:endParaRPr>
          </a:p>
        </p:txBody>
      </p:sp>
      <p:cxnSp>
        <p:nvCxnSpPr>
          <p:cNvPr id="10" name="直接连接符 9">
            <a:extLst>
              <a:ext uri="{FF2B5EF4-FFF2-40B4-BE49-F238E27FC236}">
                <a16:creationId xmlns:a16="http://schemas.microsoft.com/office/drawing/2014/main" id="{5878B639-FBE9-4C4C-9C6A-1DBDD57E4C2D}"/>
              </a:ext>
            </a:extLst>
          </p:cNvPr>
          <p:cNvCxnSpPr>
            <a:cxnSpLocks/>
          </p:cNvCxnSpPr>
          <p:nvPr userDrawn="1"/>
        </p:nvCxnSpPr>
        <p:spPr bwMode="auto">
          <a:xfrm>
            <a:off x="207034" y="733789"/>
            <a:ext cx="8786004" cy="0"/>
          </a:xfrm>
          <a:prstGeom prst="line">
            <a:avLst/>
          </a:prstGeom>
          <a:solidFill>
            <a:schemeClr val="accent1"/>
          </a:solidFill>
          <a:ln w="19050" cap="flat" cmpd="sng" algn="ctr">
            <a:solidFill>
              <a:srgbClr val="1557A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燕尾形 5">
            <a:extLst>
              <a:ext uri="{FF2B5EF4-FFF2-40B4-BE49-F238E27FC236}">
                <a16:creationId xmlns:a16="http://schemas.microsoft.com/office/drawing/2014/main" id="{C0D67DF6-354B-45EC-9BBC-A1FA89E2D455}"/>
              </a:ext>
            </a:extLst>
          </p:cNvPr>
          <p:cNvSpPr/>
          <p:nvPr userDrawn="1"/>
        </p:nvSpPr>
        <p:spPr bwMode="auto">
          <a:xfrm>
            <a:off x="252320" y="255565"/>
            <a:ext cx="276225" cy="349904"/>
          </a:xfrm>
          <a:prstGeom prst="chevron">
            <a:avLst>
              <a:gd name="adj" fmla="val 37480"/>
            </a:avLst>
          </a:prstGeom>
          <a:solidFill>
            <a:srgbClr val="1557A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buFont typeface="Arial" panose="020B0604020202020204" pitchFamily="34" charset="0"/>
              <a:buNone/>
            </a:pPr>
            <a:endParaRPr lang="zh-CN" altLang="en-US" sz="1800">
              <a:solidFill>
                <a:prstClr val="black"/>
              </a:solidFill>
              <a:latin typeface="Calibri" panose="020F0502020204030204" pitchFamily="34" charset="0"/>
              <a:ea typeface="宋体" panose="02010600030101010101" pitchFamily="2" charset="-122"/>
            </a:endParaRPr>
          </a:p>
        </p:txBody>
      </p:sp>
      <p:sp>
        <p:nvSpPr>
          <p:cNvPr id="12" name="燕尾形 6">
            <a:extLst>
              <a:ext uri="{FF2B5EF4-FFF2-40B4-BE49-F238E27FC236}">
                <a16:creationId xmlns:a16="http://schemas.microsoft.com/office/drawing/2014/main" id="{BB275838-E723-4072-84CE-5036DACFF460}"/>
              </a:ext>
            </a:extLst>
          </p:cNvPr>
          <p:cNvSpPr/>
          <p:nvPr userDrawn="1"/>
        </p:nvSpPr>
        <p:spPr bwMode="auto">
          <a:xfrm>
            <a:off x="520476" y="256999"/>
            <a:ext cx="276225" cy="349904"/>
          </a:xfrm>
          <a:prstGeom prst="chevron">
            <a:avLst>
              <a:gd name="adj" fmla="val 37480"/>
            </a:avLst>
          </a:prstGeom>
          <a:solidFill>
            <a:srgbClr val="1557A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buFont typeface="Arial" panose="020B0604020202020204" pitchFamily="34" charset="0"/>
              <a:buNone/>
            </a:pPr>
            <a:endParaRPr lang="zh-CN" altLang="en-US" sz="1800">
              <a:solidFill>
                <a:prstClr val="black"/>
              </a:solidFill>
              <a:latin typeface="Calibri" panose="020F0502020204030204" pitchFamily="34" charset="0"/>
              <a:ea typeface="宋体" panose="02010600030101010101" pitchFamily="2" charset="-122"/>
            </a:endParaRPr>
          </a:p>
        </p:txBody>
      </p:sp>
      <p:pic>
        <p:nvPicPr>
          <p:cNvPr id="3" name="图片 2">
            <a:extLst>
              <a:ext uri="{FF2B5EF4-FFF2-40B4-BE49-F238E27FC236}">
                <a16:creationId xmlns:a16="http://schemas.microsoft.com/office/drawing/2014/main" id="{0B2F501C-1766-455E-B33A-DFBDD7B3BA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01468" y="6521032"/>
            <a:ext cx="1151777" cy="308449"/>
          </a:xfrm>
          <a:prstGeom prst="rect">
            <a:avLst/>
          </a:prstGeom>
        </p:spPr>
      </p:pic>
    </p:spTree>
    <p:extLst>
      <p:ext uri="{BB962C8B-B14F-4D97-AF65-F5344CB8AC3E}">
        <p14:creationId xmlns:p14="http://schemas.microsoft.com/office/powerpoint/2010/main" val="102605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70E1E25C-F490-40DC-98B3-5235BF203E00}"/>
              </a:ext>
            </a:extLst>
          </p:cNvPr>
          <p:cNvPicPr>
            <a:picLocks noChangeAspect="1" noChangeArrowheads="1"/>
          </p:cNvPicPr>
          <p:nvPr userDrawn="1"/>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6003925" y="4075113"/>
            <a:ext cx="3140075"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 name="TextBox 5">
            <a:extLst>
              <a:ext uri="{FF2B5EF4-FFF2-40B4-BE49-F238E27FC236}">
                <a16:creationId xmlns:a16="http://schemas.microsoft.com/office/drawing/2014/main" id="{F604254E-1011-481D-BE93-0F95C66003BE}"/>
              </a:ext>
            </a:extLst>
          </p:cNvPr>
          <p:cNvSpPr txBox="1">
            <a:spLocks noChangeArrowheads="1"/>
          </p:cNvSpPr>
          <p:nvPr userDrawn="1"/>
        </p:nvSpPr>
        <p:spPr bwMode="auto">
          <a:xfrm>
            <a:off x="0" y="2277269"/>
            <a:ext cx="9144000" cy="2303462"/>
          </a:xfrm>
          <a:prstGeom prst="rect">
            <a:avLst/>
          </a:prstGeom>
          <a:solidFill>
            <a:srgbClr val="1557AE"/>
          </a:solidFill>
          <a:ln>
            <a:noFill/>
          </a:ln>
          <a:extLst/>
        </p:spPr>
        <p:txBody>
          <a:bodyPr anchor="ct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algn="ctr" eaLnBrk="1" hangingPunct="1">
              <a:lnSpc>
                <a:spcPts val="6000"/>
              </a:lnSpc>
              <a:buFont typeface="Arial" panose="020B0604020202020204" pitchFamily="34" charset="0"/>
              <a:buNone/>
            </a:pPr>
            <a:endParaRPr lang="zh-CN" altLang="en-US" sz="4800" b="1">
              <a:solidFill>
                <a:schemeClr val="bg1"/>
              </a:solidFill>
              <a:latin typeface="方正兰亭中黑_GBK"/>
              <a:ea typeface="方正兰亭中黑_GBK"/>
              <a:cs typeface="方正兰亭中黑_GBK"/>
            </a:endParaRPr>
          </a:p>
        </p:txBody>
      </p:sp>
      <p:pic>
        <p:nvPicPr>
          <p:cNvPr id="5" name="图片 4">
            <a:extLst>
              <a:ext uri="{FF2B5EF4-FFF2-40B4-BE49-F238E27FC236}">
                <a16:creationId xmlns:a16="http://schemas.microsoft.com/office/drawing/2014/main" id="{B0870EA4-2441-488B-86B3-1800FDBF2455}"/>
              </a:ext>
            </a:extLst>
          </p:cNvPr>
          <p:cNvPicPr>
            <a:picLocks noChangeAspect="1"/>
          </p:cNvPicPr>
          <p:nvPr userDrawn="1"/>
        </p:nvPicPr>
        <p:blipFill>
          <a:blip r:embed="rId3">
            <a:extLst>
              <a:ext uri="{28A0092B-C50C-407E-A947-70E740481C1C}">
                <a14:useLocalDpi xmlns:a14="http://schemas.microsoft.com/office/drawing/2010/main" val="0"/>
              </a:ext>
            </a:extLst>
          </a:blip>
          <a:srcRect l="-2"/>
          <a:stretch>
            <a:fillRect/>
          </a:stretch>
        </p:blipFill>
        <p:spPr bwMode="auto">
          <a:xfrm>
            <a:off x="123829" y="66674"/>
            <a:ext cx="3032110" cy="88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BD3D182B-3DC1-4D96-8B08-83235B1F8695}"/>
              </a:ext>
            </a:extLst>
          </p:cNvPr>
          <p:cNvSpPr/>
          <p:nvPr userDrawn="1"/>
        </p:nvSpPr>
        <p:spPr>
          <a:xfrm>
            <a:off x="0" y="2926491"/>
            <a:ext cx="9144000" cy="1005019"/>
          </a:xfrm>
          <a:prstGeom prst="rect">
            <a:avLst/>
          </a:prstGeom>
          <a:effectLst>
            <a:outerShdw blurRad="50800" dist="38100" dir="5400000" algn="t" rotWithShape="0">
              <a:prstClr val="black">
                <a:alpha val="40000"/>
              </a:prstClr>
            </a:outerShdw>
          </a:effectLst>
        </p:spPr>
        <p:txBody>
          <a:bodyPr>
            <a:spAutoFit/>
          </a:bodyPr>
          <a:lstStyle/>
          <a:p>
            <a:pPr indent="127000" algn="ctr" eaLnBrk="1" fontAlgn="auto" hangingPunct="1">
              <a:lnSpc>
                <a:spcPct val="120000"/>
              </a:lnSpc>
              <a:spcBef>
                <a:spcPts val="0"/>
              </a:spcBef>
              <a:spcAft>
                <a:spcPts val="0"/>
              </a:spcAft>
              <a:defRPr/>
            </a:pPr>
            <a:r>
              <a:rPr lang="zh-CN" altLang="en-US" sz="5400" b="1" kern="100">
                <a:solidFill>
                  <a:schemeClr val="bg1"/>
                </a:solidFill>
                <a:latin typeface="PingFang SC Semibold" panose="020B0400000000000000" pitchFamily="34" charset="-122"/>
                <a:ea typeface="PingFang SC Semibold" panose="020B0400000000000000" pitchFamily="34" charset="-122"/>
                <a:cs typeface="Times New Roman" panose="02020603050405020304" pitchFamily="18" charset="0"/>
              </a:rPr>
              <a:t>感谢聆听，敬请指正</a:t>
            </a:r>
            <a:endParaRPr lang="en-US" altLang="zh-CN" sz="5400" b="1" kern="100" dirty="0">
              <a:solidFill>
                <a:schemeClr val="bg1"/>
              </a:solidFill>
              <a:latin typeface="PingFang SC Semibold" panose="020B0400000000000000" pitchFamily="34" charset="-122"/>
              <a:ea typeface="PingFang SC Semibold" panose="020B0400000000000000" pitchFamily="34" charset="-122"/>
              <a:cs typeface="Times New Roman" panose="02020603050405020304" pitchFamily="18" charset="0"/>
            </a:endParaRPr>
          </a:p>
        </p:txBody>
      </p:sp>
    </p:spTree>
    <p:extLst>
      <p:ext uri="{BB962C8B-B14F-4D97-AF65-F5344CB8AC3E}">
        <p14:creationId xmlns:p14="http://schemas.microsoft.com/office/powerpoint/2010/main" val="23871221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E89491-EFDB-497E-854A-EC3102C9FAE1}" type="slidenum">
              <a:rPr lang="zh-CN" altLang="en-US" smtClean="0"/>
              <a:t>‹#›</a:t>
            </a:fld>
            <a:endParaRPr lang="zh-CN" altLang="en-US"/>
          </a:p>
        </p:txBody>
      </p:sp>
    </p:spTree>
    <p:extLst>
      <p:ext uri="{BB962C8B-B14F-4D97-AF65-F5344CB8AC3E}">
        <p14:creationId xmlns:p14="http://schemas.microsoft.com/office/powerpoint/2010/main" val="1119225110"/>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4"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84F5858-22AD-428D-B5E7-72813604818D}"/>
              </a:ext>
            </a:extLst>
          </p:cNvPr>
          <p:cNvSpPr/>
          <p:nvPr/>
        </p:nvSpPr>
        <p:spPr>
          <a:xfrm>
            <a:off x="684213" y="4119563"/>
            <a:ext cx="7775575" cy="1143000"/>
          </a:xfrm>
          <a:prstGeom prst="rect">
            <a:avLst/>
          </a:prstGeom>
          <a:effectLst/>
        </p:spPr>
        <p:txBody>
          <a:bodyPr>
            <a:spAutoFit/>
          </a:bodyPr>
          <a:lstStyle/>
          <a:p>
            <a:pPr indent="127000" algn="ctr" eaLnBrk="1" fontAlgn="auto" hangingPunct="1">
              <a:lnSpc>
                <a:spcPct val="120000"/>
              </a:lnSpc>
              <a:spcBef>
                <a:spcPts val="0"/>
              </a:spcBef>
              <a:spcAft>
                <a:spcPts val="0"/>
              </a:spcAft>
              <a:defRPr/>
            </a:pPr>
            <a:r>
              <a:rPr lang="zh-CN" altLang="en-US" sz="3200" b="1" kern="100" dirty="0">
                <a:solidFill>
                  <a:srgbClr val="1557AE"/>
                </a:solidFill>
                <a:latin typeface="+mj-lt"/>
                <a:ea typeface="楷体" pitchFamily="49" charset="-122"/>
                <a:cs typeface="Times New Roman" panose="02020603050405020304" pitchFamily="18" charset="0"/>
              </a:rPr>
              <a:t>汇报人：张宇航</a:t>
            </a:r>
            <a:endParaRPr lang="en-US" altLang="zh-CN" sz="3200" b="1" kern="100" dirty="0">
              <a:solidFill>
                <a:srgbClr val="1557AE"/>
              </a:solidFill>
              <a:latin typeface="+mj-lt"/>
              <a:ea typeface="楷体" pitchFamily="49" charset="-122"/>
              <a:cs typeface="Times New Roman" panose="02020603050405020304" pitchFamily="18" charset="0"/>
            </a:endParaRPr>
          </a:p>
          <a:p>
            <a:pPr indent="127000" algn="ctr">
              <a:lnSpc>
                <a:spcPct val="140000"/>
              </a:lnSpc>
              <a:defRPr/>
            </a:pPr>
            <a:r>
              <a:rPr lang="en-US" altLang="zh-CN" sz="2400" b="1" kern="100" dirty="0">
                <a:solidFill>
                  <a:srgbClr val="1557AE"/>
                </a:solidFill>
                <a:latin typeface="Times New Roman" panose="02020603050405020304" pitchFamily="18" charset="0"/>
                <a:ea typeface="方正兰亭中黑_GBK" panose="02000000000000000000" pitchFamily="2" charset="-122"/>
                <a:cs typeface="Times New Roman" panose="02020603050405020304" pitchFamily="18" charset="0"/>
              </a:rPr>
              <a:t>2021</a:t>
            </a:r>
            <a:r>
              <a:rPr lang="zh-CN" altLang="en-US" sz="2400" kern="100" dirty="0">
                <a:solidFill>
                  <a:srgbClr val="1557AE"/>
                </a:solidFill>
                <a:latin typeface="+mj-lt"/>
                <a:ea typeface="方正兰亭中黑_GBK" panose="02000000000000000000" pitchFamily="2" charset="-122"/>
                <a:cs typeface="Times New Roman"/>
              </a:rPr>
              <a:t>年</a:t>
            </a:r>
            <a:r>
              <a:rPr lang="en-US" altLang="zh-CN" sz="2400" b="1" kern="100" dirty="0">
                <a:solidFill>
                  <a:srgbClr val="1557AE"/>
                </a:solidFill>
                <a:latin typeface="Times New Roman" panose="02020603050405020304" pitchFamily="18" charset="0"/>
                <a:ea typeface="方正兰亭中黑_GBK" panose="02000000000000000000" pitchFamily="2" charset="-122"/>
                <a:cs typeface="Times New Roman" panose="02020603050405020304" pitchFamily="18" charset="0"/>
              </a:rPr>
              <a:t>11</a:t>
            </a:r>
            <a:r>
              <a:rPr lang="zh-CN" altLang="en-US" sz="2400" kern="100" dirty="0">
                <a:solidFill>
                  <a:srgbClr val="1557AE"/>
                </a:solidFill>
                <a:latin typeface="+mj-lt"/>
                <a:ea typeface="方正兰亭中黑_GBK" panose="02000000000000000000" pitchFamily="2" charset="-122"/>
                <a:cs typeface="Times New Roman"/>
              </a:rPr>
              <a:t>月</a:t>
            </a:r>
            <a:r>
              <a:rPr lang="en-US" altLang="zh-CN" sz="2400" b="1" kern="100" dirty="0">
                <a:solidFill>
                  <a:srgbClr val="1557AE"/>
                </a:solidFill>
                <a:latin typeface="Times New Roman" panose="02020603050405020304" pitchFamily="18" charset="0"/>
                <a:ea typeface="方正兰亭中黑_GBK" panose="02000000000000000000" pitchFamily="2" charset="-122"/>
                <a:cs typeface="Times New Roman" panose="02020603050405020304" pitchFamily="18" charset="0"/>
              </a:rPr>
              <a:t>4</a:t>
            </a:r>
            <a:r>
              <a:rPr lang="zh-CN" altLang="en-US" sz="2400" kern="100" dirty="0">
                <a:solidFill>
                  <a:srgbClr val="1557AE"/>
                </a:solidFill>
                <a:latin typeface="+mj-lt"/>
                <a:ea typeface="方正兰亭中黑_GBK" panose="02000000000000000000" pitchFamily="2" charset="-122"/>
                <a:cs typeface="Times New Roman"/>
              </a:rPr>
              <a:t>日</a:t>
            </a:r>
            <a:endParaRPr lang="en-US" altLang="zh-CN" sz="2400" kern="100" dirty="0">
              <a:solidFill>
                <a:srgbClr val="1557AE"/>
              </a:solidFill>
              <a:latin typeface="+mj-lt"/>
              <a:ea typeface="方正兰亭中黑_GBK" panose="02000000000000000000" pitchFamily="2" charset="-122"/>
              <a:cs typeface="Times New Roman"/>
            </a:endParaRPr>
          </a:p>
        </p:txBody>
      </p:sp>
      <p:sp>
        <p:nvSpPr>
          <p:cNvPr id="6" name="矩形 5">
            <a:extLst>
              <a:ext uri="{FF2B5EF4-FFF2-40B4-BE49-F238E27FC236}">
                <a16:creationId xmlns:a16="http://schemas.microsoft.com/office/drawing/2014/main" id="{F4EB93CB-2CF5-49E9-B573-AA362BFD85E8}"/>
              </a:ext>
            </a:extLst>
          </p:cNvPr>
          <p:cNvSpPr/>
          <p:nvPr/>
        </p:nvSpPr>
        <p:spPr>
          <a:xfrm>
            <a:off x="0" y="2204882"/>
            <a:ext cx="9144000" cy="1224118"/>
          </a:xfrm>
          <a:prstGeom prst="rect">
            <a:avLst/>
          </a:prstGeom>
          <a:effectLst>
            <a:outerShdw blurRad="50800" dist="38100" dir="5400000" algn="t" rotWithShape="0">
              <a:prstClr val="black">
                <a:alpha val="40000"/>
              </a:prstClr>
            </a:outerShdw>
          </a:effectLst>
        </p:spPr>
        <p:txBody>
          <a:bodyPr>
            <a:spAutoFit/>
          </a:bodyPr>
          <a:lstStyle/>
          <a:p>
            <a:pPr indent="127000" algn="ctr">
              <a:lnSpc>
                <a:spcPct val="120000"/>
              </a:lnSpc>
              <a:defRPr/>
            </a:pPr>
            <a:r>
              <a:rPr lang="en-US" altLang="zh-CN" sz="3200" b="1" kern="100" dirty="0">
                <a:solidFill>
                  <a:schemeClr val="bg1"/>
                </a:solidFill>
                <a:latin typeface="PingFang SC Semibold" panose="020B0400000000000000" pitchFamily="34" charset="-122"/>
                <a:ea typeface="PingFang SC Semibold" panose="020B0400000000000000" pitchFamily="34" charset="-122"/>
                <a:cs typeface="Times New Roman" panose="02020603050405020304" pitchFamily="18" charset="0"/>
              </a:rPr>
              <a:t>A Novel Cascade Binary Tagging Framework for Relational Triple Extraction</a:t>
            </a:r>
          </a:p>
        </p:txBody>
      </p:sp>
    </p:spTree>
    <p:extLst>
      <p:ext uri="{BB962C8B-B14F-4D97-AF65-F5344CB8AC3E}">
        <p14:creationId xmlns:p14="http://schemas.microsoft.com/office/powerpoint/2010/main" val="2832542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F75F10EF-0B00-49B6-92A8-80A211363EA3}"/>
              </a:ext>
            </a:extLst>
          </p:cNvPr>
          <p:cNvSpPr>
            <a:spLocks noGrp="1"/>
          </p:cNvSpPr>
          <p:nvPr>
            <p:ph type="sldNum" sz="quarter" idx="12"/>
          </p:nvPr>
        </p:nvSpPr>
        <p:spPr/>
        <p:txBody>
          <a:bodyPr/>
          <a:lstStyle/>
          <a:p>
            <a:fld id="{47E89491-EFDB-497E-854A-EC3102C9FAE1}" type="slidenum">
              <a:rPr lang="zh-CN" altLang="en-US" smtClean="0"/>
              <a:pPr/>
              <a:t>10</a:t>
            </a:fld>
            <a:r>
              <a:rPr lang="en-US" altLang="zh-CN"/>
              <a:t>/17</a:t>
            </a:r>
            <a:endParaRPr lang="zh-CN" altLang="en-US"/>
          </a:p>
        </p:txBody>
      </p:sp>
      <p:sp>
        <p:nvSpPr>
          <p:cNvPr id="8" name="矩形 7">
            <a:extLst>
              <a:ext uri="{FF2B5EF4-FFF2-40B4-BE49-F238E27FC236}">
                <a16:creationId xmlns:a16="http://schemas.microsoft.com/office/drawing/2014/main" id="{5AD280D4-DF3A-40E1-9A01-0A37B2DD0605}"/>
              </a:ext>
            </a:extLst>
          </p:cNvPr>
          <p:cNvSpPr/>
          <p:nvPr/>
        </p:nvSpPr>
        <p:spPr>
          <a:xfrm>
            <a:off x="0" y="90386"/>
            <a:ext cx="3659977" cy="646331"/>
          </a:xfrm>
          <a:prstGeom prst="rect">
            <a:avLst/>
          </a:prstGeom>
        </p:spPr>
        <p:txBody>
          <a:bodyPr wrap="square">
            <a:spAutoFit/>
          </a:bodyPr>
          <a:lstStyle/>
          <a:p>
            <a:pPr algn="ctr" defTabSz="685800"/>
            <a:r>
              <a:rPr lang="zh-CN" altLang="en-US" sz="3600" b="1" kern="0">
                <a:solidFill>
                  <a:srgbClr val="1557AE"/>
                </a:solidFill>
                <a:latin typeface="黑体" panose="02010609060101010101" pitchFamily="49" charset="-122"/>
                <a:ea typeface="黑体" panose="02010609060101010101" pitchFamily="49" charset="-122"/>
              </a:rPr>
              <a:t>实验结果</a:t>
            </a:r>
          </a:p>
        </p:txBody>
      </p:sp>
      <p:sp>
        <p:nvSpPr>
          <p:cNvPr id="7" name="矩形 6">
            <a:extLst>
              <a:ext uri="{FF2B5EF4-FFF2-40B4-BE49-F238E27FC236}">
                <a16:creationId xmlns:a16="http://schemas.microsoft.com/office/drawing/2014/main" id="{D45632EB-ECD8-4456-A433-42AC23A6985C}"/>
              </a:ext>
            </a:extLst>
          </p:cNvPr>
          <p:cNvSpPr/>
          <p:nvPr/>
        </p:nvSpPr>
        <p:spPr>
          <a:xfrm>
            <a:off x="190500" y="809625"/>
            <a:ext cx="8810625" cy="8765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"A Novel Cascade Binary Tagging Framework for Relational Triple Extraction." </a:t>
            </a:r>
            <a:r>
              <a:rPr lang="en-US" altLang="zh-CN" sz="2000" dirty="0" err="1">
                <a:solidFill>
                  <a:schemeClr val="tx1"/>
                </a:solidFill>
              </a:rPr>
              <a:t>Zhepei</a:t>
            </a:r>
            <a:r>
              <a:rPr lang="en-US" altLang="zh-CN" sz="2000" dirty="0">
                <a:solidFill>
                  <a:schemeClr val="tx1"/>
                </a:solidFill>
              </a:rPr>
              <a:t> Wei, </a:t>
            </a:r>
            <a:r>
              <a:rPr lang="en-US" altLang="zh-CN" sz="2000" dirty="0" err="1">
                <a:solidFill>
                  <a:schemeClr val="tx1"/>
                </a:solidFill>
              </a:rPr>
              <a:t>Jianlin</a:t>
            </a:r>
            <a:r>
              <a:rPr lang="en-US" altLang="zh-CN" sz="2000" dirty="0">
                <a:solidFill>
                  <a:schemeClr val="tx1"/>
                </a:solidFill>
              </a:rPr>
              <a:t> </a:t>
            </a:r>
            <a:r>
              <a:rPr lang="en-US" altLang="zh-CN" sz="2000" dirty="0" err="1">
                <a:solidFill>
                  <a:schemeClr val="tx1"/>
                </a:solidFill>
              </a:rPr>
              <a:t>Su</a:t>
            </a:r>
            <a:r>
              <a:rPr lang="en-US" altLang="zh-CN" sz="2000" dirty="0">
                <a:solidFill>
                  <a:schemeClr val="tx1"/>
                </a:solidFill>
              </a:rPr>
              <a:t>, Yue Wang, Yuan Tian, Yi Chang. ACL 2020</a:t>
            </a:r>
            <a:endParaRPr lang="zh-CN" altLang="en-US" sz="2000" dirty="0">
              <a:solidFill>
                <a:schemeClr val="tx1"/>
              </a:solidFill>
            </a:endParaRPr>
          </a:p>
        </p:txBody>
      </p:sp>
      <p:pic>
        <p:nvPicPr>
          <p:cNvPr id="4" name="图片 3">
            <a:extLst>
              <a:ext uri="{FF2B5EF4-FFF2-40B4-BE49-F238E27FC236}">
                <a16:creationId xmlns:a16="http://schemas.microsoft.com/office/drawing/2014/main" id="{A84B7850-39C0-4671-A2BB-F6F4C1F77BFC}"/>
              </a:ext>
            </a:extLst>
          </p:cNvPr>
          <p:cNvPicPr>
            <a:picLocks noChangeAspect="1"/>
          </p:cNvPicPr>
          <p:nvPr/>
        </p:nvPicPr>
        <p:blipFill>
          <a:blip r:embed="rId2"/>
          <a:stretch>
            <a:fillRect/>
          </a:stretch>
        </p:blipFill>
        <p:spPr>
          <a:xfrm>
            <a:off x="1705694" y="1686187"/>
            <a:ext cx="5318725" cy="2362287"/>
          </a:xfrm>
          <a:prstGeom prst="rect">
            <a:avLst/>
          </a:prstGeom>
        </p:spPr>
      </p:pic>
      <p:pic>
        <p:nvPicPr>
          <p:cNvPr id="5" name="图片 4">
            <a:extLst>
              <a:ext uri="{FF2B5EF4-FFF2-40B4-BE49-F238E27FC236}">
                <a16:creationId xmlns:a16="http://schemas.microsoft.com/office/drawing/2014/main" id="{76C28E63-2141-48E4-AAE1-FE5BF46B15A2}"/>
              </a:ext>
            </a:extLst>
          </p:cNvPr>
          <p:cNvPicPr>
            <a:picLocks noChangeAspect="1"/>
          </p:cNvPicPr>
          <p:nvPr/>
        </p:nvPicPr>
        <p:blipFill>
          <a:blip r:embed="rId3"/>
          <a:stretch>
            <a:fillRect/>
          </a:stretch>
        </p:blipFill>
        <p:spPr>
          <a:xfrm>
            <a:off x="1136766" y="4082830"/>
            <a:ext cx="6918092" cy="2256666"/>
          </a:xfrm>
          <a:prstGeom prst="rect">
            <a:avLst/>
          </a:prstGeom>
        </p:spPr>
      </p:pic>
    </p:spTree>
    <p:extLst>
      <p:ext uri="{BB962C8B-B14F-4D97-AF65-F5344CB8AC3E}">
        <p14:creationId xmlns:p14="http://schemas.microsoft.com/office/powerpoint/2010/main" val="1260733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F75F10EF-0B00-49B6-92A8-80A211363EA3}"/>
              </a:ext>
            </a:extLst>
          </p:cNvPr>
          <p:cNvSpPr>
            <a:spLocks noGrp="1"/>
          </p:cNvSpPr>
          <p:nvPr>
            <p:ph type="sldNum" sz="quarter" idx="12"/>
          </p:nvPr>
        </p:nvSpPr>
        <p:spPr/>
        <p:txBody>
          <a:bodyPr/>
          <a:lstStyle/>
          <a:p>
            <a:fld id="{47E89491-EFDB-497E-854A-EC3102C9FAE1}" type="slidenum">
              <a:rPr lang="zh-CN" altLang="en-US" smtClean="0"/>
              <a:pPr/>
              <a:t>11</a:t>
            </a:fld>
            <a:r>
              <a:rPr lang="en-US" altLang="zh-CN"/>
              <a:t>/17</a:t>
            </a:r>
            <a:endParaRPr lang="zh-CN" altLang="en-US"/>
          </a:p>
        </p:txBody>
      </p:sp>
      <p:sp>
        <p:nvSpPr>
          <p:cNvPr id="8" name="矩形 7">
            <a:extLst>
              <a:ext uri="{FF2B5EF4-FFF2-40B4-BE49-F238E27FC236}">
                <a16:creationId xmlns:a16="http://schemas.microsoft.com/office/drawing/2014/main" id="{5AD280D4-DF3A-40E1-9A01-0A37B2DD0605}"/>
              </a:ext>
            </a:extLst>
          </p:cNvPr>
          <p:cNvSpPr/>
          <p:nvPr/>
        </p:nvSpPr>
        <p:spPr>
          <a:xfrm>
            <a:off x="0" y="90386"/>
            <a:ext cx="3659977" cy="646331"/>
          </a:xfrm>
          <a:prstGeom prst="rect">
            <a:avLst/>
          </a:prstGeom>
        </p:spPr>
        <p:txBody>
          <a:bodyPr wrap="square">
            <a:spAutoFit/>
          </a:bodyPr>
          <a:lstStyle/>
          <a:p>
            <a:pPr algn="ctr" defTabSz="685800"/>
            <a:r>
              <a:rPr lang="zh-CN" altLang="en-US" sz="3600" b="1" kern="0" dirty="0">
                <a:solidFill>
                  <a:srgbClr val="1557AE"/>
                </a:solidFill>
                <a:latin typeface="黑体" panose="02010609060101010101" pitchFamily="49" charset="-122"/>
                <a:ea typeface="黑体" panose="02010609060101010101" pitchFamily="49" charset="-122"/>
              </a:rPr>
              <a:t>论文贡献</a:t>
            </a:r>
          </a:p>
        </p:txBody>
      </p:sp>
      <p:sp>
        <p:nvSpPr>
          <p:cNvPr id="6" name="矩形 5">
            <a:extLst>
              <a:ext uri="{FF2B5EF4-FFF2-40B4-BE49-F238E27FC236}">
                <a16:creationId xmlns:a16="http://schemas.microsoft.com/office/drawing/2014/main" id="{220D1840-74FC-4CEC-B78D-B7B18C90A89D}"/>
              </a:ext>
            </a:extLst>
          </p:cNvPr>
          <p:cNvSpPr/>
          <p:nvPr/>
        </p:nvSpPr>
        <p:spPr>
          <a:xfrm>
            <a:off x="944743" y="2096599"/>
            <a:ext cx="7528697" cy="3736600"/>
          </a:xfrm>
          <a:prstGeom prst="rect">
            <a:avLst/>
          </a:prstGeom>
        </p:spPr>
        <p:txBody>
          <a:bodyPr wrap="square">
            <a:spAutoFit/>
          </a:bodyPr>
          <a:lstStyle/>
          <a:p>
            <a:pPr>
              <a:lnSpc>
                <a:spcPct val="120000"/>
              </a:lnSpc>
            </a:pP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、引入了一个新的视角，重新审视关系三元组抽取任务，通过设计一个通用算法框架来解决重叠三元组问题。</a:t>
            </a:r>
          </a:p>
          <a:p>
            <a:pPr>
              <a:lnSpc>
                <a:spcPct val="120000"/>
              </a:lnSpc>
            </a:pPr>
            <a:endParaRPr lang="zh-CN" altLang="en-US" sz="2000" dirty="0">
              <a:latin typeface="黑体" panose="02010609060101010101" pitchFamily="49" charset="-122"/>
              <a:ea typeface="黑体" panose="02010609060101010101" pitchFamily="49" charset="-122"/>
            </a:endParaRPr>
          </a:p>
          <a:p>
            <a:pPr>
              <a:lnSpc>
                <a:spcPct val="120000"/>
              </a:lnSpc>
            </a:pP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、将上述框架实例化为一个基于</a:t>
            </a:r>
            <a:r>
              <a:rPr lang="en-US" altLang="zh-CN" sz="2000" dirty="0">
                <a:latin typeface="黑体" panose="02010609060101010101" pitchFamily="49" charset="-122"/>
                <a:ea typeface="黑体" panose="02010609060101010101" pitchFamily="49" charset="-122"/>
              </a:rPr>
              <a:t>Transformer</a:t>
            </a:r>
            <a:r>
              <a:rPr lang="zh-CN" altLang="en-US" sz="2000" dirty="0">
                <a:latin typeface="黑体" panose="02010609060101010101" pitchFamily="49" charset="-122"/>
                <a:ea typeface="黑体" panose="02010609060101010101" pitchFamily="49" charset="-122"/>
              </a:rPr>
              <a:t>编码器的级联二进制标记模型，这使得该模型能够将新的标记框架的能力与预训练的大规模语言模型中的先验知识结合起来。</a:t>
            </a:r>
          </a:p>
          <a:p>
            <a:pPr>
              <a:lnSpc>
                <a:spcPct val="120000"/>
              </a:lnSpc>
            </a:pPr>
            <a:endParaRPr lang="zh-CN" altLang="en-US" sz="2000" dirty="0">
              <a:latin typeface="黑体" panose="02010609060101010101" pitchFamily="49" charset="-122"/>
              <a:ea typeface="黑体" panose="02010609060101010101" pitchFamily="49" charset="-122"/>
            </a:endParaRPr>
          </a:p>
          <a:p>
            <a:pPr>
              <a:lnSpc>
                <a:spcPct val="120000"/>
              </a:lnSpc>
            </a:pPr>
            <a:r>
              <a:rPr lang="en-US" altLang="zh-CN" sz="2000" dirty="0">
                <a:latin typeface="黑体" panose="02010609060101010101" pitchFamily="49" charset="-122"/>
                <a:ea typeface="黑体" panose="02010609060101010101" pitchFamily="49" charset="-122"/>
              </a:rPr>
              <a:t>3</a:t>
            </a:r>
            <a:r>
              <a:rPr lang="zh-CN" altLang="en-US" sz="2000" dirty="0">
                <a:latin typeface="黑体" panose="02010609060101010101" pitchFamily="49" charset="-122"/>
                <a:ea typeface="黑体" panose="02010609060101010101" pitchFamily="49" charset="-122"/>
              </a:rPr>
              <a:t>、在两个公共数据集上的大量实验表明，该框架的性能明显优于最新的方法，在两个数据集上分别获得了</a:t>
            </a:r>
            <a:r>
              <a:rPr lang="en-US" altLang="zh-CN" sz="2000" dirty="0">
                <a:latin typeface="黑体" panose="02010609060101010101" pitchFamily="49" charset="-122"/>
                <a:ea typeface="黑体" panose="02010609060101010101" pitchFamily="49" charset="-122"/>
              </a:rPr>
              <a:t>17.5</a:t>
            </a:r>
            <a:r>
              <a:rPr lang="zh-CN" altLang="en-US" sz="2000" dirty="0">
                <a:latin typeface="黑体" panose="02010609060101010101" pitchFamily="49" charset="-122"/>
                <a:ea typeface="黑体" panose="02010609060101010101" pitchFamily="49" charset="-122"/>
              </a:rPr>
              <a:t>和</a:t>
            </a:r>
            <a:r>
              <a:rPr lang="en-US" altLang="zh-CN" sz="2000" dirty="0">
                <a:latin typeface="黑体" panose="02010609060101010101" pitchFamily="49" charset="-122"/>
                <a:ea typeface="黑体" panose="02010609060101010101" pitchFamily="49" charset="-122"/>
              </a:rPr>
              <a:t>30.2</a:t>
            </a:r>
            <a:r>
              <a:rPr lang="zh-CN" altLang="en-US" sz="2000" dirty="0">
                <a:latin typeface="黑体" panose="02010609060101010101" pitchFamily="49" charset="-122"/>
                <a:ea typeface="黑体" panose="02010609060101010101" pitchFamily="49" charset="-122"/>
              </a:rPr>
              <a:t>的</a:t>
            </a:r>
            <a:r>
              <a:rPr lang="en-US" altLang="zh-CN" sz="2000" dirty="0">
                <a:latin typeface="黑体" panose="02010609060101010101" pitchFamily="49" charset="-122"/>
                <a:ea typeface="黑体" panose="02010609060101010101" pitchFamily="49" charset="-122"/>
              </a:rPr>
              <a:t>F1</a:t>
            </a:r>
            <a:r>
              <a:rPr lang="zh-CN" altLang="en-US" sz="2000" dirty="0">
                <a:latin typeface="黑体" panose="02010609060101010101" pitchFamily="49" charset="-122"/>
                <a:ea typeface="黑体" panose="02010609060101010101" pitchFamily="49" charset="-122"/>
              </a:rPr>
              <a:t>明显提高。详细分析表明，该模型在所有场景中都得到了一致的改进。</a:t>
            </a:r>
            <a:endParaRPr lang="en-US" altLang="zh-CN" sz="2000" dirty="0">
              <a:latin typeface="黑体" panose="02010609060101010101" pitchFamily="49" charset="-122"/>
              <a:ea typeface="黑体" panose="02010609060101010101" pitchFamily="49" charset="-122"/>
            </a:endParaRPr>
          </a:p>
        </p:txBody>
      </p:sp>
      <p:sp>
        <p:nvSpPr>
          <p:cNvPr id="7" name="矩形 6">
            <a:extLst>
              <a:ext uri="{FF2B5EF4-FFF2-40B4-BE49-F238E27FC236}">
                <a16:creationId xmlns:a16="http://schemas.microsoft.com/office/drawing/2014/main" id="{D45632EB-ECD8-4456-A433-42AC23A6985C}"/>
              </a:ext>
            </a:extLst>
          </p:cNvPr>
          <p:cNvSpPr/>
          <p:nvPr/>
        </p:nvSpPr>
        <p:spPr>
          <a:xfrm>
            <a:off x="190500" y="809625"/>
            <a:ext cx="8810625" cy="8765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"A Novel Cascade Binary Tagging Framework for Relational Triple Extraction." </a:t>
            </a:r>
            <a:r>
              <a:rPr lang="en-US" altLang="zh-CN" sz="2000" dirty="0" err="1">
                <a:solidFill>
                  <a:schemeClr val="tx1"/>
                </a:solidFill>
              </a:rPr>
              <a:t>Zhepei</a:t>
            </a:r>
            <a:r>
              <a:rPr lang="en-US" altLang="zh-CN" sz="2000" dirty="0">
                <a:solidFill>
                  <a:schemeClr val="tx1"/>
                </a:solidFill>
              </a:rPr>
              <a:t> Wei, </a:t>
            </a:r>
            <a:r>
              <a:rPr lang="en-US" altLang="zh-CN" sz="2000" dirty="0" err="1">
                <a:solidFill>
                  <a:schemeClr val="tx1"/>
                </a:solidFill>
              </a:rPr>
              <a:t>Jianlin</a:t>
            </a:r>
            <a:r>
              <a:rPr lang="en-US" altLang="zh-CN" sz="2000" dirty="0">
                <a:solidFill>
                  <a:schemeClr val="tx1"/>
                </a:solidFill>
              </a:rPr>
              <a:t> </a:t>
            </a:r>
            <a:r>
              <a:rPr lang="en-US" altLang="zh-CN" sz="2000" dirty="0" err="1">
                <a:solidFill>
                  <a:schemeClr val="tx1"/>
                </a:solidFill>
              </a:rPr>
              <a:t>Su</a:t>
            </a:r>
            <a:r>
              <a:rPr lang="en-US" altLang="zh-CN" sz="2000" dirty="0">
                <a:solidFill>
                  <a:schemeClr val="tx1"/>
                </a:solidFill>
              </a:rPr>
              <a:t>, Yue Wang, Yuan Tian, Yi Chang. ACL 2020</a:t>
            </a:r>
            <a:endParaRPr lang="zh-CN" altLang="en-US" sz="2000" dirty="0">
              <a:solidFill>
                <a:schemeClr val="tx1"/>
              </a:solidFill>
            </a:endParaRPr>
          </a:p>
        </p:txBody>
      </p:sp>
    </p:spTree>
    <p:extLst>
      <p:ext uri="{BB962C8B-B14F-4D97-AF65-F5344CB8AC3E}">
        <p14:creationId xmlns:p14="http://schemas.microsoft.com/office/powerpoint/2010/main" val="4163710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610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0F8643C-8BD1-4F63-A198-30E77D9E0560}"/>
              </a:ext>
            </a:extLst>
          </p:cNvPr>
          <p:cNvSpPr/>
          <p:nvPr/>
        </p:nvSpPr>
        <p:spPr>
          <a:xfrm>
            <a:off x="190500" y="809625"/>
            <a:ext cx="8810625" cy="8765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"A Novel Cascade Binary Tagging Framework for Relational Triple Extraction." </a:t>
            </a:r>
            <a:r>
              <a:rPr lang="en-US" altLang="zh-CN" sz="2000" dirty="0" err="1">
                <a:solidFill>
                  <a:schemeClr val="tx1"/>
                </a:solidFill>
              </a:rPr>
              <a:t>Zhepei</a:t>
            </a:r>
            <a:r>
              <a:rPr lang="en-US" altLang="zh-CN" sz="2000" dirty="0">
                <a:solidFill>
                  <a:schemeClr val="tx1"/>
                </a:solidFill>
              </a:rPr>
              <a:t> Wei, </a:t>
            </a:r>
            <a:r>
              <a:rPr lang="en-US" altLang="zh-CN" sz="2000" dirty="0" err="1">
                <a:solidFill>
                  <a:schemeClr val="tx1"/>
                </a:solidFill>
              </a:rPr>
              <a:t>Jianlin</a:t>
            </a:r>
            <a:r>
              <a:rPr lang="en-US" altLang="zh-CN" sz="2000" dirty="0">
                <a:solidFill>
                  <a:schemeClr val="tx1"/>
                </a:solidFill>
              </a:rPr>
              <a:t> </a:t>
            </a:r>
            <a:r>
              <a:rPr lang="en-US" altLang="zh-CN" sz="2000" dirty="0" err="1">
                <a:solidFill>
                  <a:schemeClr val="tx1"/>
                </a:solidFill>
              </a:rPr>
              <a:t>Su</a:t>
            </a:r>
            <a:r>
              <a:rPr lang="en-US" altLang="zh-CN" sz="2000" dirty="0">
                <a:solidFill>
                  <a:schemeClr val="tx1"/>
                </a:solidFill>
              </a:rPr>
              <a:t>, Yue Wang, Yuan Tian, Yi Chang. ACL 2020</a:t>
            </a:r>
            <a:endParaRPr lang="zh-CN" altLang="en-US" sz="2000" dirty="0">
              <a:solidFill>
                <a:schemeClr val="tx1"/>
              </a:solidFill>
            </a:endParaRPr>
          </a:p>
        </p:txBody>
      </p:sp>
      <p:sp>
        <p:nvSpPr>
          <p:cNvPr id="14" name="矩形 13">
            <a:extLst>
              <a:ext uri="{FF2B5EF4-FFF2-40B4-BE49-F238E27FC236}">
                <a16:creationId xmlns:a16="http://schemas.microsoft.com/office/drawing/2014/main" id="{B6F3C589-3EFB-43D3-A5EA-0174924F132F}"/>
              </a:ext>
            </a:extLst>
          </p:cNvPr>
          <p:cNvSpPr/>
          <p:nvPr/>
        </p:nvSpPr>
        <p:spPr>
          <a:xfrm>
            <a:off x="0" y="90386"/>
            <a:ext cx="3659977" cy="646331"/>
          </a:xfrm>
          <a:prstGeom prst="rect">
            <a:avLst/>
          </a:prstGeom>
        </p:spPr>
        <p:txBody>
          <a:bodyPr wrap="square">
            <a:spAutoFit/>
          </a:bodyPr>
          <a:lstStyle/>
          <a:p>
            <a:pPr algn="ctr" defTabSz="685800"/>
            <a:r>
              <a:rPr lang="zh-CN" altLang="en-US" sz="3600" b="1" kern="0">
                <a:solidFill>
                  <a:srgbClr val="1557AE"/>
                </a:solidFill>
                <a:latin typeface="黑体" panose="02010609060101010101" pitchFamily="49" charset="-122"/>
                <a:ea typeface="黑体" panose="02010609060101010101" pitchFamily="49" charset="-122"/>
              </a:rPr>
              <a:t>论文概况</a:t>
            </a:r>
          </a:p>
        </p:txBody>
      </p:sp>
      <p:sp>
        <p:nvSpPr>
          <p:cNvPr id="3" name="灯片编号占位符 2">
            <a:extLst>
              <a:ext uri="{FF2B5EF4-FFF2-40B4-BE49-F238E27FC236}">
                <a16:creationId xmlns:a16="http://schemas.microsoft.com/office/drawing/2014/main" id="{F75F10EF-0B00-49B6-92A8-80A211363EA3}"/>
              </a:ext>
            </a:extLst>
          </p:cNvPr>
          <p:cNvSpPr>
            <a:spLocks noGrp="1"/>
          </p:cNvSpPr>
          <p:nvPr>
            <p:ph type="sldNum" sz="quarter" idx="12"/>
          </p:nvPr>
        </p:nvSpPr>
        <p:spPr/>
        <p:txBody>
          <a:bodyPr/>
          <a:lstStyle/>
          <a:p>
            <a:fld id="{47E89491-EFDB-497E-854A-EC3102C9FAE1}" type="slidenum">
              <a:rPr lang="zh-CN" altLang="en-US" smtClean="0"/>
              <a:pPr/>
              <a:t>2</a:t>
            </a:fld>
            <a:r>
              <a:rPr lang="en-US" altLang="zh-CN"/>
              <a:t>/17</a:t>
            </a:r>
            <a:endParaRPr lang="zh-CN" altLang="en-US"/>
          </a:p>
        </p:txBody>
      </p:sp>
      <p:sp>
        <p:nvSpPr>
          <p:cNvPr id="25" name="矩形 24">
            <a:extLst>
              <a:ext uri="{FF2B5EF4-FFF2-40B4-BE49-F238E27FC236}">
                <a16:creationId xmlns:a16="http://schemas.microsoft.com/office/drawing/2014/main" id="{AFD0DAF2-6A1D-4980-B7CE-E6B05B6AD2AA}"/>
              </a:ext>
            </a:extLst>
          </p:cNvPr>
          <p:cNvSpPr/>
          <p:nvPr/>
        </p:nvSpPr>
        <p:spPr>
          <a:xfrm>
            <a:off x="944743" y="1912041"/>
            <a:ext cx="7528697" cy="2997937"/>
          </a:xfrm>
          <a:prstGeom prst="rect">
            <a:avLst/>
          </a:prstGeom>
        </p:spPr>
        <p:txBody>
          <a:bodyPr wrap="square">
            <a:spAutoFit/>
          </a:bodyPr>
          <a:lstStyle/>
          <a:p>
            <a:pPr indent="457200">
              <a:lnSpc>
                <a:spcPct val="120000"/>
              </a:lnSpc>
            </a:pPr>
            <a:r>
              <a:rPr lang="zh-CN" altLang="en-US" sz="2000" dirty="0">
                <a:latin typeface="黑体" panose="02010609060101010101" pitchFamily="49" charset="-122"/>
                <a:ea typeface="黑体" panose="02010609060101010101" pitchFamily="49" charset="-122"/>
              </a:rPr>
              <a:t>从非结构化文本中提取关系三元组是构建大规模知识图的关键。然而，在解决同一句子中的多个关系三元组共享相同实体的重叠三元组问题方面，已有的研究成果寥寥无几。</a:t>
            </a:r>
            <a:endParaRPr lang="en-US" altLang="zh-CN" sz="2000" dirty="0">
              <a:latin typeface="黑体" panose="02010609060101010101" pitchFamily="49" charset="-122"/>
              <a:ea typeface="黑体" panose="02010609060101010101" pitchFamily="49" charset="-122"/>
            </a:endParaRPr>
          </a:p>
          <a:p>
            <a:pPr indent="457200">
              <a:lnSpc>
                <a:spcPct val="120000"/>
              </a:lnSpc>
            </a:pPr>
            <a:r>
              <a:rPr lang="zh-CN" altLang="en-US" sz="2000" dirty="0">
                <a:latin typeface="黑体" panose="02010609060101010101" pitchFamily="49" charset="-122"/>
                <a:ea typeface="黑体" panose="02010609060101010101" pitchFamily="49" charset="-122"/>
              </a:rPr>
              <a:t>作者为了解决三元组重叠（</a:t>
            </a:r>
            <a:r>
              <a:rPr lang="en-US" altLang="zh-CN" sz="2000" dirty="0">
                <a:latin typeface="黑体" panose="02010609060101010101" pitchFamily="49" charset="-122"/>
                <a:ea typeface="黑体" panose="02010609060101010101" pitchFamily="49" charset="-122"/>
              </a:rPr>
              <a:t>overlap)</a:t>
            </a:r>
            <a:r>
              <a:rPr lang="zh-CN" altLang="en-US" sz="2000" dirty="0">
                <a:latin typeface="黑体" panose="02010609060101010101" pitchFamily="49" charset="-122"/>
                <a:ea typeface="黑体" panose="02010609060101010101" pitchFamily="49" charset="-122"/>
              </a:rPr>
              <a:t>的情况，提出了新的关系抽取的方法，</a:t>
            </a:r>
            <a:r>
              <a:rPr lang="en-US" altLang="zh-CN" sz="2000" dirty="0">
                <a:latin typeface="黑体" panose="02010609060101010101" pitchFamily="49" charset="-122"/>
                <a:ea typeface="黑体" panose="02010609060101010101" pitchFamily="49" charset="-122"/>
              </a:rPr>
              <a:t>cascade binary tagging framework(</a:t>
            </a:r>
            <a:r>
              <a:rPr lang="en-US" altLang="zh-CN" sz="2000" dirty="0" err="1">
                <a:latin typeface="黑体" panose="02010609060101010101" pitchFamily="49" charset="-122"/>
                <a:ea typeface="黑体" panose="02010609060101010101" pitchFamily="49" charset="-122"/>
              </a:rPr>
              <a:t>CasRel</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，和传统的关系抽取不同，传统的关系抽取是通过两个实体来抽取（离散的）关系标签，但在这里通过</a:t>
            </a:r>
            <a:r>
              <a:rPr lang="en-US" altLang="zh-CN" sz="2000" dirty="0" err="1">
                <a:latin typeface="黑体" panose="02010609060101010101" pitchFamily="49" charset="-122"/>
                <a:ea typeface="黑体" panose="02010609060101010101" pitchFamily="49" charset="-122"/>
              </a:rPr>
              <a:t>CasRel</a:t>
            </a:r>
            <a:r>
              <a:rPr lang="zh-CN" altLang="en-US" sz="2000" dirty="0">
                <a:latin typeface="黑体" panose="02010609060101010101" pitchFamily="49" charset="-122"/>
                <a:ea typeface="黑体" panose="02010609060101010101" pitchFamily="49" charset="-122"/>
              </a:rPr>
              <a:t>框架来抽取实体及实体间的关系</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最终效果得到了很大的提升。</a:t>
            </a:r>
          </a:p>
        </p:txBody>
      </p:sp>
    </p:spTree>
    <p:extLst>
      <p:ext uri="{BB962C8B-B14F-4D97-AF65-F5344CB8AC3E}">
        <p14:creationId xmlns:p14="http://schemas.microsoft.com/office/powerpoint/2010/main" val="345084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F75F10EF-0B00-49B6-92A8-80A211363EA3}"/>
              </a:ext>
            </a:extLst>
          </p:cNvPr>
          <p:cNvSpPr>
            <a:spLocks noGrp="1"/>
          </p:cNvSpPr>
          <p:nvPr>
            <p:ph type="sldNum" sz="quarter" idx="12"/>
          </p:nvPr>
        </p:nvSpPr>
        <p:spPr/>
        <p:txBody>
          <a:bodyPr/>
          <a:lstStyle/>
          <a:p>
            <a:fld id="{47E89491-EFDB-497E-854A-EC3102C9FAE1}" type="slidenum">
              <a:rPr lang="zh-CN" altLang="en-US" smtClean="0"/>
              <a:pPr/>
              <a:t>3</a:t>
            </a:fld>
            <a:r>
              <a:rPr lang="en-US" altLang="zh-CN"/>
              <a:t>/17</a:t>
            </a:r>
            <a:endParaRPr lang="zh-CN" altLang="en-US"/>
          </a:p>
        </p:txBody>
      </p:sp>
      <p:sp>
        <p:nvSpPr>
          <p:cNvPr id="6" name="矩形 5">
            <a:extLst>
              <a:ext uri="{FF2B5EF4-FFF2-40B4-BE49-F238E27FC236}">
                <a16:creationId xmlns:a16="http://schemas.microsoft.com/office/drawing/2014/main" id="{CCCE8976-2B1B-4BFD-8675-814E6C1FF1A4}"/>
              </a:ext>
            </a:extLst>
          </p:cNvPr>
          <p:cNvSpPr/>
          <p:nvPr/>
        </p:nvSpPr>
        <p:spPr>
          <a:xfrm>
            <a:off x="627018" y="90386"/>
            <a:ext cx="3659977" cy="646331"/>
          </a:xfrm>
          <a:prstGeom prst="rect">
            <a:avLst/>
          </a:prstGeom>
        </p:spPr>
        <p:txBody>
          <a:bodyPr wrap="square">
            <a:spAutoFit/>
          </a:bodyPr>
          <a:lstStyle/>
          <a:p>
            <a:pPr algn="ctr" defTabSz="685800"/>
            <a:r>
              <a:rPr lang="zh-CN" altLang="en-US" sz="3600" b="1" kern="0">
                <a:solidFill>
                  <a:srgbClr val="1557AE"/>
                </a:solidFill>
                <a:latin typeface="黑体" panose="02010609060101010101" pitchFamily="49" charset="-122"/>
                <a:ea typeface="黑体" panose="02010609060101010101" pitchFamily="49" charset="-122"/>
              </a:rPr>
              <a:t>研究内容及目的</a:t>
            </a:r>
          </a:p>
        </p:txBody>
      </p:sp>
      <p:sp>
        <p:nvSpPr>
          <p:cNvPr id="7" name="矩形 6">
            <a:extLst>
              <a:ext uri="{FF2B5EF4-FFF2-40B4-BE49-F238E27FC236}">
                <a16:creationId xmlns:a16="http://schemas.microsoft.com/office/drawing/2014/main" id="{DD09D6B5-D272-45DF-84F1-1F35FFE554F8}"/>
              </a:ext>
            </a:extLst>
          </p:cNvPr>
          <p:cNvSpPr/>
          <p:nvPr/>
        </p:nvSpPr>
        <p:spPr>
          <a:xfrm>
            <a:off x="190500" y="809625"/>
            <a:ext cx="8810625" cy="8765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"A Novel Cascade Binary Tagging Framework for Relational Triple Extraction." </a:t>
            </a:r>
            <a:r>
              <a:rPr lang="en-US" altLang="zh-CN" sz="2000" dirty="0" err="1">
                <a:solidFill>
                  <a:schemeClr val="tx1"/>
                </a:solidFill>
              </a:rPr>
              <a:t>Zhepei</a:t>
            </a:r>
            <a:r>
              <a:rPr lang="en-US" altLang="zh-CN" sz="2000" dirty="0">
                <a:solidFill>
                  <a:schemeClr val="tx1"/>
                </a:solidFill>
              </a:rPr>
              <a:t> Wei, </a:t>
            </a:r>
            <a:r>
              <a:rPr lang="en-US" altLang="zh-CN" sz="2000" dirty="0" err="1">
                <a:solidFill>
                  <a:schemeClr val="tx1"/>
                </a:solidFill>
              </a:rPr>
              <a:t>Jianlin</a:t>
            </a:r>
            <a:r>
              <a:rPr lang="en-US" altLang="zh-CN" sz="2000" dirty="0">
                <a:solidFill>
                  <a:schemeClr val="tx1"/>
                </a:solidFill>
              </a:rPr>
              <a:t> </a:t>
            </a:r>
            <a:r>
              <a:rPr lang="en-US" altLang="zh-CN" sz="2000" dirty="0" err="1">
                <a:solidFill>
                  <a:schemeClr val="tx1"/>
                </a:solidFill>
              </a:rPr>
              <a:t>Su</a:t>
            </a:r>
            <a:r>
              <a:rPr lang="en-US" altLang="zh-CN" sz="2000" dirty="0">
                <a:solidFill>
                  <a:schemeClr val="tx1"/>
                </a:solidFill>
              </a:rPr>
              <a:t>, Yue Wang, Yuan Tian, Yi Chang. ACL 2020</a:t>
            </a:r>
            <a:endParaRPr lang="zh-CN" altLang="en-US" sz="2000" dirty="0">
              <a:solidFill>
                <a:schemeClr val="tx1"/>
              </a:solidFill>
            </a:endParaRPr>
          </a:p>
        </p:txBody>
      </p:sp>
      <p:sp>
        <p:nvSpPr>
          <p:cNvPr id="9" name="矩形 8">
            <a:extLst>
              <a:ext uri="{FF2B5EF4-FFF2-40B4-BE49-F238E27FC236}">
                <a16:creationId xmlns:a16="http://schemas.microsoft.com/office/drawing/2014/main" id="{7DBC913A-4489-448E-9C8D-414A1AFE6197}"/>
              </a:ext>
            </a:extLst>
          </p:cNvPr>
          <p:cNvSpPr/>
          <p:nvPr/>
        </p:nvSpPr>
        <p:spPr>
          <a:xfrm>
            <a:off x="944743" y="1912041"/>
            <a:ext cx="7528697" cy="1520609"/>
          </a:xfrm>
          <a:prstGeom prst="rect">
            <a:avLst/>
          </a:prstGeom>
        </p:spPr>
        <p:txBody>
          <a:bodyPr wrap="square">
            <a:spAutoFit/>
          </a:bodyPr>
          <a:lstStyle/>
          <a:p>
            <a:pPr indent="457200">
              <a:lnSpc>
                <a:spcPct val="120000"/>
              </a:lnSpc>
            </a:pPr>
            <a:r>
              <a:rPr lang="zh-CN" altLang="en-US" sz="2000" dirty="0">
                <a:latin typeface="黑体" panose="02010609060101010101" pitchFamily="49" charset="-122"/>
                <a:ea typeface="黑体" panose="02010609060101010101" pitchFamily="49" charset="-122"/>
              </a:rPr>
              <a:t>大多数现有的方法不能有效地处理一个句子包含多个相互重叠的关系三元组的场景。如图演示了这些场景，三元组在一个句子中共享一个或两个实体。这个重叠的三重问题直接挑战了传统的序列标签模式，即每个标记只包含一个标签。</a:t>
            </a:r>
          </a:p>
        </p:txBody>
      </p:sp>
      <p:pic>
        <p:nvPicPr>
          <p:cNvPr id="2" name="图片 1">
            <a:extLst>
              <a:ext uri="{FF2B5EF4-FFF2-40B4-BE49-F238E27FC236}">
                <a16:creationId xmlns:a16="http://schemas.microsoft.com/office/drawing/2014/main" id="{06D29E9F-E4E3-4546-918B-139FF7E3F890}"/>
              </a:ext>
            </a:extLst>
          </p:cNvPr>
          <p:cNvPicPr>
            <a:picLocks noChangeAspect="1"/>
          </p:cNvPicPr>
          <p:nvPr/>
        </p:nvPicPr>
        <p:blipFill>
          <a:blip r:embed="rId2"/>
          <a:stretch>
            <a:fillRect/>
          </a:stretch>
        </p:blipFill>
        <p:spPr>
          <a:xfrm>
            <a:off x="2055237" y="3403194"/>
            <a:ext cx="5033526" cy="2989609"/>
          </a:xfrm>
          <a:prstGeom prst="rect">
            <a:avLst/>
          </a:prstGeom>
        </p:spPr>
      </p:pic>
    </p:spTree>
    <p:extLst>
      <p:ext uri="{BB962C8B-B14F-4D97-AF65-F5344CB8AC3E}">
        <p14:creationId xmlns:p14="http://schemas.microsoft.com/office/powerpoint/2010/main" val="62547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F75F10EF-0B00-49B6-92A8-80A211363EA3}"/>
              </a:ext>
            </a:extLst>
          </p:cNvPr>
          <p:cNvSpPr>
            <a:spLocks noGrp="1"/>
          </p:cNvSpPr>
          <p:nvPr>
            <p:ph type="sldNum" sz="quarter" idx="12"/>
          </p:nvPr>
        </p:nvSpPr>
        <p:spPr/>
        <p:txBody>
          <a:bodyPr/>
          <a:lstStyle/>
          <a:p>
            <a:fld id="{47E89491-EFDB-497E-854A-EC3102C9FAE1}" type="slidenum">
              <a:rPr lang="zh-CN" altLang="en-US" smtClean="0"/>
              <a:pPr/>
              <a:t>4</a:t>
            </a:fld>
            <a:r>
              <a:rPr lang="en-US" altLang="zh-CN"/>
              <a:t>/17</a:t>
            </a:r>
            <a:endParaRPr lang="zh-CN" altLang="en-US"/>
          </a:p>
        </p:txBody>
      </p:sp>
      <p:sp>
        <p:nvSpPr>
          <p:cNvPr id="6" name="矩形 5">
            <a:extLst>
              <a:ext uri="{FF2B5EF4-FFF2-40B4-BE49-F238E27FC236}">
                <a16:creationId xmlns:a16="http://schemas.microsoft.com/office/drawing/2014/main" id="{CCCE8976-2B1B-4BFD-8675-814E6C1FF1A4}"/>
              </a:ext>
            </a:extLst>
          </p:cNvPr>
          <p:cNvSpPr/>
          <p:nvPr/>
        </p:nvSpPr>
        <p:spPr>
          <a:xfrm>
            <a:off x="627018" y="90386"/>
            <a:ext cx="3659977" cy="646331"/>
          </a:xfrm>
          <a:prstGeom prst="rect">
            <a:avLst/>
          </a:prstGeom>
        </p:spPr>
        <p:txBody>
          <a:bodyPr wrap="square">
            <a:spAutoFit/>
          </a:bodyPr>
          <a:lstStyle/>
          <a:p>
            <a:pPr algn="ctr" defTabSz="685800"/>
            <a:r>
              <a:rPr lang="zh-CN" altLang="en-US" sz="3600" b="1" kern="0">
                <a:solidFill>
                  <a:srgbClr val="1557AE"/>
                </a:solidFill>
                <a:latin typeface="黑体" panose="02010609060101010101" pitchFamily="49" charset="-122"/>
                <a:ea typeface="黑体" panose="02010609060101010101" pitchFamily="49" charset="-122"/>
              </a:rPr>
              <a:t>研究内容及目的</a:t>
            </a:r>
          </a:p>
        </p:txBody>
      </p:sp>
      <p:sp>
        <p:nvSpPr>
          <p:cNvPr id="8" name="矩形 7">
            <a:extLst>
              <a:ext uri="{FF2B5EF4-FFF2-40B4-BE49-F238E27FC236}">
                <a16:creationId xmlns:a16="http://schemas.microsoft.com/office/drawing/2014/main" id="{D8EC5339-75C3-42BC-BDB4-0AC39563975F}"/>
              </a:ext>
            </a:extLst>
          </p:cNvPr>
          <p:cNvSpPr/>
          <p:nvPr/>
        </p:nvSpPr>
        <p:spPr>
          <a:xfrm>
            <a:off x="831463" y="4813467"/>
            <a:ext cx="7528697" cy="1477328"/>
          </a:xfrm>
          <a:prstGeom prst="rect">
            <a:avLst/>
          </a:prstGeom>
        </p:spPr>
        <p:txBody>
          <a:bodyPr wrap="square">
            <a:spAutoFit/>
          </a:bodyPr>
          <a:lstStyle/>
          <a:p>
            <a:r>
              <a:rPr lang="en-US" altLang="zh-CN" dirty="0"/>
              <a:t>1</a:t>
            </a:r>
            <a:r>
              <a:rPr lang="zh-CN" altLang="en-US" dirty="0"/>
              <a:t>、类分布高度不平衡。在所有提取的实体对中，大多数没有形成有效的关系，产生了太多的负样本。</a:t>
            </a:r>
          </a:p>
          <a:p>
            <a:r>
              <a:rPr lang="en-US" altLang="zh-CN" dirty="0"/>
              <a:t>2</a:t>
            </a:r>
            <a:r>
              <a:rPr lang="zh-CN" altLang="en-US" dirty="0"/>
              <a:t>、当同一实体参与多个有效关系（重叠的三元组）时，分类器可能会混淆。如果没有足够的训练实例，分类器就很难判断实体参与的关系。因此，提取的三元组通常是不完整和不准确的。</a:t>
            </a:r>
          </a:p>
        </p:txBody>
      </p:sp>
      <p:sp>
        <p:nvSpPr>
          <p:cNvPr id="7" name="矩形 6">
            <a:extLst>
              <a:ext uri="{FF2B5EF4-FFF2-40B4-BE49-F238E27FC236}">
                <a16:creationId xmlns:a16="http://schemas.microsoft.com/office/drawing/2014/main" id="{DD09D6B5-D272-45DF-84F1-1F35FFE554F8}"/>
              </a:ext>
            </a:extLst>
          </p:cNvPr>
          <p:cNvSpPr/>
          <p:nvPr/>
        </p:nvSpPr>
        <p:spPr>
          <a:xfrm>
            <a:off x="190500" y="809625"/>
            <a:ext cx="8810625" cy="8765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"A Novel Cascade Binary Tagging Framework for Relational Triple Extraction." </a:t>
            </a:r>
            <a:r>
              <a:rPr lang="en-US" altLang="zh-CN" sz="2000" dirty="0" err="1">
                <a:solidFill>
                  <a:schemeClr val="tx1"/>
                </a:solidFill>
              </a:rPr>
              <a:t>Zhepei</a:t>
            </a:r>
            <a:r>
              <a:rPr lang="en-US" altLang="zh-CN" sz="2000" dirty="0">
                <a:solidFill>
                  <a:schemeClr val="tx1"/>
                </a:solidFill>
              </a:rPr>
              <a:t> Wei, </a:t>
            </a:r>
            <a:r>
              <a:rPr lang="en-US" altLang="zh-CN" sz="2000" dirty="0" err="1">
                <a:solidFill>
                  <a:schemeClr val="tx1"/>
                </a:solidFill>
              </a:rPr>
              <a:t>Jianlin</a:t>
            </a:r>
            <a:r>
              <a:rPr lang="en-US" altLang="zh-CN" sz="2000" dirty="0">
                <a:solidFill>
                  <a:schemeClr val="tx1"/>
                </a:solidFill>
              </a:rPr>
              <a:t> </a:t>
            </a:r>
            <a:r>
              <a:rPr lang="en-US" altLang="zh-CN" sz="2000" dirty="0" err="1">
                <a:solidFill>
                  <a:schemeClr val="tx1"/>
                </a:solidFill>
              </a:rPr>
              <a:t>Su</a:t>
            </a:r>
            <a:r>
              <a:rPr lang="en-US" altLang="zh-CN" sz="2000" dirty="0">
                <a:solidFill>
                  <a:schemeClr val="tx1"/>
                </a:solidFill>
              </a:rPr>
              <a:t>, Yue Wang, Yuan Tian, Yi Chang. ACL 2020</a:t>
            </a:r>
            <a:endParaRPr lang="zh-CN" altLang="en-US" sz="2000" dirty="0">
              <a:solidFill>
                <a:schemeClr val="tx1"/>
              </a:solidFill>
            </a:endParaRPr>
          </a:p>
        </p:txBody>
      </p:sp>
      <p:pic>
        <p:nvPicPr>
          <p:cNvPr id="4" name="图片 3">
            <a:extLst>
              <a:ext uri="{FF2B5EF4-FFF2-40B4-BE49-F238E27FC236}">
                <a16:creationId xmlns:a16="http://schemas.microsoft.com/office/drawing/2014/main" id="{FDD5B4AE-043A-4954-9652-76F60DE493A5}"/>
              </a:ext>
            </a:extLst>
          </p:cNvPr>
          <p:cNvPicPr>
            <a:picLocks noChangeAspect="1"/>
          </p:cNvPicPr>
          <p:nvPr/>
        </p:nvPicPr>
        <p:blipFill>
          <a:blip r:embed="rId2"/>
          <a:stretch>
            <a:fillRect/>
          </a:stretch>
        </p:blipFill>
        <p:spPr>
          <a:xfrm>
            <a:off x="1312549" y="1759095"/>
            <a:ext cx="6518902" cy="3054372"/>
          </a:xfrm>
          <a:prstGeom prst="rect">
            <a:avLst/>
          </a:prstGeom>
        </p:spPr>
      </p:pic>
    </p:spTree>
    <p:extLst>
      <p:ext uri="{BB962C8B-B14F-4D97-AF65-F5344CB8AC3E}">
        <p14:creationId xmlns:p14="http://schemas.microsoft.com/office/powerpoint/2010/main" val="2241273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F75F10EF-0B00-49B6-92A8-80A211363EA3}"/>
              </a:ext>
            </a:extLst>
          </p:cNvPr>
          <p:cNvSpPr>
            <a:spLocks noGrp="1"/>
          </p:cNvSpPr>
          <p:nvPr>
            <p:ph type="sldNum" sz="quarter" idx="12"/>
          </p:nvPr>
        </p:nvSpPr>
        <p:spPr/>
        <p:txBody>
          <a:bodyPr/>
          <a:lstStyle/>
          <a:p>
            <a:fld id="{47E89491-EFDB-497E-854A-EC3102C9FAE1}" type="slidenum">
              <a:rPr lang="zh-CN" altLang="en-US" smtClean="0"/>
              <a:pPr/>
              <a:t>5</a:t>
            </a:fld>
            <a:r>
              <a:rPr lang="en-US" altLang="zh-CN"/>
              <a:t>/17</a:t>
            </a:r>
            <a:endParaRPr lang="zh-CN" altLang="en-US"/>
          </a:p>
        </p:txBody>
      </p:sp>
      <p:sp>
        <p:nvSpPr>
          <p:cNvPr id="6" name="矩形 5">
            <a:extLst>
              <a:ext uri="{FF2B5EF4-FFF2-40B4-BE49-F238E27FC236}">
                <a16:creationId xmlns:a16="http://schemas.microsoft.com/office/drawing/2014/main" id="{CCCE8976-2B1B-4BFD-8675-814E6C1FF1A4}"/>
              </a:ext>
            </a:extLst>
          </p:cNvPr>
          <p:cNvSpPr/>
          <p:nvPr/>
        </p:nvSpPr>
        <p:spPr>
          <a:xfrm>
            <a:off x="627018" y="90386"/>
            <a:ext cx="3659977" cy="646331"/>
          </a:xfrm>
          <a:prstGeom prst="rect">
            <a:avLst/>
          </a:prstGeom>
        </p:spPr>
        <p:txBody>
          <a:bodyPr wrap="square">
            <a:spAutoFit/>
          </a:bodyPr>
          <a:lstStyle/>
          <a:p>
            <a:pPr algn="ctr" defTabSz="685800"/>
            <a:r>
              <a:rPr lang="zh-CN" altLang="en-US" sz="3600" b="1" kern="0">
                <a:solidFill>
                  <a:srgbClr val="1557AE"/>
                </a:solidFill>
                <a:latin typeface="黑体" panose="02010609060101010101" pitchFamily="49" charset="-122"/>
                <a:ea typeface="黑体" panose="02010609060101010101" pitchFamily="49" charset="-122"/>
              </a:rPr>
              <a:t>研究内容及目的</a:t>
            </a:r>
          </a:p>
        </p:txBody>
      </p:sp>
      <p:sp>
        <p:nvSpPr>
          <p:cNvPr id="7" name="矩形 6">
            <a:extLst>
              <a:ext uri="{FF2B5EF4-FFF2-40B4-BE49-F238E27FC236}">
                <a16:creationId xmlns:a16="http://schemas.microsoft.com/office/drawing/2014/main" id="{DD09D6B5-D272-45DF-84F1-1F35FFE554F8}"/>
              </a:ext>
            </a:extLst>
          </p:cNvPr>
          <p:cNvSpPr/>
          <p:nvPr/>
        </p:nvSpPr>
        <p:spPr>
          <a:xfrm>
            <a:off x="190500" y="809625"/>
            <a:ext cx="8810625" cy="8765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"A Novel Cascade Binary Tagging Framework for Relational Triple Extraction." </a:t>
            </a:r>
            <a:r>
              <a:rPr lang="en-US" altLang="zh-CN" sz="2000" dirty="0" err="1">
                <a:solidFill>
                  <a:schemeClr val="tx1"/>
                </a:solidFill>
              </a:rPr>
              <a:t>Zhepei</a:t>
            </a:r>
            <a:r>
              <a:rPr lang="en-US" altLang="zh-CN" sz="2000" dirty="0">
                <a:solidFill>
                  <a:schemeClr val="tx1"/>
                </a:solidFill>
              </a:rPr>
              <a:t> Wei, </a:t>
            </a:r>
            <a:r>
              <a:rPr lang="en-US" altLang="zh-CN" sz="2000" dirty="0" err="1">
                <a:solidFill>
                  <a:schemeClr val="tx1"/>
                </a:solidFill>
              </a:rPr>
              <a:t>Jianlin</a:t>
            </a:r>
            <a:r>
              <a:rPr lang="en-US" altLang="zh-CN" sz="2000" dirty="0">
                <a:solidFill>
                  <a:schemeClr val="tx1"/>
                </a:solidFill>
              </a:rPr>
              <a:t> </a:t>
            </a:r>
            <a:r>
              <a:rPr lang="en-US" altLang="zh-CN" sz="2000" dirty="0" err="1">
                <a:solidFill>
                  <a:schemeClr val="tx1"/>
                </a:solidFill>
              </a:rPr>
              <a:t>Su</a:t>
            </a:r>
            <a:r>
              <a:rPr lang="en-US" altLang="zh-CN" sz="2000" dirty="0">
                <a:solidFill>
                  <a:schemeClr val="tx1"/>
                </a:solidFill>
              </a:rPr>
              <a:t>, Yue Wang, Yuan Tian, Yi Chang. ACL 2020</a:t>
            </a:r>
            <a:endParaRPr lang="zh-CN" altLang="en-US" sz="2000" dirty="0">
              <a:solidFill>
                <a:schemeClr val="tx1"/>
              </a:solidFill>
            </a:endParaRPr>
          </a:p>
        </p:txBody>
      </p:sp>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7DBC913A-4489-448E-9C8D-414A1AFE6197}"/>
                  </a:ext>
                </a:extLst>
              </p:cNvPr>
              <p:cNvSpPr/>
              <p:nvPr/>
            </p:nvSpPr>
            <p:spPr>
              <a:xfrm>
                <a:off x="944743" y="1912041"/>
                <a:ext cx="7528697" cy="4475264"/>
              </a:xfrm>
              <a:prstGeom prst="rect">
                <a:avLst/>
              </a:prstGeom>
            </p:spPr>
            <p:txBody>
              <a:bodyPr wrap="square">
                <a:spAutoFit/>
              </a:bodyPr>
              <a:lstStyle/>
              <a:p>
                <a:pPr indent="457200">
                  <a:lnSpc>
                    <a:spcPct val="120000"/>
                  </a:lnSpc>
                </a:pPr>
                <a:r>
                  <a:rPr lang="zh-CN" altLang="en-US" sz="2000" dirty="0">
                    <a:latin typeface="黑体" panose="02010609060101010101" pitchFamily="49" charset="-122"/>
                    <a:ea typeface="黑体" panose="02010609060101010101" pitchFamily="49" charset="-122"/>
                  </a:rPr>
                  <a:t>因此作者采用全新的视角代替以往分类的视角，提出了</a:t>
                </a:r>
                <a:r>
                  <a:rPr lang="en-US" altLang="zh-CN" sz="2000" dirty="0" err="1">
                    <a:latin typeface="黑体" panose="02010609060101010101" pitchFamily="49" charset="-122"/>
                    <a:ea typeface="黑体" panose="02010609060101010101" pitchFamily="49" charset="-122"/>
                  </a:rPr>
                  <a:t>CasRel</a:t>
                </a:r>
                <a:r>
                  <a:rPr lang="zh-CN" altLang="en-US" sz="2000" dirty="0">
                    <a:latin typeface="黑体" panose="02010609060101010101" pitchFamily="49" charset="-122"/>
                    <a:ea typeface="黑体" panose="02010609060101010101" pitchFamily="49" charset="-122"/>
                  </a:rPr>
                  <a:t>框架，把传统形式的关系分类</a:t>
                </a:r>
                <a14:m>
                  <m:oMath xmlns:m="http://schemas.openxmlformats.org/officeDocument/2006/math">
                    <m:r>
                      <a:rPr lang="pt-BR" altLang="zh-CN" sz="2000" i="1" smtClean="0">
                        <a:latin typeface="Cambria Math" panose="02040503050406030204" pitchFamily="18" charset="0"/>
                        <a:ea typeface="黑体" panose="02010609060101010101" pitchFamily="49" charset="-122"/>
                      </a:rPr>
                      <m:t>𝑓</m:t>
                    </m:r>
                    <m:d>
                      <m:dPr>
                        <m:ctrlPr>
                          <a:rPr lang="pt-BR" altLang="zh-CN" sz="2000" i="1" smtClean="0">
                            <a:latin typeface="Cambria Math" panose="02040503050406030204" pitchFamily="18" charset="0"/>
                            <a:ea typeface="黑体" panose="02010609060101010101" pitchFamily="49" charset="-122"/>
                          </a:rPr>
                        </m:ctrlPr>
                      </m:dPr>
                      <m:e>
                        <m:r>
                          <a:rPr lang="en-US" altLang="zh-CN" sz="2000" b="0" i="1" smtClean="0">
                            <a:latin typeface="Cambria Math" panose="02040503050406030204" pitchFamily="18" charset="0"/>
                            <a:ea typeface="黑体" panose="02010609060101010101" pitchFamily="49" charset="-122"/>
                          </a:rPr>
                          <m:t>𝑠</m:t>
                        </m:r>
                        <m:r>
                          <a:rPr lang="en-US" altLang="zh-CN" sz="2000" b="0" i="1" smtClean="0">
                            <a:latin typeface="Cambria Math" panose="02040503050406030204" pitchFamily="18" charset="0"/>
                            <a:ea typeface="黑体" panose="02010609060101010101" pitchFamily="49" charset="-122"/>
                          </a:rPr>
                          <m:t>,</m:t>
                        </m:r>
                        <m:r>
                          <a:rPr lang="en-US" altLang="zh-CN" sz="2000" b="0" i="1" smtClean="0">
                            <a:latin typeface="Cambria Math" panose="02040503050406030204" pitchFamily="18" charset="0"/>
                            <a:ea typeface="黑体" panose="02010609060101010101" pitchFamily="49" charset="-122"/>
                          </a:rPr>
                          <m:t>𝑜</m:t>
                        </m:r>
                      </m:e>
                    </m:d>
                    <m:r>
                      <a:rPr lang="zh-CN" altLang="en-US" sz="2000" i="1">
                        <a:latin typeface="Cambria Math" panose="02040503050406030204" pitchFamily="18" charset="0"/>
                        <a:ea typeface="黑体" panose="02010609060101010101" pitchFamily="49" charset="-122"/>
                      </a:rPr>
                      <m:t>→</m:t>
                    </m:r>
                    <m:r>
                      <m:rPr>
                        <m:sty m:val="p"/>
                      </m:rPr>
                      <a:rPr lang="en-US" altLang="zh-CN" sz="2000" i="1">
                        <a:latin typeface="Cambria Math" panose="02040503050406030204" pitchFamily="18" charset="0"/>
                        <a:ea typeface="黑体" panose="02010609060101010101" pitchFamily="49" charset="-122"/>
                      </a:rPr>
                      <m:t>r</m:t>
                    </m:r>
                  </m:oMath>
                </a14:m>
                <a:r>
                  <a:rPr lang="zh-CN" altLang="en-US" sz="2000" dirty="0">
                    <a:latin typeface="黑体" panose="02010609060101010101" pitchFamily="49" charset="-122"/>
                    <a:ea typeface="黑体" panose="02010609060101010101" pitchFamily="49" charset="-122"/>
                  </a:rPr>
                  <a:t>（其中</a:t>
                </a:r>
                <a:r>
                  <a:rPr lang="en-US" altLang="zh-CN" sz="2000" dirty="0">
                    <a:latin typeface="黑体" panose="02010609060101010101" pitchFamily="49" charset="-122"/>
                    <a:ea typeface="黑体" panose="02010609060101010101" pitchFamily="49" charset="-122"/>
                  </a:rPr>
                  <a:t>s</a:t>
                </a:r>
                <a:r>
                  <a:rPr lang="zh-CN" altLang="en-US" sz="2000" dirty="0">
                    <a:latin typeface="黑体" panose="02010609060101010101" pitchFamily="49" charset="-122"/>
                    <a:ea typeface="黑体" panose="02010609060101010101" pitchFamily="49" charset="-122"/>
                  </a:rPr>
                  <a:t>表示</a:t>
                </a:r>
                <a:r>
                  <a:rPr lang="en-US" altLang="zh-CN" sz="2000" dirty="0">
                    <a:latin typeface="黑体" panose="02010609060101010101" pitchFamily="49" charset="-122"/>
                    <a:ea typeface="黑体" panose="02010609060101010101" pitchFamily="49" charset="-122"/>
                  </a:rPr>
                  <a:t>subject</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o</a:t>
                </a:r>
                <a:r>
                  <a:rPr lang="zh-CN" altLang="en-US" sz="2000" dirty="0">
                    <a:latin typeface="黑体" panose="02010609060101010101" pitchFamily="49" charset="-122"/>
                    <a:ea typeface="黑体" panose="02010609060101010101" pitchFamily="49" charset="-122"/>
                  </a:rPr>
                  <a:t>表示</a:t>
                </a:r>
                <a:r>
                  <a:rPr lang="en-US" altLang="zh-CN" sz="2000" dirty="0">
                    <a:latin typeface="黑体" panose="02010609060101010101" pitchFamily="49" charset="-122"/>
                    <a:ea typeface="黑体" panose="02010609060101010101" pitchFamily="49" charset="-122"/>
                  </a:rPr>
                  <a:t>object</a:t>
                </a:r>
                <a:r>
                  <a:rPr lang="zh-CN" altLang="en-US" sz="2000" dirty="0">
                    <a:latin typeface="黑体" panose="02010609060101010101" pitchFamily="49" charset="-122"/>
                    <a:ea typeface="黑体" panose="02010609060101010101" pitchFamily="49" charset="-122"/>
                  </a:rPr>
                  <a:t>）换成了从</a:t>
                </a:r>
                <a:r>
                  <a:rPr lang="en-US" altLang="zh-CN" sz="2000" dirty="0">
                    <a:latin typeface="黑体" panose="02010609060101010101" pitchFamily="49" charset="-122"/>
                    <a:ea typeface="黑体" panose="02010609060101010101" pitchFamily="49" charset="-122"/>
                  </a:rPr>
                  <a:t>S</a:t>
                </a:r>
                <a:r>
                  <a:rPr lang="zh-CN" altLang="en-US" sz="2000" dirty="0">
                    <a:latin typeface="黑体" panose="02010609060101010101" pitchFamily="49" charset="-122"/>
                    <a:ea typeface="黑体" panose="02010609060101010101" pitchFamily="49" charset="-122"/>
                  </a:rPr>
                  <a:t>到</a:t>
                </a:r>
                <a:r>
                  <a:rPr lang="en-US" altLang="zh-CN" sz="2000" dirty="0">
                    <a:latin typeface="黑体" panose="02010609060101010101" pitchFamily="49" charset="-122"/>
                    <a:ea typeface="黑体" panose="02010609060101010101" pitchFamily="49" charset="-122"/>
                  </a:rPr>
                  <a:t>O</a:t>
                </a:r>
                <a:r>
                  <a:rPr lang="zh-CN" altLang="en-US" sz="2000" dirty="0">
                    <a:latin typeface="黑体" panose="02010609060101010101" pitchFamily="49" charset="-122"/>
                    <a:ea typeface="黑体" panose="02010609060101010101" pitchFamily="49" charset="-122"/>
                  </a:rPr>
                  <a:t>的映射函数的</a:t>
                </a:r>
                <a14:m>
                  <m:oMath xmlns:m="http://schemas.openxmlformats.org/officeDocument/2006/math">
                    <m:sSub>
                      <m:sSubPr>
                        <m:ctrlPr>
                          <a:rPr lang="en-US" altLang="zh-CN" sz="2000" i="1" smtClean="0">
                            <a:latin typeface="Cambria Math" panose="02040503050406030204" pitchFamily="18" charset="0"/>
                            <a:ea typeface="黑体" panose="02010609060101010101" pitchFamily="49" charset="-122"/>
                          </a:rPr>
                        </m:ctrlPr>
                      </m:sSubPr>
                      <m:e>
                        <m:r>
                          <m:rPr>
                            <m:sty m:val="p"/>
                          </m:rPr>
                          <a:rPr lang="en-US" altLang="zh-CN" sz="2000" i="1">
                            <a:latin typeface="Cambria Math" panose="02040503050406030204" pitchFamily="18" charset="0"/>
                            <a:ea typeface="黑体" panose="02010609060101010101" pitchFamily="49" charset="-122"/>
                          </a:rPr>
                          <m:t>f</m:t>
                        </m:r>
                      </m:e>
                      <m:sub>
                        <m:r>
                          <a:rPr lang="en-US" altLang="zh-CN" sz="2000" b="0" i="1" smtClean="0">
                            <a:latin typeface="Cambria Math" panose="02040503050406030204" pitchFamily="18" charset="0"/>
                            <a:ea typeface="黑体" panose="02010609060101010101" pitchFamily="49" charset="-122"/>
                          </a:rPr>
                          <m:t>𝑟</m:t>
                        </m:r>
                      </m:sub>
                    </m:sSub>
                    <m:d>
                      <m:dPr>
                        <m:ctrlPr>
                          <a:rPr lang="en-US" altLang="zh-CN" sz="2000" i="1" smtClean="0">
                            <a:latin typeface="Cambria Math" panose="02040503050406030204" pitchFamily="18" charset="0"/>
                            <a:ea typeface="黑体" panose="02010609060101010101" pitchFamily="49" charset="-122"/>
                          </a:rPr>
                        </m:ctrlPr>
                      </m:dPr>
                      <m:e>
                        <m:r>
                          <a:rPr lang="en-US" altLang="zh-CN" sz="2000" b="0" i="1" smtClean="0">
                            <a:latin typeface="Cambria Math" panose="02040503050406030204" pitchFamily="18" charset="0"/>
                            <a:ea typeface="黑体" panose="02010609060101010101" pitchFamily="49" charset="-122"/>
                          </a:rPr>
                          <m:t>𝑠</m:t>
                        </m:r>
                      </m:e>
                    </m:d>
                    <m:r>
                      <a:rPr lang="zh-CN" altLang="en-US" sz="2000" i="1">
                        <a:latin typeface="Cambria Math" panose="02040503050406030204" pitchFamily="18" charset="0"/>
                        <a:ea typeface="黑体" panose="02010609060101010101" pitchFamily="49" charset="-122"/>
                      </a:rPr>
                      <m:t>→</m:t>
                    </m:r>
                    <m:r>
                      <a:rPr lang="en-US" altLang="zh-CN" sz="2000" b="0" i="1" smtClean="0">
                        <a:latin typeface="Cambria Math" panose="02040503050406030204" pitchFamily="18" charset="0"/>
                        <a:ea typeface="黑体" panose="02010609060101010101" pitchFamily="49" charset="-122"/>
                      </a:rPr>
                      <m:t>𝑜</m:t>
                    </m:r>
                  </m:oMath>
                </a14:m>
                <a:r>
                  <a:rPr lang="zh-CN" altLang="en-US" sz="2000" dirty="0">
                    <a:latin typeface="黑体" panose="02010609060101010101" pitchFamily="49" charset="-122"/>
                    <a:ea typeface="黑体" panose="02010609060101010101" pitchFamily="49" charset="-122"/>
                  </a:rPr>
                  <a:t>，分别训练不同关系的模型，通过</a:t>
                </a:r>
                <a:r>
                  <a:rPr lang="en-US" altLang="zh-CN" sz="2000" dirty="0">
                    <a:latin typeface="黑体" panose="02010609060101010101" pitchFamily="49" charset="-122"/>
                    <a:ea typeface="黑体" panose="02010609060101010101" pitchFamily="49" charset="-122"/>
                  </a:rPr>
                  <a:t>s</a:t>
                </a:r>
                <a:r>
                  <a:rPr lang="zh-CN" altLang="en-US" sz="2000" dirty="0">
                    <a:latin typeface="黑体" panose="02010609060101010101" pitchFamily="49" charset="-122"/>
                    <a:ea typeface="黑体" panose="02010609060101010101" pitchFamily="49" charset="-122"/>
                  </a:rPr>
                  <a:t>来预测</a:t>
                </a:r>
                <a:r>
                  <a:rPr lang="en-US" altLang="zh-CN" sz="2000" dirty="0">
                    <a:latin typeface="黑体" panose="02010609060101010101" pitchFamily="49" charset="-122"/>
                    <a:ea typeface="黑体" panose="02010609060101010101" pitchFamily="49" charset="-122"/>
                  </a:rPr>
                  <a:t>o</a:t>
                </a:r>
                <a:r>
                  <a:rPr lang="zh-CN" altLang="en-US" sz="2000" dirty="0">
                    <a:latin typeface="黑体" panose="02010609060101010101" pitchFamily="49" charset="-122"/>
                    <a:ea typeface="黑体" panose="02010609060101010101" pitchFamily="49" charset="-122"/>
                  </a:rPr>
                  <a:t>，其核心是新视角，即可以将关系建模为映射头实体到尾实体的函数，而不是将关系视为实体对上的离散标签，更准确地说，不是学习关系分类器，而是学习特定关系的标记。比如：如果图</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中</a:t>
                </a:r>
                <a:r>
                  <a:rPr lang="en-US" altLang="zh-CN" sz="2000" dirty="0">
                    <a:latin typeface="黑体" panose="02010609060101010101" pitchFamily="49" charset="-122"/>
                    <a:ea typeface="黑体" panose="02010609060101010101" pitchFamily="49" charset="-122"/>
                  </a:rPr>
                  <a:t>EPO</a:t>
                </a:r>
                <a:r>
                  <a:rPr lang="zh-CN" altLang="en-US" sz="2000" dirty="0">
                    <a:latin typeface="黑体" panose="02010609060101010101" pitchFamily="49" charset="-122"/>
                    <a:ea typeface="黑体" panose="02010609060101010101" pitchFamily="49" charset="-122"/>
                  </a:rPr>
                  <a:t>所示，如果</a:t>
                </a:r>
                <a:r>
                  <a:rPr lang="en-US" altLang="zh-CN" sz="2000" dirty="0">
                    <a:latin typeface="黑体" panose="02010609060101010101" pitchFamily="49" charset="-122"/>
                    <a:ea typeface="黑体" panose="02010609060101010101" pitchFamily="49" charset="-122"/>
                  </a:rPr>
                  <a:t>s=Quentin Tarantino</a:t>
                </a:r>
                <a:r>
                  <a:rPr lang="zh-CN" altLang="en-US" sz="2000" dirty="0">
                    <a:latin typeface="黑体" panose="02010609060101010101" pitchFamily="49" charset="-122"/>
                    <a:ea typeface="黑体" panose="02010609060101010101" pitchFamily="49" charset="-122"/>
                  </a:rPr>
                  <a:t>，</a:t>
                </a:r>
                <a:r>
                  <a:rPr lang="en-US" altLang="zh-CN" sz="2000" dirty="0">
                    <a:ea typeface="黑体" panose="02010609060101010101" pitchFamily="49" charset="-122"/>
                  </a:rPr>
                  <a:t> </a:t>
                </a:r>
                <a14:m>
                  <m:oMath xmlns:m="http://schemas.openxmlformats.org/officeDocument/2006/math">
                    <m:sSub>
                      <m:sSubPr>
                        <m:ctrlPr>
                          <a:rPr lang="en-US" altLang="zh-CN" sz="2000" i="1">
                            <a:latin typeface="Cambria Math" panose="02040503050406030204" pitchFamily="18" charset="0"/>
                            <a:ea typeface="黑体" panose="02010609060101010101" pitchFamily="49" charset="-122"/>
                          </a:rPr>
                        </m:ctrlPr>
                      </m:sSubPr>
                      <m:e>
                        <m:r>
                          <m:rPr>
                            <m:sty m:val="p"/>
                          </m:rPr>
                          <a:rPr lang="en-US" altLang="zh-CN" sz="2000" i="1">
                            <a:latin typeface="Cambria Math" panose="02040503050406030204" pitchFamily="18" charset="0"/>
                            <a:ea typeface="黑体" panose="02010609060101010101" pitchFamily="49" charset="-122"/>
                          </a:rPr>
                          <m:t>f</m:t>
                        </m:r>
                      </m:e>
                      <m:sub>
                        <m:r>
                          <a:rPr lang="en-US" altLang="zh-CN" sz="2000" b="0" i="1" smtClean="0">
                            <a:latin typeface="Cambria Math" panose="02040503050406030204" pitchFamily="18" charset="0"/>
                            <a:ea typeface="黑体" panose="02010609060101010101" pitchFamily="49" charset="-122"/>
                          </a:rPr>
                          <m:t>𝐴𝑐𝑡𝑖𝑜𝑛</m:t>
                        </m:r>
                      </m:sub>
                    </m:sSub>
                    <m:d>
                      <m:dPr>
                        <m:ctrlPr>
                          <a:rPr lang="en-US" altLang="zh-CN" sz="2000" i="1">
                            <a:latin typeface="Cambria Math" panose="02040503050406030204" pitchFamily="18" charset="0"/>
                            <a:ea typeface="黑体" panose="02010609060101010101" pitchFamily="49" charset="-122"/>
                          </a:rPr>
                        </m:ctrlPr>
                      </m:dPr>
                      <m:e>
                        <m:r>
                          <a:rPr lang="en-US" altLang="zh-CN" sz="2000" b="0" i="1" smtClean="0">
                            <a:latin typeface="Cambria Math" panose="02040503050406030204" pitchFamily="18" charset="0"/>
                            <a:ea typeface="黑体" panose="02010609060101010101" pitchFamily="49" charset="-122"/>
                          </a:rPr>
                          <m:t>𝑄𝑢𝑒𝑛𝑡𝑖𝑛𝑇𝑎𝑟𝑎𝑛𝑡𝑖𝑛𝑜</m:t>
                        </m:r>
                      </m:e>
                    </m:d>
                    <m:r>
                      <a:rPr lang="en-US" altLang="zh-CN" sz="2000" b="0" i="1" smtClean="0">
                        <a:latin typeface="Cambria Math" panose="02040503050406030204" pitchFamily="18" charset="0"/>
                        <a:ea typeface="黑体" panose="02010609060101010101" pitchFamily="49" charset="-122"/>
                      </a:rPr>
                      <m:t>=</m:t>
                    </m:r>
                    <m:r>
                      <a:rPr lang="en-US" altLang="zh-CN" sz="2000" b="0" i="1" smtClean="0">
                        <a:latin typeface="Cambria Math" panose="02040503050406030204" pitchFamily="18" charset="0"/>
                        <a:ea typeface="黑体" panose="02010609060101010101" pitchFamily="49" charset="-122"/>
                      </a:rPr>
                      <m:t>𝐷𝑗𝑎𝑛𝑔𝑜𝑈𝑛𝑐h𝑎𝑖𝑛𝑒𝑑</m:t>
                    </m:r>
                    <m:r>
                      <a:rPr lang="en-US" altLang="zh-CN" sz="2000" i="1">
                        <a:latin typeface="Cambria Math" panose="02040503050406030204" pitchFamily="18" charset="0"/>
                        <a:ea typeface="黑体" panose="02010609060101010101" pitchFamily="49" charset="-122"/>
                      </a:rPr>
                      <m:t> </m:t>
                    </m:r>
                  </m:oMath>
                </a14:m>
                <a:r>
                  <a:rPr lang="zh-CN" altLang="en-US" sz="2000" dirty="0">
                    <a:latin typeface="黑体" panose="02010609060101010101" pitchFamily="49" charset="-122"/>
                    <a:ea typeface="黑体" panose="02010609060101010101" pitchFamily="49" charset="-122"/>
                  </a:rPr>
                  <a:t>，那么我们就可以判断</a:t>
                </a:r>
                <a:r>
                  <a:rPr lang="en-US" altLang="zh-CN" sz="2000" dirty="0">
                    <a:latin typeface="黑体" panose="02010609060101010101" pitchFamily="49" charset="-122"/>
                    <a:ea typeface="黑体" panose="02010609060101010101" pitchFamily="49" charset="-122"/>
                  </a:rPr>
                  <a:t>Quentin Tarantino </a:t>
                </a:r>
                <a:r>
                  <a:rPr lang="zh-CN" altLang="en-US" sz="2000" dirty="0">
                    <a:latin typeface="黑体" panose="02010609060101010101" pitchFamily="49" charset="-122"/>
                    <a:ea typeface="黑体" panose="02010609060101010101" pitchFamily="49" charset="-122"/>
                  </a:rPr>
                  <a:t>和</a:t>
                </a:r>
                <a:r>
                  <a:rPr lang="en-US" altLang="zh-CN" sz="2000" dirty="0">
                    <a:latin typeface="黑体" panose="02010609060101010101" pitchFamily="49" charset="-122"/>
                    <a:ea typeface="黑体" panose="02010609060101010101" pitchFamily="49" charset="-122"/>
                  </a:rPr>
                  <a:t>Django Unchained</a:t>
                </a:r>
                <a:r>
                  <a:rPr lang="zh-CN" altLang="en-US" sz="2000" dirty="0">
                    <a:latin typeface="黑体" panose="02010609060101010101" pitchFamily="49" charset="-122"/>
                    <a:ea typeface="黑体" panose="02010609060101010101" pitchFamily="49" charset="-122"/>
                  </a:rPr>
                  <a:t>的关系是</a:t>
                </a:r>
                <a:r>
                  <a:rPr lang="en-US" altLang="zh-CN" sz="2000" dirty="0">
                    <a:latin typeface="黑体" panose="02010609060101010101" pitchFamily="49" charset="-122"/>
                    <a:ea typeface="黑体" panose="02010609060101010101" pitchFamily="49" charset="-122"/>
                  </a:rPr>
                  <a:t>Act in</a:t>
                </a:r>
                <a:r>
                  <a:rPr lang="zh-CN" altLang="en-US" sz="2000" dirty="0">
                    <a:latin typeface="黑体" panose="02010609060101010101" pitchFamily="49" charset="-122"/>
                    <a:ea typeface="黑体" panose="02010609060101010101" pitchFamily="49" charset="-122"/>
                  </a:rPr>
                  <a:t>的类型。每一个函数都能识别特定关系下给定</a:t>
                </a:r>
                <a:r>
                  <a:rPr lang="en-US" altLang="zh-CN" sz="2000" dirty="0">
                    <a:latin typeface="黑体" panose="02010609060101010101" pitchFamily="49" charset="-122"/>
                    <a:ea typeface="黑体" panose="02010609060101010101" pitchFamily="49" charset="-122"/>
                  </a:rPr>
                  <a:t>subject</a:t>
                </a:r>
                <a:r>
                  <a:rPr lang="zh-CN" altLang="en-US" sz="2000" dirty="0">
                    <a:latin typeface="黑体" panose="02010609060101010101" pitchFamily="49" charset="-122"/>
                    <a:ea typeface="黑体" panose="02010609060101010101" pitchFamily="49" charset="-122"/>
                  </a:rPr>
                  <a:t>的可能尾实体；或者不返回任何实体，表示与给定</a:t>
                </a:r>
                <a:r>
                  <a:rPr lang="en-US" altLang="zh-CN" sz="2000" dirty="0">
                    <a:latin typeface="黑体" panose="02010609060101010101" pitchFamily="49" charset="-122"/>
                    <a:ea typeface="黑体" panose="02010609060101010101" pitchFamily="49" charset="-122"/>
                  </a:rPr>
                  <a:t>subject</a:t>
                </a:r>
                <a:r>
                  <a:rPr lang="zh-CN" altLang="en-US" sz="2000" dirty="0">
                    <a:latin typeface="黑体" panose="02010609060101010101" pitchFamily="49" charset="-122"/>
                    <a:ea typeface="黑体" panose="02010609060101010101" pitchFamily="49" charset="-122"/>
                  </a:rPr>
                  <a:t>和关系不存在三元组。</a:t>
                </a:r>
              </a:p>
            </p:txBody>
          </p:sp>
        </mc:Choice>
        <mc:Fallback>
          <p:sp>
            <p:nvSpPr>
              <p:cNvPr id="9" name="矩形 8">
                <a:extLst>
                  <a:ext uri="{FF2B5EF4-FFF2-40B4-BE49-F238E27FC236}">
                    <a16:creationId xmlns:a16="http://schemas.microsoft.com/office/drawing/2014/main" id="{7DBC913A-4489-448E-9C8D-414A1AFE6197}"/>
                  </a:ext>
                </a:extLst>
              </p:cNvPr>
              <p:cNvSpPr>
                <a:spLocks noRot="1" noChangeAspect="1" noMove="1" noResize="1" noEditPoints="1" noAdjustHandles="1" noChangeArrowheads="1" noChangeShapeType="1" noTextEdit="1"/>
              </p:cNvSpPr>
              <p:nvPr/>
            </p:nvSpPr>
            <p:spPr>
              <a:xfrm>
                <a:off x="944743" y="1912041"/>
                <a:ext cx="7528697" cy="4475264"/>
              </a:xfrm>
              <a:prstGeom prst="rect">
                <a:avLst/>
              </a:prstGeom>
              <a:blipFill>
                <a:blip r:embed="rId2"/>
                <a:stretch>
                  <a:fillRect l="-891" t="-545" r="-405" b="-14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85796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F75F10EF-0B00-49B6-92A8-80A211363EA3}"/>
              </a:ext>
            </a:extLst>
          </p:cNvPr>
          <p:cNvSpPr>
            <a:spLocks noGrp="1"/>
          </p:cNvSpPr>
          <p:nvPr>
            <p:ph type="sldNum" sz="quarter" idx="12"/>
          </p:nvPr>
        </p:nvSpPr>
        <p:spPr/>
        <p:txBody>
          <a:bodyPr/>
          <a:lstStyle/>
          <a:p>
            <a:fld id="{47E89491-EFDB-497E-854A-EC3102C9FAE1}" type="slidenum">
              <a:rPr lang="zh-CN" altLang="en-US" smtClean="0"/>
              <a:pPr/>
              <a:t>6</a:t>
            </a:fld>
            <a:r>
              <a:rPr lang="en-US" altLang="zh-CN"/>
              <a:t>/17</a:t>
            </a:r>
            <a:endParaRPr lang="zh-CN" altLang="en-US"/>
          </a:p>
        </p:txBody>
      </p:sp>
      <p:sp>
        <p:nvSpPr>
          <p:cNvPr id="8" name="矩形 7">
            <a:extLst>
              <a:ext uri="{FF2B5EF4-FFF2-40B4-BE49-F238E27FC236}">
                <a16:creationId xmlns:a16="http://schemas.microsoft.com/office/drawing/2014/main" id="{5AD280D4-DF3A-40E1-9A01-0A37B2DD0605}"/>
              </a:ext>
            </a:extLst>
          </p:cNvPr>
          <p:cNvSpPr/>
          <p:nvPr/>
        </p:nvSpPr>
        <p:spPr>
          <a:xfrm>
            <a:off x="0" y="90386"/>
            <a:ext cx="3659977" cy="646331"/>
          </a:xfrm>
          <a:prstGeom prst="rect">
            <a:avLst/>
          </a:prstGeom>
        </p:spPr>
        <p:txBody>
          <a:bodyPr wrap="square">
            <a:spAutoFit/>
          </a:bodyPr>
          <a:lstStyle/>
          <a:p>
            <a:pPr algn="ctr" defTabSz="685800"/>
            <a:r>
              <a:rPr lang="zh-CN" altLang="en-US" sz="3600" b="1" kern="0">
                <a:solidFill>
                  <a:srgbClr val="1557AE"/>
                </a:solidFill>
                <a:latin typeface="黑体" panose="02010609060101010101" pitchFamily="49" charset="-122"/>
                <a:ea typeface="黑体" panose="02010609060101010101" pitchFamily="49" charset="-122"/>
              </a:rPr>
              <a:t>模型方法</a:t>
            </a:r>
          </a:p>
        </p:txBody>
      </p:sp>
      <p:sp>
        <p:nvSpPr>
          <p:cNvPr id="7" name="矩形 6">
            <a:extLst>
              <a:ext uri="{FF2B5EF4-FFF2-40B4-BE49-F238E27FC236}">
                <a16:creationId xmlns:a16="http://schemas.microsoft.com/office/drawing/2014/main" id="{A67DFC2E-F21D-45B8-BF4A-70B0B7BBC424}"/>
              </a:ext>
            </a:extLst>
          </p:cNvPr>
          <p:cNvSpPr/>
          <p:nvPr/>
        </p:nvSpPr>
        <p:spPr>
          <a:xfrm>
            <a:off x="190500" y="809625"/>
            <a:ext cx="8810625" cy="8765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"A Novel Cascade Binary Tagging Framework for Relational Triple Extraction." </a:t>
            </a:r>
            <a:r>
              <a:rPr lang="en-US" altLang="zh-CN" sz="2000" dirty="0" err="1">
                <a:solidFill>
                  <a:schemeClr val="tx1"/>
                </a:solidFill>
              </a:rPr>
              <a:t>Zhepei</a:t>
            </a:r>
            <a:r>
              <a:rPr lang="en-US" altLang="zh-CN" sz="2000" dirty="0">
                <a:solidFill>
                  <a:schemeClr val="tx1"/>
                </a:solidFill>
              </a:rPr>
              <a:t> Wei, </a:t>
            </a:r>
            <a:r>
              <a:rPr lang="en-US" altLang="zh-CN" sz="2000" dirty="0" err="1">
                <a:solidFill>
                  <a:schemeClr val="tx1"/>
                </a:solidFill>
              </a:rPr>
              <a:t>Jianlin</a:t>
            </a:r>
            <a:r>
              <a:rPr lang="en-US" altLang="zh-CN" sz="2000" dirty="0">
                <a:solidFill>
                  <a:schemeClr val="tx1"/>
                </a:solidFill>
              </a:rPr>
              <a:t> </a:t>
            </a:r>
            <a:r>
              <a:rPr lang="en-US" altLang="zh-CN" sz="2000" dirty="0" err="1">
                <a:solidFill>
                  <a:schemeClr val="tx1"/>
                </a:solidFill>
              </a:rPr>
              <a:t>Su</a:t>
            </a:r>
            <a:r>
              <a:rPr lang="en-US" altLang="zh-CN" sz="2000" dirty="0">
                <a:solidFill>
                  <a:schemeClr val="tx1"/>
                </a:solidFill>
              </a:rPr>
              <a:t>, Yue Wang, Yuan Tian, Yi Chang. ACL 2020</a:t>
            </a:r>
            <a:endParaRPr lang="zh-CN" altLang="en-US" sz="2000" dirty="0">
              <a:solidFill>
                <a:schemeClr val="tx1"/>
              </a:solidFill>
            </a:endParaRPr>
          </a:p>
        </p:txBody>
      </p:sp>
      <p:pic>
        <p:nvPicPr>
          <p:cNvPr id="2" name="图片 1">
            <a:extLst>
              <a:ext uri="{FF2B5EF4-FFF2-40B4-BE49-F238E27FC236}">
                <a16:creationId xmlns:a16="http://schemas.microsoft.com/office/drawing/2014/main" id="{B1441140-E8DA-457E-8556-93A250BBC482}"/>
              </a:ext>
            </a:extLst>
          </p:cNvPr>
          <p:cNvPicPr>
            <a:picLocks noChangeAspect="1"/>
          </p:cNvPicPr>
          <p:nvPr/>
        </p:nvPicPr>
        <p:blipFill>
          <a:blip r:embed="rId2"/>
          <a:stretch>
            <a:fillRect/>
          </a:stretch>
        </p:blipFill>
        <p:spPr>
          <a:xfrm>
            <a:off x="1385785" y="2434596"/>
            <a:ext cx="6372430" cy="4017261"/>
          </a:xfrm>
          <a:prstGeom prst="rect">
            <a:avLst/>
          </a:prstGeom>
        </p:spPr>
      </p:pic>
      <p:sp>
        <p:nvSpPr>
          <p:cNvPr id="4" name="矩形 3">
            <a:extLst>
              <a:ext uri="{FF2B5EF4-FFF2-40B4-BE49-F238E27FC236}">
                <a16:creationId xmlns:a16="http://schemas.microsoft.com/office/drawing/2014/main" id="{8D0DCFB3-2906-4955-A79F-98E3DE098AD1}"/>
              </a:ext>
            </a:extLst>
          </p:cNvPr>
          <p:cNvSpPr/>
          <p:nvPr/>
        </p:nvSpPr>
        <p:spPr>
          <a:xfrm>
            <a:off x="474720" y="1788265"/>
            <a:ext cx="8242183" cy="646331"/>
          </a:xfrm>
          <a:prstGeom prst="rect">
            <a:avLst/>
          </a:prstGeom>
        </p:spPr>
        <p:txBody>
          <a:bodyPr wrap="square">
            <a:spAutoFit/>
          </a:bodyPr>
          <a:lstStyle/>
          <a:p>
            <a:pPr indent="457200"/>
            <a:r>
              <a:rPr lang="zh-CN" altLang="en-US" dirty="0">
                <a:solidFill>
                  <a:srgbClr val="4D4D4D"/>
                </a:solidFill>
                <a:latin typeface="-apple-system"/>
              </a:rPr>
              <a:t>首先运行主语标记器来查找句中的所有可能的主语，然后针对每个找到的主语，应用特定关系的宾语标记器来查找所有相关的关系和对应的宾语。</a:t>
            </a:r>
            <a:endParaRPr lang="zh-CN" altLang="en-US" dirty="0"/>
          </a:p>
        </p:txBody>
      </p:sp>
    </p:spTree>
    <p:extLst>
      <p:ext uri="{BB962C8B-B14F-4D97-AF65-F5344CB8AC3E}">
        <p14:creationId xmlns:p14="http://schemas.microsoft.com/office/powerpoint/2010/main" val="1630000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F75F10EF-0B00-49B6-92A8-80A211363EA3}"/>
              </a:ext>
            </a:extLst>
          </p:cNvPr>
          <p:cNvSpPr>
            <a:spLocks noGrp="1"/>
          </p:cNvSpPr>
          <p:nvPr>
            <p:ph type="sldNum" sz="quarter" idx="12"/>
          </p:nvPr>
        </p:nvSpPr>
        <p:spPr/>
        <p:txBody>
          <a:bodyPr/>
          <a:lstStyle/>
          <a:p>
            <a:fld id="{47E89491-EFDB-497E-854A-EC3102C9FAE1}" type="slidenum">
              <a:rPr lang="zh-CN" altLang="en-US" smtClean="0"/>
              <a:pPr/>
              <a:t>7</a:t>
            </a:fld>
            <a:r>
              <a:rPr lang="en-US" altLang="zh-CN"/>
              <a:t>/17</a:t>
            </a:r>
            <a:endParaRPr lang="zh-CN" altLang="en-US"/>
          </a:p>
        </p:txBody>
      </p:sp>
      <p:sp>
        <p:nvSpPr>
          <p:cNvPr id="8" name="矩形 7">
            <a:extLst>
              <a:ext uri="{FF2B5EF4-FFF2-40B4-BE49-F238E27FC236}">
                <a16:creationId xmlns:a16="http://schemas.microsoft.com/office/drawing/2014/main" id="{5AD280D4-DF3A-40E1-9A01-0A37B2DD0605}"/>
              </a:ext>
            </a:extLst>
          </p:cNvPr>
          <p:cNvSpPr/>
          <p:nvPr/>
        </p:nvSpPr>
        <p:spPr>
          <a:xfrm>
            <a:off x="0" y="90386"/>
            <a:ext cx="3659977" cy="646331"/>
          </a:xfrm>
          <a:prstGeom prst="rect">
            <a:avLst/>
          </a:prstGeom>
        </p:spPr>
        <p:txBody>
          <a:bodyPr wrap="square">
            <a:spAutoFit/>
          </a:bodyPr>
          <a:lstStyle/>
          <a:p>
            <a:pPr algn="ctr" defTabSz="685800"/>
            <a:r>
              <a:rPr lang="zh-CN" altLang="en-US" sz="3600" b="1" kern="0">
                <a:solidFill>
                  <a:srgbClr val="1557AE"/>
                </a:solidFill>
                <a:latin typeface="黑体" panose="02010609060101010101" pitchFamily="49" charset="-122"/>
                <a:ea typeface="黑体" panose="02010609060101010101" pitchFamily="49" charset="-122"/>
              </a:rPr>
              <a:t>模型方法</a:t>
            </a:r>
          </a:p>
        </p:txBody>
      </p:sp>
      <p:sp>
        <p:nvSpPr>
          <p:cNvPr id="7" name="矩形 6">
            <a:extLst>
              <a:ext uri="{FF2B5EF4-FFF2-40B4-BE49-F238E27FC236}">
                <a16:creationId xmlns:a16="http://schemas.microsoft.com/office/drawing/2014/main" id="{A67DFC2E-F21D-45B8-BF4A-70B0B7BBC424}"/>
              </a:ext>
            </a:extLst>
          </p:cNvPr>
          <p:cNvSpPr/>
          <p:nvPr/>
        </p:nvSpPr>
        <p:spPr>
          <a:xfrm>
            <a:off x="190500" y="809625"/>
            <a:ext cx="8810625" cy="8765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"A Novel Cascade Binary Tagging Framework for Relational Triple Extraction." </a:t>
            </a:r>
            <a:r>
              <a:rPr lang="en-US" altLang="zh-CN" sz="2000" dirty="0" err="1">
                <a:solidFill>
                  <a:schemeClr val="tx1"/>
                </a:solidFill>
              </a:rPr>
              <a:t>Zhepei</a:t>
            </a:r>
            <a:r>
              <a:rPr lang="en-US" altLang="zh-CN" sz="2000" dirty="0">
                <a:solidFill>
                  <a:schemeClr val="tx1"/>
                </a:solidFill>
              </a:rPr>
              <a:t> Wei, </a:t>
            </a:r>
            <a:r>
              <a:rPr lang="en-US" altLang="zh-CN" sz="2000" dirty="0" err="1">
                <a:solidFill>
                  <a:schemeClr val="tx1"/>
                </a:solidFill>
              </a:rPr>
              <a:t>Jianlin</a:t>
            </a:r>
            <a:r>
              <a:rPr lang="en-US" altLang="zh-CN" sz="2000" dirty="0">
                <a:solidFill>
                  <a:schemeClr val="tx1"/>
                </a:solidFill>
              </a:rPr>
              <a:t> </a:t>
            </a:r>
            <a:r>
              <a:rPr lang="en-US" altLang="zh-CN" sz="2000" dirty="0" err="1">
                <a:solidFill>
                  <a:schemeClr val="tx1"/>
                </a:solidFill>
              </a:rPr>
              <a:t>Su</a:t>
            </a:r>
            <a:r>
              <a:rPr lang="en-US" altLang="zh-CN" sz="2000" dirty="0">
                <a:solidFill>
                  <a:schemeClr val="tx1"/>
                </a:solidFill>
              </a:rPr>
              <a:t>, Yue Wang, Yuan Tian, Yi Chang. ACL 2020</a:t>
            </a:r>
            <a:endParaRPr lang="zh-CN" altLang="en-US" sz="2000" dirty="0">
              <a:solidFill>
                <a:schemeClr val="tx1"/>
              </a:solidFill>
            </a:endParaRPr>
          </a:p>
        </p:txBody>
      </p:sp>
      <p:pic>
        <p:nvPicPr>
          <p:cNvPr id="2" name="图片 1">
            <a:extLst>
              <a:ext uri="{FF2B5EF4-FFF2-40B4-BE49-F238E27FC236}">
                <a16:creationId xmlns:a16="http://schemas.microsoft.com/office/drawing/2014/main" id="{B1441140-E8DA-457E-8556-93A250BBC482}"/>
              </a:ext>
            </a:extLst>
          </p:cNvPr>
          <p:cNvPicPr>
            <a:picLocks noChangeAspect="1"/>
          </p:cNvPicPr>
          <p:nvPr/>
        </p:nvPicPr>
        <p:blipFill>
          <a:blip r:embed="rId2"/>
          <a:stretch>
            <a:fillRect/>
          </a:stretch>
        </p:blipFill>
        <p:spPr>
          <a:xfrm>
            <a:off x="3647651" y="1942660"/>
            <a:ext cx="5336026" cy="3363899"/>
          </a:xfrm>
          <a:prstGeom prst="rect">
            <a:avLst/>
          </a:prstGeom>
        </p:spPr>
      </p:pic>
      <p:sp>
        <p:nvSpPr>
          <p:cNvPr id="6" name="矩形 5">
            <a:extLst>
              <a:ext uri="{FF2B5EF4-FFF2-40B4-BE49-F238E27FC236}">
                <a16:creationId xmlns:a16="http://schemas.microsoft.com/office/drawing/2014/main" id="{31F3A313-5B8A-4DA5-808C-42505A55C32A}"/>
              </a:ext>
            </a:extLst>
          </p:cNvPr>
          <p:cNvSpPr/>
          <p:nvPr/>
        </p:nvSpPr>
        <p:spPr>
          <a:xfrm>
            <a:off x="510892" y="1942660"/>
            <a:ext cx="3149085" cy="3936014"/>
          </a:xfrm>
          <a:prstGeom prst="rect">
            <a:avLst/>
          </a:prstGeom>
        </p:spPr>
        <p:txBody>
          <a:bodyPr wrap="square">
            <a:spAutoFit/>
          </a:bodyPr>
          <a:lstStyle/>
          <a:p>
            <a:pPr algn="just">
              <a:lnSpc>
                <a:spcPct val="120000"/>
              </a:lnSpc>
            </a:pPr>
            <a:r>
              <a:rPr lang="en-US" altLang="zh-CN" sz="1400" b="1" dirty="0">
                <a:latin typeface="黑体" panose="02010609060101010101" pitchFamily="49" charset="-122"/>
                <a:ea typeface="黑体" panose="02010609060101010101" pitchFamily="49" charset="-122"/>
              </a:rPr>
              <a:t>BERT Encoder</a:t>
            </a:r>
            <a:r>
              <a:rPr lang="en-US" altLang="zh-CN" sz="1400" dirty="0">
                <a:latin typeface="黑体" panose="02010609060101010101" pitchFamily="49" charset="-122"/>
                <a:ea typeface="黑体" panose="02010609060101010101" pitchFamily="49" charset="-122"/>
              </a:rPr>
              <a:t>:</a:t>
            </a:r>
            <a:r>
              <a:rPr lang="zh-CN" altLang="en-US" sz="1400" dirty="0">
                <a:latin typeface="黑体" panose="02010609060101010101" pitchFamily="49" charset="-122"/>
                <a:ea typeface="黑体" panose="02010609060101010101" pitchFamily="49" charset="-122"/>
              </a:rPr>
              <a:t>对句子进行编码，获取每个词的隐层表示</a:t>
            </a:r>
            <a:endParaRPr lang="en-US" altLang="zh-CN" sz="1400" dirty="0">
              <a:latin typeface="黑体" panose="02010609060101010101" pitchFamily="49" charset="-122"/>
              <a:ea typeface="黑体" panose="02010609060101010101" pitchFamily="49" charset="-122"/>
            </a:endParaRPr>
          </a:p>
          <a:p>
            <a:pPr algn="just">
              <a:lnSpc>
                <a:spcPct val="120000"/>
              </a:lnSpc>
            </a:pPr>
            <a:r>
              <a:rPr lang="en-US" altLang="zh-CN" sz="1400" b="1" dirty="0">
                <a:latin typeface="黑体" panose="02010609060101010101" pitchFamily="49" charset="-122"/>
                <a:ea typeface="黑体" panose="02010609060101010101" pitchFamily="49" charset="-122"/>
              </a:rPr>
              <a:t>Subject Tagger</a:t>
            </a:r>
            <a:r>
              <a:rPr lang="en-US" altLang="zh-CN" sz="1400" dirty="0">
                <a:latin typeface="黑体" panose="02010609060101010101" pitchFamily="49" charset="-122"/>
                <a:ea typeface="黑体" panose="02010609060101010101" pitchFamily="49" charset="-122"/>
              </a:rPr>
              <a:t>:</a:t>
            </a:r>
            <a:r>
              <a:rPr lang="zh-CN" altLang="en-US" sz="1400" dirty="0">
                <a:latin typeface="黑体" panose="02010609060101010101" pitchFamily="49" charset="-122"/>
                <a:ea typeface="黑体" panose="02010609060101010101" pitchFamily="49" charset="-122"/>
              </a:rPr>
              <a:t>该模块直接解码</a:t>
            </a:r>
            <a:r>
              <a:rPr lang="en-US" altLang="zh-CN" sz="1400" dirty="0">
                <a:latin typeface="黑体" panose="02010609060101010101" pitchFamily="49" charset="-122"/>
                <a:ea typeface="黑体" panose="02010609060101010101" pitchFamily="49" charset="-122"/>
              </a:rPr>
              <a:t>N</a:t>
            </a:r>
            <a:r>
              <a:rPr lang="zh-CN" altLang="en-US" sz="1400" dirty="0">
                <a:latin typeface="黑体" panose="02010609060101010101" pitchFamily="49" charset="-122"/>
                <a:ea typeface="黑体" panose="02010609060101010101" pitchFamily="49" charset="-122"/>
              </a:rPr>
              <a:t>层</a:t>
            </a:r>
            <a:r>
              <a:rPr lang="en-US" altLang="zh-CN" sz="1400" dirty="0">
                <a:latin typeface="黑体" panose="02010609060101010101" pitchFamily="49" charset="-122"/>
                <a:ea typeface="黑体" panose="02010609060101010101" pitchFamily="49" charset="-122"/>
              </a:rPr>
              <a:t>BERT</a:t>
            </a:r>
            <a:r>
              <a:rPr lang="zh-CN" altLang="en-US" sz="1400" dirty="0">
                <a:latin typeface="黑体" panose="02010609060101010101" pitchFamily="49" charset="-122"/>
                <a:ea typeface="黑体" panose="02010609060101010101" pitchFamily="49" charset="-122"/>
              </a:rPr>
              <a:t>编码器生成的向量</a:t>
            </a:r>
            <a:r>
              <a:rPr lang="en-US" altLang="zh-CN" sz="1400" dirty="0" err="1">
                <a:latin typeface="黑体" panose="02010609060101010101" pitchFamily="49" charset="-122"/>
                <a:ea typeface="黑体" panose="02010609060101010101" pitchFamily="49" charset="-122"/>
              </a:rPr>
              <a:t>h</a:t>
            </a:r>
            <a:r>
              <a:rPr lang="en-US" altLang="zh-CN" sz="1000" dirty="0" err="1">
                <a:latin typeface="黑体" panose="02010609060101010101" pitchFamily="49" charset="-122"/>
                <a:ea typeface="黑体" panose="02010609060101010101" pitchFamily="49" charset="-122"/>
              </a:rPr>
              <a:t>N</a:t>
            </a:r>
            <a:r>
              <a:rPr lang="zh-CN" altLang="en-US" sz="1400" dirty="0">
                <a:latin typeface="黑体" panose="02010609060101010101" pitchFamily="49" charset="-122"/>
                <a:ea typeface="黑体" panose="02010609060101010101" pitchFamily="49" charset="-122"/>
              </a:rPr>
              <a:t>，采用两个相同的二分类器，为每个</a:t>
            </a:r>
            <a:r>
              <a:rPr lang="en-US" altLang="zh-CN" sz="1400" dirty="0">
                <a:latin typeface="黑体" panose="02010609060101010101" pitchFamily="49" charset="-122"/>
                <a:ea typeface="黑体" panose="02010609060101010101" pitchFamily="49" charset="-122"/>
              </a:rPr>
              <a:t>token</a:t>
            </a:r>
            <a:r>
              <a:rPr lang="zh-CN" altLang="en-US" sz="1400" dirty="0">
                <a:latin typeface="黑体" panose="02010609060101010101" pitchFamily="49" charset="-122"/>
                <a:ea typeface="黑体" panose="02010609060101010101" pitchFamily="49" charset="-122"/>
              </a:rPr>
              <a:t>分配一个标记</a:t>
            </a:r>
            <a:r>
              <a:rPr lang="en-US" altLang="zh-CN" sz="1400" dirty="0">
                <a:latin typeface="黑体" panose="02010609060101010101" pitchFamily="49" charset="-122"/>
                <a:ea typeface="黑体" panose="02010609060101010101" pitchFamily="49" charset="-122"/>
              </a:rPr>
              <a:t>(0/1)</a:t>
            </a:r>
            <a:r>
              <a:rPr lang="zh-CN" altLang="en-US" sz="1400" dirty="0">
                <a:latin typeface="黑体" panose="02010609060101010101" pitchFamily="49" charset="-122"/>
                <a:ea typeface="黑体" panose="02010609060101010101" pitchFamily="49" charset="-122"/>
              </a:rPr>
              <a:t>表示当前</a:t>
            </a:r>
            <a:r>
              <a:rPr lang="en-US" altLang="zh-CN" sz="1400" dirty="0">
                <a:latin typeface="黑体" panose="02010609060101010101" pitchFamily="49" charset="-122"/>
                <a:ea typeface="黑体" panose="02010609060101010101" pitchFamily="49" charset="-122"/>
              </a:rPr>
              <a:t>token</a:t>
            </a:r>
            <a:r>
              <a:rPr lang="zh-CN" altLang="en-US" sz="1400" dirty="0">
                <a:latin typeface="黑体" panose="02010609060101010101" pitchFamily="49" charset="-122"/>
                <a:ea typeface="黑体" panose="02010609060101010101" pitchFamily="49" charset="-122"/>
              </a:rPr>
              <a:t>是否对应</a:t>
            </a:r>
            <a:r>
              <a:rPr lang="en-US" altLang="zh-CN" sz="1400" dirty="0">
                <a:latin typeface="黑体" panose="02010609060101010101" pitchFamily="49" charset="-122"/>
                <a:ea typeface="黑体" panose="02010609060101010101" pitchFamily="49" charset="-122"/>
              </a:rPr>
              <a:t>subject</a:t>
            </a:r>
            <a:r>
              <a:rPr lang="zh-CN" altLang="en-US" sz="1400" dirty="0">
                <a:latin typeface="黑体" panose="02010609060101010101" pitchFamily="49" charset="-122"/>
                <a:ea typeface="黑体" panose="02010609060101010101" pitchFamily="49" charset="-122"/>
              </a:rPr>
              <a:t>的起始和结束位置</a:t>
            </a:r>
            <a:endParaRPr lang="en-US" altLang="zh-CN" sz="1400" dirty="0">
              <a:latin typeface="黑体" panose="02010609060101010101" pitchFamily="49" charset="-122"/>
              <a:ea typeface="黑体" panose="02010609060101010101" pitchFamily="49" charset="-122"/>
            </a:endParaRPr>
          </a:p>
          <a:p>
            <a:pPr algn="just">
              <a:lnSpc>
                <a:spcPct val="120000"/>
              </a:lnSpc>
            </a:pPr>
            <a:r>
              <a:rPr lang="en-US" altLang="zh-CN" sz="1400" b="1" dirty="0">
                <a:latin typeface="黑体" panose="02010609060101010101" pitchFamily="49" charset="-122"/>
                <a:ea typeface="黑体" panose="02010609060101010101" pitchFamily="49" charset="-122"/>
              </a:rPr>
              <a:t>Relation-Specific Object Taggers</a:t>
            </a:r>
            <a:r>
              <a:rPr lang="en-US" altLang="zh-CN" sz="1400" dirty="0">
                <a:latin typeface="黑体" panose="02010609060101010101" pitchFamily="49" charset="-122"/>
                <a:ea typeface="黑体" panose="02010609060101010101" pitchFamily="49" charset="-122"/>
              </a:rPr>
              <a:t>:</a:t>
            </a:r>
            <a:r>
              <a:rPr lang="zh-CN" altLang="en-US" sz="1400" dirty="0">
                <a:latin typeface="黑体" panose="02010609060101010101" pitchFamily="49" charset="-122"/>
                <a:ea typeface="黑体" panose="02010609060101010101" pitchFamily="49" charset="-122"/>
              </a:rPr>
              <a:t>这部分同时识别</a:t>
            </a:r>
            <a:r>
              <a:rPr lang="en-US" altLang="zh-CN" sz="1400" dirty="0">
                <a:latin typeface="黑体" panose="02010609060101010101" pitchFamily="49" charset="-122"/>
                <a:ea typeface="黑体" panose="02010609060101010101" pitchFamily="49" charset="-122"/>
              </a:rPr>
              <a:t>subject</a:t>
            </a:r>
            <a:r>
              <a:rPr lang="zh-CN" altLang="en-US" sz="1400" dirty="0">
                <a:latin typeface="黑体" panose="02010609060101010101" pitchFamily="49" charset="-122"/>
                <a:ea typeface="黑体" panose="02010609060101010101" pitchFamily="49" charset="-122"/>
              </a:rPr>
              <a:t>的</a:t>
            </a:r>
            <a:r>
              <a:rPr lang="en-US" altLang="zh-CN" sz="1400" dirty="0">
                <a:latin typeface="黑体" panose="02010609060101010101" pitchFamily="49" charset="-122"/>
                <a:ea typeface="黑体" panose="02010609060101010101" pitchFamily="49" charset="-122"/>
              </a:rPr>
              <a:t>relation</a:t>
            </a:r>
            <a:r>
              <a:rPr lang="zh-CN" altLang="en-US" sz="1400" dirty="0">
                <a:latin typeface="黑体" panose="02010609060101010101" pitchFamily="49" charset="-122"/>
                <a:ea typeface="黑体" panose="02010609060101010101" pitchFamily="49" charset="-122"/>
              </a:rPr>
              <a:t>和相关的</a:t>
            </a:r>
            <a:r>
              <a:rPr lang="en-US" altLang="zh-CN" sz="1400" dirty="0">
                <a:latin typeface="黑体" panose="02010609060101010101" pitchFamily="49" charset="-122"/>
                <a:ea typeface="黑体" panose="02010609060101010101" pitchFamily="49" charset="-122"/>
              </a:rPr>
              <a:t>object</a:t>
            </a:r>
            <a:r>
              <a:rPr lang="zh-CN" altLang="en-US" sz="1400" dirty="0">
                <a:latin typeface="黑体" panose="02010609060101010101" pitchFamily="49" charset="-122"/>
                <a:ea typeface="黑体" panose="02010609060101010101" pitchFamily="49" charset="-122"/>
              </a:rPr>
              <a:t>，解码的时候比</a:t>
            </a:r>
            <a:r>
              <a:rPr lang="en-US" altLang="zh-CN" sz="1400" dirty="0">
                <a:latin typeface="黑体" panose="02010609060101010101" pitchFamily="49" charset="-122"/>
                <a:ea typeface="黑体" panose="02010609060101010101" pitchFamily="49" charset="-122"/>
              </a:rPr>
              <a:t>Subject Tagger</a:t>
            </a:r>
            <a:r>
              <a:rPr lang="zh-CN" altLang="en-US" sz="1400" dirty="0">
                <a:latin typeface="黑体" panose="02010609060101010101" pitchFamily="49" charset="-122"/>
                <a:ea typeface="黑体" panose="02010609060101010101" pitchFamily="49" charset="-122"/>
              </a:rPr>
              <a:t>不仅仅考虑了</a:t>
            </a:r>
            <a:r>
              <a:rPr lang="en-US" altLang="zh-CN" sz="1400" dirty="0">
                <a:latin typeface="黑体" panose="02010609060101010101" pitchFamily="49" charset="-122"/>
                <a:ea typeface="黑体" panose="02010609060101010101" pitchFamily="49" charset="-122"/>
              </a:rPr>
              <a:t>BERT</a:t>
            </a:r>
            <a:r>
              <a:rPr lang="zh-CN" altLang="en-US" sz="1400" dirty="0">
                <a:latin typeface="黑体" panose="02010609060101010101" pitchFamily="49" charset="-122"/>
                <a:ea typeface="黑体" panose="02010609060101010101" pitchFamily="49" charset="-122"/>
              </a:rPr>
              <a:t>编码的隐层向量，还考虑了识别出来的</a:t>
            </a:r>
            <a:r>
              <a:rPr lang="en-US" altLang="zh-CN" sz="1400" dirty="0">
                <a:latin typeface="黑体" panose="02010609060101010101" pitchFamily="49" charset="-122"/>
                <a:ea typeface="黑体" panose="02010609060101010101" pitchFamily="49" charset="-122"/>
              </a:rPr>
              <a:t>subject</a:t>
            </a:r>
            <a:r>
              <a:rPr lang="zh-CN" altLang="en-US" sz="1400" dirty="0">
                <a:latin typeface="黑体" panose="02010609060101010101" pitchFamily="49" charset="-122"/>
                <a:ea typeface="黑体" panose="02010609060101010101" pitchFamily="49" charset="-122"/>
              </a:rPr>
              <a:t>特征，对于识别出来的每一个</a:t>
            </a:r>
            <a:r>
              <a:rPr lang="en-US" altLang="zh-CN" sz="1400" dirty="0">
                <a:latin typeface="黑体" panose="02010609060101010101" pitchFamily="49" charset="-122"/>
                <a:ea typeface="黑体" panose="02010609060101010101" pitchFamily="49" charset="-122"/>
              </a:rPr>
              <a:t>subject</a:t>
            </a:r>
            <a:r>
              <a:rPr lang="zh-CN" altLang="en-US" sz="1400" dirty="0">
                <a:latin typeface="黑体" panose="02010609060101010101" pitchFamily="49" charset="-122"/>
                <a:ea typeface="黑体" panose="02010609060101010101" pitchFamily="49" charset="-122"/>
              </a:rPr>
              <a:t>，对应的每一种关系会解码出其</a:t>
            </a:r>
            <a:r>
              <a:rPr lang="en-US" altLang="zh-CN" sz="1400" dirty="0">
                <a:latin typeface="黑体" panose="02010609060101010101" pitchFamily="49" charset="-122"/>
                <a:ea typeface="黑体" panose="02010609060101010101" pitchFamily="49" charset="-122"/>
              </a:rPr>
              <a:t>object</a:t>
            </a:r>
            <a:r>
              <a:rPr lang="zh-CN" altLang="en-US" sz="1400" dirty="0">
                <a:latin typeface="黑体" panose="02010609060101010101" pitchFamily="49" charset="-122"/>
                <a:ea typeface="黑体" panose="02010609060101010101" pitchFamily="49" charset="-122"/>
              </a:rPr>
              <a:t>的</a:t>
            </a:r>
            <a:r>
              <a:rPr lang="en-US" altLang="zh-CN" sz="1400" dirty="0">
                <a:latin typeface="黑体" panose="02010609060101010101" pitchFamily="49" charset="-122"/>
                <a:ea typeface="黑体" panose="02010609060101010101" pitchFamily="49" charset="-122"/>
              </a:rPr>
              <a:t>start</a:t>
            </a:r>
            <a:r>
              <a:rPr lang="zh-CN" altLang="en-US" sz="1400" dirty="0">
                <a:latin typeface="黑体" panose="02010609060101010101" pitchFamily="49" charset="-122"/>
                <a:ea typeface="黑体" panose="02010609060101010101" pitchFamily="49" charset="-122"/>
              </a:rPr>
              <a:t>和</a:t>
            </a:r>
            <a:r>
              <a:rPr lang="en-US" altLang="zh-CN" sz="1400" dirty="0">
                <a:latin typeface="黑体" panose="02010609060101010101" pitchFamily="49" charset="-122"/>
                <a:ea typeface="黑体" panose="02010609060101010101" pitchFamily="49" charset="-122"/>
              </a:rPr>
              <a:t>end</a:t>
            </a:r>
            <a:r>
              <a:rPr lang="zh-CN" altLang="en-US" sz="1400" dirty="0">
                <a:latin typeface="黑体" panose="02010609060101010101" pitchFamily="49" charset="-122"/>
                <a:ea typeface="黑体" panose="02010609060101010101" pitchFamily="49" charset="-122"/>
              </a:rPr>
              <a:t>索引位置</a:t>
            </a:r>
          </a:p>
        </p:txBody>
      </p:sp>
    </p:spTree>
    <p:extLst>
      <p:ext uri="{BB962C8B-B14F-4D97-AF65-F5344CB8AC3E}">
        <p14:creationId xmlns:p14="http://schemas.microsoft.com/office/powerpoint/2010/main" val="959297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F75F10EF-0B00-49B6-92A8-80A211363EA3}"/>
              </a:ext>
            </a:extLst>
          </p:cNvPr>
          <p:cNvSpPr>
            <a:spLocks noGrp="1"/>
          </p:cNvSpPr>
          <p:nvPr>
            <p:ph type="sldNum" sz="quarter" idx="12"/>
          </p:nvPr>
        </p:nvSpPr>
        <p:spPr/>
        <p:txBody>
          <a:bodyPr/>
          <a:lstStyle/>
          <a:p>
            <a:fld id="{47E89491-EFDB-497E-854A-EC3102C9FAE1}" type="slidenum">
              <a:rPr lang="zh-CN" altLang="en-US" smtClean="0"/>
              <a:pPr/>
              <a:t>8</a:t>
            </a:fld>
            <a:r>
              <a:rPr lang="en-US" altLang="zh-CN"/>
              <a:t>/17</a:t>
            </a:r>
            <a:endParaRPr lang="zh-CN" altLang="en-US"/>
          </a:p>
        </p:txBody>
      </p:sp>
      <p:sp>
        <p:nvSpPr>
          <p:cNvPr id="8" name="矩形 7">
            <a:extLst>
              <a:ext uri="{FF2B5EF4-FFF2-40B4-BE49-F238E27FC236}">
                <a16:creationId xmlns:a16="http://schemas.microsoft.com/office/drawing/2014/main" id="{5AD280D4-DF3A-40E1-9A01-0A37B2DD0605}"/>
              </a:ext>
            </a:extLst>
          </p:cNvPr>
          <p:cNvSpPr/>
          <p:nvPr/>
        </p:nvSpPr>
        <p:spPr>
          <a:xfrm>
            <a:off x="0" y="90386"/>
            <a:ext cx="3659977" cy="646331"/>
          </a:xfrm>
          <a:prstGeom prst="rect">
            <a:avLst/>
          </a:prstGeom>
        </p:spPr>
        <p:txBody>
          <a:bodyPr wrap="square">
            <a:spAutoFit/>
          </a:bodyPr>
          <a:lstStyle/>
          <a:p>
            <a:pPr algn="ctr" defTabSz="685800"/>
            <a:r>
              <a:rPr lang="zh-CN" altLang="en-US" sz="3600" b="1" kern="0">
                <a:solidFill>
                  <a:srgbClr val="1557AE"/>
                </a:solidFill>
                <a:latin typeface="黑体" panose="02010609060101010101" pitchFamily="49" charset="-122"/>
                <a:ea typeface="黑体" panose="02010609060101010101" pitchFamily="49" charset="-122"/>
              </a:rPr>
              <a:t>模型方法</a:t>
            </a:r>
          </a:p>
        </p:txBody>
      </p:sp>
      <p:sp>
        <p:nvSpPr>
          <p:cNvPr id="7" name="矩形 6">
            <a:extLst>
              <a:ext uri="{FF2B5EF4-FFF2-40B4-BE49-F238E27FC236}">
                <a16:creationId xmlns:a16="http://schemas.microsoft.com/office/drawing/2014/main" id="{A67DFC2E-F21D-45B8-BF4A-70B0B7BBC424}"/>
              </a:ext>
            </a:extLst>
          </p:cNvPr>
          <p:cNvSpPr/>
          <p:nvPr/>
        </p:nvSpPr>
        <p:spPr>
          <a:xfrm>
            <a:off x="190500" y="809625"/>
            <a:ext cx="8810625" cy="8765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"A Novel Cascade Binary Tagging Framework for Relational Triple Extraction." </a:t>
            </a:r>
            <a:r>
              <a:rPr lang="en-US" altLang="zh-CN" sz="2000" dirty="0" err="1">
                <a:solidFill>
                  <a:schemeClr val="tx1"/>
                </a:solidFill>
              </a:rPr>
              <a:t>Zhepei</a:t>
            </a:r>
            <a:r>
              <a:rPr lang="en-US" altLang="zh-CN" sz="2000" dirty="0">
                <a:solidFill>
                  <a:schemeClr val="tx1"/>
                </a:solidFill>
              </a:rPr>
              <a:t> Wei, </a:t>
            </a:r>
            <a:r>
              <a:rPr lang="en-US" altLang="zh-CN" sz="2000" dirty="0" err="1">
                <a:solidFill>
                  <a:schemeClr val="tx1"/>
                </a:solidFill>
              </a:rPr>
              <a:t>Jianlin</a:t>
            </a:r>
            <a:r>
              <a:rPr lang="en-US" altLang="zh-CN" sz="2000" dirty="0">
                <a:solidFill>
                  <a:schemeClr val="tx1"/>
                </a:solidFill>
              </a:rPr>
              <a:t> </a:t>
            </a:r>
            <a:r>
              <a:rPr lang="en-US" altLang="zh-CN" sz="2000" dirty="0" err="1">
                <a:solidFill>
                  <a:schemeClr val="tx1"/>
                </a:solidFill>
              </a:rPr>
              <a:t>Su</a:t>
            </a:r>
            <a:r>
              <a:rPr lang="en-US" altLang="zh-CN" sz="2000" dirty="0">
                <a:solidFill>
                  <a:schemeClr val="tx1"/>
                </a:solidFill>
              </a:rPr>
              <a:t>, Yue Wang, Yuan Tian, Yi Chang. ACL 2020</a:t>
            </a:r>
            <a:endParaRPr lang="zh-CN" altLang="en-US" sz="2000" dirty="0">
              <a:solidFill>
                <a:schemeClr val="tx1"/>
              </a:solidFill>
            </a:endParaRPr>
          </a:p>
        </p:txBody>
      </p:sp>
      <p:pic>
        <p:nvPicPr>
          <p:cNvPr id="2" name="图片 1">
            <a:extLst>
              <a:ext uri="{FF2B5EF4-FFF2-40B4-BE49-F238E27FC236}">
                <a16:creationId xmlns:a16="http://schemas.microsoft.com/office/drawing/2014/main" id="{B1441140-E8DA-457E-8556-93A250BBC482}"/>
              </a:ext>
            </a:extLst>
          </p:cNvPr>
          <p:cNvPicPr>
            <a:picLocks noChangeAspect="1"/>
          </p:cNvPicPr>
          <p:nvPr/>
        </p:nvPicPr>
        <p:blipFill>
          <a:blip r:embed="rId2"/>
          <a:stretch>
            <a:fillRect/>
          </a:stretch>
        </p:blipFill>
        <p:spPr>
          <a:xfrm>
            <a:off x="1855287" y="1686187"/>
            <a:ext cx="5433426" cy="3425301"/>
          </a:xfrm>
          <a:prstGeom prst="rect">
            <a:avLst/>
          </a:prstGeom>
        </p:spPr>
      </p:pic>
      <p:pic>
        <p:nvPicPr>
          <p:cNvPr id="5" name="图片 4">
            <a:extLst>
              <a:ext uri="{FF2B5EF4-FFF2-40B4-BE49-F238E27FC236}">
                <a16:creationId xmlns:a16="http://schemas.microsoft.com/office/drawing/2014/main" id="{D724AA1B-D4C8-4B02-B9B6-70CEA7B945CB}"/>
              </a:ext>
            </a:extLst>
          </p:cNvPr>
          <p:cNvPicPr>
            <a:picLocks noChangeAspect="1"/>
          </p:cNvPicPr>
          <p:nvPr/>
        </p:nvPicPr>
        <p:blipFill>
          <a:blip r:embed="rId3"/>
          <a:stretch>
            <a:fillRect/>
          </a:stretch>
        </p:blipFill>
        <p:spPr>
          <a:xfrm>
            <a:off x="2601187" y="5171813"/>
            <a:ext cx="3941626" cy="1061207"/>
          </a:xfrm>
          <a:prstGeom prst="rect">
            <a:avLst/>
          </a:prstGeom>
        </p:spPr>
      </p:pic>
    </p:spTree>
    <p:extLst>
      <p:ext uri="{BB962C8B-B14F-4D97-AF65-F5344CB8AC3E}">
        <p14:creationId xmlns:p14="http://schemas.microsoft.com/office/powerpoint/2010/main" val="4130162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F75F10EF-0B00-49B6-92A8-80A211363EA3}"/>
              </a:ext>
            </a:extLst>
          </p:cNvPr>
          <p:cNvSpPr>
            <a:spLocks noGrp="1"/>
          </p:cNvSpPr>
          <p:nvPr>
            <p:ph type="sldNum" sz="quarter" idx="12"/>
          </p:nvPr>
        </p:nvSpPr>
        <p:spPr/>
        <p:txBody>
          <a:bodyPr/>
          <a:lstStyle/>
          <a:p>
            <a:fld id="{47E89491-EFDB-497E-854A-EC3102C9FAE1}" type="slidenum">
              <a:rPr lang="zh-CN" altLang="en-US" smtClean="0"/>
              <a:pPr/>
              <a:t>9</a:t>
            </a:fld>
            <a:r>
              <a:rPr lang="en-US" altLang="zh-CN"/>
              <a:t>/17</a:t>
            </a:r>
            <a:endParaRPr lang="zh-CN" altLang="en-US"/>
          </a:p>
        </p:txBody>
      </p:sp>
      <p:sp>
        <p:nvSpPr>
          <p:cNvPr id="8" name="矩形 7">
            <a:extLst>
              <a:ext uri="{FF2B5EF4-FFF2-40B4-BE49-F238E27FC236}">
                <a16:creationId xmlns:a16="http://schemas.microsoft.com/office/drawing/2014/main" id="{5AD280D4-DF3A-40E1-9A01-0A37B2DD0605}"/>
              </a:ext>
            </a:extLst>
          </p:cNvPr>
          <p:cNvSpPr/>
          <p:nvPr/>
        </p:nvSpPr>
        <p:spPr>
          <a:xfrm>
            <a:off x="0" y="90386"/>
            <a:ext cx="3659977" cy="646331"/>
          </a:xfrm>
          <a:prstGeom prst="rect">
            <a:avLst/>
          </a:prstGeom>
        </p:spPr>
        <p:txBody>
          <a:bodyPr wrap="square">
            <a:spAutoFit/>
          </a:bodyPr>
          <a:lstStyle/>
          <a:p>
            <a:pPr algn="ctr" defTabSz="685800"/>
            <a:r>
              <a:rPr lang="zh-CN" altLang="en-US" sz="3600" b="1" kern="0">
                <a:solidFill>
                  <a:srgbClr val="1557AE"/>
                </a:solidFill>
                <a:latin typeface="黑体" panose="02010609060101010101" pitchFamily="49" charset="-122"/>
                <a:ea typeface="黑体" panose="02010609060101010101" pitchFamily="49" charset="-122"/>
              </a:rPr>
              <a:t>实验结果</a:t>
            </a:r>
          </a:p>
        </p:txBody>
      </p:sp>
      <p:sp>
        <p:nvSpPr>
          <p:cNvPr id="6" name="矩形 5">
            <a:extLst>
              <a:ext uri="{FF2B5EF4-FFF2-40B4-BE49-F238E27FC236}">
                <a16:creationId xmlns:a16="http://schemas.microsoft.com/office/drawing/2014/main" id="{220D1840-74FC-4CEC-B78D-B7B18C90A89D}"/>
              </a:ext>
            </a:extLst>
          </p:cNvPr>
          <p:cNvSpPr/>
          <p:nvPr/>
        </p:nvSpPr>
        <p:spPr>
          <a:xfrm>
            <a:off x="944743" y="1912041"/>
            <a:ext cx="7528697" cy="412613"/>
          </a:xfrm>
          <a:prstGeom prst="rect">
            <a:avLst/>
          </a:prstGeom>
        </p:spPr>
        <p:txBody>
          <a:bodyPr wrap="square">
            <a:spAutoFit/>
          </a:bodyPr>
          <a:lstStyle/>
          <a:p>
            <a:pPr>
              <a:lnSpc>
                <a:spcPct val="120000"/>
              </a:lnSpc>
            </a:pPr>
            <a:r>
              <a:rPr lang="zh-CN" altLang="en-US" sz="2000" dirty="0">
                <a:latin typeface="黑体" panose="02010609060101010101" pitchFamily="49" charset="-122"/>
                <a:ea typeface="黑体" panose="02010609060101010101" pitchFamily="49" charset="-122"/>
              </a:rPr>
              <a:t>数据集：两个公开数据集，</a:t>
            </a:r>
            <a:r>
              <a:rPr lang="en-US" altLang="zh-CN" sz="2000" dirty="0">
                <a:latin typeface="黑体" panose="02010609060101010101" pitchFamily="49" charset="-122"/>
                <a:ea typeface="黑体" panose="02010609060101010101" pitchFamily="49" charset="-122"/>
              </a:rPr>
              <a:t>NYT</a:t>
            </a:r>
            <a:r>
              <a:rPr lang="zh-CN" altLang="en-US" sz="2000" dirty="0">
                <a:latin typeface="黑体" panose="02010609060101010101" pitchFamily="49" charset="-122"/>
                <a:ea typeface="黑体" panose="02010609060101010101" pitchFamily="49" charset="-122"/>
              </a:rPr>
              <a:t>和</a:t>
            </a:r>
            <a:r>
              <a:rPr lang="en-US" altLang="zh-CN" sz="2000" dirty="0" err="1">
                <a:latin typeface="黑体" panose="02010609060101010101" pitchFamily="49" charset="-122"/>
                <a:ea typeface="黑体" panose="02010609060101010101" pitchFamily="49" charset="-122"/>
              </a:rPr>
              <a:t>WebNLG</a:t>
            </a:r>
            <a:endParaRPr lang="en-US" altLang="zh-CN" sz="2000" dirty="0">
              <a:latin typeface="黑体" panose="02010609060101010101" pitchFamily="49" charset="-122"/>
              <a:ea typeface="黑体" panose="02010609060101010101" pitchFamily="49" charset="-122"/>
            </a:endParaRPr>
          </a:p>
        </p:txBody>
      </p:sp>
      <p:sp>
        <p:nvSpPr>
          <p:cNvPr id="7" name="矩形 6">
            <a:extLst>
              <a:ext uri="{FF2B5EF4-FFF2-40B4-BE49-F238E27FC236}">
                <a16:creationId xmlns:a16="http://schemas.microsoft.com/office/drawing/2014/main" id="{D45632EB-ECD8-4456-A433-42AC23A6985C}"/>
              </a:ext>
            </a:extLst>
          </p:cNvPr>
          <p:cNvSpPr/>
          <p:nvPr/>
        </p:nvSpPr>
        <p:spPr>
          <a:xfrm>
            <a:off x="190500" y="809625"/>
            <a:ext cx="8810625" cy="8765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"A Novel Cascade Binary Tagging Framework for Relational Triple Extraction." </a:t>
            </a:r>
            <a:r>
              <a:rPr lang="en-US" altLang="zh-CN" sz="2000" dirty="0" err="1">
                <a:solidFill>
                  <a:schemeClr val="tx1"/>
                </a:solidFill>
              </a:rPr>
              <a:t>Zhepei</a:t>
            </a:r>
            <a:r>
              <a:rPr lang="en-US" altLang="zh-CN" sz="2000" dirty="0">
                <a:solidFill>
                  <a:schemeClr val="tx1"/>
                </a:solidFill>
              </a:rPr>
              <a:t> Wei, </a:t>
            </a:r>
            <a:r>
              <a:rPr lang="en-US" altLang="zh-CN" sz="2000" dirty="0" err="1">
                <a:solidFill>
                  <a:schemeClr val="tx1"/>
                </a:solidFill>
              </a:rPr>
              <a:t>Jianlin</a:t>
            </a:r>
            <a:r>
              <a:rPr lang="en-US" altLang="zh-CN" sz="2000" dirty="0">
                <a:solidFill>
                  <a:schemeClr val="tx1"/>
                </a:solidFill>
              </a:rPr>
              <a:t> </a:t>
            </a:r>
            <a:r>
              <a:rPr lang="en-US" altLang="zh-CN" sz="2000" dirty="0" err="1">
                <a:solidFill>
                  <a:schemeClr val="tx1"/>
                </a:solidFill>
              </a:rPr>
              <a:t>Su</a:t>
            </a:r>
            <a:r>
              <a:rPr lang="en-US" altLang="zh-CN" sz="2000" dirty="0">
                <a:solidFill>
                  <a:schemeClr val="tx1"/>
                </a:solidFill>
              </a:rPr>
              <a:t>, Yue Wang, Yuan Tian, Yi Chang. ACL 2020</a:t>
            </a:r>
            <a:endParaRPr lang="zh-CN" altLang="en-US" sz="2000" dirty="0">
              <a:solidFill>
                <a:schemeClr val="tx1"/>
              </a:solidFill>
            </a:endParaRPr>
          </a:p>
        </p:txBody>
      </p:sp>
      <p:pic>
        <p:nvPicPr>
          <p:cNvPr id="2" name="图片 1">
            <a:extLst>
              <a:ext uri="{FF2B5EF4-FFF2-40B4-BE49-F238E27FC236}">
                <a16:creationId xmlns:a16="http://schemas.microsoft.com/office/drawing/2014/main" id="{47132EE5-47D4-4DC6-B89D-4C81D6E52DB4}"/>
              </a:ext>
            </a:extLst>
          </p:cNvPr>
          <p:cNvPicPr>
            <a:picLocks noChangeAspect="1"/>
          </p:cNvPicPr>
          <p:nvPr/>
        </p:nvPicPr>
        <p:blipFill>
          <a:blip r:embed="rId2"/>
          <a:stretch>
            <a:fillRect/>
          </a:stretch>
        </p:blipFill>
        <p:spPr>
          <a:xfrm>
            <a:off x="944743" y="2324654"/>
            <a:ext cx="2916997" cy="1557251"/>
          </a:xfrm>
          <a:prstGeom prst="rect">
            <a:avLst/>
          </a:prstGeom>
        </p:spPr>
      </p:pic>
      <p:sp>
        <p:nvSpPr>
          <p:cNvPr id="9" name="矩形 8">
            <a:extLst>
              <a:ext uri="{FF2B5EF4-FFF2-40B4-BE49-F238E27FC236}">
                <a16:creationId xmlns:a16="http://schemas.microsoft.com/office/drawing/2014/main" id="{074C2FEB-9593-478A-AEE2-1F39EE4172A6}"/>
              </a:ext>
            </a:extLst>
          </p:cNvPr>
          <p:cNvSpPr/>
          <p:nvPr/>
        </p:nvSpPr>
        <p:spPr>
          <a:xfrm>
            <a:off x="944742" y="3881905"/>
            <a:ext cx="7528697" cy="781945"/>
          </a:xfrm>
          <a:prstGeom prst="rect">
            <a:avLst/>
          </a:prstGeom>
        </p:spPr>
        <p:txBody>
          <a:bodyPr wrap="square">
            <a:spAutoFit/>
          </a:bodyPr>
          <a:lstStyle/>
          <a:p>
            <a:pPr>
              <a:lnSpc>
                <a:spcPct val="120000"/>
              </a:lnSpc>
            </a:pPr>
            <a:r>
              <a:rPr lang="zh-CN" altLang="en-US" sz="2000" dirty="0">
                <a:latin typeface="黑体" panose="02010609060101010101" pitchFamily="49" charset="-122"/>
                <a:ea typeface="黑体" panose="02010609060101010101" pitchFamily="49" charset="-122"/>
              </a:rPr>
              <a:t>实验设置：</a:t>
            </a:r>
            <a:r>
              <a:rPr lang="en-US" altLang="zh-CN" sz="2000" dirty="0">
                <a:latin typeface="黑体" panose="02010609060101010101" pitchFamily="49" charset="-122"/>
                <a:ea typeface="黑体" panose="02010609060101010101" pitchFamily="49" charset="-122"/>
              </a:rPr>
              <a:t>CASREL</a:t>
            </a:r>
            <a:r>
              <a:rPr lang="zh-CN" altLang="en-US" sz="2000" dirty="0">
                <a:latin typeface="黑体" panose="02010609060101010101" pitchFamily="49" charset="-122"/>
                <a:ea typeface="黑体" panose="02010609060101010101" pitchFamily="49" charset="-122"/>
              </a:rPr>
              <a:t>分别采用了随机初始化参数的</a:t>
            </a:r>
            <a:r>
              <a:rPr lang="en-US" altLang="zh-CN" sz="2000" dirty="0">
                <a:latin typeface="黑体" panose="02010609060101010101" pitchFamily="49" charset="-122"/>
                <a:ea typeface="黑体" panose="02010609060101010101" pitchFamily="49" charset="-122"/>
              </a:rPr>
              <a:t>BERT</a:t>
            </a:r>
            <a:r>
              <a:rPr lang="zh-CN" altLang="en-US" sz="2000" dirty="0">
                <a:latin typeface="黑体" panose="02010609060101010101" pitchFamily="49" charset="-122"/>
                <a:ea typeface="黑体" panose="02010609060101010101" pitchFamily="49" charset="-122"/>
              </a:rPr>
              <a:t>编码端、</a:t>
            </a:r>
            <a:r>
              <a:rPr lang="en-US" altLang="zh-CN" sz="2000" dirty="0">
                <a:latin typeface="黑体" panose="02010609060101010101" pitchFamily="49" charset="-122"/>
                <a:ea typeface="黑体" panose="02010609060101010101" pitchFamily="49" charset="-122"/>
              </a:rPr>
              <a:t>LSTM</a:t>
            </a:r>
            <a:r>
              <a:rPr lang="zh-CN" altLang="en-US" sz="2000" dirty="0">
                <a:latin typeface="黑体" panose="02010609060101010101" pitchFamily="49" charset="-122"/>
                <a:ea typeface="黑体" panose="02010609060101010101" pitchFamily="49" charset="-122"/>
              </a:rPr>
              <a:t>编码端以及预训练</a:t>
            </a:r>
            <a:r>
              <a:rPr lang="en-US" altLang="zh-CN" sz="2000" dirty="0">
                <a:latin typeface="黑体" panose="02010609060101010101" pitchFamily="49" charset="-122"/>
                <a:ea typeface="黑体" panose="02010609060101010101" pitchFamily="49" charset="-122"/>
              </a:rPr>
              <a:t>BERT</a:t>
            </a:r>
            <a:r>
              <a:rPr lang="zh-CN" altLang="en-US" sz="2000" dirty="0">
                <a:latin typeface="黑体" panose="02010609060101010101" pitchFamily="49" charset="-122"/>
                <a:ea typeface="黑体" panose="02010609060101010101" pitchFamily="49" charset="-122"/>
              </a:rPr>
              <a:t>编码端</a:t>
            </a:r>
            <a:endParaRPr lang="en-US" altLang="zh-CN"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9091323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1883</TotalTime>
  <Words>1142</Words>
  <Application>Microsoft Office PowerPoint</Application>
  <PresentationFormat>全屏显示(4:3)</PresentationFormat>
  <Paragraphs>50</Paragraphs>
  <Slides>12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-apple-system</vt:lpstr>
      <vt:lpstr>PingFang SC Semibold</vt:lpstr>
      <vt:lpstr>等线</vt:lpstr>
      <vt:lpstr>等线 Light</vt:lpstr>
      <vt:lpstr>方正兰亭中黑_GBK</vt:lpstr>
      <vt:lpstr>黑体</vt:lpstr>
      <vt:lpstr>楷体</vt:lpstr>
      <vt:lpstr>宋体</vt:lpstr>
      <vt:lpstr>Arial</vt:lpstr>
      <vt:lpstr>Calibri</vt:lpstr>
      <vt:lpstr>Calibri Light</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武乐飞</dc:creator>
  <cp:lastModifiedBy>zyh</cp:lastModifiedBy>
  <cp:revision>52</cp:revision>
  <dcterms:created xsi:type="dcterms:W3CDTF">2020-12-11T13:22:15Z</dcterms:created>
  <dcterms:modified xsi:type="dcterms:W3CDTF">2021-11-04T06:23:06Z</dcterms:modified>
</cp:coreProperties>
</file>