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6" r:id="rId3"/>
    <p:sldId id="280" r:id="rId4"/>
    <p:sldId id="276" r:id="rId5"/>
    <p:sldId id="278" r:id="rId6"/>
    <p:sldId id="282" r:id="rId7"/>
    <p:sldId id="286" r:id="rId8"/>
    <p:sldId id="283" r:id="rId9"/>
    <p:sldId id="287" r:id="rId10"/>
    <p:sldId id="288" r:id="rId11"/>
    <p:sldId id="290" r:id="rId12"/>
    <p:sldId id="289" r:id="rId13"/>
    <p:sldId id="279" r:id="rId14"/>
    <p:sldId id="284" r:id="rId15"/>
    <p:sldId id="285" r:id="rId16"/>
    <p:sldId id="27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7C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85512" autoAdjust="0"/>
  </p:normalViewPr>
  <p:slideViewPr>
    <p:cSldViewPr snapToGrid="0">
      <p:cViewPr varScale="1">
        <p:scale>
          <a:sx n="85" d="100"/>
          <a:sy n="85" d="100"/>
        </p:scale>
        <p:origin x="90" y="2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08009-CC88-469C-B9AD-AAC4458F0AB8}"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63654-CCA4-4426-B3D0-25BB6768A09A}" type="slidenum">
              <a:rPr lang="zh-CN" altLang="en-US" smtClean="0"/>
              <a:t>‹#›</a:t>
            </a:fld>
            <a:endParaRPr lang="zh-CN" altLang="en-US"/>
          </a:p>
        </p:txBody>
      </p:sp>
    </p:spTree>
    <p:extLst>
      <p:ext uri="{BB962C8B-B14F-4D97-AF65-F5344CB8AC3E}">
        <p14:creationId xmlns:p14="http://schemas.microsoft.com/office/powerpoint/2010/main" val="402560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263654-CCA4-4426-B3D0-25BB6768A09A}" type="slidenum">
              <a:rPr lang="zh-CN" altLang="en-US" smtClean="0"/>
              <a:t>2</a:t>
            </a:fld>
            <a:endParaRPr lang="zh-CN" altLang="en-US"/>
          </a:p>
        </p:txBody>
      </p:sp>
    </p:spTree>
    <p:extLst>
      <p:ext uri="{BB962C8B-B14F-4D97-AF65-F5344CB8AC3E}">
        <p14:creationId xmlns:p14="http://schemas.microsoft.com/office/powerpoint/2010/main" val="46434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嵌套提及对</a:t>
            </a:r>
            <a:r>
              <a:rPr lang="en-US" altLang="zh-CN" sz="1200" b="0" i="0" kern="1200" dirty="0">
                <a:solidFill>
                  <a:schemeClr val="tx1"/>
                </a:solidFill>
                <a:effectLst/>
                <a:latin typeface="+mn-lt"/>
                <a:ea typeface="+mn-ea"/>
                <a:cs typeface="+mn-cs"/>
              </a:rPr>
              <a:t>NER</a:t>
            </a:r>
            <a:r>
              <a:rPr lang="zh-CN" altLang="en-US" sz="1200" b="0" i="0" kern="1200" dirty="0">
                <a:solidFill>
                  <a:schemeClr val="tx1"/>
                </a:solidFill>
                <a:effectLst/>
                <a:latin typeface="+mn-lt"/>
                <a:ea typeface="+mn-ea"/>
                <a:cs typeface="+mn-cs"/>
              </a:rPr>
              <a:t>性能有重大影响，需要特别处理。</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效果好</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复杂度低</a:t>
            </a:r>
            <a:endParaRPr lang="zh-CN" altLang="en-US" dirty="0"/>
          </a:p>
        </p:txBody>
      </p:sp>
      <p:sp>
        <p:nvSpPr>
          <p:cNvPr id="4" name="灯片编号占位符 3"/>
          <p:cNvSpPr>
            <a:spLocks noGrp="1"/>
          </p:cNvSpPr>
          <p:nvPr>
            <p:ph type="sldNum" sz="quarter" idx="5"/>
          </p:nvPr>
        </p:nvSpPr>
        <p:spPr/>
        <p:txBody>
          <a:bodyPr/>
          <a:lstStyle/>
          <a:p>
            <a:fld id="{97263654-CCA4-4426-B3D0-25BB6768A09A}" type="slidenum">
              <a:rPr lang="zh-CN" altLang="en-US" smtClean="0"/>
              <a:t>13</a:t>
            </a:fld>
            <a:endParaRPr lang="zh-CN" altLang="en-US"/>
          </a:p>
        </p:txBody>
      </p:sp>
    </p:spTree>
    <p:extLst>
      <p:ext uri="{BB962C8B-B14F-4D97-AF65-F5344CB8AC3E}">
        <p14:creationId xmlns:p14="http://schemas.microsoft.com/office/powerpoint/2010/main" val="196959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由于嵌套结构，</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the”,“department”,“of</a:t>
            </a:r>
            <a:r>
              <a:rPr lang="en-US" altLang="zh-CN" sz="1200" b="0" i="0" kern="1200" dirty="0">
                <a:solidFill>
                  <a:schemeClr val="tx1"/>
                </a:solidFill>
                <a:effectLst/>
                <a:latin typeface="+mn-lt"/>
                <a:ea typeface="+mn-ea"/>
                <a:cs typeface="+mn-cs"/>
              </a:rPr>
              <a:t>” and “education” belong to both </a:t>
            </a:r>
            <a:r>
              <a:rPr lang="en-US" altLang="zh-CN" sz="1200" b="0" i="1" kern="1200" dirty="0">
                <a:solidFill>
                  <a:schemeClr val="tx1"/>
                </a:solidFill>
                <a:effectLst/>
                <a:latin typeface="+mn-lt"/>
                <a:ea typeface="+mn-ea"/>
                <a:cs typeface="+mn-cs"/>
              </a:rPr>
              <a:t>PER </a:t>
            </a:r>
            <a:r>
              <a:rPr lang="en-US" altLang="zh-CN" sz="1200" b="0" i="0" kern="1200" dirty="0">
                <a:solidFill>
                  <a:schemeClr val="tx1"/>
                </a:solidFill>
                <a:effectLst/>
                <a:latin typeface="+mn-lt"/>
                <a:ea typeface="+mn-ea"/>
                <a:cs typeface="+mn-cs"/>
              </a:rPr>
              <a:t>and </a:t>
            </a:r>
            <a:r>
              <a:rPr lang="en-US" altLang="zh-CN" sz="1200" b="0" i="1" kern="1200" dirty="0">
                <a:solidFill>
                  <a:schemeClr val="tx1"/>
                </a:solidFill>
                <a:effectLst/>
                <a:latin typeface="+mn-lt"/>
                <a:ea typeface="+mn-ea"/>
                <a:cs typeface="+mn-cs"/>
              </a:rPr>
              <a:t>ORG </a:t>
            </a:r>
            <a:r>
              <a:rPr lang="en-US" altLang="zh-CN" sz="1200" b="0" i="0" kern="1200" dirty="0">
                <a:solidFill>
                  <a:schemeClr val="tx1"/>
                </a:solidFill>
                <a:effectLst/>
                <a:latin typeface="+mn-lt"/>
                <a:ea typeface="+mn-ea"/>
                <a:cs typeface="+mn-cs"/>
              </a:rPr>
              <a:t>mentions.</a:t>
            </a:r>
            <a:r>
              <a:rPr lang="en-US" altLang="zh-CN" dirty="0"/>
              <a:t>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263654-CCA4-4426-B3D0-25BB6768A09A}" type="slidenum">
              <a:rPr lang="zh-CN" altLang="en-US" smtClean="0"/>
              <a:t>3</a:t>
            </a:fld>
            <a:endParaRPr lang="zh-CN" altLang="en-US"/>
          </a:p>
        </p:txBody>
      </p:sp>
    </p:spTree>
    <p:extLst>
      <p:ext uri="{BB962C8B-B14F-4D97-AF65-F5344CB8AC3E}">
        <p14:creationId xmlns:p14="http://schemas.microsoft.com/office/powerpoint/2010/main" val="188973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a:t>
            </a:r>
            <a:endParaRPr lang="zh-CN" altLang="en-US" dirty="0"/>
          </a:p>
        </p:txBody>
      </p:sp>
      <p:sp>
        <p:nvSpPr>
          <p:cNvPr id="4" name="灯片编号占位符 3"/>
          <p:cNvSpPr>
            <a:spLocks noGrp="1"/>
          </p:cNvSpPr>
          <p:nvPr>
            <p:ph type="sldNum" sz="quarter" idx="5"/>
          </p:nvPr>
        </p:nvSpPr>
        <p:spPr/>
        <p:txBody>
          <a:bodyPr/>
          <a:lstStyle/>
          <a:p>
            <a:fld id="{97263654-CCA4-4426-B3D0-25BB6768A09A}" type="slidenum">
              <a:rPr lang="zh-CN" altLang="en-US" smtClean="0"/>
              <a:t>5</a:t>
            </a:fld>
            <a:endParaRPr lang="zh-CN" altLang="en-US"/>
          </a:p>
        </p:txBody>
      </p:sp>
    </p:spTree>
    <p:extLst>
      <p:ext uri="{BB962C8B-B14F-4D97-AF65-F5344CB8AC3E}">
        <p14:creationId xmlns:p14="http://schemas.microsoft.com/office/powerpoint/2010/main" val="199092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anchor detector should identify that “minister” is an anchor word of a PER mention and “department” is an anchor word of an ORG mention.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7263654-CCA4-4426-B3D0-25BB6768A09A}" type="slidenum">
              <a:rPr lang="zh-CN" altLang="en-US" smtClean="0"/>
              <a:t>6</a:t>
            </a:fld>
            <a:endParaRPr lang="zh-CN" altLang="en-US"/>
          </a:p>
        </p:txBody>
      </p:sp>
    </p:spTree>
    <p:extLst>
      <p:ext uri="{BB962C8B-B14F-4D97-AF65-F5344CB8AC3E}">
        <p14:creationId xmlns:p14="http://schemas.microsoft.com/office/powerpoint/2010/main" val="2276613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Note that because different mentions will not share the same anchor word, the anchor detector can naturally solve nested mention detection problem by recognizing different anchor words for different mentions.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注意，由于不同的提及不会共享同一个锚词，锚检测器可以通过识别不同提及的不同锚词自然地解决嵌套提及检测问题。</a:t>
            </a:r>
          </a:p>
        </p:txBody>
      </p:sp>
      <p:sp>
        <p:nvSpPr>
          <p:cNvPr id="4" name="灯片编号占位符 3"/>
          <p:cNvSpPr>
            <a:spLocks noGrp="1"/>
          </p:cNvSpPr>
          <p:nvPr>
            <p:ph type="sldNum" sz="quarter" idx="5"/>
          </p:nvPr>
        </p:nvSpPr>
        <p:spPr/>
        <p:txBody>
          <a:bodyPr/>
          <a:lstStyle/>
          <a:p>
            <a:fld id="{97263654-CCA4-4426-B3D0-25BB6768A09A}" type="slidenum">
              <a:rPr lang="zh-CN" altLang="en-US" smtClean="0"/>
              <a:t>7</a:t>
            </a:fld>
            <a:endParaRPr lang="zh-CN" altLang="en-US"/>
          </a:p>
        </p:txBody>
      </p:sp>
    </p:spTree>
    <p:extLst>
      <p:ext uri="{BB962C8B-B14F-4D97-AF65-F5344CB8AC3E}">
        <p14:creationId xmlns:p14="http://schemas.microsoft.com/office/powerpoint/2010/main" val="188154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第一项表示</a:t>
            </a:r>
            <a:r>
              <a:rPr lang="en-US" altLang="zh-CN" dirty="0" err="1"/>
              <a:t>xj</a:t>
            </a:r>
            <a:r>
              <a:rPr lang="zh-CN" altLang="en-US" dirty="0"/>
              <a:t>对于</a:t>
            </a:r>
            <a:r>
              <a:rPr lang="en-US" altLang="zh-CN" dirty="0"/>
              <a:t>xi</a:t>
            </a:r>
            <a:r>
              <a:rPr lang="zh-CN" altLang="en-US" dirty="0"/>
              <a:t>的边界的贡献值，第二项表示它自己本身作为</a:t>
            </a:r>
            <a:r>
              <a:rPr lang="en-US" altLang="zh-CN" dirty="0"/>
              <a:t>xi</a:t>
            </a:r>
            <a:r>
              <a:rPr lang="zh-CN" altLang="en-US" dirty="0"/>
              <a:t>的边界的贡献值。</a:t>
            </a:r>
            <a:endParaRPr lang="en-US" altLang="zh-CN" dirty="0"/>
          </a:p>
          <a:p>
            <a:endParaRPr lang="en-US" altLang="zh-CN" dirty="0"/>
          </a:p>
          <a:p>
            <a:r>
              <a:rPr lang="zh-CN" altLang="en-US" dirty="0"/>
              <a:t>为了识别提到的边界，局部特征通常起着至关重要的作用。例如，动词前的名词是实体边界的</a:t>
            </a:r>
            <a:r>
              <a:rPr lang="zh-CN" altLang="en-US" b="1" dirty="0"/>
              <a:t>信息量巨大的指示</a:t>
            </a:r>
            <a:r>
              <a:rPr lang="zh-CN" altLang="en-US" dirty="0"/>
              <a:t>。</a:t>
            </a:r>
          </a:p>
        </p:txBody>
      </p:sp>
      <p:sp>
        <p:nvSpPr>
          <p:cNvPr id="4" name="灯片编号占位符 3"/>
          <p:cNvSpPr>
            <a:spLocks noGrp="1"/>
          </p:cNvSpPr>
          <p:nvPr>
            <p:ph type="sldNum" sz="quarter" idx="5"/>
          </p:nvPr>
        </p:nvSpPr>
        <p:spPr/>
        <p:txBody>
          <a:bodyPr/>
          <a:lstStyle/>
          <a:p>
            <a:fld id="{97263654-CCA4-4426-B3D0-25BB6768A09A}" type="slidenum">
              <a:rPr lang="zh-CN" altLang="en-US" smtClean="0"/>
              <a:t>9</a:t>
            </a:fld>
            <a:endParaRPr lang="zh-CN" altLang="en-US"/>
          </a:p>
        </p:txBody>
      </p:sp>
    </p:spTree>
    <p:extLst>
      <p:ext uri="{BB962C8B-B14F-4D97-AF65-F5344CB8AC3E}">
        <p14:creationId xmlns:p14="http://schemas.microsoft.com/office/powerpoint/2010/main" val="203517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121212"/>
                </a:solidFill>
                <a:latin typeface="-apple-system"/>
              </a:rPr>
              <a:t>由于没有标注出</a:t>
            </a:r>
            <a:r>
              <a:rPr lang="en-US" altLang="zh-CN" dirty="0">
                <a:solidFill>
                  <a:srgbClr val="121212"/>
                </a:solidFill>
                <a:latin typeface="-apple-system"/>
              </a:rPr>
              <a:t>anchor word</a:t>
            </a:r>
            <a:r>
              <a:rPr lang="zh-CN" altLang="en-US" dirty="0">
                <a:solidFill>
                  <a:srgbClr val="121212"/>
                </a:solidFill>
                <a:latin typeface="-apple-system"/>
              </a:rPr>
              <a:t>，主要问题在于实体的</a:t>
            </a:r>
            <a:r>
              <a:rPr lang="en-US" altLang="zh-CN" dirty="0">
                <a:solidFill>
                  <a:srgbClr val="121212"/>
                </a:solidFill>
                <a:latin typeface="-apple-system"/>
              </a:rPr>
              <a:t>anchor word</a:t>
            </a:r>
            <a:r>
              <a:rPr lang="zh-CN" altLang="en-US" dirty="0">
                <a:solidFill>
                  <a:srgbClr val="121212"/>
                </a:solidFill>
                <a:latin typeface="-apple-system"/>
              </a:rPr>
              <a:t>的选择。一种简单直接的想法就是把一个实体中含有的</a:t>
            </a:r>
            <a:r>
              <a:rPr lang="zh-CN" altLang="en-US" b="1" dirty="0">
                <a:solidFill>
                  <a:srgbClr val="121212"/>
                </a:solidFill>
                <a:latin typeface="-apple-system"/>
              </a:rPr>
              <a:t>所有的词都看做是它的</a:t>
            </a:r>
            <a:r>
              <a:rPr lang="en-US" altLang="zh-CN" b="1" dirty="0">
                <a:solidFill>
                  <a:srgbClr val="121212"/>
                </a:solidFill>
                <a:latin typeface="-apple-system"/>
              </a:rPr>
              <a:t>anchor word</a:t>
            </a:r>
            <a:r>
              <a:rPr lang="zh-CN" altLang="en-US" dirty="0">
                <a:solidFill>
                  <a:srgbClr val="121212"/>
                </a:solidFill>
                <a:latin typeface="-apple-system"/>
              </a:rPr>
              <a:t>，但是这样就会有</a:t>
            </a:r>
            <a:r>
              <a:rPr lang="zh-CN" altLang="en-US" b="1" dirty="0">
                <a:solidFill>
                  <a:srgbClr val="121212"/>
                </a:solidFill>
                <a:latin typeface="-apple-system"/>
              </a:rPr>
              <a:t>两个问题</a:t>
            </a:r>
            <a:r>
              <a:rPr lang="zh-CN" altLang="en-US" dirty="0">
                <a:solidFill>
                  <a:srgbClr val="121212"/>
                </a:solidFill>
                <a:latin typeface="-apple-system"/>
              </a:rPr>
              <a:t>：</a:t>
            </a:r>
          </a:p>
        </p:txBody>
      </p:sp>
      <p:sp>
        <p:nvSpPr>
          <p:cNvPr id="4" name="灯片编号占位符 3"/>
          <p:cNvSpPr>
            <a:spLocks noGrp="1"/>
          </p:cNvSpPr>
          <p:nvPr>
            <p:ph type="sldNum" sz="quarter" idx="5"/>
          </p:nvPr>
        </p:nvSpPr>
        <p:spPr/>
        <p:txBody>
          <a:bodyPr/>
          <a:lstStyle/>
          <a:p>
            <a:fld id="{97263654-CCA4-4426-B3D0-25BB6768A09A}" type="slidenum">
              <a:rPr lang="zh-CN" altLang="en-US" smtClean="0"/>
              <a:t>10</a:t>
            </a:fld>
            <a:endParaRPr lang="zh-CN" altLang="en-US"/>
          </a:p>
        </p:txBody>
      </p:sp>
    </p:spTree>
    <p:extLst>
      <p:ext uri="{BB962C8B-B14F-4D97-AF65-F5344CB8AC3E}">
        <p14:creationId xmlns:p14="http://schemas.microsoft.com/office/powerpoint/2010/main" val="2017002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121212"/>
                </a:solidFill>
                <a:latin typeface="-apple-system"/>
              </a:rPr>
              <a:t>由于没有标注出</a:t>
            </a:r>
            <a:r>
              <a:rPr lang="en-US" altLang="zh-CN" dirty="0">
                <a:solidFill>
                  <a:srgbClr val="121212"/>
                </a:solidFill>
                <a:latin typeface="-apple-system"/>
              </a:rPr>
              <a:t>anchor word</a:t>
            </a:r>
            <a:r>
              <a:rPr lang="zh-CN" altLang="en-US" dirty="0">
                <a:solidFill>
                  <a:srgbClr val="121212"/>
                </a:solidFill>
                <a:latin typeface="-apple-system"/>
              </a:rPr>
              <a:t>，主要问题在于实体的</a:t>
            </a:r>
            <a:r>
              <a:rPr lang="en-US" altLang="zh-CN" dirty="0">
                <a:solidFill>
                  <a:srgbClr val="121212"/>
                </a:solidFill>
                <a:latin typeface="-apple-system"/>
              </a:rPr>
              <a:t>anchor word</a:t>
            </a:r>
            <a:r>
              <a:rPr lang="zh-CN" altLang="en-US" dirty="0">
                <a:solidFill>
                  <a:srgbClr val="121212"/>
                </a:solidFill>
                <a:latin typeface="-apple-system"/>
              </a:rPr>
              <a:t>的选择。一种简单直接的想法就是把一个实体中含有的</a:t>
            </a:r>
            <a:r>
              <a:rPr lang="zh-CN" altLang="en-US" b="1" dirty="0">
                <a:solidFill>
                  <a:srgbClr val="121212"/>
                </a:solidFill>
                <a:latin typeface="-apple-system"/>
              </a:rPr>
              <a:t>所有的词都看做是它的</a:t>
            </a:r>
            <a:r>
              <a:rPr lang="en-US" altLang="zh-CN" b="1" dirty="0">
                <a:solidFill>
                  <a:srgbClr val="121212"/>
                </a:solidFill>
                <a:latin typeface="-apple-system"/>
              </a:rPr>
              <a:t>anchor word</a:t>
            </a:r>
            <a:r>
              <a:rPr lang="zh-CN" altLang="en-US" dirty="0">
                <a:solidFill>
                  <a:srgbClr val="121212"/>
                </a:solidFill>
                <a:latin typeface="-apple-system"/>
              </a:rPr>
              <a:t>，但是这样就会有</a:t>
            </a:r>
            <a:r>
              <a:rPr lang="zh-CN" altLang="en-US" b="1" dirty="0">
                <a:solidFill>
                  <a:srgbClr val="121212"/>
                </a:solidFill>
                <a:latin typeface="-apple-system"/>
              </a:rPr>
              <a:t>两个问题</a:t>
            </a:r>
            <a:r>
              <a:rPr lang="zh-CN" altLang="en-US" dirty="0">
                <a:solidFill>
                  <a:srgbClr val="121212"/>
                </a:solidFill>
                <a:latin typeface="-apple-system"/>
              </a:rPr>
              <a:t>：</a:t>
            </a:r>
          </a:p>
        </p:txBody>
      </p:sp>
      <p:sp>
        <p:nvSpPr>
          <p:cNvPr id="4" name="灯片编号占位符 3"/>
          <p:cNvSpPr>
            <a:spLocks noGrp="1"/>
          </p:cNvSpPr>
          <p:nvPr>
            <p:ph type="sldNum" sz="quarter" idx="5"/>
          </p:nvPr>
        </p:nvSpPr>
        <p:spPr/>
        <p:txBody>
          <a:bodyPr/>
          <a:lstStyle/>
          <a:p>
            <a:fld id="{97263654-CCA4-4426-B3D0-25BB6768A09A}" type="slidenum">
              <a:rPr lang="zh-CN" altLang="en-US" smtClean="0"/>
              <a:t>11</a:t>
            </a:fld>
            <a:endParaRPr lang="zh-CN" altLang="en-US"/>
          </a:p>
        </p:txBody>
      </p:sp>
    </p:spTree>
    <p:extLst>
      <p:ext uri="{BB962C8B-B14F-4D97-AF65-F5344CB8AC3E}">
        <p14:creationId xmlns:p14="http://schemas.microsoft.com/office/powerpoint/2010/main" val="649543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121212"/>
                </a:solidFill>
                <a:latin typeface="-apple-system"/>
              </a:rPr>
              <a:t>由于没有标注出</a:t>
            </a:r>
            <a:r>
              <a:rPr lang="en-US" altLang="zh-CN" dirty="0">
                <a:solidFill>
                  <a:srgbClr val="121212"/>
                </a:solidFill>
                <a:latin typeface="-apple-system"/>
              </a:rPr>
              <a:t>anchor word</a:t>
            </a:r>
            <a:r>
              <a:rPr lang="zh-CN" altLang="en-US" dirty="0">
                <a:solidFill>
                  <a:srgbClr val="121212"/>
                </a:solidFill>
                <a:latin typeface="-apple-system"/>
              </a:rPr>
              <a:t>，主要问题在于实体的</a:t>
            </a:r>
            <a:r>
              <a:rPr lang="en-US" altLang="zh-CN" dirty="0">
                <a:solidFill>
                  <a:srgbClr val="121212"/>
                </a:solidFill>
                <a:latin typeface="-apple-system"/>
              </a:rPr>
              <a:t>anchor word</a:t>
            </a:r>
            <a:r>
              <a:rPr lang="zh-CN" altLang="en-US" dirty="0">
                <a:solidFill>
                  <a:srgbClr val="121212"/>
                </a:solidFill>
                <a:latin typeface="-apple-system"/>
              </a:rPr>
              <a:t>的选择。一种简单直接的想法就是把一个实体中含有的</a:t>
            </a:r>
            <a:r>
              <a:rPr lang="zh-CN" altLang="en-US" b="1" dirty="0">
                <a:solidFill>
                  <a:srgbClr val="121212"/>
                </a:solidFill>
                <a:latin typeface="-apple-system"/>
              </a:rPr>
              <a:t>所有的词都看做是它的</a:t>
            </a:r>
            <a:r>
              <a:rPr lang="en-US" altLang="zh-CN" b="1" dirty="0">
                <a:solidFill>
                  <a:srgbClr val="121212"/>
                </a:solidFill>
                <a:latin typeface="-apple-system"/>
              </a:rPr>
              <a:t>anchor word</a:t>
            </a:r>
            <a:r>
              <a:rPr lang="zh-CN" altLang="en-US" dirty="0">
                <a:solidFill>
                  <a:srgbClr val="121212"/>
                </a:solidFill>
                <a:latin typeface="-apple-system"/>
              </a:rPr>
              <a:t>，但是这样就会有</a:t>
            </a:r>
            <a:r>
              <a:rPr lang="zh-CN" altLang="en-US" b="1" dirty="0">
                <a:solidFill>
                  <a:srgbClr val="121212"/>
                </a:solidFill>
                <a:latin typeface="-apple-system"/>
              </a:rPr>
              <a:t>两个问题</a:t>
            </a:r>
            <a:r>
              <a:rPr lang="zh-CN" altLang="en-US" dirty="0">
                <a:solidFill>
                  <a:srgbClr val="121212"/>
                </a:solidFill>
                <a:latin typeface="-apple-system"/>
              </a:rPr>
              <a:t>：</a:t>
            </a:r>
          </a:p>
        </p:txBody>
      </p:sp>
      <p:sp>
        <p:nvSpPr>
          <p:cNvPr id="4" name="灯片编号占位符 3"/>
          <p:cNvSpPr>
            <a:spLocks noGrp="1"/>
          </p:cNvSpPr>
          <p:nvPr>
            <p:ph type="sldNum" sz="quarter" idx="5"/>
          </p:nvPr>
        </p:nvSpPr>
        <p:spPr/>
        <p:txBody>
          <a:bodyPr/>
          <a:lstStyle/>
          <a:p>
            <a:fld id="{97263654-CCA4-4426-B3D0-25BB6768A09A}" type="slidenum">
              <a:rPr lang="zh-CN" altLang="en-US" smtClean="0"/>
              <a:t>12</a:t>
            </a:fld>
            <a:endParaRPr lang="zh-CN" altLang="en-US"/>
          </a:p>
        </p:txBody>
      </p:sp>
    </p:spTree>
    <p:extLst>
      <p:ext uri="{BB962C8B-B14F-4D97-AF65-F5344CB8AC3E}">
        <p14:creationId xmlns:p14="http://schemas.microsoft.com/office/powerpoint/2010/main" val="642063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1409A9-5570-4B91-B71C-1FE856E78E43}"/>
              </a:ext>
            </a:extLst>
          </p:cNvPr>
          <p:cNvPicPr>
            <a:picLocks noChangeAspect="1"/>
          </p:cNvPicPr>
          <p:nvPr userDrawn="1"/>
        </p:nvPicPr>
        <p:blipFill>
          <a:blip r:embed="rId2">
            <a:extLst>
              <a:ext uri="{28A0092B-C50C-407E-A947-70E740481C1C}">
                <a14:useLocalDpi xmlns:a14="http://schemas.microsoft.com/office/drawing/2010/main" val="0"/>
              </a:ext>
            </a:extLst>
          </a:blip>
          <a:srcRect l="-2"/>
          <a:stretch>
            <a:fillRect/>
          </a:stretch>
        </p:blipFill>
        <p:spPr bwMode="auto">
          <a:xfrm>
            <a:off x="123829" y="66674"/>
            <a:ext cx="303211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75F05FF9-704F-4FEC-9D90-8BFB180667C7}"/>
              </a:ext>
            </a:extLst>
          </p:cNvPr>
          <p:cNvSpPr/>
          <p:nvPr userDrawn="1"/>
        </p:nvSpPr>
        <p:spPr>
          <a:xfrm>
            <a:off x="0" y="2005013"/>
            <a:ext cx="9144000" cy="174466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方正兰亭中黑_GBK" panose="02000000000000000000" pitchFamily="2" charset="-122"/>
              <a:ea typeface="方正兰亭中黑_GBK" panose="02000000000000000000" pitchFamily="2" charset="-122"/>
            </a:endParaRPr>
          </a:p>
        </p:txBody>
      </p:sp>
      <p:pic>
        <p:nvPicPr>
          <p:cNvPr id="7" name="Picture 4">
            <a:extLst>
              <a:ext uri="{FF2B5EF4-FFF2-40B4-BE49-F238E27FC236}">
                <a16:creationId xmlns:a16="http://schemas.microsoft.com/office/drawing/2014/main" id="{AB9046C5-849D-42DF-A885-93D4696BD22B}"/>
              </a:ext>
            </a:extLst>
          </p:cNvPr>
          <p:cNvPicPr>
            <a:picLocks noChangeAspect="1" noChangeArrowheads="1"/>
          </p:cNvPicPr>
          <p:nvPr userDrawn="1"/>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848351" y="3937235"/>
            <a:ext cx="3295650" cy="2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968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263371" y="255565"/>
            <a:ext cx="720306" cy="349904"/>
          </a:xfrm>
        </p:spPr>
        <p:txBody>
          <a:bodyPr/>
          <a:lstStyle>
            <a:lvl1pPr>
              <a:defRPr sz="1600"/>
            </a:lvl1pPr>
          </a:lstStyle>
          <a:p>
            <a:fld id="{47E89491-EFDB-497E-854A-EC3102C9FAE1}" type="slidenum">
              <a:rPr lang="zh-CN" altLang="en-US" smtClean="0"/>
              <a:pPr/>
              <a:t>‹#›</a:t>
            </a:fld>
            <a:r>
              <a:rPr lang="en-US" altLang="zh-CN"/>
              <a:t>/17</a:t>
            </a:r>
            <a:endParaRPr lang="zh-CN" altLang="en-US"/>
          </a:p>
        </p:txBody>
      </p:sp>
      <p:sp>
        <p:nvSpPr>
          <p:cNvPr id="7" name="流程图: 过程 6">
            <a:extLst>
              <a:ext uri="{FF2B5EF4-FFF2-40B4-BE49-F238E27FC236}">
                <a16:creationId xmlns:a16="http://schemas.microsoft.com/office/drawing/2014/main" id="{23FC8E66-F19E-4677-97D5-0F242D87D427}"/>
              </a:ext>
            </a:extLst>
          </p:cNvPr>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800" b="1">
              <a:solidFill>
                <a:prstClr val="white"/>
              </a:solidFill>
            </a:endParaRPr>
          </a:p>
        </p:txBody>
      </p:sp>
      <p:sp>
        <p:nvSpPr>
          <p:cNvPr id="8" name="流程图: 过程 8">
            <a:extLst>
              <a:ext uri="{FF2B5EF4-FFF2-40B4-BE49-F238E27FC236}">
                <a16:creationId xmlns:a16="http://schemas.microsoft.com/office/drawing/2014/main" id="{836CEDCA-A900-4E68-8ECB-9BA5B6F49496}"/>
              </a:ext>
            </a:extLst>
          </p:cNvPr>
          <p:cNvSpPr/>
          <p:nvPr userDrawn="1"/>
        </p:nvSpPr>
        <p:spPr>
          <a:xfrm rot="5400000" flipH="1">
            <a:off x="8263701" y="5930076"/>
            <a:ext cx="328612" cy="14319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800" b="1">
              <a:solidFill>
                <a:prstClr val="white"/>
              </a:solidFill>
            </a:endParaRPr>
          </a:p>
        </p:txBody>
      </p:sp>
      <p:cxnSp>
        <p:nvCxnSpPr>
          <p:cNvPr id="10" name="直接连接符 9">
            <a:extLst>
              <a:ext uri="{FF2B5EF4-FFF2-40B4-BE49-F238E27FC236}">
                <a16:creationId xmlns:a16="http://schemas.microsoft.com/office/drawing/2014/main" id="{5878B639-FBE9-4C4C-9C6A-1DBDD57E4C2D}"/>
              </a:ext>
            </a:extLst>
          </p:cNvPr>
          <p:cNvCxnSpPr>
            <a:cxnSpLocks/>
          </p:cNvCxnSpPr>
          <p:nvPr userDrawn="1"/>
        </p:nvCxnSpPr>
        <p:spPr bwMode="auto">
          <a:xfrm>
            <a:off x="207034" y="733789"/>
            <a:ext cx="8786004"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燕尾形 5">
            <a:extLst>
              <a:ext uri="{FF2B5EF4-FFF2-40B4-BE49-F238E27FC236}">
                <a16:creationId xmlns:a16="http://schemas.microsoft.com/office/drawing/2014/main" id="{C0D67DF6-354B-45EC-9BBC-A1FA89E2D455}"/>
              </a:ext>
            </a:extLst>
          </p:cNvPr>
          <p:cNvSpPr/>
          <p:nvPr userDrawn="1"/>
        </p:nvSpPr>
        <p:spPr bwMode="auto">
          <a:xfrm>
            <a:off x="252320" y="255565"/>
            <a:ext cx="276225"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sz="1800">
              <a:solidFill>
                <a:prstClr val="black"/>
              </a:solidFill>
              <a:latin typeface="Calibri" panose="020F0502020204030204" pitchFamily="34" charset="0"/>
              <a:ea typeface="宋体" panose="02010600030101010101" pitchFamily="2" charset="-122"/>
            </a:endParaRPr>
          </a:p>
        </p:txBody>
      </p:sp>
      <p:sp>
        <p:nvSpPr>
          <p:cNvPr id="12" name="燕尾形 6">
            <a:extLst>
              <a:ext uri="{FF2B5EF4-FFF2-40B4-BE49-F238E27FC236}">
                <a16:creationId xmlns:a16="http://schemas.microsoft.com/office/drawing/2014/main" id="{BB275838-E723-4072-84CE-5036DACFF460}"/>
              </a:ext>
            </a:extLst>
          </p:cNvPr>
          <p:cNvSpPr/>
          <p:nvPr userDrawn="1"/>
        </p:nvSpPr>
        <p:spPr bwMode="auto">
          <a:xfrm>
            <a:off x="520476" y="256999"/>
            <a:ext cx="276225"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sz="1800">
              <a:solidFill>
                <a:prstClr val="black"/>
              </a:solidFill>
              <a:latin typeface="Calibri" panose="020F050202020403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0B2F501C-1766-455E-B33A-DFBDD7B3BA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1468" y="6521032"/>
            <a:ext cx="1151777" cy="308449"/>
          </a:xfrm>
          <a:prstGeom prst="rect">
            <a:avLst/>
          </a:prstGeom>
        </p:spPr>
      </p:pic>
    </p:spTree>
    <p:extLst>
      <p:ext uri="{BB962C8B-B14F-4D97-AF65-F5344CB8AC3E}">
        <p14:creationId xmlns:p14="http://schemas.microsoft.com/office/powerpoint/2010/main" val="10260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70E1E25C-F490-40DC-98B3-5235BF203E00}"/>
              </a:ext>
            </a:extLst>
          </p:cNvPr>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TextBox 5">
            <a:extLst>
              <a:ext uri="{FF2B5EF4-FFF2-40B4-BE49-F238E27FC236}">
                <a16:creationId xmlns:a16="http://schemas.microsoft.com/office/drawing/2014/main" id="{F604254E-1011-481D-BE93-0F95C66003BE}"/>
              </a:ext>
            </a:extLst>
          </p:cNvPr>
          <p:cNvSpPr txBox="1">
            <a:spLocks noChangeArrowheads="1"/>
          </p:cNvSpPr>
          <p:nvPr userDrawn="1"/>
        </p:nvSpPr>
        <p:spPr bwMode="auto">
          <a:xfrm>
            <a:off x="0" y="2277269"/>
            <a:ext cx="9144000" cy="2303462"/>
          </a:xfrm>
          <a:prstGeom prst="rect">
            <a:avLst/>
          </a:prstGeom>
          <a:solidFill>
            <a:srgbClr val="1557AE"/>
          </a:solidFill>
          <a:ln>
            <a:noFill/>
          </a:ln>
          <a:extLst/>
        </p:spPr>
        <p:txBody>
          <a:bodyPr anchor="ct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eaLnBrk="1" hangingPunct="1">
              <a:lnSpc>
                <a:spcPts val="6000"/>
              </a:lnSpc>
              <a:buFont typeface="Arial" panose="020B0604020202020204" pitchFamily="34" charset="0"/>
              <a:buNone/>
            </a:pPr>
            <a:endParaRPr lang="zh-CN" altLang="en-US" sz="4800" b="1">
              <a:solidFill>
                <a:schemeClr val="bg1"/>
              </a:solidFill>
              <a:latin typeface="方正兰亭中黑_GBK"/>
              <a:ea typeface="方正兰亭中黑_GBK"/>
              <a:cs typeface="方正兰亭中黑_GBK"/>
            </a:endParaRPr>
          </a:p>
        </p:txBody>
      </p:sp>
      <p:pic>
        <p:nvPicPr>
          <p:cNvPr id="5" name="图片 4">
            <a:extLst>
              <a:ext uri="{FF2B5EF4-FFF2-40B4-BE49-F238E27FC236}">
                <a16:creationId xmlns:a16="http://schemas.microsoft.com/office/drawing/2014/main" id="{B0870EA4-2441-488B-86B3-1800FDBF2455}"/>
              </a:ext>
            </a:extLst>
          </p:cNvPr>
          <p:cNvPicPr>
            <a:picLocks noChangeAspect="1"/>
          </p:cNvPicPr>
          <p:nvPr userDrawn="1"/>
        </p:nvPicPr>
        <p:blipFill>
          <a:blip r:embed="rId3">
            <a:extLst>
              <a:ext uri="{28A0092B-C50C-407E-A947-70E740481C1C}">
                <a14:useLocalDpi xmlns:a14="http://schemas.microsoft.com/office/drawing/2010/main" val="0"/>
              </a:ext>
            </a:extLst>
          </a:blip>
          <a:srcRect l="-2"/>
          <a:stretch>
            <a:fillRect/>
          </a:stretch>
        </p:blipFill>
        <p:spPr bwMode="auto">
          <a:xfrm>
            <a:off x="123829" y="66674"/>
            <a:ext cx="303211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BD3D182B-3DC1-4D96-8B08-83235B1F8695}"/>
              </a:ext>
            </a:extLst>
          </p:cNvPr>
          <p:cNvSpPr/>
          <p:nvPr userDrawn="1"/>
        </p:nvSpPr>
        <p:spPr>
          <a:xfrm>
            <a:off x="0" y="2926491"/>
            <a:ext cx="9144000" cy="1005019"/>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5400" b="1" kern="10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感谢聆听，敬请指正</a:t>
            </a:r>
            <a:endParaRPr lang="en-US" altLang="zh-CN" sz="54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387122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89491-EFDB-497E-854A-EC3102C9FAE1}" type="slidenum">
              <a:rPr lang="zh-CN" altLang="en-US" smtClean="0"/>
              <a:t>‹#›</a:t>
            </a:fld>
            <a:endParaRPr lang="zh-CN" altLang="en-US"/>
          </a:p>
        </p:txBody>
      </p:sp>
    </p:spTree>
    <p:extLst>
      <p:ext uri="{BB962C8B-B14F-4D97-AF65-F5344CB8AC3E}">
        <p14:creationId xmlns:p14="http://schemas.microsoft.com/office/powerpoint/2010/main" val="111922511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84F5858-22AD-428D-B5E7-72813604818D}"/>
              </a:ext>
            </a:extLst>
          </p:cNvPr>
          <p:cNvSpPr/>
          <p:nvPr/>
        </p:nvSpPr>
        <p:spPr>
          <a:xfrm>
            <a:off x="684213" y="4119563"/>
            <a:ext cx="7775575" cy="1143000"/>
          </a:xfrm>
          <a:prstGeom prst="rect">
            <a:avLst/>
          </a:prstGeom>
          <a:effectLst/>
        </p:spPr>
        <p:txBody>
          <a:bodyPr>
            <a:spAutoFit/>
          </a:bodyPr>
          <a:lstStyle/>
          <a:p>
            <a:pPr indent="127000" algn="ctr" eaLnBrk="1" fontAlgn="auto" hangingPunct="1">
              <a:lnSpc>
                <a:spcPct val="120000"/>
              </a:lnSpc>
              <a:spcBef>
                <a:spcPts val="0"/>
              </a:spcBef>
              <a:spcAft>
                <a:spcPts val="0"/>
              </a:spcAft>
              <a:defRPr/>
            </a:pPr>
            <a:r>
              <a:rPr lang="zh-CN" altLang="en-US" sz="3200" b="1" kern="100" dirty="0">
                <a:solidFill>
                  <a:srgbClr val="1557AE"/>
                </a:solidFill>
                <a:latin typeface="+mj-lt"/>
                <a:ea typeface="楷体" pitchFamily="49" charset="-122"/>
                <a:cs typeface="Times New Roman" panose="02020603050405020304" pitchFamily="18" charset="0"/>
              </a:rPr>
              <a:t>汇报人：张载</a:t>
            </a:r>
            <a:endParaRPr lang="en-US" altLang="zh-CN" sz="3200" b="1" kern="100" dirty="0">
              <a:solidFill>
                <a:srgbClr val="1557AE"/>
              </a:solidFill>
              <a:latin typeface="+mj-lt"/>
              <a:ea typeface="楷体" pitchFamily="49" charset="-122"/>
              <a:cs typeface="Times New Roman" panose="02020603050405020304" pitchFamily="18" charset="0"/>
            </a:endParaRPr>
          </a:p>
          <a:p>
            <a:pPr indent="127000" algn="ctr">
              <a:lnSpc>
                <a:spcPct val="140000"/>
              </a:lnSpc>
              <a:defRPr/>
            </a:pP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2021</a:t>
            </a:r>
            <a:r>
              <a:rPr lang="zh-CN" altLang="en-US" sz="2400" kern="100" dirty="0">
                <a:solidFill>
                  <a:srgbClr val="1557AE"/>
                </a:solidFill>
                <a:latin typeface="+mj-lt"/>
                <a:ea typeface="方正兰亭中黑_GBK" panose="02000000000000000000" pitchFamily="2" charset="-122"/>
                <a:cs typeface="Times New Roman"/>
              </a:rPr>
              <a:t>年</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11</a:t>
            </a:r>
            <a:r>
              <a:rPr lang="zh-CN" altLang="en-US" sz="2400" kern="100" dirty="0">
                <a:solidFill>
                  <a:srgbClr val="1557AE"/>
                </a:solidFill>
                <a:latin typeface="+mj-lt"/>
                <a:ea typeface="方正兰亭中黑_GBK" panose="02000000000000000000" pitchFamily="2" charset="-122"/>
                <a:cs typeface="Times New Roman"/>
              </a:rPr>
              <a:t>月</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11</a:t>
            </a:r>
            <a:r>
              <a:rPr lang="zh-CN" altLang="en-US" sz="2400" kern="100" dirty="0">
                <a:solidFill>
                  <a:srgbClr val="1557AE"/>
                </a:solidFill>
                <a:latin typeface="+mj-lt"/>
                <a:ea typeface="方正兰亭中黑_GBK" panose="02000000000000000000" pitchFamily="2" charset="-122"/>
                <a:cs typeface="Times New Roman"/>
              </a:rPr>
              <a:t>日</a:t>
            </a:r>
            <a:endParaRPr lang="en-US" altLang="zh-CN" sz="2400" kern="100" dirty="0">
              <a:solidFill>
                <a:srgbClr val="1557AE"/>
              </a:solidFill>
              <a:latin typeface="+mj-lt"/>
              <a:ea typeface="方正兰亭中黑_GBK" panose="02000000000000000000" pitchFamily="2" charset="-122"/>
              <a:cs typeface="Times New Roman"/>
            </a:endParaRPr>
          </a:p>
        </p:txBody>
      </p:sp>
      <p:sp>
        <p:nvSpPr>
          <p:cNvPr id="6" name="矩形 5">
            <a:extLst>
              <a:ext uri="{FF2B5EF4-FFF2-40B4-BE49-F238E27FC236}">
                <a16:creationId xmlns:a16="http://schemas.microsoft.com/office/drawing/2014/main" id="{F4EB93CB-2CF5-49E9-B573-AA362BFD85E8}"/>
              </a:ext>
            </a:extLst>
          </p:cNvPr>
          <p:cNvSpPr/>
          <p:nvPr/>
        </p:nvSpPr>
        <p:spPr>
          <a:xfrm>
            <a:off x="-437445" y="2346331"/>
            <a:ext cx="9798755" cy="1082669"/>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defRPr/>
            </a:pPr>
            <a:r>
              <a:rPr lang="en-US" altLang="zh-CN" sz="28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Sequence-to-Nuggets: Nested Entity Mention Detection via Anchor-Region Networks</a:t>
            </a:r>
          </a:p>
        </p:txBody>
      </p:sp>
    </p:spTree>
    <p:extLst>
      <p:ext uri="{BB962C8B-B14F-4D97-AF65-F5344CB8AC3E}">
        <p14:creationId xmlns:p14="http://schemas.microsoft.com/office/powerpoint/2010/main" val="283254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51EC040-EF9D-4EF5-B118-07309B71E9BA}"/>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sp>
        <p:nvSpPr>
          <p:cNvPr id="10" name="矩形 9">
            <a:extLst>
              <a:ext uri="{FF2B5EF4-FFF2-40B4-BE49-F238E27FC236}">
                <a16:creationId xmlns:a16="http://schemas.microsoft.com/office/drawing/2014/main" id="{3D8EAEBB-1B13-4A5E-A642-7F28D3299722}"/>
              </a:ext>
            </a:extLst>
          </p:cNvPr>
          <p:cNvSpPr/>
          <p:nvPr/>
        </p:nvSpPr>
        <p:spPr>
          <a:xfrm>
            <a:off x="824089" y="95560"/>
            <a:ext cx="6750756" cy="646331"/>
          </a:xfrm>
          <a:prstGeom prst="rect">
            <a:avLst/>
          </a:prstGeom>
        </p:spPr>
        <p:txBody>
          <a:bodyPr wrap="square">
            <a:spAutoFit/>
          </a:bodyPr>
          <a:lstStyle/>
          <a:p>
            <a:pP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r>
              <a:rPr lang="en-US" altLang="zh-CN" sz="3600" b="1" kern="0" dirty="0">
                <a:solidFill>
                  <a:srgbClr val="1557AE"/>
                </a:solidFill>
                <a:latin typeface="黑体" panose="02010609060101010101" pitchFamily="49" charset="-122"/>
                <a:ea typeface="黑体" panose="02010609060101010101" pitchFamily="49" charset="-122"/>
              </a:rPr>
              <a:t>:Bag Loss</a:t>
            </a:r>
            <a:endParaRPr lang="zh-CN" altLang="en-US" sz="3600" b="1" kern="0" dirty="0">
              <a:solidFill>
                <a:srgbClr val="1557AE"/>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387B0D95-612A-46A1-A018-45271F5928FF}"/>
              </a:ext>
            </a:extLst>
          </p:cNvPr>
          <p:cNvPicPr>
            <a:picLocks noChangeAspect="1"/>
          </p:cNvPicPr>
          <p:nvPr/>
        </p:nvPicPr>
        <p:blipFill>
          <a:blip r:embed="rId3"/>
          <a:stretch>
            <a:fillRect/>
          </a:stretch>
        </p:blipFill>
        <p:spPr>
          <a:xfrm>
            <a:off x="722489" y="2058571"/>
            <a:ext cx="7303911" cy="1722345"/>
          </a:xfrm>
          <a:prstGeom prst="rect">
            <a:avLst/>
          </a:prstGeom>
        </p:spPr>
      </p:pic>
      <p:sp>
        <p:nvSpPr>
          <p:cNvPr id="4" name="矩形 3">
            <a:extLst>
              <a:ext uri="{FF2B5EF4-FFF2-40B4-BE49-F238E27FC236}">
                <a16:creationId xmlns:a16="http://schemas.microsoft.com/office/drawing/2014/main" id="{2532E924-B1B1-47D8-98B5-A552AE06F890}"/>
              </a:ext>
            </a:extLst>
          </p:cNvPr>
          <p:cNvSpPr/>
          <p:nvPr/>
        </p:nvSpPr>
        <p:spPr>
          <a:xfrm>
            <a:off x="465666" y="3882463"/>
            <a:ext cx="8212667" cy="2308324"/>
          </a:xfrm>
          <a:prstGeom prst="rect">
            <a:avLst/>
          </a:prstGeom>
        </p:spPr>
        <p:txBody>
          <a:bodyPr wrap="square">
            <a:spAutoFit/>
          </a:bodyPr>
          <a:lstStyle/>
          <a:p>
            <a:r>
              <a:rPr lang="zh-CN" altLang="en-US" dirty="0">
                <a:solidFill>
                  <a:srgbClr val="121212"/>
                </a:solidFill>
                <a:latin typeface="-apple-system"/>
              </a:rPr>
              <a:t>问题：</a:t>
            </a:r>
            <a:endParaRPr lang="en-US" altLang="zh-CN" dirty="0">
              <a:solidFill>
                <a:srgbClr val="121212"/>
              </a:solidFill>
              <a:latin typeface="-apple-system"/>
            </a:endParaRPr>
          </a:p>
          <a:p>
            <a:r>
              <a:rPr lang="en-US" altLang="zh-CN" dirty="0">
                <a:solidFill>
                  <a:srgbClr val="121212"/>
                </a:solidFill>
                <a:latin typeface="-apple-system"/>
              </a:rPr>
              <a:t>1</a:t>
            </a:r>
            <a:r>
              <a:rPr lang="zh-CN" altLang="en-US" dirty="0">
                <a:solidFill>
                  <a:srgbClr val="121212"/>
                </a:solidFill>
                <a:latin typeface="-apple-system"/>
              </a:rPr>
              <a:t>、如果存在嵌套实体一个词就可能会出现在不同的实体中，得到不合理、不清晰的</a:t>
            </a:r>
            <a:r>
              <a:rPr lang="en-US" altLang="zh-CN" dirty="0">
                <a:solidFill>
                  <a:srgbClr val="121212"/>
                </a:solidFill>
                <a:latin typeface="-apple-system"/>
              </a:rPr>
              <a:t>anchor word</a:t>
            </a:r>
            <a:r>
              <a:rPr lang="zh-CN" altLang="en-US" dirty="0">
                <a:solidFill>
                  <a:srgbClr val="121212"/>
                </a:solidFill>
                <a:latin typeface="-apple-system"/>
              </a:rPr>
              <a:t>，如，当把“</a:t>
            </a:r>
            <a:r>
              <a:rPr lang="en-US" altLang="zh-CN" dirty="0">
                <a:solidFill>
                  <a:srgbClr val="121212"/>
                </a:solidFill>
                <a:latin typeface="-apple-system"/>
              </a:rPr>
              <a:t>department”</a:t>
            </a:r>
            <a:r>
              <a:rPr lang="zh-CN" altLang="en-US" dirty="0">
                <a:solidFill>
                  <a:srgbClr val="121212"/>
                </a:solidFill>
                <a:latin typeface="-apple-system"/>
              </a:rPr>
              <a:t>作为</a:t>
            </a:r>
            <a:r>
              <a:rPr lang="en-US" altLang="zh-CN" dirty="0">
                <a:solidFill>
                  <a:srgbClr val="121212"/>
                </a:solidFill>
                <a:latin typeface="-apple-system"/>
              </a:rPr>
              <a:t>PER</a:t>
            </a:r>
            <a:r>
              <a:rPr lang="zh-CN" altLang="en-US" dirty="0">
                <a:solidFill>
                  <a:srgbClr val="121212"/>
                </a:solidFill>
                <a:latin typeface="-apple-system"/>
              </a:rPr>
              <a:t>和</a:t>
            </a:r>
            <a:r>
              <a:rPr lang="en-US" altLang="zh-CN" dirty="0">
                <a:solidFill>
                  <a:srgbClr val="121212"/>
                </a:solidFill>
                <a:latin typeface="-apple-system"/>
              </a:rPr>
              <a:t>ORG</a:t>
            </a:r>
            <a:r>
              <a:rPr lang="zh-CN" altLang="en-US" dirty="0">
                <a:solidFill>
                  <a:srgbClr val="121212"/>
                </a:solidFill>
                <a:latin typeface="-apple-system"/>
              </a:rPr>
              <a:t>实体的</a:t>
            </a:r>
            <a:r>
              <a:rPr lang="en-US" altLang="zh-CN" dirty="0">
                <a:solidFill>
                  <a:srgbClr val="121212"/>
                </a:solidFill>
                <a:latin typeface="-apple-system"/>
              </a:rPr>
              <a:t>anchor word</a:t>
            </a:r>
            <a:r>
              <a:rPr lang="zh-CN" altLang="en-US" dirty="0">
                <a:solidFill>
                  <a:srgbClr val="121212"/>
                </a:solidFill>
                <a:latin typeface="-apple-system"/>
              </a:rPr>
              <a:t>就是不合理的，因为这个词与</a:t>
            </a:r>
            <a:r>
              <a:rPr lang="en-US" altLang="zh-CN" dirty="0">
                <a:solidFill>
                  <a:srgbClr val="121212"/>
                </a:solidFill>
                <a:latin typeface="-apple-system"/>
              </a:rPr>
              <a:t>PER</a:t>
            </a:r>
            <a:r>
              <a:rPr lang="zh-CN" altLang="en-US" dirty="0">
                <a:solidFill>
                  <a:srgbClr val="121212"/>
                </a:solidFill>
                <a:latin typeface="-apple-system"/>
              </a:rPr>
              <a:t>类实体没什么关系；</a:t>
            </a:r>
          </a:p>
          <a:p>
            <a:r>
              <a:rPr lang="en-US" altLang="zh-CN" dirty="0">
                <a:solidFill>
                  <a:srgbClr val="121212"/>
                </a:solidFill>
                <a:latin typeface="-apple-system"/>
              </a:rPr>
              <a:t>2</a:t>
            </a:r>
            <a:r>
              <a:rPr lang="zh-CN" altLang="en-US" dirty="0">
                <a:solidFill>
                  <a:srgbClr val="121212"/>
                </a:solidFill>
                <a:latin typeface="-apple-system"/>
              </a:rPr>
              <a:t>、实体短语中可能有许多与实体类型无关的词，如，在</a:t>
            </a:r>
            <a:r>
              <a:rPr lang="en-US" altLang="zh-CN" dirty="0">
                <a:solidFill>
                  <a:srgbClr val="121212"/>
                </a:solidFill>
                <a:latin typeface="-apple-system"/>
              </a:rPr>
              <a:t>ORG</a:t>
            </a:r>
            <a:r>
              <a:rPr lang="zh-CN" altLang="en-US" dirty="0">
                <a:solidFill>
                  <a:srgbClr val="121212"/>
                </a:solidFill>
                <a:latin typeface="-apple-system"/>
              </a:rPr>
              <a:t>类实体“</a:t>
            </a:r>
            <a:r>
              <a:rPr lang="en-US" altLang="zh-CN" dirty="0">
                <a:solidFill>
                  <a:srgbClr val="121212"/>
                </a:solidFill>
                <a:latin typeface="-apple-system"/>
              </a:rPr>
              <a:t>the department of education”</a:t>
            </a:r>
            <a:r>
              <a:rPr lang="zh-CN" altLang="en-US" dirty="0">
                <a:solidFill>
                  <a:srgbClr val="121212"/>
                </a:solidFill>
                <a:latin typeface="-apple-system"/>
              </a:rPr>
              <a:t>中，“</a:t>
            </a:r>
            <a:r>
              <a:rPr lang="en-US" altLang="zh-CN" dirty="0">
                <a:solidFill>
                  <a:srgbClr val="121212"/>
                </a:solidFill>
                <a:latin typeface="-apple-system"/>
              </a:rPr>
              <a:t>the”</a:t>
            </a:r>
            <a:r>
              <a:rPr lang="zh-CN" altLang="en-US" dirty="0">
                <a:solidFill>
                  <a:srgbClr val="121212"/>
                </a:solidFill>
                <a:latin typeface="-apple-system"/>
              </a:rPr>
              <a:t>、“</a:t>
            </a:r>
            <a:r>
              <a:rPr lang="en-US" altLang="zh-CN" dirty="0">
                <a:solidFill>
                  <a:srgbClr val="121212"/>
                </a:solidFill>
                <a:latin typeface="-apple-system"/>
              </a:rPr>
              <a:t>of”</a:t>
            </a:r>
            <a:r>
              <a:rPr lang="zh-CN" altLang="en-US" dirty="0">
                <a:solidFill>
                  <a:srgbClr val="121212"/>
                </a:solidFill>
                <a:latin typeface="-apple-system"/>
              </a:rPr>
              <a:t>、“</a:t>
            </a:r>
            <a:r>
              <a:rPr lang="en-US" altLang="zh-CN" dirty="0">
                <a:solidFill>
                  <a:srgbClr val="121212"/>
                </a:solidFill>
                <a:latin typeface="-apple-system"/>
              </a:rPr>
              <a:t>education”</a:t>
            </a:r>
            <a:r>
              <a:rPr lang="zh-CN" altLang="en-US" dirty="0">
                <a:solidFill>
                  <a:srgbClr val="121212"/>
                </a:solidFill>
                <a:latin typeface="-apple-system"/>
              </a:rPr>
              <a:t>都是与此类实体无关的词；</a:t>
            </a:r>
          </a:p>
          <a:p>
            <a:br>
              <a:rPr lang="zh-CN" altLang="en-US" dirty="0"/>
            </a:br>
            <a:endParaRPr lang="zh-CN" altLang="en-US" dirty="0"/>
          </a:p>
        </p:txBody>
      </p:sp>
    </p:spTree>
    <p:extLst>
      <p:ext uri="{BB962C8B-B14F-4D97-AF65-F5344CB8AC3E}">
        <p14:creationId xmlns:p14="http://schemas.microsoft.com/office/powerpoint/2010/main" val="32404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51EC040-EF9D-4EF5-B118-07309B71E9BA}"/>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sp>
        <p:nvSpPr>
          <p:cNvPr id="10" name="矩形 9">
            <a:extLst>
              <a:ext uri="{FF2B5EF4-FFF2-40B4-BE49-F238E27FC236}">
                <a16:creationId xmlns:a16="http://schemas.microsoft.com/office/drawing/2014/main" id="{3D8EAEBB-1B13-4A5E-A642-7F28D3299722}"/>
              </a:ext>
            </a:extLst>
          </p:cNvPr>
          <p:cNvSpPr/>
          <p:nvPr/>
        </p:nvSpPr>
        <p:spPr>
          <a:xfrm>
            <a:off x="824089" y="95560"/>
            <a:ext cx="6750756" cy="646331"/>
          </a:xfrm>
          <a:prstGeom prst="rect">
            <a:avLst/>
          </a:prstGeom>
        </p:spPr>
        <p:txBody>
          <a:bodyPr wrap="square">
            <a:spAutoFit/>
          </a:bodyPr>
          <a:lstStyle/>
          <a:p>
            <a:pP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r>
              <a:rPr lang="en-US" altLang="zh-CN" sz="3600" b="1" kern="0" dirty="0">
                <a:solidFill>
                  <a:srgbClr val="1557AE"/>
                </a:solidFill>
                <a:latin typeface="黑体" panose="02010609060101010101" pitchFamily="49" charset="-122"/>
                <a:ea typeface="黑体" panose="02010609060101010101" pitchFamily="49" charset="-122"/>
              </a:rPr>
              <a:t>:Bag Loss</a:t>
            </a:r>
            <a:endParaRPr lang="zh-CN" altLang="en-US" sz="3600" b="1" kern="0" dirty="0">
              <a:solidFill>
                <a:srgbClr val="1557AE"/>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387B0D95-612A-46A1-A018-45271F5928FF}"/>
              </a:ext>
            </a:extLst>
          </p:cNvPr>
          <p:cNvPicPr>
            <a:picLocks noChangeAspect="1"/>
          </p:cNvPicPr>
          <p:nvPr/>
        </p:nvPicPr>
        <p:blipFill>
          <a:blip r:embed="rId3"/>
          <a:stretch>
            <a:fillRect/>
          </a:stretch>
        </p:blipFill>
        <p:spPr>
          <a:xfrm>
            <a:off x="722489" y="2058571"/>
            <a:ext cx="7303911" cy="1722345"/>
          </a:xfrm>
          <a:prstGeom prst="rect">
            <a:avLst/>
          </a:prstGeom>
        </p:spPr>
      </p:pic>
      <p:sp>
        <p:nvSpPr>
          <p:cNvPr id="4" name="矩形 3">
            <a:extLst>
              <a:ext uri="{FF2B5EF4-FFF2-40B4-BE49-F238E27FC236}">
                <a16:creationId xmlns:a16="http://schemas.microsoft.com/office/drawing/2014/main" id="{2532E924-B1B1-47D8-98B5-A552AE06F890}"/>
              </a:ext>
            </a:extLst>
          </p:cNvPr>
          <p:cNvSpPr/>
          <p:nvPr/>
        </p:nvSpPr>
        <p:spPr>
          <a:xfrm>
            <a:off x="465666" y="4017050"/>
            <a:ext cx="8212667" cy="2031325"/>
          </a:xfrm>
          <a:prstGeom prst="rect">
            <a:avLst/>
          </a:prstGeom>
        </p:spPr>
        <p:txBody>
          <a:bodyPr wrap="square">
            <a:spAutoFit/>
          </a:bodyPr>
          <a:lstStyle/>
          <a:p>
            <a:r>
              <a:rPr lang="zh-CN" altLang="en-US" dirty="0">
                <a:solidFill>
                  <a:srgbClr val="121212"/>
                </a:solidFill>
                <a:latin typeface="-apple-system"/>
              </a:rPr>
              <a:t>解决：</a:t>
            </a:r>
          </a:p>
          <a:p>
            <a:r>
              <a:rPr lang="en-US" altLang="zh-CN" dirty="0">
                <a:solidFill>
                  <a:srgbClr val="121212"/>
                </a:solidFill>
                <a:latin typeface="-apple-system"/>
              </a:rPr>
              <a:t>1.	</a:t>
            </a:r>
            <a:r>
              <a:rPr lang="zh-CN" altLang="en-US" dirty="0">
                <a:solidFill>
                  <a:srgbClr val="121212"/>
                </a:solidFill>
                <a:latin typeface="-apple-system"/>
              </a:rPr>
              <a:t>一个单词若为</a:t>
            </a:r>
            <a:r>
              <a:rPr lang="en-US" altLang="zh-CN" dirty="0">
                <a:solidFill>
                  <a:srgbClr val="121212"/>
                </a:solidFill>
                <a:latin typeface="-apple-system"/>
              </a:rPr>
              <a:t>anchor</a:t>
            </a:r>
            <a:r>
              <a:rPr lang="zh-CN" altLang="en-US" dirty="0">
                <a:solidFill>
                  <a:srgbClr val="121212"/>
                </a:solidFill>
                <a:latin typeface="-apple-system"/>
              </a:rPr>
              <a:t>，它只能是最内层</a:t>
            </a:r>
            <a:r>
              <a:rPr lang="en-US" altLang="zh-CN" dirty="0">
                <a:solidFill>
                  <a:srgbClr val="121212"/>
                </a:solidFill>
                <a:latin typeface="-apple-system"/>
              </a:rPr>
              <a:t>mention</a:t>
            </a:r>
            <a:r>
              <a:rPr lang="zh-CN" altLang="en-US" dirty="0">
                <a:solidFill>
                  <a:srgbClr val="121212"/>
                </a:solidFill>
                <a:latin typeface="-apple-system"/>
              </a:rPr>
              <a:t>的</a:t>
            </a:r>
            <a:r>
              <a:rPr lang="en-US" altLang="zh-CN" dirty="0">
                <a:solidFill>
                  <a:srgbClr val="121212"/>
                </a:solidFill>
                <a:latin typeface="-apple-system"/>
              </a:rPr>
              <a:t>anchor</a:t>
            </a:r>
            <a:r>
              <a:rPr lang="zh-CN" altLang="en-US" dirty="0">
                <a:solidFill>
                  <a:srgbClr val="121212"/>
                </a:solidFill>
                <a:latin typeface="-apple-system"/>
              </a:rPr>
              <a:t>。（一个单词只能作为最内层</a:t>
            </a:r>
            <a:r>
              <a:rPr lang="en-US" altLang="zh-CN" dirty="0">
                <a:solidFill>
                  <a:srgbClr val="121212"/>
                </a:solidFill>
                <a:latin typeface="-apple-system"/>
              </a:rPr>
              <a:t>mention</a:t>
            </a:r>
            <a:r>
              <a:rPr lang="zh-CN" altLang="en-US" dirty="0">
                <a:solidFill>
                  <a:srgbClr val="121212"/>
                </a:solidFill>
                <a:latin typeface="-apple-system"/>
              </a:rPr>
              <a:t>的</a:t>
            </a:r>
            <a:r>
              <a:rPr lang="en-US" altLang="zh-CN" dirty="0">
                <a:solidFill>
                  <a:srgbClr val="121212"/>
                </a:solidFill>
                <a:latin typeface="-apple-system"/>
              </a:rPr>
              <a:t>anchor</a:t>
            </a:r>
            <a:r>
              <a:rPr lang="zh-CN" altLang="en-US" dirty="0">
                <a:solidFill>
                  <a:srgbClr val="121212"/>
                </a:solidFill>
                <a:latin typeface="-apple-system"/>
              </a:rPr>
              <a:t>）</a:t>
            </a:r>
          </a:p>
          <a:p>
            <a:r>
              <a:rPr lang="en-US" altLang="zh-CN" dirty="0">
                <a:solidFill>
                  <a:srgbClr val="121212"/>
                </a:solidFill>
                <a:latin typeface="-apple-system"/>
              </a:rPr>
              <a:t>2.	</a:t>
            </a:r>
            <a:r>
              <a:rPr lang="zh-CN" altLang="en-US" dirty="0">
                <a:solidFill>
                  <a:srgbClr val="121212"/>
                </a:solidFill>
                <a:latin typeface="-apple-system"/>
              </a:rPr>
              <a:t>所有属于同一个最内层提及的单词是一个</a:t>
            </a:r>
            <a:r>
              <a:rPr lang="en-US" altLang="zh-CN" dirty="0">
                <a:solidFill>
                  <a:srgbClr val="121212"/>
                </a:solidFill>
                <a:latin typeface="-apple-system"/>
              </a:rPr>
              <a:t>bag</a:t>
            </a:r>
            <a:r>
              <a:rPr lang="zh-CN" altLang="en-US" dirty="0">
                <a:solidFill>
                  <a:srgbClr val="121212"/>
                </a:solidFill>
                <a:latin typeface="-apple-system"/>
              </a:rPr>
              <a:t>。这个</a:t>
            </a:r>
            <a:r>
              <a:rPr lang="en-US" altLang="zh-CN" dirty="0">
                <a:solidFill>
                  <a:srgbClr val="121212"/>
                </a:solidFill>
                <a:latin typeface="-apple-system"/>
              </a:rPr>
              <a:t>bag</a:t>
            </a:r>
            <a:r>
              <a:rPr lang="zh-CN" altLang="en-US" dirty="0">
                <a:solidFill>
                  <a:srgbClr val="121212"/>
                </a:solidFill>
                <a:latin typeface="-apple-system"/>
              </a:rPr>
              <a:t>的类型就是最内层提及的类型</a:t>
            </a:r>
            <a:r>
              <a:rPr lang="en-US" altLang="zh-CN" dirty="0">
                <a:solidFill>
                  <a:srgbClr val="121212"/>
                </a:solidFill>
                <a:latin typeface="-apple-system"/>
              </a:rPr>
              <a:t>{the, minister, of } </a:t>
            </a:r>
            <a:r>
              <a:rPr lang="zh-CN" altLang="en-US" dirty="0">
                <a:solidFill>
                  <a:srgbClr val="121212"/>
                </a:solidFill>
                <a:latin typeface="-apple-system"/>
              </a:rPr>
              <a:t>形成了一个</a:t>
            </a:r>
            <a:r>
              <a:rPr lang="en-US" altLang="zh-CN" dirty="0">
                <a:solidFill>
                  <a:srgbClr val="121212"/>
                </a:solidFill>
                <a:latin typeface="-apple-system"/>
              </a:rPr>
              <a:t>PER bag</a:t>
            </a:r>
            <a:r>
              <a:rPr lang="zh-CN" altLang="en-US" dirty="0">
                <a:solidFill>
                  <a:srgbClr val="121212"/>
                </a:solidFill>
                <a:latin typeface="-apple-system"/>
              </a:rPr>
              <a:t>。</a:t>
            </a:r>
          </a:p>
          <a:p>
            <a:br>
              <a:rPr lang="zh-CN" altLang="en-US" dirty="0"/>
            </a:br>
            <a:endParaRPr lang="zh-CN" altLang="en-US" dirty="0"/>
          </a:p>
        </p:txBody>
      </p:sp>
    </p:spTree>
    <p:extLst>
      <p:ext uri="{BB962C8B-B14F-4D97-AF65-F5344CB8AC3E}">
        <p14:creationId xmlns:p14="http://schemas.microsoft.com/office/powerpoint/2010/main" val="287383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51EC040-EF9D-4EF5-B118-07309B71E9BA}"/>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sp>
        <p:nvSpPr>
          <p:cNvPr id="10" name="矩形 9">
            <a:extLst>
              <a:ext uri="{FF2B5EF4-FFF2-40B4-BE49-F238E27FC236}">
                <a16:creationId xmlns:a16="http://schemas.microsoft.com/office/drawing/2014/main" id="{3D8EAEBB-1B13-4A5E-A642-7F28D3299722}"/>
              </a:ext>
            </a:extLst>
          </p:cNvPr>
          <p:cNvSpPr/>
          <p:nvPr/>
        </p:nvSpPr>
        <p:spPr>
          <a:xfrm>
            <a:off x="824089" y="95560"/>
            <a:ext cx="6750756" cy="646331"/>
          </a:xfrm>
          <a:prstGeom prst="rect">
            <a:avLst/>
          </a:prstGeom>
        </p:spPr>
        <p:txBody>
          <a:bodyPr wrap="square">
            <a:spAutoFit/>
          </a:bodyPr>
          <a:lstStyle/>
          <a:p>
            <a:pP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r>
              <a:rPr lang="en-US" altLang="zh-CN" sz="3600" b="1" kern="0" dirty="0">
                <a:solidFill>
                  <a:srgbClr val="1557AE"/>
                </a:solidFill>
                <a:latin typeface="黑体" panose="02010609060101010101" pitchFamily="49" charset="-122"/>
                <a:ea typeface="黑体" panose="02010609060101010101" pitchFamily="49" charset="-122"/>
              </a:rPr>
              <a:t>:Bag Loss</a:t>
            </a:r>
            <a:endParaRPr lang="zh-CN" altLang="en-US" sz="3600" b="1" kern="0" dirty="0">
              <a:solidFill>
                <a:srgbClr val="1557AE"/>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387B0D95-612A-46A1-A018-45271F5928FF}"/>
              </a:ext>
            </a:extLst>
          </p:cNvPr>
          <p:cNvPicPr>
            <a:picLocks noChangeAspect="1"/>
          </p:cNvPicPr>
          <p:nvPr/>
        </p:nvPicPr>
        <p:blipFill>
          <a:blip r:embed="rId3"/>
          <a:stretch>
            <a:fillRect/>
          </a:stretch>
        </p:blipFill>
        <p:spPr>
          <a:xfrm>
            <a:off x="722489" y="2058571"/>
            <a:ext cx="7303911" cy="1722345"/>
          </a:xfrm>
          <a:prstGeom prst="rect">
            <a:avLst/>
          </a:prstGeom>
        </p:spPr>
      </p:pic>
      <p:sp>
        <p:nvSpPr>
          <p:cNvPr id="12" name="矩形 11">
            <a:extLst>
              <a:ext uri="{FF2B5EF4-FFF2-40B4-BE49-F238E27FC236}">
                <a16:creationId xmlns:a16="http://schemas.microsoft.com/office/drawing/2014/main" id="{403A5E59-0E19-43CE-87CC-65FD0EB70571}"/>
              </a:ext>
            </a:extLst>
          </p:cNvPr>
          <p:cNvSpPr/>
          <p:nvPr/>
        </p:nvSpPr>
        <p:spPr>
          <a:xfrm>
            <a:off x="824088" y="3830134"/>
            <a:ext cx="7202311" cy="923330"/>
          </a:xfrm>
          <a:prstGeom prst="rect">
            <a:avLst/>
          </a:prstGeom>
        </p:spPr>
        <p:txBody>
          <a:bodyPr wrap="square">
            <a:spAutoFit/>
          </a:bodyPr>
          <a:lstStyle/>
          <a:p>
            <a:r>
              <a:rPr lang="zh-CN" altLang="en-US" dirty="0">
                <a:solidFill>
                  <a:srgbClr val="121212"/>
                </a:solidFill>
                <a:latin typeface="-apple-system"/>
              </a:rPr>
              <a:t>根据之前的划分</a:t>
            </a:r>
            <a:r>
              <a:rPr lang="en-US" altLang="zh-CN" dirty="0">
                <a:solidFill>
                  <a:srgbClr val="121212"/>
                </a:solidFill>
                <a:latin typeface="-apple-system"/>
              </a:rPr>
              <a:t>bag</a:t>
            </a:r>
            <a:r>
              <a:rPr lang="zh-CN" altLang="en-US" dirty="0">
                <a:solidFill>
                  <a:srgbClr val="121212"/>
                </a:solidFill>
                <a:latin typeface="-apple-system"/>
              </a:rPr>
              <a:t>的规则，可以得到，个词对应的训练样本是一个元组                           ，</a:t>
            </a:r>
            <a:r>
              <a:rPr lang="zh-CN" altLang="en-US" dirty="0"/>
              <a:t> （一个实体的含有多个这种元组），对于一个词，</a:t>
            </a:r>
            <a:r>
              <a:rPr lang="en-US" altLang="zh-CN" b="1" dirty="0"/>
              <a:t>bag</a:t>
            </a:r>
            <a:r>
              <a:rPr lang="zh-CN" altLang="zh-CN" b="1" dirty="0"/>
              <a:t>损失：每个训练实例</a:t>
            </a:r>
            <a:r>
              <a:rPr lang="en-US" altLang="zh-CN" b="1" dirty="0"/>
              <a:t>(</a:t>
            </a:r>
            <a:r>
              <a:rPr lang="en-US" altLang="zh-CN" b="1" i="1" dirty="0"/>
              <a:t>xi; </a:t>
            </a:r>
            <a:r>
              <a:rPr lang="en-US" altLang="zh-CN" b="1" i="1" dirty="0" err="1"/>
              <a:t>xj</a:t>
            </a:r>
            <a:r>
              <a:rPr lang="en-US" altLang="zh-CN" b="1" i="1" dirty="0"/>
              <a:t>; </a:t>
            </a:r>
            <a:r>
              <a:rPr lang="en-US" altLang="zh-CN" b="1" i="1" dirty="0" err="1"/>
              <a:t>xk</a:t>
            </a:r>
            <a:r>
              <a:rPr lang="en-US" altLang="zh-CN" b="1" i="1" dirty="0"/>
              <a:t>; ci</a:t>
            </a:r>
            <a:r>
              <a:rPr lang="en-US" altLang="zh-CN" b="1" dirty="0"/>
              <a:t>)</a:t>
            </a:r>
            <a:endParaRPr lang="zh-CN" altLang="zh-CN" dirty="0"/>
          </a:p>
        </p:txBody>
      </p:sp>
      <p:pic>
        <p:nvPicPr>
          <p:cNvPr id="14" name="图片 13">
            <a:extLst>
              <a:ext uri="{FF2B5EF4-FFF2-40B4-BE49-F238E27FC236}">
                <a16:creationId xmlns:a16="http://schemas.microsoft.com/office/drawing/2014/main" id="{938AAB8C-6D72-4327-9B6E-046C96A5235A}"/>
              </a:ext>
            </a:extLst>
          </p:cNvPr>
          <p:cNvPicPr>
            <a:picLocks noChangeAspect="1"/>
          </p:cNvPicPr>
          <p:nvPr/>
        </p:nvPicPr>
        <p:blipFill>
          <a:blip r:embed="rId4"/>
          <a:stretch>
            <a:fillRect/>
          </a:stretch>
        </p:blipFill>
        <p:spPr>
          <a:xfrm>
            <a:off x="1117602" y="4173258"/>
            <a:ext cx="1365954" cy="289629"/>
          </a:xfrm>
          <a:prstGeom prst="rect">
            <a:avLst/>
          </a:prstGeom>
        </p:spPr>
      </p:pic>
      <p:pic>
        <p:nvPicPr>
          <p:cNvPr id="15" name="图片 14">
            <a:extLst>
              <a:ext uri="{FF2B5EF4-FFF2-40B4-BE49-F238E27FC236}">
                <a16:creationId xmlns:a16="http://schemas.microsoft.com/office/drawing/2014/main" id="{41E5C876-C49F-45B5-ACDB-EFEC206E2FE4}"/>
              </a:ext>
            </a:extLst>
          </p:cNvPr>
          <p:cNvPicPr>
            <a:picLocks noChangeAspect="1"/>
          </p:cNvPicPr>
          <p:nvPr/>
        </p:nvPicPr>
        <p:blipFill>
          <a:blip r:embed="rId5"/>
          <a:stretch>
            <a:fillRect/>
          </a:stretch>
        </p:blipFill>
        <p:spPr>
          <a:xfrm>
            <a:off x="1787877" y="4802682"/>
            <a:ext cx="5173133" cy="878907"/>
          </a:xfrm>
          <a:prstGeom prst="rect">
            <a:avLst/>
          </a:prstGeom>
        </p:spPr>
      </p:pic>
      <p:sp>
        <p:nvSpPr>
          <p:cNvPr id="22" name="矩形 21">
            <a:extLst>
              <a:ext uri="{FF2B5EF4-FFF2-40B4-BE49-F238E27FC236}">
                <a16:creationId xmlns:a16="http://schemas.microsoft.com/office/drawing/2014/main" id="{F5713652-C426-48F1-BDA0-A3BDC7525B39}"/>
              </a:ext>
            </a:extLst>
          </p:cNvPr>
          <p:cNvSpPr/>
          <p:nvPr/>
        </p:nvSpPr>
        <p:spPr>
          <a:xfrm>
            <a:off x="863598" y="5673578"/>
            <a:ext cx="7021689" cy="923330"/>
          </a:xfrm>
          <a:prstGeom prst="rect">
            <a:avLst/>
          </a:prstGeom>
        </p:spPr>
        <p:txBody>
          <a:bodyPr wrap="square">
            <a:spAutoFit/>
          </a:bodyPr>
          <a:lstStyle/>
          <a:p>
            <a:r>
              <a:rPr lang="zh-CN" altLang="zh-CN" dirty="0">
                <a:cs typeface="Times New Roman" panose="02020603050405020304" pitchFamily="18" charset="0"/>
              </a:rPr>
              <a:t>若</a:t>
            </a:r>
            <a:r>
              <a:rPr lang="en-US" altLang="zh-CN" dirty="0">
                <a:cs typeface="Times New Roman" panose="02020603050405020304" pitchFamily="18" charset="0"/>
              </a:rPr>
              <a:t>xi</a:t>
            </a:r>
            <a:r>
              <a:rPr lang="zh-CN" altLang="zh-CN" dirty="0">
                <a:cs typeface="Times New Roman" panose="02020603050405020304" pitchFamily="18" charset="0"/>
              </a:rPr>
              <a:t>为</a:t>
            </a:r>
            <a:r>
              <a:rPr lang="en-US" altLang="zh-CN" dirty="0">
                <a:cs typeface="Times New Roman" panose="02020603050405020304" pitchFamily="18" charset="0"/>
              </a:rPr>
              <a:t>anchor</a:t>
            </a:r>
            <a:r>
              <a:rPr lang="zh-CN" altLang="zh-CN" dirty="0">
                <a:cs typeface="Times New Roman" panose="02020603050405020304" pitchFamily="18" charset="0"/>
              </a:rPr>
              <a:t>时，为</a:t>
            </a:r>
            <a:r>
              <a:rPr lang="en-US" altLang="zh-CN" dirty="0">
                <a:cs typeface="Times New Roman" panose="02020603050405020304" pitchFamily="18" charset="0"/>
              </a:rPr>
              <a:t>anchor detector</a:t>
            </a:r>
            <a:r>
              <a:rPr lang="zh-CN" altLang="zh-CN" dirty="0">
                <a:cs typeface="Times New Roman" panose="02020603050405020304" pitchFamily="18" charset="0"/>
              </a:rPr>
              <a:t>和</a:t>
            </a:r>
            <a:r>
              <a:rPr lang="en-US" altLang="zh-CN" dirty="0">
                <a:cs typeface="Times New Roman" panose="02020603050405020304" pitchFamily="18" charset="0"/>
              </a:rPr>
              <a:t>region detector</a:t>
            </a:r>
            <a:r>
              <a:rPr lang="zh-CN" altLang="zh-CN" dirty="0">
                <a:cs typeface="Times New Roman" panose="02020603050405020304" pitchFamily="18" charset="0"/>
              </a:rPr>
              <a:t>的损失和，</a:t>
            </a:r>
            <a:r>
              <a:rPr lang="en-US" altLang="zh-CN" dirty="0">
                <a:cs typeface="Times New Roman" panose="02020603050405020304" pitchFamily="18" charset="0"/>
              </a:rPr>
              <a:t>anchor detector</a:t>
            </a:r>
            <a:r>
              <a:rPr lang="zh-CN" altLang="zh-CN" dirty="0">
                <a:cs typeface="Times New Roman" panose="02020603050405020304" pitchFamily="18" charset="0"/>
              </a:rPr>
              <a:t>部分为分类为</a:t>
            </a:r>
            <a:r>
              <a:rPr lang="en-US" altLang="zh-CN" dirty="0">
                <a:cs typeface="Times New Roman" panose="02020603050405020304" pitchFamily="18" charset="0"/>
              </a:rPr>
              <a:t>ci</a:t>
            </a:r>
            <a:r>
              <a:rPr lang="zh-CN" altLang="zh-CN" dirty="0">
                <a:cs typeface="Times New Roman" panose="02020603050405020304" pitchFamily="18" charset="0"/>
              </a:rPr>
              <a:t>的损失；若</a:t>
            </a:r>
            <a:r>
              <a:rPr lang="en-US" altLang="zh-CN" dirty="0">
                <a:cs typeface="Times New Roman" panose="02020603050405020304" pitchFamily="18" charset="0"/>
              </a:rPr>
              <a:t>xi</a:t>
            </a:r>
            <a:r>
              <a:rPr lang="zh-CN" altLang="zh-CN" dirty="0">
                <a:cs typeface="Times New Roman" panose="02020603050405020304" pitchFamily="18" charset="0"/>
              </a:rPr>
              <a:t>不是</a:t>
            </a:r>
            <a:r>
              <a:rPr lang="en-US" altLang="zh-CN" dirty="0">
                <a:cs typeface="Times New Roman" panose="02020603050405020304" pitchFamily="18" charset="0"/>
              </a:rPr>
              <a:t>anchor</a:t>
            </a:r>
            <a:r>
              <a:rPr lang="zh-CN" altLang="zh-CN" dirty="0">
                <a:cs typeface="Times New Roman" panose="02020603050405020304" pitchFamily="18" charset="0"/>
              </a:rPr>
              <a:t>，则为</a:t>
            </a:r>
            <a:r>
              <a:rPr lang="en-US" altLang="zh-CN" dirty="0">
                <a:cs typeface="Times New Roman" panose="02020603050405020304" pitchFamily="18" charset="0"/>
              </a:rPr>
              <a:t>anchor detector</a:t>
            </a:r>
            <a:r>
              <a:rPr lang="zh-CN" altLang="zh-CN" dirty="0">
                <a:cs typeface="Times New Roman" panose="02020603050405020304" pitchFamily="18" charset="0"/>
              </a:rPr>
              <a:t>将</a:t>
            </a:r>
            <a:r>
              <a:rPr lang="en-US" altLang="zh-CN" dirty="0">
                <a:cs typeface="Times New Roman" panose="02020603050405020304" pitchFamily="18" charset="0"/>
              </a:rPr>
              <a:t>xi</a:t>
            </a:r>
            <a:r>
              <a:rPr lang="zh-CN" altLang="zh-CN" dirty="0">
                <a:cs typeface="Times New Roman" panose="02020603050405020304" pitchFamily="18" charset="0"/>
              </a:rPr>
              <a:t>分类为</a:t>
            </a:r>
            <a:r>
              <a:rPr lang="en-US" altLang="zh-CN" dirty="0">
                <a:cs typeface="Times New Roman" panose="02020603050405020304" pitchFamily="18" charset="0"/>
              </a:rPr>
              <a:t>NIL</a:t>
            </a:r>
            <a:r>
              <a:rPr lang="zh-CN" altLang="zh-CN" dirty="0">
                <a:cs typeface="Times New Roman" panose="02020603050405020304" pitchFamily="18" charset="0"/>
              </a:rPr>
              <a:t>的损失。</a:t>
            </a:r>
            <a:endParaRPr lang="zh-CN" altLang="en-US" dirty="0"/>
          </a:p>
        </p:txBody>
      </p:sp>
      <p:pic>
        <p:nvPicPr>
          <p:cNvPr id="23" name="图片 22">
            <a:extLst>
              <a:ext uri="{FF2B5EF4-FFF2-40B4-BE49-F238E27FC236}">
                <a16:creationId xmlns:a16="http://schemas.microsoft.com/office/drawing/2014/main" id="{45A46492-2C5D-45FC-8AFA-DA78870B6621}"/>
              </a:ext>
            </a:extLst>
          </p:cNvPr>
          <p:cNvPicPr/>
          <p:nvPr/>
        </p:nvPicPr>
        <p:blipFill>
          <a:blip r:embed="rId6"/>
          <a:stretch>
            <a:fillRect/>
          </a:stretch>
        </p:blipFill>
        <p:spPr>
          <a:xfrm>
            <a:off x="6530975" y="2919743"/>
            <a:ext cx="2470150" cy="51879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59825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实验结果</a:t>
            </a:r>
          </a:p>
        </p:txBody>
      </p:sp>
      <p:sp>
        <p:nvSpPr>
          <p:cNvPr id="10" name="矩形 9">
            <a:extLst>
              <a:ext uri="{FF2B5EF4-FFF2-40B4-BE49-F238E27FC236}">
                <a16:creationId xmlns:a16="http://schemas.microsoft.com/office/drawing/2014/main" id="{73345C52-A1A9-44E9-95D6-D92618FB9BD5}"/>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pic>
        <p:nvPicPr>
          <p:cNvPr id="4" name="图片 3">
            <a:extLst>
              <a:ext uri="{FF2B5EF4-FFF2-40B4-BE49-F238E27FC236}">
                <a16:creationId xmlns:a16="http://schemas.microsoft.com/office/drawing/2014/main" id="{DD7A459B-1837-4558-B4D9-03B17FD192BA}"/>
              </a:ext>
            </a:extLst>
          </p:cNvPr>
          <p:cNvPicPr>
            <a:picLocks noChangeAspect="1"/>
          </p:cNvPicPr>
          <p:nvPr/>
        </p:nvPicPr>
        <p:blipFill>
          <a:blip r:embed="rId3"/>
          <a:stretch>
            <a:fillRect/>
          </a:stretch>
        </p:blipFill>
        <p:spPr>
          <a:xfrm>
            <a:off x="190500" y="1890343"/>
            <a:ext cx="8953500" cy="4400550"/>
          </a:xfrm>
          <a:prstGeom prst="rect">
            <a:avLst/>
          </a:prstGeom>
        </p:spPr>
      </p:pic>
    </p:spTree>
    <p:extLst>
      <p:ext uri="{BB962C8B-B14F-4D97-AF65-F5344CB8AC3E}">
        <p14:creationId xmlns:p14="http://schemas.microsoft.com/office/powerpoint/2010/main" val="319091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实验结果</a:t>
            </a:r>
          </a:p>
        </p:txBody>
      </p:sp>
      <p:sp>
        <p:nvSpPr>
          <p:cNvPr id="9" name="矩形 8">
            <a:extLst>
              <a:ext uri="{FF2B5EF4-FFF2-40B4-BE49-F238E27FC236}">
                <a16:creationId xmlns:a16="http://schemas.microsoft.com/office/drawing/2014/main" id="{6B9FC5DA-CA20-4E22-B673-2C0B59377390}"/>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pic>
        <p:nvPicPr>
          <p:cNvPr id="2" name="图片 1">
            <a:extLst>
              <a:ext uri="{FF2B5EF4-FFF2-40B4-BE49-F238E27FC236}">
                <a16:creationId xmlns:a16="http://schemas.microsoft.com/office/drawing/2014/main" id="{C3A29252-9B97-4EC0-AD7F-0424929DD526}"/>
              </a:ext>
            </a:extLst>
          </p:cNvPr>
          <p:cNvPicPr>
            <a:picLocks noChangeAspect="1"/>
          </p:cNvPicPr>
          <p:nvPr/>
        </p:nvPicPr>
        <p:blipFill>
          <a:blip r:embed="rId2"/>
          <a:stretch>
            <a:fillRect/>
          </a:stretch>
        </p:blipFill>
        <p:spPr>
          <a:xfrm>
            <a:off x="1628069" y="1759095"/>
            <a:ext cx="5246864" cy="2215343"/>
          </a:xfrm>
          <a:prstGeom prst="rect">
            <a:avLst/>
          </a:prstGeom>
        </p:spPr>
      </p:pic>
      <p:sp>
        <p:nvSpPr>
          <p:cNvPr id="6" name="矩形 5">
            <a:extLst>
              <a:ext uri="{FF2B5EF4-FFF2-40B4-BE49-F238E27FC236}">
                <a16:creationId xmlns:a16="http://schemas.microsoft.com/office/drawing/2014/main" id="{F4984B1F-87F0-4294-9112-3924CCD80514}"/>
              </a:ext>
            </a:extLst>
          </p:cNvPr>
          <p:cNvSpPr/>
          <p:nvPr/>
        </p:nvSpPr>
        <p:spPr>
          <a:xfrm>
            <a:off x="547511" y="5802345"/>
            <a:ext cx="7715860" cy="923330"/>
          </a:xfrm>
          <a:prstGeom prst="rect">
            <a:avLst/>
          </a:prstGeom>
        </p:spPr>
        <p:txBody>
          <a:bodyPr wrap="square">
            <a:spAutoFit/>
          </a:bodyPr>
          <a:lstStyle/>
          <a:p>
            <a:r>
              <a:rPr lang="zh-CN" altLang="en-US" dirty="0">
                <a:solidFill>
                  <a:srgbClr val="000000"/>
                </a:solidFill>
                <a:latin typeface="PingFang SC"/>
              </a:rPr>
              <a:t>句子上方的括号表示</a:t>
            </a:r>
            <a:r>
              <a:rPr lang="en-US" altLang="zh-CN" dirty="0">
                <a:solidFill>
                  <a:srgbClr val="000000"/>
                </a:solidFill>
                <a:latin typeface="PingFang SC"/>
              </a:rPr>
              <a:t>ARN</a:t>
            </a:r>
            <a:r>
              <a:rPr lang="zh-CN" altLang="en-US" dirty="0">
                <a:solidFill>
                  <a:srgbClr val="000000"/>
                </a:solidFill>
                <a:latin typeface="PingFang SC"/>
              </a:rPr>
              <a:t>的输出，句子中的括号表示正确标注。</a:t>
            </a:r>
            <a:endParaRPr lang="en-US" altLang="zh-CN" dirty="0">
              <a:solidFill>
                <a:srgbClr val="000000"/>
              </a:solidFill>
              <a:latin typeface="PingFang SC"/>
            </a:endParaRPr>
          </a:p>
          <a:p>
            <a:r>
              <a:rPr lang="zh-CN" altLang="en-US" dirty="0"/>
              <a:t>可以看出错误是由于前缀和后缀引起的，可以考虑在模型中加入句法、语法知识来解决这个问题。</a:t>
            </a:r>
          </a:p>
        </p:txBody>
      </p:sp>
      <p:pic>
        <p:nvPicPr>
          <p:cNvPr id="10" name="图片 9">
            <a:extLst>
              <a:ext uri="{FF2B5EF4-FFF2-40B4-BE49-F238E27FC236}">
                <a16:creationId xmlns:a16="http://schemas.microsoft.com/office/drawing/2014/main" id="{59359A34-AC17-4601-8207-FDDFC8F49B97}"/>
              </a:ext>
            </a:extLst>
          </p:cNvPr>
          <p:cNvPicPr>
            <a:picLocks noChangeAspect="1"/>
          </p:cNvPicPr>
          <p:nvPr/>
        </p:nvPicPr>
        <p:blipFill>
          <a:blip r:embed="rId3"/>
          <a:stretch>
            <a:fillRect/>
          </a:stretch>
        </p:blipFill>
        <p:spPr>
          <a:xfrm>
            <a:off x="1829988" y="4363572"/>
            <a:ext cx="5077532" cy="1438773"/>
          </a:xfrm>
          <a:prstGeom prst="rect">
            <a:avLst/>
          </a:prstGeom>
        </p:spPr>
      </p:pic>
      <p:sp>
        <p:nvSpPr>
          <p:cNvPr id="11" name="矩形 10">
            <a:extLst>
              <a:ext uri="{FF2B5EF4-FFF2-40B4-BE49-F238E27FC236}">
                <a16:creationId xmlns:a16="http://schemas.microsoft.com/office/drawing/2014/main" id="{C0376AD7-2C5F-4317-AB37-3F76CBDD50E4}"/>
              </a:ext>
            </a:extLst>
          </p:cNvPr>
          <p:cNvSpPr/>
          <p:nvPr/>
        </p:nvSpPr>
        <p:spPr>
          <a:xfrm>
            <a:off x="547511" y="3852873"/>
            <a:ext cx="7715860" cy="646331"/>
          </a:xfrm>
          <a:prstGeom prst="rect">
            <a:avLst/>
          </a:prstGeom>
        </p:spPr>
        <p:txBody>
          <a:bodyPr wrap="square">
            <a:spAutoFit/>
          </a:bodyPr>
          <a:lstStyle/>
          <a:p>
            <a:r>
              <a:rPr lang="en-US" altLang="zh-CN" dirty="0">
                <a:solidFill>
                  <a:srgbClr val="121212"/>
                </a:solidFill>
                <a:latin typeface="-apple-system"/>
              </a:rPr>
              <a:t>Anchor </a:t>
            </a:r>
            <a:r>
              <a:rPr lang="en-US" altLang="zh-CN" dirty="0" err="1">
                <a:solidFill>
                  <a:srgbClr val="121212"/>
                </a:solidFill>
                <a:latin typeface="-apple-system"/>
              </a:rPr>
              <a:t>dector</a:t>
            </a:r>
            <a:r>
              <a:rPr lang="zh-CN" altLang="en-US" dirty="0">
                <a:solidFill>
                  <a:srgbClr val="121212"/>
                </a:solidFill>
                <a:latin typeface="-apple-system"/>
              </a:rPr>
              <a:t>的</a:t>
            </a:r>
            <a:r>
              <a:rPr lang="en-US" altLang="zh-CN" dirty="0">
                <a:solidFill>
                  <a:srgbClr val="121212"/>
                </a:solidFill>
                <a:latin typeface="-apple-system"/>
              </a:rPr>
              <a:t>F1</a:t>
            </a:r>
            <a:r>
              <a:rPr lang="zh-CN" altLang="en-US" dirty="0">
                <a:solidFill>
                  <a:srgbClr val="121212"/>
                </a:solidFill>
                <a:latin typeface="-apple-system"/>
              </a:rPr>
              <a:t>比完整的模型</a:t>
            </a:r>
            <a:r>
              <a:rPr lang="en-US" altLang="zh-CN" dirty="0">
                <a:solidFill>
                  <a:srgbClr val="121212"/>
                </a:solidFill>
                <a:latin typeface="-apple-system"/>
              </a:rPr>
              <a:t>ARNs</a:t>
            </a:r>
            <a:r>
              <a:rPr lang="zh-CN" altLang="en-US" dirty="0">
                <a:solidFill>
                  <a:srgbClr val="121212"/>
                </a:solidFill>
                <a:latin typeface="-apple-system"/>
              </a:rPr>
              <a:t>的</a:t>
            </a:r>
            <a:r>
              <a:rPr lang="en-US" altLang="zh-CN" dirty="0">
                <a:solidFill>
                  <a:srgbClr val="121212"/>
                </a:solidFill>
                <a:latin typeface="-apple-system"/>
              </a:rPr>
              <a:t>F1</a:t>
            </a:r>
            <a:r>
              <a:rPr lang="zh-CN" altLang="en-US" dirty="0">
                <a:solidFill>
                  <a:srgbClr val="121212"/>
                </a:solidFill>
                <a:latin typeface="-apple-system"/>
              </a:rPr>
              <a:t>高</a:t>
            </a:r>
            <a:r>
              <a:rPr lang="en-US" altLang="zh-CN" dirty="0">
                <a:solidFill>
                  <a:srgbClr val="121212"/>
                </a:solidFill>
                <a:latin typeface="-apple-system"/>
              </a:rPr>
              <a:t>8%</a:t>
            </a:r>
            <a:r>
              <a:rPr lang="zh-CN" altLang="en-US" dirty="0">
                <a:solidFill>
                  <a:srgbClr val="121212"/>
                </a:solidFill>
                <a:latin typeface="-apple-system"/>
              </a:rPr>
              <a:t>左右，错误主要是由于</a:t>
            </a:r>
            <a:r>
              <a:rPr lang="en-US" altLang="zh-CN" dirty="0">
                <a:solidFill>
                  <a:srgbClr val="121212"/>
                </a:solidFill>
                <a:latin typeface="-apple-system"/>
              </a:rPr>
              <a:t>region </a:t>
            </a:r>
            <a:r>
              <a:rPr lang="en-US" altLang="zh-CN" dirty="0" err="1">
                <a:solidFill>
                  <a:srgbClr val="121212"/>
                </a:solidFill>
                <a:latin typeface="-apple-system"/>
              </a:rPr>
              <a:t>dector</a:t>
            </a:r>
            <a:r>
              <a:rPr lang="zh-CN" altLang="en-US" dirty="0">
                <a:solidFill>
                  <a:srgbClr val="121212"/>
                </a:solidFill>
                <a:latin typeface="-apple-system"/>
              </a:rPr>
              <a:t>的错误导致的，错误举例如下</a:t>
            </a:r>
            <a:endParaRPr lang="zh-CN" altLang="en-US" dirty="0"/>
          </a:p>
        </p:txBody>
      </p:sp>
    </p:spTree>
    <p:extLst>
      <p:ext uri="{BB962C8B-B14F-4D97-AF65-F5344CB8AC3E}">
        <p14:creationId xmlns:p14="http://schemas.microsoft.com/office/powerpoint/2010/main" val="126073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论文总结</a:t>
            </a:r>
          </a:p>
        </p:txBody>
      </p:sp>
      <p:sp>
        <p:nvSpPr>
          <p:cNvPr id="6" name="矩形 5">
            <a:extLst>
              <a:ext uri="{FF2B5EF4-FFF2-40B4-BE49-F238E27FC236}">
                <a16:creationId xmlns:a16="http://schemas.microsoft.com/office/drawing/2014/main" id="{220D1840-74FC-4CEC-B78D-B7B18C90A89D}"/>
              </a:ext>
            </a:extLst>
          </p:cNvPr>
          <p:cNvSpPr/>
          <p:nvPr/>
        </p:nvSpPr>
        <p:spPr>
          <a:xfrm>
            <a:off x="734674" y="2209488"/>
            <a:ext cx="7528697" cy="3736600"/>
          </a:xfrm>
          <a:prstGeom prst="rect">
            <a:avLst/>
          </a:prstGeom>
        </p:spPr>
        <p:txBody>
          <a:bodyPr wrap="square">
            <a:spAutoFit/>
          </a:bodyPr>
          <a:lstStyle/>
          <a:p>
            <a:pPr>
              <a:lnSpc>
                <a:spcPct val="120000"/>
              </a:lnSpc>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本文提出了锚定区域网络</a:t>
            </a:r>
            <a:r>
              <a:rPr lang="en-US" altLang="zh-CN" sz="2000" dirty="0">
                <a:latin typeface="黑体" panose="02010609060101010101" pitchFamily="49" charset="-122"/>
                <a:ea typeface="黑体" panose="02010609060101010101" pitchFamily="49" charset="-122"/>
              </a:rPr>
              <a:t>ARN</a:t>
            </a:r>
            <a:r>
              <a:rPr lang="zh-CN" altLang="en-US" sz="2000" dirty="0">
                <a:latin typeface="黑体" panose="02010609060101010101" pitchFamily="49" charset="-122"/>
                <a:ea typeface="黑体" panose="02010609060101010101" pitchFamily="49" charset="-122"/>
              </a:rPr>
              <a:t>，这是一种从序列到块的结构，它可以通过建模和利用实体提及的</a:t>
            </a:r>
            <a:r>
              <a:rPr lang="zh-CN" altLang="en-US" sz="2000" b="1" dirty="0">
                <a:latin typeface="黑体" panose="02010609060101010101" pitchFamily="49" charset="-122"/>
                <a:ea typeface="黑体" panose="02010609060101010101" pitchFamily="49" charset="-122"/>
              </a:rPr>
              <a:t>头词引导的短语结构</a:t>
            </a:r>
            <a:r>
              <a:rPr lang="zh-CN" altLang="en-US" sz="2000" dirty="0">
                <a:latin typeface="黑体" panose="02010609060101010101" pitchFamily="49" charset="-122"/>
                <a:ea typeface="黑体" panose="02010609060101010101" pitchFamily="49" charset="-122"/>
              </a:rPr>
              <a:t>自然地检测嵌套实体提及。</a:t>
            </a:r>
            <a:endParaRPr lang="en-US" altLang="zh-CN" sz="2000" dirty="0">
              <a:latin typeface="黑体" panose="02010609060101010101" pitchFamily="49" charset="-122"/>
              <a:ea typeface="黑体" panose="02010609060101010101" pitchFamily="49" charset="-122"/>
            </a:endParaRPr>
          </a:p>
          <a:p>
            <a:pPr>
              <a:lnSpc>
                <a:spcPct val="120000"/>
              </a:lnSpc>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具体而言，首先使用锚检测器来检测实体提及的锚词，然后设计区域识别器来识别以每个锚词为中心的提及边界。</a:t>
            </a:r>
            <a:endParaRPr lang="en-US" altLang="zh-CN" sz="2000" dirty="0">
              <a:latin typeface="黑体" panose="02010609060101010101" pitchFamily="49" charset="-122"/>
              <a:ea typeface="黑体" panose="02010609060101010101" pitchFamily="49" charset="-122"/>
            </a:endParaRPr>
          </a:p>
          <a:p>
            <a:pPr>
              <a:lnSpc>
                <a:spcPct val="120000"/>
              </a:lnSpc>
            </a:pPr>
            <a:r>
              <a:rPr lang="zh-CN" altLang="en-US" sz="2000" dirty="0">
                <a:latin typeface="黑体" panose="02010609060101010101" pitchFamily="49" charset="-122"/>
                <a:ea typeface="黑体" panose="02010609060101010101" pitchFamily="49" charset="-122"/>
              </a:rPr>
              <a:t>此外，我们还提出了在不使用任何锚词标注的情况下，以端到端的方式训练</a:t>
            </a:r>
            <a:r>
              <a:rPr lang="en-US" altLang="zh-CN" sz="2000" dirty="0">
                <a:latin typeface="黑体" panose="02010609060101010101" pitchFamily="49" charset="-122"/>
                <a:ea typeface="黑体" panose="02010609060101010101" pitchFamily="49" charset="-122"/>
              </a:rPr>
              <a:t>ARN</a:t>
            </a:r>
            <a:r>
              <a:rPr lang="zh-CN" altLang="en-US" sz="2000" dirty="0">
                <a:latin typeface="黑体" panose="02010609060101010101" pitchFamily="49" charset="-122"/>
                <a:ea typeface="黑体" panose="02010609060101010101" pitchFamily="49" charset="-122"/>
              </a:rPr>
              <a:t>的方法。</a:t>
            </a:r>
            <a:endParaRPr lang="en-US" altLang="zh-CN" sz="2000" dirty="0">
              <a:latin typeface="黑体" panose="02010609060101010101" pitchFamily="49" charset="-122"/>
              <a:ea typeface="黑体" panose="02010609060101010101" pitchFamily="49" charset="-122"/>
            </a:endParaRPr>
          </a:p>
          <a:p>
            <a:pPr>
              <a:lnSpc>
                <a:spcPct val="120000"/>
              </a:lnSpc>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实验表明，</a:t>
            </a:r>
            <a:r>
              <a:rPr lang="en-US" altLang="zh-CN" sz="2000" dirty="0">
                <a:latin typeface="黑体" panose="02010609060101010101" pitchFamily="49" charset="-122"/>
                <a:ea typeface="黑体" panose="02010609060101010101" pitchFamily="49" charset="-122"/>
              </a:rPr>
              <a:t>ARN</a:t>
            </a:r>
            <a:r>
              <a:rPr lang="zh-CN" altLang="en-US" sz="2000" dirty="0">
                <a:latin typeface="黑体" panose="02010609060101010101" pitchFamily="49" charset="-122"/>
                <a:ea typeface="黑体" panose="02010609060101010101" pitchFamily="49" charset="-122"/>
              </a:rPr>
              <a:t>在所有三个基准上都达到了最先进的性能。由于头词驱动结构在自然语言中的广泛应用，本文提出的解决方案也可用于其他自然语言处理任务，如词性标注和事件提取。</a:t>
            </a:r>
            <a:endParaRPr lang="en-US" altLang="zh-CN" sz="2000"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D9770D2C-6CEC-4EE6-81D7-160595E5A1F0}"/>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spTree>
    <p:extLst>
      <p:ext uri="{BB962C8B-B14F-4D97-AF65-F5344CB8AC3E}">
        <p14:creationId xmlns:p14="http://schemas.microsoft.com/office/powerpoint/2010/main" val="4163710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1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F8643C-8BD1-4F63-A198-30E77D9E0560}"/>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sp>
        <p:nvSpPr>
          <p:cNvPr id="14" name="矩形 13">
            <a:extLst>
              <a:ext uri="{FF2B5EF4-FFF2-40B4-BE49-F238E27FC236}">
                <a16:creationId xmlns:a16="http://schemas.microsoft.com/office/drawing/2014/main" id="{B6F3C589-3EFB-43D3-A5EA-0174924F132F}"/>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论文概况</a:t>
            </a:r>
          </a:p>
        </p:txBody>
      </p:sp>
      <p:sp>
        <p:nvSpPr>
          <p:cNvPr id="25" name="矩形 24">
            <a:extLst>
              <a:ext uri="{FF2B5EF4-FFF2-40B4-BE49-F238E27FC236}">
                <a16:creationId xmlns:a16="http://schemas.microsoft.com/office/drawing/2014/main" id="{AFD0DAF2-6A1D-4980-B7CE-E6B05B6AD2AA}"/>
              </a:ext>
            </a:extLst>
          </p:cNvPr>
          <p:cNvSpPr/>
          <p:nvPr/>
        </p:nvSpPr>
        <p:spPr>
          <a:xfrm>
            <a:off x="831463" y="2153341"/>
            <a:ext cx="7528697" cy="3390223"/>
          </a:xfrm>
          <a:prstGeom prst="rect">
            <a:avLst/>
          </a:prstGeom>
        </p:spPr>
        <p:txBody>
          <a:bodyPr wrap="square">
            <a:spAutoFit/>
          </a:bodyPr>
          <a:lstStyle/>
          <a:p>
            <a:pPr indent="457200">
              <a:lnSpc>
                <a:spcPct val="120000"/>
              </a:lnSpc>
            </a:pPr>
            <a:r>
              <a:rPr lang="zh-CN" altLang="en-US" dirty="0"/>
              <a:t>基于序列标注的</a:t>
            </a:r>
            <a:r>
              <a:rPr lang="en-US" altLang="zh-CN" dirty="0"/>
              <a:t>NER</a:t>
            </a:r>
            <a:r>
              <a:rPr lang="zh-CN" altLang="en-US" dirty="0"/>
              <a:t>方法限制每个单词最多属于一个实体，这将在识别嵌套实体时面临严重问题。在本文中，我们提出通过建模和利用实体的</a:t>
            </a:r>
            <a:r>
              <a:rPr lang="zh-CN" altLang="en-US" b="1" dirty="0"/>
              <a:t>头部驱动短语结构</a:t>
            </a:r>
            <a:r>
              <a:rPr lang="zh-CN" altLang="en-US" dirty="0"/>
              <a:t>来解决这个问题，即，尽管实体可以嵌套其他实体，但它们不会共享同样的头部词。具体来说，我们提出了锚定区域网络</a:t>
            </a:r>
            <a:r>
              <a:rPr lang="en-US" altLang="zh-CN" dirty="0"/>
              <a:t>Anchor-Region Networks (ARNs)</a:t>
            </a:r>
            <a:r>
              <a:rPr lang="zh-CN" altLang="en-US" dirty="0"/>
              <a:t>，一种用于嵌套检测的</a:t>
            </a:r>
            <a:r>
              <a:rPr lang="zh-CN" altLang="en-US" b="1" dirty="0"/>
              <a:t>序列到块</a:t>
            </a:r>
            <a:r>
              <a:rPr lang="en-US" altLang="zh-CN" b="1" dirty="0"/>
              <a:t>(sequence-to-nuggets)</a:t>
            </a:r>
            <a:r>
              <a:rPr lang="zh-CN" altLang="en-US" dirty="0"/>
              <a:t>的结构。</a:t>
            </a:r>
            <a:r>
              <a:rPr lang="en-US" altLang="zh-CN" dirty="0"/>
              <a:t>ARN</a:t>
            </a:r>
            <a:r>
              <a:rPr lang="zh-CN" altLang="en-US" dirty="0"/>
              <a:t>首先识别所有提及的锚词（即可能的头词），然后利用规则短语结构识别每个锚词的提及边界。此外，我们还设计了</a:t>
            </a:r>
            <a:r>
              <a:rPr lang="en-US" altLang="zh-CN" dirty="0"/>
              <a:t>Bag Loss</a:t>
            </a:r>
            <a:r>
              <a:rPr lang="zh-CN" altLang="en-US" dirty="0"/>
              <a:t>目标函数，可以在不使用任何锚词标注的情况下以端到端的方式训练</a:t>
            </a:r>
            <a:r>
              <a:rPr lang="en-US" altLang="zh-CN" dirty="0"/>
              <a:t>ARN</a:t>
            </a:r>
            <a:r>
              <a:rPr lang="zh-CN" altLang="en-US" dirty="0"/>
              <a:t>。实验表明，</a:t>
            </a:r>
            <a:r>
              <a:rPr lang="en-US" altLang="zh-CN" dirty="0"/>
              <a:t>ARN</a:t>
            </a:r>
            <a:r>
              <a:rPr lang="zh-CN" altLang="en-US" dirty="0"/>
              <a:t>在三个标准嵌套实体检测基准上实现了最先进的性能。</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508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CCE8976-2B1B-4BFD-8675-814E6C1FF1A4}"/>
              </a:ext>
            </a:extLst>
          </p:cNvPr>
          <p:cNvSpPr/>
          <p:nvPr/>
        </p:nvSpPr>
        <p:spPr>
          <a:xfrm>
            <a:off x="627018"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研究内容及目的</a:t>
            </a:r>
          </a:p>
        </p:txBody>
      </p:sp>
      <p:sp>
        <p:nvSpPr>
          <p:cNvPr id="9" name="矩形 8">
            <a:extLst>
              <a:ext uri="{FF2B5EF4-FFF2-40B4-BE49-F238E27FC236}">
                <a16:creationId xmlns:a16="http://schemas.microsoft.com/office/drawing/2014/main" id="{7DBC913A-4489-448E-9C8D-414A1AFE6197}"/>
              </a:ext>
            </a:extLst>
          </p:cNvPr>
          <p:cNvSpPr/>
          <p:nvPr/>
        </p:nvSpPr>
        <p:spPr>
          <a:xfrm>
            <a:off x="944741" y="1890343"/>
            <a:ext cx="7528697" cy="2997937"/>
          </a:xfrm>
          <a:prstGeom prst="rect">
            <a:avLst/>
          </a:prstGeom>
        </p:spPr>
        <p:txBody>
          <a:bodyPr wrap="square">
            <a:spAutoFit/>
          </a:bodyPr>
          <a:lstStyle/>
          <a:p>
            <a:pPr indent="457200">
              <a:lnSpc>
                <a:spcPct val="120000"/>
              </a:lnSpc>
            </a:pPr>
            <a:r>
              <a:rPr lang="zh-CN" altLang="en-US" sz="2000" dirty="0">
                <a:latin typeface="黑体" panose="02010609060101010101" pitchFamily="49" charset="-122"/>
                <a:ea typeface="黑体" panose="02010609060101010101" pitchFamily="49" charset="-122"/>
              </a:rPr>
              <a:t>传统的</a:t>
            </a:r>
            <a:r>
              <a:rPr lang="en-US" altLang="zh-CN" sz="2000" dirty="0">
                <a:latin typeface="黑体" panose="02010609060101010101" pitchFamily="49" charset="-122"/>
                <a:ea typeface="黑体" panose="02010609060101010101" pitchFamily="49" charset="-122"/>
              </a:rPr>
              <a:t>NER</a:t>
            </a:r>
            <a:r>
              <a:rPr lang="zh-CN" altLang="en-US" sz="2000" dirty="0">
                <a:latin typeface="黑体" panose="02010609060101010101" pitchFamily="49" charset="-122"/>
                <a:ea typeface="黑体" panose="02010609060101010101" pitchFamily="49" charset="-122"/>
              </a:rPr>
              <a:t>方法通常将</a:t>
            </a:r>
            <a:r>
              <a:rPr lang="en-US" altLang="zh-CN" sz="2000" dirty="0">
                <a:latin typeface="黑体" panose="02010609060101010101" pitchFamily="49" charset="-122"/>
                <a:ea typeface="黑体" panose="02010609060101010101" pitchFamily="49" charset="-122"/>
              </a:rPr>
              <a:t>NER</a:t>
            </a:r>
            <a:r>
              <a:rPr lang="zh-CN" altLang="en-US" sz="2000" dirty="0">
                <a:latin typeface="黑体" panose="02010609060101010101" pitchFamily="49" charset="-122"/>
                <a:ea typeface="黑体" panose="02010609060101010101" pitchFamily="49" charset="-122"/>
              </a:rPr>
              <a:t>视为一个序列标注任务，通过为每个</a:t>
            </a:r>
            <a:r>
              <a:rPr lang="en-US" altLang="zh-CN" sz="2000" dirty="0">
                <a:latin typeface="黑体" panose="02010609060101010101" pitchFamily="49" charset="-122"/>
                <a:ea typeface="黑体" panose="02010609060101010101" pitchFamily="49" charset="-122"/>
              </a:rPr>
              <a:t>token</a:t>
            </a:r>
            <a:r>
              <a:rPr lang="zh-CN" altLang="en-US" sz="2000" dirty="0">
                <a:latin typeface="黑体" panose="02010609060101010101" pitchFamily="49" charset="-122"/>
                <a:ea typeface="黑体" panose="02010609060101010101" pitchFamily="49" charset="-122"/>
              </a:rPr>
              <a:t>分配一个标签，为每个句子生成标签序列。这些方法通常限制每个</a:t>
            </a:r>
            <a:r>
              <a:rPr lang="en-US" altLang="zh-CN" sz="2000" dirty="0">
                <a:latin typeface="黑体" panose="02010609060101010101" pitchFamily="49" charset="-122"/>
                <a:ea typeface="黑体" panose="02010609060101010101" pitchFamily="49" charset="-122"/>
              </a:rPr>
              <a:t>token</a:t>
            </a:r>
            <a:r>
              <a:rPr lang="zh-CN" altLang="en-US" sz="2000" dirty="0">
                <a:latin typeface="黑体" panose="02010609060101010101" pitchFamily="49" charset="-122"/>
                <a:ea typeface="黑体" panose="02010609060101010101" pitchFamily="49" charset="-122"/>
              </a:rPr>
              <a:t>最多属于一个实体，然而，在识别嵌套实体提及时将面临严重问题，因为一个</a:t>
            </a:r>
            <a:r>
              <a:rPr lang="en-US" altLang="zh-CN" sz="2000" dirty="0">
                <a:latin typeface="黑体" panose="02010609060101010101" pitchFamily="49" charset="-122"/>
                <a:ea typeface="黑体" panose="02010609060101010101" pitchFamily="49" charset="-122"/>
              </a:rPr>
              <a:t>token</a:t>
            </a:r>
            <a:r>
              <a:rPr lang="zh-CN" altLang="en-US" sz="2000" dirty="0">
                <a:latin typeface="黑体" panose="02010609060101010101" pitchFamily="49" charset="-122"/>
                <a:ea typeface="黑体" panose="02010609060101010101" pitchFamily="49" charset="-122"/>
              </a:rPr>
              <a:t>可能属于多个实体提及。</a:t>
            </a:r>
            <a:endParaRPr lang="en-US" altLang="zh-CN" sz="2000" dirty="0">
              <a:latin typeface="黑体" panose="02010609060101010101" pitchFamily="49" charset="-122"/>
              <a:ea typeface="黑体" panose="02010609060101010101" pitchFamily="49" charset="-122"/>
            </a:endParaRPr>
          </a:p>
          <a:p>
            <a:pPr indent="457200">
              <a:lnSpc>
                <a:spcPct val="120000"/>
              </a:lnSpc>
            </a:pPr>
            <a:r>
              <a:rPr lang="zh-CN" altLang="en-US" sz="2000" dirty="0">
                <a:latin typeface="黑体" panose="02010609060101010101" pitchFamily="49" charset="-122"/>
                <a:ea typeface="黑体" panose="02010609060101010101" pitchFamily="49" charset="-122"/>
              </a:rPr>
              <a:t>例如，在著名的</a:t>
            </a:r>
            <a:r>
              <a:rPr lang="en-US" altLang="zh-CN" sz="2000" dirty="0">
                <a:latin typeface="黑体" panose="02010609060101010101" pitchFamily="49" charset="-122"/>
                <a:ea typeface="黑体" panose="02010609060101010101" pitchFamily="49" charset="-122"/>
              </a:rPr>
              <a:t>ACE2005</a:t>
            </a:r>
            <a:r>
              <a:rPr lang="zh-CN" altLang="en-US" sz="2000" dirty="0">
                <a:latin typeface="黑体" panose="02010609060101010101" pitchFamily="49" charset="-122"/>
                <a:ea typeface="黑体" panose="02010609060101010101" pitchFamily="49" charset="-122"/>
              </a:rPr>
              <a:t>和</a:t>
            </a:r>
            <a:r>
              <a:rPr lang="en-US" altLang="zh-CN" sz="2000" dirty="0" err="1">
                <a:latin typeface="黑体" panose="02010609060101010101" pitchFamily="49" charset="-122"/>
                <a:ea typeface="黑体" panose="02010609060101010101" pitchFamily="49" charset="-122"/>
              </a:rPr>
              <a:t>RichERE</a:t>
            </a:r>
            <a:r>
              <a:rPr lang="zh-CN" altLang="en-US" sz="2000" dirty="0">
                <a:latin typeface="黑体" panose="02010609060101010101" pitchFamily="49" charset="-122"/>
                <a:ea typeface="黑体" panose="02010609060101010101" pitchFamily="49" charset="-122"/>
              </a:rPr>
              <a:t>数据集中，超过</a:t>
            </a:r>
            <a:r>
              <a:rPr lang="en-US" altLang="zh-CN" sz="2000" dirty="0">
                <a:latin typeface="黑体" panose="02010609060101010101" pitchFamily="49" charset="-122"/>
                <a:ea typeface="黑体" panose="02010609060101010101" pitchFamily="49" charset="-122"/>
              </a:rPr>
              <a:t>20%</a:t>
            </a:r>
            <a:r>
              <a:rPr lang="zh-CN" altLang="en-US" sz="2000" dirty="0">
                <a:latin typeface="黑体" panose="02010609060101010101" pitchFamily="49" charset="-122"/>
                <a:ea typeface="黑体" panose="02010609060101010101" pitchFamily="49" charset="-122"/>
              </a:rPr>
              <a:t>的实体引用嵌套在其他引用中。因此，为实际应用和下游任务考虑嵌套结构是非常重要的。</a:t>
            </a:r>
            <a:endParaRPr lang="en-US" altLang="zh-CN" sz="2000" dirty="0">
              <a:latin typeface="黑体" panose="02010609060101010101" pitchFamily="49" charset="-122"/>
              <a:ea typeface="黑体" panose="02010609060101010101" pitchFamily="49" charset="-122"/>
            </a:endParaRPr>
          </a:p>
          <a:p>
            <a:pPr indent="457200">
              <a:lnSpc>
                <a:spcPct val="120000"/>
              </a:lnSpc>
            </a:pPr>
            <a:endParaRPr lang="zh-CN" altLang="en-US" sz="2000"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07938329-714A-43CD-89D7-6F08DFF3168F}"/>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pic>
        <p:nvPicPr>
          <p:cNvPr id="4" name="图片 3">
            <a:extLst>
              <a:ext uri="{FF2B5EF4-FFF2-40B4-BE49-F238E27FC236}">
                <a16:creationId xmlns:a16="http://schemas.microsoft.com/office/drawing/2014/main" id="{D0301C17-2BCB-40BC-B7E3-32F8F4C3383F}"/>
              </a:ext>
            </a:extLst>
          </p:cNvPr>
          <p:cNvPicPr>
            <a:picLocks noChangeAspect="1"/>
          </p:cNvPicPr>
          <p:nvPr/>
        </p:nvPicPr>
        <p:blipFill>
          <a:blip r:embed="rId3"/>
          <a:stretch>
            <a:fillRect/>
          </a:stretch>
        </p:blipFill>
        <p:spPr>
          <a:xfrm>
            <a:off x="2044701" y="4569881"/>
            <a:ext cx="5334000" cy="1965859"/>
          </a:xfrm>
          <a:prstGeom prst="rect">
            <a:avLst/>
          </a:prstGeom>
        </p:spPr>
      </p:pic>
    </p:spTree>
    <p:extLst>
      <p:ext uri="{BB962C8B-B14F-4D97-AF65-F5344CB8AC3E}">
        <p14:creationId xmlns:p14="http://schemas.microsoft.com/office/powerpoint/2010/main" val="62547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CCE8976-2B1B-4BFD-8675-814E6C1FF1A4}"/>
              </a:ext>
            </a:extLst>
          </p:cNvPr>
          <p:cNvSpPr/>
          <p:nvPr/>
        </p:nvSpPr>
        <p:spPr>
          <a:xfrm>
            <a:off x="627018"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研究内容及目的</a:t>
            </a:r>
          </a:p>
        </p:txBody>
      </p:sp>
      <p:sp>
        <p:nvSpPr>
          <p:cNvPr id="8" name="矩形 7">
            <a:extLst>
              <a:ext uri="{FF2B5EF4-FFF2-40B4-BE49-F238E27FC236}">
                <a16:creationId xmlns:a16="http://schemas.microsoft.com/office/drawing/2014/main" id="{D8EC5339-75C3-42BC-BDB4-0AC39563975F}"/>
              </a:ext>
            </a:extLst>
          </p:cNvPr>
          <p:cNvSpPr/>
          <p:nvPr/>
        </p:nvSpPr>
        <p:spPr>
          <a:xfrm>
            <a:off x="831463" y="2168969"/>
            <a:ext cx="7528697" cy="3077766"/>
          </a:xfrm>
          <a:prstGeom prst="rect">
            <a:avLst/>
          </a:prstGeom>
        </p:spPr>
        <p:txBody>
          <a:bodyPr wrap="square">
            <a:spAutoFit/>
          </a:bodyPr>
          <a:lstStyle/>
          <a:p>
            <a:r>
              <a:rPr lang="zh-CN" altLang="zh-CN" sz="2000" dirty="0">
                <a:latin typeface="黑体" panose="02010609060101010101" pitchFamily="49" charset="-122"/>
                <a:ea typeface="黑体" panose="02010609060101010101" pitchFamily="49" charset="-122"/>
              </a:rPr>
              <a:t>基于两点观察：</a:t>
            </a:r>
          </a:p>
          <a:p>
            <a:pPr lvl="0"/>
            <a:r>
              <a:rPr lang="en-US" altLang="zh-CN" sz="2000" dirty="0">
                <a:latin typeface="黑体" panose="02010609060101010101" pitchFamily="49" charset="-122"/>
                <a:ea typeface="黑体" panose="02010609060101010101" pitchFamily="49" charset="-122"/>
              </a:rPr>
              <a:t>1. </a:t>
            </a:r>
            <a:r>
              <a:rPr lang="zh-CN" altLang="zh-CN" sz="2000" dirty="0">
                <a:latin typeface="黑体" panose="02010609060101010101" pitchFamily="49" charset="-122"/>
                <a:ea typeface="黑体" panose="02010609060101010101" pitchFamily="49" charset="-122"/>
              </a:rPr>
              <a:t>嵌套实体虽包含了被嵌套实体，但它们的</a:t>
            </a:r>
            <a:r>
              <a:rPr lang="en-US" altLang="zh-CN" sz="2000" dirty="0">
                <a:latin typeface="黑体" panose="02010609060101010101" pitchFamily="49" charset="-122"/>
                <a:ea typeface="黑体" panose="02010609060101010101" pitchFamily="49" charset="-122"/>
              </a:rPr>
              <a:t>head-word</a:t>
            </a:r>
            <a:r>
              <a:rPr lang="zh-CN" altLang="zh-CN" sz="2000" dirty="0">
                <a:latin typeface="黑体" panose="02010609060101010101" pitchFamily="49" charset="-122"/>
                <a:ea typeface="黑体" panose="02010609060101010101" pitchFamily="49" charset="-122"/>
              </a:rPr>
              <a:t>并不一样；</a:t>
            </a:r>
            <a:r>
              <a:rPr lang="en-US" altLang="zh-CN" sz="2000" dirty="0">
                <a:latin typeface="黑体" panose="02010609060101010101" pitchFamily="49" charset="-122"/>
                <a:ea typeface="黑体" panose="02010609060101010101" pitchFamily="49" charset="-122"/>
              </a:rPr>
              <a:t>2. head-word</a:t>
            </a:r>
            <a:r>
              <a:rPr lang="zh-CN" altLang="zh-CN" sz="2000" dirty="0">
                <a:latin typeface="黑体" panose="02010609060101010101" pitchFamily="49" charset="-122"/>
                <a:ea typeface="黑体" panose="02010609060101010101" pitchFamily="49" charset="-122"/>
              </a:rPr>
              <a:t>蕴含了强烈的语义信息，可直接决定实体类型。</a:t>
            </a:r>
          </a:p>
          <a:p>
            <a:r>
              <a:rPr lang="zh-CN" altLang="zh-CN" sz="2000" dirty="0">
                <a:latin typeface="黑体" panose="02010609060101010101" pitchFamily="49" charset="-122"/>
                <a:ea typeface="黑体" panose="02010609060101010101" pitchFamily="49" charset="-122"/>
              </a:rPr>
              <a:t>实体结构具有</a:t>
            </a:r>
            <a:r>
              <a:rPr lang="zh-CN" altLang="en-US" sz="2000" b="1" dirty="0">
                <a:latin typeface="黑体" panose="02010609060101010101" pitchFamily="49" charset="-122"/>
                <a:ea typeface="黑体" panose="02010609060101010101" pitchFamily="49" charset="-122"/>
              </a:rPr>
              <a:t>规则</a:t>
            </a:r>
            <a:r>
              <a:rPr lang="zh-CN" altLang="zh-CN" sz="2000" b="1" dirty="0">
                <a:latin typeface="黑体" panose="02010609060101010101" pitchFamily="49" charset="-122"/>
                <a:ea typeface="黑体" panose="02010609060101010101" pitchFamily="49" charset="-122"/>
              </a:rPr>
              <a:t>短语结构</a:t>
            </a:r>
            <a:r>
              <a:rPr lang="zh-CN"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zh-CN" dirty="0"/>
              <a:t>因此，应当可以通过：</a:t>
            </a:r>
          </a:p>
          <a:p>
            <a:r>
              <a:rPr lang="zh-CN" altLang="zh-CN" dirty="0"/>
              <a:t>识别一个句子里的所有</a:t>
            </a:r>
            <a:r>
              <a:rPr lang="en-US" altLang="zh-CN" dirty="0"/>
              <a:t>mention</a:t>
            </a:r>
            <a:r>
              <a:rPr lang="zh-CN" altLang="zh-CN" dirty="0"/>
              <a:t>的头单词</a:t>
            </a:r>
            <a:r>
              <a:rPr lang="en-US" altLang="zh-CN" dirty="0"/>
              <a:t>head-word</a:t>
            </a:r>
            <a:r>
              <a:rPr lang="zh-CN" altLang="en-US" dirty="0"/>
              <a:t>；</a:t>
            </a:r>
            <a:endParaRPr lang="zh-CN" altLang="zh-CN" dirty="0"/>
          </a:p>
          <a:p>
            <a:r>
              <a:rPr lang="en-US" altLang="zh-CN" b="1" dirty="0"/>
              <a:t>&amp;&amp;</a:t>
            </a:r>
            <a:r>
              <a:rPr lang="zh-CN" altLang="zh-CN" dirty="0"/>
              <a:t>以识别出的</a:t>
            </a:r>
            <a:r>
              <a:rPr lang="en-US" altLang="zh-CN" dirty="0"/>
              <a:t>head-word</a:t>
            </a:r>
            <a:r>
              <a:rPr lang="zh-CN" altLang="zh-CN" dirty="0"/>
              <a:t>为中心，挖掘</a:t>
            </a:r>
            <a:r>
              <a:rPr lang="zh-CN" altLang="en-US" dirty="0">
                <a:latin typeface="黑体" panose="02010609060101010101" pitchFamily="49" charset="-122"/>
                <a:ea typeface="黑体" panose="02010609060101010101" pitchFamily="49" charset="-122"/>
              </a:rPr>
              <a:t>规则</a:t>
            </a:r>
            <a:r>
              <a:rPr lang="zh-CN" altLang="zh-CN" dirty="0"/>
              <a:t>短语结构</a:t>
            </a:r>
            <a:r>
              <a:rPr lang="zh-CN" altLang="zh-CN" b="1" dirty="0"/>
              <a:t>，识别整个的</a:t>
            </a:r>
            <a:r>
              <a:rPr lang="en-US" altLang="zh-CN" b="1" dirty="0"/>
              <a:t>mention</a:t>
            </a:r>
            <a:r>
              <a:rPr lang="zh-CN" altLang="zh-CN" b="1" dirty="0"/>
              <a:t>块</a:t>
            </a:r>
            <a:r>
              <a:rPr lang="zh-CN" altLang="zh-CN" dirty="0"/>
              <a:t>——来检测实体。</a:t>
            </a:r>
          </a:p>
          <a:p>
            <a:endParaRPr lang="zh-CN" altLang="en-US" sz="2000"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B23F3505-E19D-4373-8327-B850BABF7FC4}"/>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pic>
        <p:nvPicPr>
          <p:cNvPr id="5" name="图片 4">
            <a:extLst>
              <a:ext uri="{FF2B5EF4-FFF2-40B4-BE49-F238E27FC236}">
                <a16:creationId xmlns:a16="http://schemas.microsoft.com/office/drawing/2014/main" id="{FBE6595E-0D3D-4ED9-9289-DF8751C5A6C7}"/>
              </a:ext>
            </a:extLst>
          </p:cNvPr>
          <p:cNvPicPr>
            <a:picLocks noChangeAspect="1"/>
          </p:cNvPicPr>
          <p:nvPr/>
        </p:nvPicPr>
        <p:blipFill>
          <a:blip r:embed="rId2"/>
          <a:stretch>
            <a:fillRect/>
          </a:stretch>
        </p:blipFill>
        <p:spPr>
          <a:xfrm>
            <a:off x="2021417" y="4868203"/>
            <a:ext cx="4616450" cy="1701404"/>
          </a:xfrm>
          <a:prstGeom prst="rect">
            <a:avLst/>
          </a:prstGeom>
        </p:spPr>
      </p:pic>
    </p:spTree>
    <p:extLst>
      <p:ext uri="{BB962C8B-B14F-4D97-AF65-F5344CB8AC3E}">
        <p14:creationId xmlns:p14="http://schemas.microsoft.com/office/powerpoint/2010/main" val="224127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p>
        </p:txBody>
      </p:sp>
      <p:sp>
        <p:nvSpPr>
          <p:cNvPr id="4" name="矩形 3">
            <a:extLst>
              <a:ext uri="{FF2B5EF4-FFF2-40B4-BE49-F238E27FC236}">
                <a16:creationId xmlns:a16="http://schemas.microsoft.com/office/drawing/2014/main" id="{8D0DCFB3-2906-4955-A79F-98E3DE098AD1}"/>
              </a:ext>
            </a:extLst>
          </p:cNvPr>
          <p:cNvSpPr/>
          <p:nvPr/>
        </p:nvSpPr>
        <p:spPr>
          <a:xfrm>
            <a:off x="594875" y="1686187"/>
            <a:ext cx="8242183" cy="923330"/>
          </a:xfrm>
          <a:prstGeom prst="rect">
            <a:avLst/>
          </a:prstGeom>
        </p:spPr>
        <p:txBody>
          <a:bodyPr wrap="square">
            <a:spAutoFit/>
          </a:bodyPr>
          <a:lstStyle/>
          <a:p>
            <a:r>
              <a:rPr lang="en-US" altLang="zh-CN" b="1" dirty="0"/>
              <a:t>ARN</a:t>
            </a:r>
            <a:r>
              <a:rPr lang="zh-CN" altLang="zh-CN" b="1" dirty="0"/>
              <a:t>两步框架：</a:t>
            </a:r>
          </a:p>
          <a:p>
            <a:r>
              <a:rPr lang="en-US" altLang="zh-CN" i="1" dirty="0"/>
              <a:t>Anchor recognizer</a:t>
            </a:r>
            <a:r>
              <a:rPr lang="zh-CN" altLang="zh-CN" i="1" dirty="0"/>
              <a:t>——</a:t>
            </a:r>
            <a:r>
              <a:rPr lang="zh-CN" altLang="zh-CN" dirty="0"/>
              <a:t>识别</a:t>
            </a:r>
            <a:r>
              <a:rPr lang="en-US" altLang="zh-CN" dirty="0"/>
              <a:t>anchor</a:t>
            </a:r>
            <a:r>
              <a:rPr lang="zh-CN" altLang="zh-CN" dirty="0"/>
              <a:t>词并分类。（挑出可能的</a:t>
            </a:r>
            <a:r>
              <a:rPr lang="en-US" altLang="zh-CN" dirty="0"/>
              <a:t>head</a:t>
            </a:r>
            <a:r>
              <a:rPr lang="zh-CN" altLang="zh-CN" dirty="0"/>
              <a:t>词）</a:t>
            </a:r>
          </a:p>
          <a:p>
            <a:r>
              <a:rPr lang="en-US" altLang="zh-CN" i="1" dirty="0"/>
              <a:t>region recognizer</a:t>
            </a:r>
            <a:r>
              <a:rPr lang="zh-CN" altLang="zh-CN" i="1" dirty="0"/>
              <a:t>——</a:t>
            </a:r>
            <a:r>
              <a:rPr lang="zh-CN" altLang="zh-CN" dirty="0"/>
              <a:t>基于中心，识别整个实体。（捕捉短语结构。）</a:t>
            </a:r>
          </a:p>
        </p:txBody>
      </p:sp>
      <p:sp>
        <p:nvSpPr>
          <p:cNvPr id="10" name="矩形 9">
            <a:extLst>
              <a:ext uri="{FF2B5EF4-FFF2-40B4-BE49-F238E27FC236}">
                <a16:creationId xmlns:a16="http://schemas.microsoft.com/office/drawing/2014/main" id="{092EF328-4860-4721-AAE9-67D43CE1D5C1}"/>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pic>
        <p:nvPicPr>
          <p:cNvPr id="11" name="图片 10">
            <a:extLst>
              <a:ext uri="{FF2B5EF4-FFF2-40B4-BE49-F238E27FC236}">
                <a16:creationId xmlns:a16="http://schemas.microsoft.com/office/drawing/2014/main" id="{8BC73183-5D7E-4FC5-8417-65E522EBBC60}"/>
              </a:ext>
            </a:extLst>
          </p:cNvPr>
          <p:cNvPicPr/>
          <p:nvPr/>
        </p:nvPicPr>
        <p:blipFill>
          <a:blip r:embed="rId3"/>
          <a:stretch>
            <a:fillRect/>
          </a:stretch>
        </p:blipFill>
        <p:spPr>
          <a:xfrm>
            <a:off x="2509182" y="2833511"/>
            <a:ext cx="3917015" cy="3776030"/>
          </a:xfrm>
          <a:prstGeom prst="rect">
            <a:avLst/>
          </a:prstGeom>
        </p:spPr>
      </p:pic>
      <p:sp>
        <p:nvSpPr>
          <p:cNvPr id="5" name="矩形 4">
            <a:extLst>
              <a:ext uri="{FF2B5EF4-FFF2-40B4-BE49-F238E27FC236}">
                <a16:creationId xmlns:a16="http://schemas.microsoft.com/office/drawing/2014/main" id="{AD517ADA-52BD-4E50-9861-0A973455BC29}"/>
              </a:ext>
            </a:extLst>
          </p:cNvPr>
          <p:cNvSpPr/>
          <p:nvPr/>
        </p:nvSpPr>
        <p:spPr>
          <a:xfrm>
            <a:off x="594875" y="2609517"/>
            <a:ext cx="1914307" cy="369332"/>
          </a:xfrm>
          <a:prstGeom prst="rect">
            <a:avLst/>
          </a:prstGeom>
        </p:spPr>
        <p:txBody>
          <a:bodyPr wrap="none">
            <a:spAutoFit/>
          </a:bodyPr>
          <a:lstStyle/>
          <a:p>
            <a:r>
              <a:rPr lang="en-US" altLang="zh-CN" dirty="0"/>
              <a:t>Bag</a:t>
            </a:r>
            <a:r>
              <a:rPr lang="zh-CN" altLang="zh-CN" dirty="0"/>
              <a:t>损失联合训练</a:t>
            </a:r>
            <a:endParaRPr lang="zh-CN" altLang="en-US" dirty="0"/>
          </a:p>
        </p:txBody>
      </p:sp>
    </p:spTree>
    <p:extLst>
      <p:ext uri="{BB962C8B-B14F-4D97-AF65-F5344CB8AC3E}">
        <p14:creationId xmlns:p14="http://schemas.microsoft.com/office/powerpoint/2010/main" val="163000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F3A313-5B8A-4DA5-808C-42505A55C32A}"/>
              </a:ext>
            </a:extLst>
          </p:cNvPr>
          <p:cNvSpPr/>
          <p:nvPr/>
        </p:nvSpPr>
        <p:spPr>
          <a:xfrm>
            <a:off x="364136" y="2032971"/>
            <a:ext cx="4444930" cy="3394134"/>
          </a:xfrm>
          <a:prstGeom prst="rect">
            <a:avLst/>
          </a:prstGeom>
        </p:spPr>
        <p:txBody>
          <a:bodyPr wrap="square">
            <a:spAutoFit/>
          </a:bodyPr>
          <a:lstStyle/>
          <a:p>
            <a:pPr algn="just">
              <a:lnSpc>
                <a:spcPct val="120000"/>
              </a:lnSpc>
            </a:pPr>
            <a:r>
              <a:rPr lang="en-US" altLang="zh-CN" dirty="0"/>
              <a:t>	Anchor detector</a:t>
            </a:r>
            <a:r>
              <a:rPr lang="zh-CN" altLang="en-US" dirty="0"/>
              <a:t>是个词级的分类器，判断一个词是否是每一类实体的</a:t>
            </a:r>
            <a:r>
              <a:rPr lang="en-US" altLang="zh-CN" dirty="0"/>
              <a:t>anchor word</a:t>
            </a:r>
            <a:r>
              <a:rPr lang="zh-CN" altLang="en-US" dirty="0"/>
              <a:t>。如图，“</a:t>
            </a:r>
            <a:r>
              <a:rPr lang="en-US" altLang="zh-CN" dirty="0"/>
              <a:t>minister”</a:t>
            </a:r>
            <a:r>
              <a:rPr lang="zh-CN" altLang="en-US" dirty="0"/>
              <a:t>是</a:t>
            </a:r>
            <a:r>
              <a:rPr lang="en-US" altLang="zh-CN" dirty="0"/>
              <a:t>PER</a:t>
            </a:r>
            <a:r>
              <a:rPr lang="zh-CN" altLang="en-US" dirty="0"/>
              <a:t>类别实体的一个</a:t>
            </a:r>
            <a:r>
              <a:rPr lang="en-US" altLang="zh-CN" dirty="0"/>
              <a:t>anchor word</a:t>
            </a:r>
            <a:r>
              <a:rPr lang="zh-CN" altLang="en-US" dirty="0"/>
              <a:t>，“</a:t>
            </a:r>
            <a:r>
              <a:rPr lang="en-US" altLang="zh-CN" dirty="0"/>
              <a:t>department”</a:t>
            </a:r>
            <a:r>
              <a:rPr lang="zh-CN" altLang="en-US" dirty="0"/>
              <a:t>是</a:t>
            </a:r>
            <a:r>
              <a:rPr lang="en-US" altLang="zh-CN" dirty="0"/>
              <a:t>ORG</a:t>
            </a:r>
            <a:r>
              <a:rPr lang="zh-CN" altLang="en-US" dirty="0"/>
              <a:t>类实体的一个</a:t>
            </a:r>
            <a:r>
              <a:rPr lang="en-US" altLang="zh-CN" dirty="0"/>
              <a:t>anchor word</a:t>
            </a:r>
            <a:r>
              <a:rPr lang="zh-CN" altLang="en-US" dirty="0"/>
              <a:t>。</a:t>
            </a:r>
            <a:endParaRPr lang="en-US" altLang="zh-CN" dirty="0"/>
          </a:p>
          <a:p>
            <a:pPr algn="just">
              <a:lnSpc>
                <a:spcPct val="120000"/>
              </a:lnSpc>
            </a:pPr>
            <a:r>
              <a:rPr lang="en-US" altLang="zh-CN" dirty="0"/>
              <a:t>	</a:t>
            </a:r>
            <a:r>
              <a:rPr lang="en-US" altLang="zh-CN" b="1" dirty="0"/>
              <a:t>xi</a:t>
            </a:r>
            <a:r>
              <a:rPr lang="zh-CN" altLang="en-US" dirty="0"/>
              <a:t>是</a:t>
            </a:r>
            <a:r>
              <a:rPr lang="en-US" altLang="zh-CN" dirty="0"/>
              <a:t>word embedding</a:t>
            </a:r>
            <a:r>
              <a:rPr lang="zh-CN" altLang="en-US" dirty="0"/>
              <a:t>、</a:t>
            </a:r>
            <a:r>
              <a:rPr lang="en-US" altLang="zh-CN" dirty="0"/>
              <a:t>part-of-speech embedding</a:t>
            </a:r>
            <a:r>
              <a:rPr lang="zh-CN" altLang="en-US" dirty="0"/>
              <a:t>和</a:t>
            </a:r>
            <a:r>
              <a:rPr lang="en-US" altLang="zh-CN" dirty="0"/>
              <a:t>character-based representation of word</a:t>
            </a:r>
            <a:r>
              <a:rPr lang="zh-CN" altLang="en-US" dirty="0"/>
              <a:t>的拼接表示。经过</a:t>
            </a:r>
            <a:r>
              <a:rPr lang="zh-CN" altLang="en-US" b="1" dirty="0"/>
              <a:t>双向</a:t>
            </a:r>
            <a:r>
              <a:rPr lang="en-US" altLang="zh-CN" b="1" dirty="0"/>
              <a:t>LSTM</a:t>
            </a:r>
            <a:r>
              <a:rPr lang="zh-CN" altLang="en-US" dirty="0"/>
              <a:t>得到每个词的基于上下文的特征表示。</a:t>
            </a:r>
            <a:endParaRPr lang="en-US" altLang="zh-CN" dirty="0"/>
          </a:p>
          <a:p>
            <a:pPr algn="just">
              <a:lnSpc>
                <a:spcPct val="120000"/>
              </a:lnSpc>
            </a:pPr>
            <a:endParaRPr lang="zh-CN" altLang="en-US" dirty="0"/>
          </a:p>
        </p:txBody>
      </p:sp>
      <p:sp>
        <p:nvSpPr>
          <p:cNvPr id="9" name="矩形 8">
            <a:extLst>
              <a:ext uri="{FF2B5EF4-FFF2-40B4-BE49-F238E27FC236}">
                <a16:creationId xmlns:a16="http://schemas.microsoft.com/office/drawing/2014/main" id="{30CB28DC-4F55-4CBD-8A0B-FF2A6E123A72}"/>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pic>
        <p:nvPicPr>
          <p:cNvPr id="10" name="图片 9">
            <a:extLst>
              <a:ext uri="{FF2B5EF4-FFF2-40B4-BE49-F238E27FC236}">
                <a16:creationId xmlns:a16="http://schemas.microsoft.com/office/drawing/2014/main" id="{D429DEC0-F750-41A5-93AC-53EA30574387}"/>
              </a:ext>
            </a:extLst>
          </p:cNvPr>
          <p:cNvPicPr/>
          <p:nvPr/>
        </p:nvPicPr>
        <p:blipFill rotWithShape="1">
          <a:blip r:embed="rId3"/>
          <a:srcRect b="19357"/>
          <a:stretch/>
        </p:blipFill>
        <p:spPr>
          <a:xfrm>
            <a:off x="4955822" y="2709333"/>
            <a:ext cx="3677286" cy="3169341"/>
          </a:xfrm>
          <a:prstGeom prst="rect">
            <a:avLst/>
          </a:prstGeom>
        </p:spPr>
      </p:pic>
      <p:sp>
        <p:nvSpPr>
          <p:cNvPr id="12" name="矩形 11">
            <a:extLst>
              <a:ext uri="{FF2B5EF4-FFF2-40B4-BE49-F238E27FC236}">
                <a16:creationId xmlns:a16="http://schemas.microsoft.com/office/drawing/2014/main" id="{C07086C5-0484-4988-993B-47B5160184E2}"/>
              </a:ext>
            </a:extLst>
          </p:cNvPr>
          <p:cNvSpPr/>
          <p:nvPr/>
        </p:nvSpPr>
        <p:spPr>
          <a:xfrm>
            <a:off x="824089" y="95560"/>
            <a:ext cx="6750756" cy="646331"/>
          </a:xfrm>
          <a:prstGeom prst="rect">
            <a:avLst/>
          </a:prstGeom>
        </p:spPr>
        <p:txBody>
          <a:bodyPr wrap="square">
            <a:spAutoFit/>
          </a:bodyPr>
          <a:lstStyle/>
          <a:p>
            <a:pP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r>
              <a:rPr lang="en-US" altLang="zh-CN" sz="3600" b="1" kern="0" dirty="0">
                <a:solidFill>
                  <a:srgbClr val="1557AE"/>
                </a:solidFill>
                <a:latin typeface="黑体" panose="02010609060101010101" pitchFamily="49" charset="-122"/>
                <a:ea typeface="黑体" panose="02010609060101010101" pitchFamily="49" charset="-122"/>
              </a:rPr>
              <a:t>:Anchor Detector</a:t>
            </a:r>
            <a:endParaRPr lang="zh-CN" altLang="en-US" sz="3600" b="1" kern="0" dirty="0">
              <a:solidFill>
                <a:srgbClr val="1557AE"/>
              </a:solidFill>
              <a:latin typeface="黑体" panose="02010609060101010101" pitchFamily="49" charset="-122"/>
              <a:ea typeface="黑体" panose="02010609060101010101" pitchFamily="49" charset="-122"/>
            </a:endParaRPr>
          </a:p>
        </p:txBody>
      </p:sp>
      <p:pic>
        <p:nvPicPr>
          <p:cNvPr id="19" name="图片 18">
            <a:extLst>
              <a:ext uri="{FF2B5EF4-FFF2-40B4-BE49-F238E27FC236}">
                <a16:creationId xmlns:a16="http://schemas.microsoft.com/office/drawing/2014/main" id="{90DF21C0-4F54-4324-9107-229D82665CC4}"/>
              </a:ext>
            </a:extLst>
          </p:cNvPr>
          <p:cNvPicPr>
            <a:picLocks noChangeAspect="1"/>
          </p:cNvPicPr>
          <p:nvPr/>
        </p:nvPicPr>
        <p:blipFill>
          <a:blip r:embed="rId4"/>
          <a:stretch>
            <a:fillRect/>
          </a:stretch>
        </p:blipFill>
        <p:spPr>
          <a:xfrm>
            <a:off x="1262944" y="5108317"/>
            <a:ext cx="3546122" cy="1331143"/>
          </a:xfrm>
          <a:prstGeom prst="rect">
            <a:avLst/>
          </a:prstGeom>
        </p:spPr>
      </p:pic>
      <p:sp>
        <p:nvSpPr>
          <p:cNvPr id="8" name="矩形 7">
            <a:extLst>
              <a:ext uri="{FF2B5EF4-FFF2-40B4-BE49-F238E27FC236}">
                <a16:creationId xmlns:a16="http://schemas.microsoft.com/office/drawing/2014/main" id="{C021AC58-EE00-4242-AC9C-718B8C074191}"/>
              </a:ext>
            </a:extLst>
          </p:cNvPr>
          <p:cNvSpPr/>
          <p:nvPr/>
        </p:nvSpPr>
        <p:spPr>
          <a:xfrm>
            <a:off x="4952930" y="4215546"/>
            <a:ext cx="3677286" cy="1670748"/>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95929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F3A313-5B8A-4DA5-808C-42505A55C32A}"/>
              </a:ext>
            </a:extLst>
          </p:cNvPr>
          <p:cNvSpPr/>
          <p:nvPr/>
        </p:nvSpPr>
        <p:spPr>
          <a:xfrm>
            <a:off x="364136" y="2032971"/>
            <a:ext cx="4444930" cy="1067921"/>
          </a:xfrm>
          <a:prstGeom prst="rect">
            <a:avLst/>
          </a:prstGeom>
        </p:spPr>
        <p:txBody>
          <a:bodyPr wrap="square">
            <a:spAutoFit/>
          </a:bodyPr>
          <a:lstStyle/>
          <a:p>
            <a:pPr algn="just">
              <a:lnSpc>
                <a:spcPct val="120000"/>
              </a:lnSpc>
            </a:pPr>
            <a:r>
              <a:rPr lang="en-US" altLang="zh-CN" dirty="0"/>
              <a:t>	</a:t>
            </a:r>
            <a:r>
              <a:rPr lang="en-US" altLang="zh-CN" b="1" dirty="0"/>
              <a:t> </a:t>
            </a:r>
            <a:r>
              <a:rPr lang="en-US" altLang="zh-CN" b="1" dirty="0" err="1"/>
              <a:t>h</a:t>
            </a:r>
            <a:r>
              <a:rPr lang="en-US" altLang="zh-CN" b="1" baseline="-25000" dirty="0" err="1"/>
              <a:t>i</a:t>
            </a:r>
            <a:r>
              <a:rPr lang="en-US" altLang="zh-CN" b="1" baseline="30000" dirty="0" err="1"/>
              <a:t>A</a:t>
            </a:r>
            <a:r>
              <a:rPr lang="zh-CN" altLang="zh-CN" b="1" dirty="0"/>
              <a:t>被送到</a:t>
            </a:r>
            <a:r>
              <a:rPr lang="en-US" altLang="zh-CN" b="1" dirty="0"/>
              <a:t>MLP</a:t>
            </a:r>
            <a:r>
              <a:rPr lang="zh-CN" altLang="en-US" b="1" dirty="0"/>
              <a:t>分类器</a:t>
            </a:r>
            <a:r>
              <a:rPr lang="zh-CN" altLang="zh-CN" b="1" dirty="0"/>
              <a:t>中，</a:t>
            </a:r>
            <a:r>
              <a:rPr lang="zh-CN" altLang="en-US" b="1" dirty="0"/>
              <a:t>计算单词</a:t>
            </a:r>
            <a:r>
              <a:rPr lang="en-US" altLang="zh-CN" b="1" dirty="0"/>
              <a:t>xi</a:t>
            </a:r>
            <a:r>
              <a:rPr lang="zh-CN" altLang="en-US" b="1" dirty="0"/>
              <a:t>作为一种实体类型的</a:t>
            </a:r>
            <a:r>
              <a:rPr lang="en-US" altLang="zh-CN" b="1" dirty="0"/>
              <a:t>anchor word</a:t>
            </a:r>
            <a:r>
              <a:rPr lang="zh-CN" altLang="en-US" b="1" dirty="0"/>
              <a:t>的得分（若不是</a:t>
            </a:r>
            <a:r>
              <a:rPr lang="en-US" altLang="zh-CN" b="1" dirty="0"/>
              <a:t>anchor word</a:t>
            </a:r>
            <a:r>
              <a:rPr lang="zh-CN" altLang="en-US" b="1" dirty="0"/>
              <a:t>，则为</a:t>
            </a:r>
            <a:r>
              <a:rPr lang="en-US" altLang="zh-CN" b="1" dirty="0"/>
              <a:t>NIL </a:t>
            </a:r>
            <a:r>
              <a:rPr lang="zh-CN" altLang="en-US" b="1" dirty="0"/>
              <a:t>）：</a:t>
            </a:r>
            <a:endParaRPr lang="zh-CN" altLang="en-US" dirty="0"/>
          </a:p>
        </p:txBody>
      </p:sp>
      <p:sp>
        <p:nvSpPr>
          <p:cNvPr id="9" name="矩形 8">
            <a:extLst>
              <a:ext uri="{FF2B5EF4-FFF2-40B4-BE49-F238E27FC236}">
                <a16:creationId xmlns:a16="http://schemas.microsoft.com/office/drawing/2014/main" id="{30CB28DC-4F55-4CBD-8A0B-FF2A6E123A72}"/>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pic>
        <p:nvPicPr>
          <p:cNvPr id="10" name="图片 9">
            <a:extLst>
              <a:ext uri="{FF2B5EF4-FFF2-40B4-BE49-F238E27FC236}">
                <a16:creationId xmlns:a16="http://schemas.microsoft.com/office/drawing/2014/main" id="{D429DEC0-F750-41A5-93AC-53EA30574387}"/>
              </a:ext>
            </a:extLst>
          </p:cNvPr>
          <p:cNvPicPr/>
          <p:nvPr/>
        </p:nvPicPr>
        <p:blipFill rotWithShape="1">
          <a:blip r:embed="rId3"/>
          <a:srcRect b="19357"/>
          <a:stretch/>
        </p:blipFill>
        <p:spPr>
          <a:xfrm>
            <a:off x="4955822" y="2709333"/>
            <a:ext cx="3677286" cy="3169341"/>
          </a:xfrm>
          <a:prstGeom prst="rect">
            <a:avLst/>
          </a:prstGeom>
        </p:spPr>
      </p:pic>
      <p:sp>
        <p:nvSpPr>
          <p:cNvPr id="12" name="矩形 11">
            <a:extLst>
              <a:ext uri="{FF2B5EF4-FFF2-40B4-BE49-F238E27FC236}">
                <a16:creationId xmlns:a16="http://schemas.microsoft.com/office/drawing/2014/main" id="{C07086C5-0484-4988-993B-47B5160184E2}"/>
              </a:ext>
            </a:extLst>
          </p:cNvPr>
          <p:cNvSpPr/>
          <p:nvPr/>
        </p:nvSpPr>
        <p:spPr>
          <a:xfrm>
            <a:off x="824089" y="95560"/>
            <a:ext cx="6750756" cy="646331"/>
          </a:xfrm>
          <a:prstGeom prst="rect">
            <a:avLst/>
          </a:prstGeom>
        </p:spPr>
        <p:txBody>
          <a:bodyPr wrap="square">
            <a:spAutoFit/>
          </a:bodyPr>
          <a:lstStyle/>
          <a:p>
            <a:pP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r>
              <a:rPr lang="en-US" altLang="zh-CN" sz="3600" b="1" kern="0" dirty="0">
                <a:solidFill>
                  <a:srgbClr val="1557AE"/>
                </a:solidFill>
                <a:latin typeface="黑体" panose="02010609060101010101" pitchFamily="49" charset="-122"/>
                <a:ea typeface="黑体" panose="02010609060101010101" pitchFamily="49" charset="-122"/>
              </a:rPr>
              <a:t>:Anchor Detector</a:t>
            </a:r>
            <a:endParaRPr lang="zh-CN" altLang="en-US" sz="3600" b="1" kern="0" dirty="0">
              <a:solidFill>
                <a:srgbClr val="1557AE"/>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7495592C-AF5E-4947-8921-78C33EF011AF}"/>
              </a:ext>
            </a:extLst>
          </p:cNvPr>
          <p:cNvPicPr>
            <a:picLocks noChangeAspect="1"/>
          </p:cNvPicPr>
          <p:nvPr/>
        </p:nvPicPr>
        <p:blipFill>
          <a:blip r:embed="rId4"/>
          <a:stretch>
            <a:fillRect/>
          </a:stretch>
        </p:blipFill>
        <p:spPr>
          <a:xfrm>
            <a:off x="824089" y="3214615"/>
            <a:ext cx="4070384" cy="601084"/>
          </a:xfrm>
          <a:prstGeom prst="rect">
            <a:avLst/>
          </a:prstGeom>
        </p:spPr>
      </p:pic>
      <p:pic>
        <p:nvPicPr>
          <p:cNvPr id="3" name="图片 2">
            <a:extLst>
              <a:ext uri="{FF2B5EF4-FFF2-40B4-BE49-F238E27FC236}">
                <a16:creationId xmlns:a16="http://schemas.microsoft.com/office/drawing/2014/main" id="{447A6A5D-B313-4253-AF49-BC979829A7B1}"/>
              </a:ext>
            </a:extLst>
          </p:cNvPr>
          <p:cNvPicPr>
            <a:picLocks noChangeAspect="1"/>
          </p:cNvPicPr>
          <p:nvPr/>
        </p:nvPicPr>
        <p:blipFill>
          <a:blip r:embed="rId5"/>
          <a:stretch>
            <a:fillRect/>
          </a:stretch>
        </p:blipFill>
        <p:spPr>
          <a:xfrm>
            <a:off x="3431115" y="3919557"/>
            <a:ext cx="1140885" cy="299418"/>
          </a:xfrm>
          <a:prstGeom prst="rect">
            <a:avLst/>
          </a:prstGeom>
        </p:spPr>
      </p:pic>
      <p:sp>
        <p:nvSpPr>
          <p:cNvPr id="4" name="文本框 3">
            <a:extLst>
              <a:ext uri="{FF2B5EF4-FFF2-40B4-BE49-F238E27FC236}">
                <a16:creationId xmlns:a16="http://schemas.microsoft.com/office/drawing/2014/main" id="{1F2DC4E0-F2DC-4942-B788-A86F8B105F02}"/>
              </a:ext>
            </a:extLst>
          </p:cNvPr>
          <p:cNvSpPr txBox="1"/>
          <p:nvPr/>
        </p:nvSpPr>
        <p:spPr>
          <a:xfrm>
            <a:off x="2720623" y="3884600"/>
            <a:ext cx="877163" cy="369332"/>
          </a:xfrm>
          <a:prstGeom prst="rect">
            <a:avLst/>
          </a:prstGeom>
          <a:noFill/>
        </p:spPr>
        <p:txBody>
          <a:bodyPr wrap="none" rtlCol="0">
            <a:spAutoFit/>
          </a:bodyPr>
          <a:lstStyle/>
          <a:p>
            <a:r>
              <a:rPr lang="zh-CN" altLang="en-US" dirty="0"/>
              <a:t>其中，</a:t>
            </a:r>
          </a:p>
        </p:txBody>
      </p:sp>
      <p:pic>
        <p:nvPicPr>
          <p:cNvPr id="5" name="图片 4">
            <a:extLst>
              <a:ext uri="{FF2B5EF4-FFF2-40B4-BE49-F238E27FC236}">
                <a16:creationId xmlns:a16="http://schemas.microsoft.com/office/drawing/2014/main" id="{8203AED4-9D48-45DF-9708-3124DCBF233A}"/>
              </a:ext>
            </a:extLst>
          </p:cNvPr>
          <p:cNvPicPr>
            <a:picLocks noChangeAspect="1"/>
          </p:cNvPicPr>
          <p:nvPr/>
        </p:nvPicPr>
        <p:blipFill>
          <a:blip r:embed="rId6"/>
          <a:stretch>
            <a:fillRect/>
          </a:stretch>
        </p:blipFill>
        <p:spPr>
          <a:xfrm>
            <a:off x="685430" y="5019506"/>
            <a:ext cx="4070385" cy="865647"/>
          </a:xfrm>
          <a:prstGeom prst="rect">
            <a:avLst/>
          </a:prstGeom>
        </p:spPr>
      </p:pic>
      <p:sp>
        <p:nvSpPr>
          <p:cNvPr id="11" name="矩形 10">
            <a:extLst>
              <a:ext uri="{FF2B5EF4-FFF2-40B4-BE49-F238E27FC236}">
                <a16:creationId xmlns:a16="http://schemas.microsoft.com/office/drawing/2014/main" id="{52E9A0C1-76AB-4929-B691-C96EC8110311}"/>
              </a:ext>
            </a:extLst>
          </p:cNvPr>
          <p:cNvSpPr/>
          <p:nvPr/>
        </p:nvSpPr>
        <p:spPr>
          <a:xfrm>
            <a:off x="320489" y="4629320"/>
            <a:ext cx="4444930" cy="403124"/>
          </a:xfrm>
          <a:prstGeom prst="rect">
            <a:avLst/>
          </a:prstGeom>
        </p:spPr>
        <p:txBody>
          <a:bodyPr wrap="square">
            <a:spAutoFit/>
          </a:bodyPr>
          <a:lstStyle/>
          <a:p>
            <a:pPr algn="just">
              <a:lnSpc>
                <a:spcPct val="120000"/>
              </a:lnSpc>
            </a:pPr>
            <a:r>
              <a:rPr lang="en-US" altLang="zh-CN" dirty="0"/>
              <a:t>	</a:t>
            </a:r>
            <a:r>
              <a:rPr lang="en-US" altLang="zh-CN" b="1" dirty="0" err="1"/>
              <a:t>softmax</a:t>
            </a:r>
            <a:r>
              <a:rPr lang="zh-CN" altLang="en-US" b="1" dirty="0"/>
              <a:t>层，将</a:t>
            </a:r>
            <a:r>
              <a:rPr lang="en-US" altLang="zh-CN" b="1" dirty="0" err="1"/>
              <a:t>O</a:t>
            </a:r>
            <a:r>
              <a:rPr lang="en-US" altLang="zh-CN" b="1" baseline="-25000" dirty="0" err="1"/>
              <a:t>i</a:t>
            </a:r>
            <a:r>
              <a:rPr lang="en-US" altLang="zh-CN" b="1" baseline="30000" dirty="0" err="1"/>
              <a:t>A</a:t>
            </a:r>
            <a:r>
              <a:rPr lang="en-US" altLang="zh-CN" b="1" dirty="0"/>
              <a:t> </a:t>
            </a:r>
            <a:r>
              <a:rPr lang="zh-CN" altLang="en-US" b="1" dirty="0"/>
              <a:t>标准化为概率</a:t>
            </a:r>
            <a:r>
              <a:rPr lang="en-US" altLang="zh-CN" b="1" dirty="0"/>
              <a:t>:</a:t>
            </a:r>
            <a:endParaRPr lang="zh-CN" altLang="en-US" dirty="0"/>
          </a:p>
        </p:txBody>
      </p:sp>
      <p:sp>
        <p:nvSpPr>
          <p:cNvPr id="13" name="矩形 12">
            <a:extLst>
              <a:ext uri="{FF2B5EF4-FFF2-40B4-BE49-F238E27FC236}">
                <a16:creationId xmlns:a16="http://schemas.microsoft.com/office/drawing/2014/main" id="{401DD558-4A31-450D-B81B-DECEB449C67F}"/>
              </a:ext>
            </a:extLst>
          </p:cNvPr>
          <p:cNvSpPr/>
          <p:nvPr/>
        </p:nvSpPr>
        <p:spPr>
          <a:xfrm>
            <a:off x="242913" y="5811750"/>
            <a:ext cx="4444930" cy="734945"/>
          </a:xfrm>
          <a:prstGeom prst="rect">
            <a:avLst/>
          </a:prstGeom>
        </p:spPr>
        <p:txBody>
          <a:bodyPr wrap="square">
            <a:spAutoFit/>
          </a:bodyPr>
          <a:lstStyle/>
          <a:p>
            <a:pPr algn="just">
              <a:lnSpc>
                <a:spcPct val="120000"/>
              </a:lnSpc>
            </a:pPr>
            <a:r>
              <a:rPr lang="zh-CN" altLang="en-US" b="1" dirty="0"/>
              <a:t>得到的结果                  是词</a:t>
            </a:r>
            <a:r>
              <a:rPr lang="en-US" altLang="zh-CN" b="1" dirty="0"/>
              <a:t>x</a:t>
            </a:r>
            <a:r>
              <a:rPr lang="en-US" altLang="zh-CN" b="1" baseline="-25000" dirty="0"/>
              <a:t>i </a:t>
            </a:r>
            <a:r>
              <a:rPr lang="zh-CN" altLang="en-US" b="1" dirty="0"/>
              <a:t>是类别</a:t>
            </a:r>
            <a:r>
              <a:rPr lang="en-US" altLang="zh-CN" b="1" dirty="0" err="1"/>
              <a:t>c</a:t>
            </a:r>
            <a:r>
              <a:rPr lang="en-US" altLang="zh-CN" b="1" baseline="-25000" dirty="0" err="1"/>
              <a:t>j</a:t>
            </a:r>
            <a:r>
              <a:rPr lang="zh-CN" altLang="en-US" b="1" dirty="0"/>
              <a:t>的锚词的概率。</a:t>
            </a:r>
            <a:endParaRPr lang="zh-CN" altLang="en-US" dirty="0"/>
          </a:p>
        </p:txBody>
      </p:sp>
      <p:pic>
        <p:nvPicPr>
          <p:cNvPr id="7" name="图片 6">
            <a:extLst>
              <a:ext uri="{FF2B5EF4-FFF2-40B4-BE49-F238E27FC236}">
                <a16:creationId xmlns:a16="http://schemas.microsoft.com/office/drawing/2014/main" id="{A3C79F1B-5858-49DC-BC0B-DF0D9110EE2F}"/>
              </a:ext>
            </a:extLst>
          </p:cNvPr>
          <p:cNvPicPr>
            <a:picLocks noChangeAspect="1"/>
          </p:cNvPicPr>
          <p:nvPr/>
        </p:nvPicPr>
        <p:blipFill>
          <a:blip r:embed="rId7"/>
          <a:stretch>
            <a:fillRect/>
          </a:stretch>
        </p:blipFill>
        <p:spPr>
          <a:xfrm>
            <a:off x="1466674" y="5844642"/>
            <a:ext cx="949466" cy="370232"/>
          </a:xfrm>
          <a:prstGeom prst="rect">
            <a:avLst/>
          </a:prstGeom>
        </p:spPr>
      </p:pic>
      <p:sp>
        <p:nvSpPr>
          <p:cNvPr id="14" name="矩形 13">
            <a:extLst>
              <a:ext uri="{FF2B5EF4-FFF2-40B4-BE49-F238E27FC236}">
                <a16:creationId xmlns:a16="http://schemas.microsoft.com/office/drawing/2014/main" id="{CD83882A-A318-4089-AA2F-61BEB4185910}"/>
              </a:ext>
            </a:extLst>
          </p:cNvPr>
          <p:cNvSpPr/>
          <p:nvPr/>
        </p:nvSpPr>
        <p:spPr>
          <a:xfrm>
            <a:off x="4952930" y="4215546"/>
            <a:ext cx="3677286" cy="1670748"/>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2888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51EC040-EF9D-4EF5-B118-07309B71E9BA}"/>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sp>
        <p:nvSpPr>
          <p:cNvPr id="10" name="矩形 9">
            <a:extLst>
              <a:ext uri="{FF2B5EF4-FFF2-40B4-BE49-F238E27FC236}">
                <a16:creationId xmlns:a16="http://schemas.microsoft.com/office/drawing/2014/main" id="{3D8EAEBB-1B13-4A5E-A642-7F28D3299722}"/>
              </a:ext>
            </a:extLst>
          </p:cNvPr>
          <p:cNvSpPr/>
          <p:nvPr/>
        </p:nvSpPr>
        <p:spPr>
          <a:xfrm>
            <a:off x="824089" y="95560"/>
            <a:ext cx="6750756" cy="646331"/>
          </a:xfrm>
          <a:prstGeom prst="rect">
            <a:avLst/>
          </a:prstGeom>
        </p:spPr>
        <p:txBody>
          <a:bodyPr wrap="square">
            <a:spAutoFit/>
          </a:bodyPr>
          <a:lstStyle/>
          <a:p>
            <a:pP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r>
              <a:rPr lang="en-US" altLang="zh-CN" sz="3600" b="1" kern="0" dirty="0">
                <a:solidFill>
                  <a:srgbClr val="1557AE"/>
                </a:solidFill>
                <a:latin typeface="黑体" panose="02010609060101010101" pitchFamily="49" charset="-122"/>
                <a:ea typeface="黑体" panose="02010609060101010101" pitchFamily="49" charset="-122"/>
              </a:rPr>
              <a:t>:Region Detector</a:t>
            </a:r>
            <a:endParaRPr lang="zh-CN" altLang="en-US" sz="3600" b="1" kern="0" dirty="0">
              <a:solidFill>
                <a:srgbClr val="1557AE"/>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E9F56C2E-ACB2-4EC5-B52B-461883D09C62}"/>
              </a:ext>
            </a:extLst>
          </p:cNvPr>
          <p:cNvSpPr/>
          <p:nvPr/>
        </p:nvSpPr>
        <p:spPr>
          <a:xfrm>
            <a:off x="677333" y="2584861"/>
            <a:ext cx="4278489" cy="2862322"/>
          </a:xfrm>
          <a:prstGeom prst="rect">
            <a:avLst/>
          </a:prstGeom>
        </p:spPr>
        <p:txBody>
          <a:bodyPr wrap="square">
            <a:spAutoFit/>
          </a:bodyPr>
          <a:lstStyle/>
          <a:p>
            <a:r>
              <a:rPr lang="en-US" altLang="zh-CN" dirty="0">
                <a:solidFill>
                  <a:srgbClr val="000000"/>
                </a:solidFill>
                <a:latin typeface="PingFang SC"/>
              </a:rPr>
              <a:t>	</a:t>
            </a:r>
            <a:r>
              <a:rPr lang="zh-CN" altLang="en-US" dirty="0">
                <a:solidFill>
                  <a:srgbClr val="000000"/>
                </a:solidFill>
                <a:latin typeface="PingFang SC"/>
              </a:rPr>
              <a:t>给定一个锚词，</a:t>
            </a:r>
            <a:r>
              <a:rPr lang="en-US" altLang="zh-CN" dirty="0">
                <a:solidFill>
                  <a:srgbClr val="000000"/>
                </a:solidFill>
                <a:latin typeface="PingFang SC"/>
              </a:rPr>
              <a:t>ARNs</a:t>
            </a:r>
            <a:r>
              <a:rPr lang="zh-CN" altLang="en-US" dirty="0">
                <a:solidFill>
                  <a:srgbClr val="000000"/>
                </a:solidFill>
                <a:latin typeface="PingFang SC"/>
              </a:rPr>
              <a:t>将使用区域识别器网络确定其确切的提及块。</a:t>
            </a:r>
            <a:endParaRPr lang="en-US" altLang="zh-CN" dirty="0">
              <a:solidFill>
                <a:srgbClr val="000000"/>
              </a:solidFill>
              <a:latin typeface="PingFang SC"/>
            </a:endParaRPr>
          </a:p>
          <a:p>
            <a:r>
              <a:rPr lang="en-US" altLang="zh-CN" dirty="0">
                <a:solidFill>
                  <a:srgbClr val="000000"/>
                </a:solidFill>
                <a:latin typeface="PingFang SC"/>
              </a:rPr>
              <a:t>	  </a:t>
            </a:r>
            <a:r>
              <a:rPr lang="zh-CN" altLang="en-US" dirty="0">
                <a:solidFill>
                  <a:srgbClr val="000000"/>
                </a:solidFill>
                <a:latin typeface="PingFang SC"/>
              </a:rPr>
              <a:t>受指针网络最近取得的成功（</a:t>
            </a:r>
            <a:r>
              <a:rPr lang="en-US" altLang="zh-CN" dirty="0" err="1">
                <a:solidFill>
                  <a:srgbClr val="000000"/>
                </a:solidFill>
                <a:latin typeface="PingFang SC"/>
              </a:rPr>
              <a:t>Vinyals</a:t>
            </a:r>
            <a:r>
              <a:rPr lang="zh-CN" altLang="en-US" dirty="0">
                <a:solidFill>
                  <a:srgbClr val="000000"/>
                </a:solidFill>
                <a:latin typeface="PingFang SC"/>
              </a:rPr>
              <a:t>等人，</a:t>
            </a:r>
            <a:r>
              <a:rPr lang="en-US" altLang="zh-CN" dirty="0">
                <a:solidFill>
                  <a:srgbClr val="000000"/>
                </a:solidFill>
                <a:latin typeface="PingFang SC"/>
              </a:rPr>
              <a:t>2015</a:t>
            </a:r>
            <a:r>
              <a:rPr lang="zh-CN" altLang="en-US" dirty="0">
                <a:solidFill>
                  <a:srgbClr val="000000"/>
                </a:solidFill>
                <a:latin typeface="PingFang SC"/>
              </a:rPr>
              <a:t>；</a:t>
            </a:r>
            <a:r>
              <a:rPr lang="en-US" altLang="zh-CN" dirty="0">
                <a:solidFill>
                  <a:srgbClr val="000000"/>
                </a:solidFill>
                <a:latin typeface="PingFang SC"/>
              </a:rPr>
              <a:t>Wang</a:t>
            </a:r>
            <a:r>
              <a:rPr lang="zh-CN" altLang="en-US" dirty="0">
                <a:solidFill>
                  <a:srgbClr val="000000"/>
                </a:solidFill>
                <a:latin typeface="PingFang SC"/>
              </a:rPr>
              <a:t>和</a:t>
            </a:r>
            <a:r>
              <a:rPr lang="en-US" altLang="zh-CN" dirty="0">
                <a:solidFill>
                  <a:srgbClr val="000000"/>
                </a:solidFill>
                <a:latin typeface="PingFang SC"/>
              </a:rPr>
              <a:t>Jiang</a:t>
            </a:r>
            <a:r>
              <a:rPr lang="zh-CN" altLang="en-US" dirty="0">
                <a:solidFill>
                  <a:srgbClr val="000000"/>
                </a:solidFill>
                <a:latin typeface="PingFang SC"/>
              </a:rPr>
              <a:t>，</a:t>
            </a:r>
            <a:r>
              <a:rPr lang="en-US" altLang="zh-CN" dirty="0">
                <a:solidFill>
                  <a:srgbClr val="000000"/>
                </a:solidFill>
                <a:latin typeface="PingFang SC"/>
              </a:rPr>
              <a:t>2016</a:t>
            </a:r>
            <a:r>
              <a:rPr lang="zh-CN" altLang="en-US" dirty="0">
                <a:solidFill>
                  <a:srgbClr val="000000"/>
                </a:solidFill>
                <a:latin typeface="PingFang SC"/>
              </a:rPr>
              <a:t>）的启发，本文设计了一种基于指针的架构，以识别以锚词为中心的提及边界。也就是说，我们的区域识别器将通过将“</a:t>
            </a:r>
            <a:r>
              <a:rPr lang="en-US" altLang="zh-CN" dirty="0">
                <a:solidFill>
                  <a:srgbClr val="000000"/>
                </a:solidFill>
                <a:latin typeface="PingFang SC"/>
              </a:rPr>
              <a:t>the”</a:t>
            </a:r>
            <a:r>
              <a:rPr lang="zh-CN" altLang="en-US" dirty="0">
                <a:solidFill>
                  <a:srgbClr val="000000"/>
                </a:solidFill>
                <a:latin typeface="PingFang SC"/>
              </a:rPr>
              <a:t>识别为左边界，“</a:t>
            </a:r>
            <a:r>
              <a:rPr lang="en-US" altLang="zh-CN" dirty="0">
                <a:solidFill>
                  <a:srgbClr val="000000"/>
                </a:solidFill>
                <a:latin typeface="PingFang SC"/>
              </a:rPr>
              <a:t>education”</a:t>
            </a:r>
            <a:r>
              <a:rPr lang="zh-CN" altLang="en-US" dirty="0">
                <a:solidFill>
                  <a:srgbClr val="000000"/>
                </a:solidFill>
                <a:latin typeface="PingFang SC"/>
              </a:rPr>
              <a:t>识别为右边界来检测锚定词“</a:t>
            </a:r>
            <a:r>
              <a:rPr lang="en-US" altLang="zh-CN" dirty="0">
                <a:solidFill>
                  <a:srgbClr val="000000"/>
                </a:solidFill>
                <a:latin typeface="PingFang SC"/>
              </a:rPr>
              <a:t>department”</a:t>
            </a:r>
            <a:r>
              <a:rPr lang="zh-CN" altLang="en-US" dirty="0">
                <a:solidFill>
                  <a:srgbClr val="000000"/>
                </a:solidFill>
                <a:latin typeface="PingFang SC"/>
              </a:rPr>
              <a:t>对应的实体“</a:t>
            </a:r>
            <a:r>
              <a:rPr lang="en-US" altLang="zh-CN" dirty="0">
                <a:solidFill>
                  <a:srgbClr val="000000"/>
                </a:solidFill>
                <a:latin typeface="PingFang SC"/>
              </a:rPr>
              <a:t>department of education”</a:t>
            </a:r>
            <a:r>
              <a:rPr lang="zh-CN" altLang="en-US" dirty="0">
                <a:solidFill>
                  <a:srgbClr val="000000"/>
                </a:solidFill>
                <a:latin typeface="PingFang SC"/>
              </a:rPr>
              <a:t>。</a:t>
            </a:r>
            <a:endParaRPr lang="zh-CN" altLang="en-US" dirty="0"/>
          </a:p>
        </p:txBody>
      </p:sp>
      <p:pic>
        <p:nvPicPr>
          <p:cNvPr id="11" name="图片 10">
            <a:extLst>
              <a:ext uri="{FF2B5EF4-FFF2-40B4-BE49-F238E27FC236}">
                <a16:creationId xmlns:a16="http://schemas.microsoft.com/office/drawing/2014/main" id="{85E99589-A241-4DEA-9C8E-DD24B3E5F66D}"/>
              </a:ext>
            </a:extLst>
          </p:cNvPr>
          <p:cNvPicPr/>
          <p:nvPr/>
        </p:nvPicPr>
        <p:blipFill rotWithShape="1">
          <a:blip r:embed="rId2"/>
          <a:srcRect b="19357"/>
          <a:stretch/>
        </p:blipFill>
        <p:spPr>
          <a:xfrm>
            <a:off x="4955822" y="2584861"/>
            <a:ext cx="3677286" cy="3169341"/>
          </a:xfrm>
          <a:prstGeom prst="rect">
            <a:avLst/>
          </a:prstGeom>
        </p:spPr>
      </p:pic>
      <p:sp>
        <p:nvSpPr>
          <p:cNvPr id="6" name="矩形 5">
            <a:extLst>
              <a:ext uri="{FF2B5EF4-FFF2-40B4-BE49-F238E27FC236}">
                <a16:creationId xmlns:a16="http://schemas.microsoft.com/office/drawing/2014/main" id="{6B713A37-5E77-43A6-B556-C6C70B5D797A}"/>
              </a:ext>
            </a:extLst>
          </p:cNvPr>
          <p:cNvSpPr/>
          <p:nvPr/>
        </p:nvSpPr>
        <p:spPr>
          <a:xfrm>
            <a:off x="4952930" y="2584860"/>
            <a:ext cx="3677286" cy="152907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3016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130BC4DF-19D3-4F3E-8BC3-99B19CCB07A4}"/>
              </a:ext>
            </a:extLst>
          </p:cNvPr>
          <p:cNvPicPr/>
          <p:nvPr/>
        </p:nvPicPr>
        <p:blipFill rotWithShape="1">
          <a:blip r:embed="rId3"/>
          <a:srcRect b="19357"/>
          <a:stretch/>
        </p:blipFill>
        <p:spPr>
          <a:xfrm>
            <a:off x="4955822" y="2584861"/>
            <a:ext cx="3677286" cy="3169341"/>
          </a:xfrm>
          <a:prstGeom prst="rect">
            <a:avLst/>
          </a:prstGeom>
        </p:spPr>
      </p:pic>
      <p:sp>
        <p:nvSpPr>
          <p:cNvPr id="9" name="矩形 8">
            <a:extLst>
              <a:ext uri="{FF2B5EF4-FFF2-40B4-BE49-F238E27FC236}">
                <a16:creationId xmlns:a16="http://schemas.microsoft.com/office/drawing/2014/main" id="{951EC040-EF9D-4EF5-B118-07309B71E9BA}"/>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Sequence-to-Nuggets: Nested Entity Mention Detection via Anchor-Region Networks." </a:t>
            </a:r>
            <a:r>
              <a:rPr lang="en-US" altLang="zh-CN" sz="2000" dirty="0" err="1">
                <a:solidFill>
                  <a:schemeClr val="tx1"/>
                </a:solidFill>
              </a:rPr>
              <a:t>Hongyu</a:t>
            </a:r>
            <a:r>
              <a:rPr lang="en-US" altLang="zh-CN" sz="2000" dirty="0">
                <a:solidFill>
                  <a:schemeClr val="tx1"/>
                </a:solidFill>
              </a:rPr>
              <a:t> Lin, </a:t>
            </a:r>
            <a:r>
              <a:rPr lang="en-US" altLang="zh-CN" sz="2000" dirty="0" err="1">
                <a:solidFill>
                  <a:schemeClr val="tx1"/>
                </a:solidFill>
              </a:rPr>
              <a:t>Yaojie</a:t>
            </a:r>
            <a:r>
              <a:rPr lang="en-US" altLang="zh-CN" sz="2000" dirty="0">
                <a:solidFill>
                  <a:schemeClr val="tx1"/>
                </a:solidFill>
              </a:rPr>
              <a:t> Lu, </a:t>
            </a:r>
            <a:r>
              <a:rPr lang="en-US" altLang="zh-CN" sz="2000" dirty="0" err="1">
                <a:solidFill>
                  <a:schemeClr val="tx1"/>
                </a:solidFill>
              </a:rPr>
              <a:t>Xianpei</a:t>
            </a:r>
            <a:r>
              <a:rPr lang="en-US" altLang="zh-CN" sz="2000" dirty="0">
                <a:solidFill>
                  <a:schemeClr val="tx1"/>
                </a:solidFill>
              </a:rPr>
              <a:t> Han, Le Sun. ACL 2019</a:t>
            </a:r>
            <a:endParaRPr lang="zh-CN" altLang="en-US" sz="2000" dirty="0">
              <a:solidFill>
                <a:schemeClr val="tx1"/>
              </a:solidFill>
            </a:endParaRPr>
          </a:p>
        </p:txBody>
      </p:sp>
      <p:sp>
        <p:nvSpPr>
          <p:cNvPr id="10" name="矩形 9">
            <a:extLst>
              <a:ext uri="{FF2B5EF4-FFF2-40B4-BE49-F238E27FC236}">
                <a16:creationId xmlns:a16="http://schemas.microsoft.com/office/drawing/2014/main" id="{3D8EAEBB-1B13-4A5E-A642-7F28D3299722}"/>
              </a:ext>
            </a:extLst>
          </p:cNvPr>
          <p:cNvSpPr/>
          <p:nvPr/>
        </p:nvSpPr>
        <p:spPr>
          <a:xfrm>
            <a:off x="824089" y="95560"/>
            <a:ext cx="6750756" cy="646331"/>
          </a:xfrm>
          <a:prstGeom prst="rect">
            <a:avLst/>
          </a:prstGeom>
        </p:spPr>
        <p:txBody>
          <a:bodyPr wrap="square">
            <a:spAutoFit/>
          </a:bodyPr>
          <a:lstStyle/>
          <a:p>
            <a:pP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r>
              <a:rPr lang="en-US" altLang="zh-CN" sz="3600" b="1" kern="0" dirty="0">
                <a:solidFill>
                  <a:srgbClr val="1557AE"/>
                </a:solidFill>
                <a:latin typeface="黑体" panose="02010609060101010101" pitchFamily="49" charset="-122"/>
                <a:ea typeface="黑体" panose="02010609060101010101" pitchFamily="49" charset="-122"/>
              </a:rPr>
              <a:t>:Region Detector</a:t>
            </a:r>
            <a:endParaRPr lang="zh-CN" altLang="en-US" sz="3600" b="1" kern="0" dirty="0">
              <a:solidFill>
                <a:srgbClr val="1557AE"/>
              </a:solidFill>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272FEE8A-DB0F-4F13-ACEA-C0F554DB9CD7}"/>
              </a:ext>
            </a:extLst>
          </p:cNvPr>
          <p:cNvPicPr>
            <a:picLocks noChangeAspect="1"/>
          </p:cNvPicPr>
          <p:nvPr/>
        </p:nvPicPr>
        <p:blipFill>
          <a:blip r:embed="rId4"/>
          <a:stretch>
            <a:fillRect/>
          </a:stretch>
        </p:blipFill>
        <p:spPr>
          <a:xfrm>
            <a:off x="556321" y="4288653"/>
            <a:ext cx="4249581" cy="706861"/>
          </a:xfrm>
          <a:prstGeom prst="rect">
            <a:avLst/>
          </a:prstGeom>
        </p:spPr>
      </p:pic>
      <p:sp>
        <p:nvSpPr>
          <p:cNvPr id="12" name="矩形 11">
            <a:extLst>
              <a:ext uri="{FF2B5EF4-FFF2-40B4-BE49-F238E27FC236}">
                <a16:creationId xmlns:a16="http://schemas.microsoft.com/office/drawing/2014/main" id="{F6AFD204-E879-4D74-87A1-C07F975D6CDE}"/>
              </a:ext>
            </a:extLst>
          </p:cNvPr>
          <p:cNvSpPr/>
          <p:nvPr/>
        </p:nvSpPr>
        <p:spPr>
          <a:xfrm>
            <a:off x="406400" y="3606213"/>
            <a:ext cx="4549423" cy="646331"/>
          </a:xfrm>
          <a:prstGeom prst="rect">
            <a:avLst/>
          </a:prstGeom>
        </p:spPr>
        <p:txBody>
          <a:bodyPr wrap="square">
            <a:spAutoFit/>
          </a:bodyPr>
          <a:lstStyle/>
          <a:p>
            <a:r>
              <a:rPr lang="zh-CN" altLang="en-US" dirty="0">
                <a:solidFill>
                  <a:srgbClr val="000000"/>
                </a:solidFill>
                <a:latin typeface="PingFang SC"/>
              </a:rPr>
              <a:t>对于每一个锚词</a:t>
            </a:r>
            <a:r>
              <a:rPr lang="en-US" altLang="zh-CN" dirty="0">
                <a:solidFill>
                  <a:srgbClr val="000000"/>
                </a:solidFill>
                <a:latin typeface="PingFang SC"/>
              </a:rPr>
              <a:t>x</a:t>
            </a:r>
            <a:r>
              <a:rPr lang="en-US" altLang="zh-CN" baseline="-25000" dirty="0">
                <a:solidFill>
                  <a:srgbClr val="000000"/>
                </a:solidFill>
                <a:latin typeface="PingFang SC"/>
              </a:rPr>
              <a:t>i</a:t>
            </a:r>
            <a:r>
              <a:rPr lang="zh-CN" altLang="en-US" dirty="0">
                <a:solidFill>
                  <a:srgbClr val="000000"/>
                </a:solidFill>
                <a:latin typeface="PingFang SC"/>
              </a:rPr>
              <a:t>，计算它的左实体边界得分和右实体边界得分：</a:t>
            </a:r>
            <a:endParaRPr lang="zh-CN" altLang="en-US" dirty="0"/>
          </a:p>
        </p:txBody>
      </p:sp>
      <p:pic>
        <p:nvPicPr>
          <p:cNvPr id="2" name="图片 1">
            <a:extLst>
              <a:ext uri="{FF2B5EF4-FFF2-40B4-BE49-F238E27FC236}">
                <a16:creationId xmlns:a16="http://schemas.microsoft.com/office/drawing/2014/main" id="{44CB0BC2-4DFC-4952-9746-6115D395857A}"/>
              </a:ext>
            </a:extLst>
          </p:cNvPr>
          <p:cNvPicPr>
            <a:picLocks noChangeAspect="1"/>
          </p:cNvPicPr>
          <p:nvPr/>
        </p:nvPicPr>
        <p:blipFill rotWithShape="1">
          <a:blip r:embed="rId5"/>
          <a:srcRect t="9991"/>
          <a:stretch/>
        </p:blipFill>
        <p:spPr>
          <a:xfrm>
            <a:off x="1237314" y="5988383"/>
            <a:ext cx="2171700" cy="488679"/>
          </a:xfrm>
          <a:prstGeom prst="rect">
            <a:avLst/>
          </a:prstGeom>
        </p:spPr>
      </p:pic>
      <p:sp>
        <p:nvSpPr>
          <p:cNvPr id="13" name="矩形 12">
            <a:extLst>
              <a:ext uri="{FF2B5EF4-FFF2-40B4-BE49-F238E27FC236}">
                <a16:creationId xmlns:a16="http://schemas.microsoft.com/office/drawing/2014/main" id="{CC3F69CA-9C82-4E15-975C-1D5DC5459A6C}"/>
              </a:ext>
            </a:extLst>
          </p:cNvPr>
          <p:cNvSpPr/>
          <p:nvPr/>
        </p:nvSpPr>
        <p:spPr>
          <a:xfrm>
            <a:off x="406399" y="5232343"/>
            <a:ext cx="4549423" cy="646331"/>
          </a:xfrm>
          <a:prstGeom prst="rect">
            <a:avLst/>
          </a:prstGeom>
        </p:spPr>
        <p:txBody>
          <a:bodyPr wrap="square">
            <a:spAutoFit/>
          </a:bodyPr>
          <a:lstStyle/>
          <a:p>
            <a:r>
              <a:rPr lang="zh-CN" altLang="en-US" dirty="0">
                <a:solidFill>
                  <a:srgbClr val="000000"/>
                </a:solidFill>
                <a:latin typeface="PingFang SC"/>
              </a:rPr>
              <a:t>各取最大得分对应的索引</a:t>
            </a:r>
            <a:r>
              <a:rPr lang="en-US" altLang="zh-CN" dirty="0">
                <a:solidFill>
                  <a:srgbClr val="000000"/>
                </a:solidFill>
                <a:latin typeface="PingFang SC"/>
              </a:rPr>
              <a:t>j</a:t>
            </a:r>
            <a:r>
              <a:rPr lang="zh-CN" altLang="en-US" dirty="0">
                <a:solidFill>
                  <a:srgbClr val="000000"/>
                </a:solidFill>
                <a:latin typeface="PingFang SC"/>
              </a:rPr>
              <a:t>分别作为实体的左右边界          ，       ；得到最终实体 ：</a:t>
            </a:r>
            <a:endParaRPr lang="zh-CN" altLang="en-US" dirty="0"/>
          </a:p>
        </p:txBody>
      </p:sp>
      <p:pic>
        <p:nvPicPr>
          <p:cNvPr id="7" name="图片 6">
            <a:extLst>
              <a:ext uri="{FF2B5EF4-FFF2-40B4-BE49-F238E27FC236}">
                <a16:creationId xmlns:a16="http://schemas.microsoft.com/office/drawing/2014/main" id="{AF8915EB-C78A-466C-848A-99A617DD74FC}"/>
              </a:ext>
            </a:extLst>
          </p:cNvPr>
          <p:cNvPicPr>
            <a:picLocks noChangeAspect="1"/>
          </p:cNvPicPr>
          <p:nvPr/>
        </p:nvPicPr>
        <p:blipFill>
          <a:blip r:embed="rId6"/>
          <a:stretch>
            <a:fillRect/>
          </a:stretch>
        </p:blipFill>
        <p:spPr>
          <a:xfrm>
            <a:off x="1548201" y="5555508"/>
            <a:ext cx="376006" cy="341823"/>
          </a:xfrm>
          <a:prstGeom prst="rect">
            <a:avLst/>
          </a:prstGeom>
        </p:spPr>
      </p:pic>
      <p:pic>
        <p:nvPicPr>
          <p:cNvPr id="8" name="图片 7">
            <a:extLst>
              <a:ext uri="{FF2B5EF4-FFF2-40B4-BE49-F238E27FC236}">
                <a16:creationId xmlns:a16="http://schemas.microsoft.com/office/drawing/2014/main" id="{D5985AF3-C01A-405D-B869-06D2B393D132}"/>
              </a:ext>
            </a:extLst>
          </p:cNvPr>
          <p:cNvPicPr>
            <a:picLocks noChangeAspect="1"/>
          </p:cNvPicPr>
          <p:nvPr/>
        </p:nvPicPr>
        <p:blipFill>
          <a:blip r:embed="rId7"/>
          <a:stretch>
            <a:fillRect/>
          </a:stretch>
        </p:blipFill>
        <p:spPr>
          <a:xfrm>
            <a:off x="2030863" y="5546376"/>
            <a:ext cx="457602" cy="341823"/>
          </a:xfrm>
          <a:prstGeom prst="rect">
            <a:avLst/>
          </a:prstGeom>
        </p:spPr>
      </p:pic>
      <p:pic>
        <p:nvPicPr>
          <p:cNvPr id="14" name="图片 13">
            <a:extLst>
              <a:ext uri="{FF2B5EF4-FFF2-40B4-BE49-F238E27FC236}">
                <a16:creationId xmlns:a16="http://schemas.microsoft.com/office/drawing/2014/main" id="{04939469-8883-4F2C-B952-D5A00B23CF36}"/>
              </a:ext>
            </a:extLst>
          </p:cNvPr>
          <p:cNvPicPr>
            <a:picLocks noChangeAspect="1"/>
          </p:cNvPicPr>
          <p:nvPr/>
        </p:nvPicPr>
        <p:blipFill>
          <a:blip r:embed="rId8"/>
          <a:stretch>
            <a:fillRect/>
          </a:stretch>
        </p:blipFill>
        <p:spPr>
          <a:xfrm>
            <a:off x="824089" y="2793563"/>
            <a:ext cx="3933484" cy="535866"/>
          </a:xfrm>
          <a:prstGeom prst="rect">
            <a:avLst/>
          </a:prstGeom>
        </p:spPr>
      </p:pic>
      <p:sp>
        <p:nvSpPr>
          <p:cNvPr id="15" name="矩形 14">
            <a:extLst>
              <a:ext uri="{FF2B5EF4-FFF2-40B4-BE49-F238E27FC236}">
                <a16:creationId xmlns:a16="http://schemas.microsoft.com/office/drawing/2014/main" id="{06EAA668-B335-4824-9F88-8429632AE5F0}"/>
              </a:ext>
            </a:extLst>
          </p:cNvPr>
          <p:cNvSpPr/>
          <p:nvPr/>
        </p:nvSpPr>
        <p:spPr>
          <a:xfrm>
            <a:off x="516119" y="2044345"/>
            <a:ext cx="4549423" cy="646331"/>
          </a:xfrm>
          <a:prstGeom prst="rect">
            <a:avLst/>
          </a:prstGeom>
        </p:spPr>
        <p:txBody>
          <a:bodyPr wrap="square">
            <a:spAutoFit/>
          </a:bodyPr>
          <a:lstStyle/>
          <a:p>
            <a:r>
              <a:rPr lang="zh-CN" altLang="en-US" dirty="0">
                <a:solidFill>
                  <a:srgbClr val="000000"/>
                </a:solidFill>
                <a:latin typeface="PingFang SC"/>
              </a:rPr>
              <a:t>使用双向</a:t>
            </a:r>
            <a:r>
              <a:rPr lang="en-US" altLang="zh-CN" dirty="0">
                <a:solidFill>
                  <a:srgbClr val="000000"/>
                </a:solidFill>
                <a:latin typeface="PingFang SC"/>
              </a:rPr>
              <a:t>LSTM</a:t>
            </a:r>
            <a:r>
              <a:rPr lang="zh-CN" altLang="en-US" dirty="0">
                <a:solidFill>
                  <a:srgbClr val="000000"/>
                </a:solidFill>
                <a:latin typeface="PingFang SC"/>
              </a:rPr>
              <a:t>获得</a:t>
            </a:r>
            <a:r>
              <a:rPr lang="en-US" altLang="zh-CN" dirty="0">
                <a:solidFill>
                  <a:srgbClr val="000000"/>
                </a:solidFill>
                <a:latin typeface="PingFang SC"/>
              </a:rPr>
              <a:t>x</a:t>
            </a:r>
            <a:r>
              <a:rPr lang="en-US" altLang="zh-CN" baseline="-25000" dirty="0">
                <a:solidFill>
                  <a:srgbClr val="000000"/>
                </a:solidFill>
                <a:latin typeface="PingFang SC"/>
              </a:rPr>
              <a:t>i</a:t>
            </a:r>
            <a:r>
              <a:rPr lang="zh-CN" altLang="en-US" dirty="0">
                <a:solidFill>
                  <a:srgbClr val="000000"/>
                </a:solidFill>
                <a:latin typeface="PingFang SC"/>
              </a:rPr>
              <a:t>的表示         ，为捕获局部特征，</a:t>
            </a:r>
            <a:r>
              <a:rPr lang="zh-CN" altLang="en-US" dirty="0"/>
              <a:t>进一步引入对       上的卷积层</a:t>
            </a:r>
            <a:r>
              <a:rPr lang="zh-CN" altLang="en-US" dirty="0">
                <a:solidFill>
                  <a:srgbClr val="000000"/>
                </a:solidFill>
                <a:latin typeface="PingFang SC"/>
              </a:rPr>
              <a:t>：</a:t>
            </a:r>
            <a:endParaRPr lang="zh-CN" altLang="en-US" dirty="0"/>
          </a:p>
        </p:txBody>
      </p:sp>
      <p:pic>
        <p:nvPicPr>
          <p:cNvPr id="16" name="图片 15">
            <a:extLst>
              <a:ext uri="{FF2B5EF4-FFF2-40B4-BE49-F238E27FC236}">
                <a16:creationId xmlns:a16="http://schemas.microsoft.com/office/drawing/2014/main" id="{2929D62E-A904-4963-932B-ED0AF8E645AC}"/>
              </a:ext>
            </a:extLst>
          </p:cNvPr>
          <p:cNvPicPr>
            <a:picLocks noChangeAspect="1"/>
          </p:cNvPicPr>
          <p:nvPr/>
        </p:nvPicPr>
        <p:blipFill>
          <a:blip r:embed="rId9"/>
          <a:stretch>
            <a:fillRect/>
          </a:stretch>
        </p:blipFill>
        <p:spPr>
          <a:xfrm>
            <a:off x="3409014" y="2103041"/>
            <a:ext cx="352425" cy="290513"/>
          </a:xfrm>
          <a:prstGeom prst="rect">
            <a:avLst/>
          </a:prstGeom>
        </p:spPr>
      </p:pic>
      <p:pic>
        <p:nvPicPr>
          <p:cNvPr id="17" name="图片 16">
            <a:extLst>
              <a:ext uri="{FF2B5EF4-FFF2-40B4-BE49-F238E27FC236}">
                <a16:creationId xmlns:a16="http://schemas.microsoft.com/office/drawing/2014/main" id="{2093288D-AEA8-430A-A9C6-0C3707AE6E3D}"/>
              </a:ext>
            </a:extLst>
          </p:cNvPr>
          <p:cNvPicPr>
            <a:picLocks noChangeAspect="1"/>
          </p:cNvPicPr>
          <p:nvPr/>
        </p:nvPicPr>
        <p:blipFill>
          <a:blip r:embed="rId9"/>
          <a:stretch>
            <a:fillRect/>
          </a:stretch>
        </p:blipFill>
        <p:spPr>
          <a:xfrm>
            <a:off x="2904189" y="2364658"/>
            <a:ext cx="352425" cy="290513"/>
          </a:xfrm>
          <a:prstGeom prst="rect">
            <a:avLst/>
          </a:prstGeom>
        </p:spPr>
      </p:pic>
      <p:sp>
        <p:nvSpPr>
          <p:cNvPr id="18" name="矩形 17">
            <a:extLst>
              <a:ext uri="{FF2B5EF4-FFF2-40B4-BE49-F238E27FC236}">
                <a16:creationId xmlns:a16="http://schemas.microsoft.com/office/drawing/2014/main" id="{48A4A284-4C77-4F3C-B444-5AB255F810BA}"/>
              </a:ext>
            </a:extLst>
          </p:cNvPr>
          <p:cNvSpPr/>
          <p:nvPr/>
        </p:nvSpPr>
        <p:spPr>
          <a:xfrm>
            <a:off x="4952930" y="2584860"/>
            <a:ext cx="3677286" cy="152907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8114844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2144</TotalTime>
  <Words>1542</Words>
  <Application>Microsoft Office PowerPoint</Application>
  <PresentationFormat>全屏显示(4:3)</PresentationFormat>
  <Paragraphs>97</Paragraphs>
  <Slides>16</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-apple-system</vt:lpstr>
      <vt:lpstr>PingFang SC</vt:lpstr>
      <vt:lpstr>PingFang SC Semibold</vt:lpstr>
      <vt:lpstr>等线</vt:lpstr>
      <vt:lpstr>等线 Light</vt:lpstr>
      <vt:lpstr>方正兰亭中黑_GBK</vt:lpstr>
      <vt:lpstr>黑体</vt:lpstr>
      <vt:lpstr>楷体</vt: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武乐飞</dc:creator>
  <cp:lastModifiedBy>张载</cp:lastModifiedBy>
  <cp:revision>80</cp:revision>
  <dcterms:created xsi:type="dcterms:W3CDTF">2020-12-11T13:22:15Z</dcterms:created>
  <dcterms:modified xsi:type="dcterms:W3CDTF">2021-11-11T06:30:31Z</dcterms:modified>
</cp:coreProperties>
</file>