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1877" r:id="rId3"/>
    <p:sldId id="1864" r:id="rId4"/>
    <p:sldId id="1876" r:id="rId5"/>
    <p:sldId id="1861" r:id="rId6"/>
    <p:sldId id="1862" r:id="rId7"/>
    <p:sldId id="1863" r:id="rId8"/>
    <p:sldId id="1865" r:id="rId9"/>
    <p:sldId id="1866" r:id="rId10"/>
    <p:sldId id="1867" r:id="rId11"/>
    <p:sldId id="1868" r:id="rId12"/>
    <p:sldId id="1869" r:id="rId13"/>
    <p:sldId id="1870" r:id="rId14"/>
    <p:sldId id="1871" r:id="rId15"/>
    <p:sldId id="1874" r:id="rId16"/>
    <p:sldId id="1875" r:id="rId17"/>
    <p:sldId id="1872" r:id="rId18"/>
    <p:sldId id="1873" r:id="rId19"/>
    <p:sldId id="18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03" autoAdjust="0"/>
  </p:normalViewPr>
  <p:slideViewPr>
    <p:cSldViewPr snapToGrid="0">
      <p:cViewPr varScale="1">
        <p:scale>
          <a:sx n="77" d="100"/>
          <a:sy n="77" d="100"/>
        </p:scale>
        <p:origin x="18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37367-ECEC-4585-A1A6-0A3D90E5792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6427C-5FB0-4207-A35B-3C54E17AD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大家好，我今天讲的是嵌套</a:t>
            </a:r>
            <a:r>
              <a:rPr lang="en-US" altLang="zh-CN" dirty="0"/>
              <a:t>NER</a:t>
            </a:r>
            <a:r>
              <a:rPr lang="zh-CN" altLang="en-US" dirty="0"/>
              <a:t>主题的一篇论文</a:t>
            </a:r>
            <a:r>
              <a:rPr lang="en-US" altLang="zh-CN" dirty="0"/>
              <a:t>,</a:t>
            </a:r>
            <a:r>
              <a:rPr lang="zh-CN" altLang="en-US" dirty="0"/>
              <a:t>其实也不能说嵌套，因为这篇文章考虑的更有广度，即考虑了重叠也考虑了不连续的实体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GCN</a:t>
            </a:r>
          </a:p>
          <a:p>
            <a:r>
              <a:rPr lang="zh-CN" altLang="en-US" dirty="0"/>
              <a:t>在标准</a:t>
            </a:r>
            <a:r>
              <a:rPr lang="en-US" altLang="zh-CN" dirty="0"/>
              <a:t>GCN</a:t>
            </a:r>
            <a:r>
              <a:rPr lang="zh-CN" altLang="en-US" dirty="0"/>
              <a:t>中</a:t>
            </a:r>
            <a:r>
              <a:rPr lang="en-US" altLang="zh-CN" dirty="0"/>
              <a:t>A</a:t>
            </a:r>
            <a:r>
              <a:rPr lang="zh-CN" altLang="en-US" dirty="0"/>
              <a:t>表示句法依存的邻接矩阵，</a:t>
            </a:r>
            <a:r>
              <a:rPr lang="en-US" altLang="zh-CN" dirty="0"/>
              <a:t>h</a:t>
            </a:r>
            <a:r>
              <a:rPr lang="zh-CN" altLang="en-US" dirty="0"/>
              <a:t>表示词表示</a:t>
            </a:r>
            <a:endParaRPr lang="en-US" altLang="zh-CN" dirty="0"/>
          </a:p>
          <a:p>
            <a:r>
              <a:rPr lang="zh-CN" altLang="en-US" dirty="0"/>
              <a:t>在作者在这里采用何种带有注意力引导的</a:t>
            </a:r>
            <a:r>
              <a:rPr lang="en-US" altLang="zh-CN" dirty="0"/>
              <a:t>GCN</a:t>
            </a:r>
            <a:r>
              <a:rPr lang="zh-CN" altLang="en-US" dirty="0"/>
              <a:t>来增强这种特征</a:t>
            </a:r>
            <a:endParaRPr lang="en-US" altLang="zh-CN" dirty="0"/>
          </a:p>
          <a:p>
            <a:r>
              <a:rPr lang="zh-CN" altLang="en-US" dirty="0"/>
              <a:t>对于每个注意力头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AGGCN</a:t>
            </a:r>
            <a:r>
              <a:rPr lang="zh-CN" altLang="en-US" dirty="0"/>
              <a:t>使用</a:t>
            </a:r>
            <a:r>
              <a:rPr lang="en-US" altLang="zh-CN" dirty="0"/>
              <a:t>A-</a:t>
            </a:r>
            <a:r>
              <a:rPr lang="zh-CN" altLang="en-US" dirty="0"/>
              <a:t>和一个全连接层来更新</a:t>
            </a:r>
            <a:r>
              <a:rPr lang="en-US" altLang="zh-CN" dirty="0"/>
              <a:t>word </a:t>
            </a:r>
            <a:r>
              <a:rPr lang="zh-CN" altLang="en-US" dirty="0"/>
              <a:t>表示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8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h</a:t>
            </a:r>
            <a:r>
              <a:rPr lang="zh-CN" altLang="en-US" dirty="0"/>
              <a:t>‘其实既有原始的词表示又融合了句法依赖信息</a:t>
            </a:r>
            <a:endParaRPr lang="en-US" altLang="zh-CN" dirty="0"/>
          </a:p>
          <a:p>
            <a:r>
              <a:rPr lang="en-US" altLang="zh-CN" dirty="0"/>
              <a:t>Hi</a:t>
            </a:r>
            <a:r>
              <a:rPr lang="zh-CN" altLang="en-US" dirty="0"/>
              <a:t>是头 </a:t>
            </a:r>
            <a:r>
              <a:rPr lang="en-US" altLang="zh-CN" dirty="0" err="1"/>
              <a:t>hj</a:t>
            </a:r>
            <a:r>
              <a:rPr lang="zh-CN" altLang="en-US" dirty="0"/>
              <a:t>是尾 </a:t>
            </a:r>
            <a:r>
              <a:rPr lang="en-US" altLang="zh-CN" dirty="0"/>
              <a:t>w</a:t>
            </a:r>
            <a:r>
              <a:rPr lang="zh-CN" altLang="en-US" dirty="0"/>
              <a:t>是宽度  之前也有一些类似的手段 比如那个两阶段的论文</a:t>
            </a:r>
            <a:r>
              <a:rPr lang="en-US" altLang="zh-CN" dirty="0"/>
              <a:t>locate and label</a:t>
            </a:r>
            <a:r>
              <a:rPr lang="zh-CN" altLang="en-US" dirty="0"/>
              <a:t>那篇，采用了最大池化做增强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联合解码阶段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3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/>
              <a:t>#1</a:t>
            </a:r>
            <a:r>
              <a:rPr lang="zh-CN" altLang="en-US" dirty="0"/>
              <a:t>枚举所有出所有的</a:t>
            </a:r>
            <a:r>
              <a:rPr lang="en-US" altLang="zh-CN" dirty="0"/>
              <a:t>span</a:t>
            </a:r>
          </a:p>
          <a:p>
            <a:r>
              <a:rPr lang="en-US" altLang="zh-CN" dirty="0"/>
              <a:t>2-4 </a:t>
            </a:r>
            <a:r>
              <a:rPr lang="zh-CN" altLang="en-US" dirty="0"/>
              <a:t>对于每个</a:t>
            </a:r>
            <a:r>
              <a:rPr lang="en-US" altLang="zh-CN" dirty="0"/>
              <a:t>span</a:t>
            </a:r>
            <a:r>
              <a:rPr lang="zh-CN" altLang="en-US" dirty="0"/>
              <a:t>进行识别</a:t>
            </a:r>
            <a:endParaRPr lang="en-US" altLang="zh-CN" dirty="0"/>
          </a:p>
          <a:p>
            <a:r>
              <a:rPr lang="en-US" altLang="zh-CN" dirty="0"/>
              <a:t>5-7</a:t>
            </a:r>
            <a:r>
              <a:rPr lang="zh-CN" altLang="en-US" dirty="0"/>
              <a:t>对每对</a:t>
            </a:r>
            <a:r>
              <a:rPr lang="en-US" altLang="zh-CN" dirty="0"/>
              <a:t>span</a:t>
            </a:r>
            <a:r>
              <a:rPr lang="zh-CN" altLang="en-US" dirty="0"/>
              <a:t>进行关系分类</a:t>
            </a:r>
            <a:endParaRPr lang="en-US" altLang="zh-CN" dirty="0"/>
          </a:p>
          <a:p>
            <a:r>
              <a:rPr lang="en-US" altLang="zh-CN" dirty="0"/>
              <a:t>8: </a:t>
            </a:r>
            <a:r>
              <a:rPr lang="zh-CN" altLang="en-US" dirty="0"/>
              <a:t>构建一个实体片段图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：找出所有的子图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6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首先作者为了验证模型同时识别重叠和不连续的，作者在</a:t>
            </a:r>
            <a:r>
              <a:rPr lang="en-US" altLang="zh-CN" dirty="0"/>
              <a:t>CLEF</a:t>
            </a:r>
            <a:r>
              <a:rPr lang="zh-CN" altLang="en-US" dirty="0"/>
              <a:t>、</a:t>
            </a:r>
            <a:r>
              <a:rPr lang="en-US" altLang="zh-CN" dirty="0"/>
              <a:t>CLEF-Dis</a:t>
            </a:r>
            <a:r>
              <a:rPr lang="zh-CN" altLang="en-US" dirty="0"/>
              <a:t>、</a:t>
            </a:r>
            <a:r>
              <a:rPr lang="en-US" altLang="zh-CN" dirty="0"/>
              <a:t>CADEC</a:t>
            </a:r>
            <a:r>
              <a:rPr lang="zh-CN" altLang="en-US" dirty="0"/>
              <a:t>三个数据集上测试。</a:t>
            </a:r>
            <a:r>
              <a:rPr lang="en-US" altLang="zh-CN" dirty="0"/>
              <a:t>CLEF </a:t>
            </a:r>
            <a:r>
              <a:rPr lang="zh-CN" altLang="en-US" dirty="0"/>
              <a:t>是一个医疗诊断数据集</a:t>
            </a:r>
            <a:endParaRPr lang="en-US" altLang="zh-CN" dirty="0"/>
          </a:p>
          <a:p>
            <a:r>
              <a:rPr lang="zh-CN" altLang="en-US" dirty="0"/>
              <a:t>然后为了和重叠实体识别的</a:t>
            </a:r>
            <a:r>
              <a:rPr lang="en-US" altLang="zh-CN" dirty="0"/>
              <a:t>SOTA</a:t>
            </a:r>
            <a:r>
              <a:rPr lang="zh-CN" altLang="en-US" dirty="0"/>
              <a:t>模型比较，作者在</a:t>
            </a:r>
            <a:r>
              <a:rPr lang="en-US" altLang="zh-CN" dirty="0"/>
              <a:t>GENIA</a:t>
            </a:r>
            <a:r>
              <a:rPr lang="zh-CN" altLang="en-US" dirty="0"/>
              <a:t>和</a:t>
            </a:r>
            <a:r>
              <a:rPr lang="en-US" altLang="zh-CN" dirty="0"/>
              <a:t>ACE05</a:t>
            </a:r>
            <a:r>
              <a:rPr lang="zh-CN" altLang="en-US" dirty="0"/>
              <a:t>数据集上比较。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CLEF</a:t>
            </a:r>
            <a:r>
              <a:rPr lang="zh-CN" altLang="en-US" dirty="0"/>
              <a:t>上，主要是</a:t>
            </a:r>
            <a:r>
              <a:rPr lang="en-US" altLang="zh-CN" dirty="0"/>
              <a:t>BIOHD</a:t>
            </a:r>
            <a:r>
              <a:rPr lang="zh-CN" altLang="en-US" dirty="0"/>
              <a:t>这种扩展标注模式的方法，令人感到意外的是，基于转移的方法居然还是不如</a:t>
            </a:r>
            <a:r>
              <a:rPr lang="en-US" altLang="zh-CN" dirty="0"/>
              <a:t>2015</a:t>
            </a:r>
            <a:r>
              <a:rPr lang="zh-CN" altLang="en-US" dirty="0"/>
              <a:t>年的性能（可能是因为</a:t>
            </a:r>
            <a:r>
              <a:rPr lang="en-US" altLang="zh-CN" dirty="0"/>
              <a:t>2015</a:t>
            </a:r>
            <a:r>
              <a:rPr lang="zh-CN" altLang="en-US" dirty="0"/>
              <a:t>年作者又实施了精心设计的特征工程），于此同时做了消融实验，去除</a:t>
            </a:r>
            <a:r>
              <a:rPr lang="en-US" altLang="zh-CN" dirty="0"/>
              <a:t>BERT</a:t>
            </a:r>
            <a:r>
              <a:rPr lang="zh-CN" altLang="en-US" dirty="0"/>
              <a:t>后，发现。。。说明</a:t>
            </a:r>
            <a:r>
              <a:rPr lang="en-US" altLang="zh-CN" dirty="0"/>
              <a:t>BERT</a:t>
            </a:r>
            <a:r>
              <a:rPr lang="zh-CN" altLang="en-US" dirty="0"/>
              <a:t>太强大了。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CLEF-Dis</a:t>
            </a:r>
            <a:r>
              <a:rPr lang="zh-CN" altLang="en-US" dirty="0"/>
              <a:t>上，比之前最好的模型高出</a:t>
            </a:r>
            <a:r>
              <a:rPr lang="en-US" altLang="zh-CN" dirty="0"/>
              <a:t>0.4 </a:t>
            </a:r>
            <a:r>
              <a:rPr lang="zh-CN" altLang="en-US" dirty="0"/>
              <a:t>，实现了改数据集上的</a:t>
            </a:r>
            <a:r>
              <a:rPr lang="en-US" altLang="zh-CN" dirty="0"/>
              <a:t>SOTA</a:t>
            </a:r>
            <a:r>
              <a:rPr lang="zh-CN" altLang="en-US" dirty="0"/>
              <a:t>结果（但是这个我觉得不是很科学，毕竟数据集不是基准数据集，是自己经过处理后创建的），消融。。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CADEC</a:t>
            </a:r>
            <a:r>
              <a:rPr lang="zh-CN" altLang="en-US" dirty="0"/>
              <a:t>上的表现</a:t>
            </a:r>
            <a:r>
              <a:rPr lang="en-US" altLang="zh-CN" dirty="0"/>
              <a:t>2016</a:t>
            </a:r>
            <a:r>
              <a:rPr lang="zh-CN" altLang="en-US" dirty="0"/>
              <a:t>年这个</a:t>
            </a:r>
            <a:r>
              <a:rPr lang="en-US" altLang="zh-CN" dirty="0" err="1"/>
              <a:t>basline</a:t>
            </a:r>
            <a:r>
              <a:rPr lang="zh-CN" altLang="en-US" dirty="0"/>
              <a:t>方法也是采用了扩展标记的模式，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tang</a:t>
            </a:r>
            <a:r>
              <a:rPr lang="zh-CN" altLang="en-US" dirty="0"/>
              <a:t>也是采取一种多标签的方法，效果比</a:t>
            </a:r>
            <a:r>
              <a:rPr lang="en-US" altLang="zh-CN" dirty="0"/>
              <a:t>baseline</a:t>
            </a:r>
            <a:r>
              <a:rPr lang="zh-CN" altLang="en-US" dirty="0"/>
              <a:t>好一点，因为使用了深层神经网络的原因，和这些</a:t>
            </a:r>
            <a:r>
              <a:rPr lang="en-US" altLang="zh-CN" dirty="0"/>
              <a:t>baseline</a:t>
            </a:r>
            <a:r>
              <a:rPr lang="zh-CN" altLang="en-US" dirty="0"/>
              <a:t>方法相比，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 err="1"/>
              <a:t>dai</a:t>
            </a:r>
            <a:r>
              <a:rPr lang="zh-CN" altLang="en-US" dirty="0"/>
              <a:t>提出的方法依然是最佳的</a:t>
            </a:r>
            <a:endParaRPr lang="en-US" altLang="zh-CN" dirty="0"/>
          </a:p>
          <a:p>
            <a:r>
              <a:rPr lang="zh-CN" altLang="en-US" dirty="0"/>
              <a:t>我们的模型高出</a:t>
            </a:r>
            <a:r>
              <a:rPr lang="en-US" altLang="zh-CN" dirty="0"/>
              <a:t>0.5.</a:t>
            </a:r>
          </a:p>
          <a:p>
            <a:r>
              <a:rPr lang="zh-CN" altLang="en-US" dirty="0"/>
              <a:t>在这个数据集上的消融实验，我们并没有发现</a:t>
            </a:r>
            <a:r>
              <a:rPr lang="en-US" altLang="zh-CN" dirty="0"/>
              <a:t>GCN</a:t>
            </a:r>
            <a:r>
              <a:rPr lang="zh-CN" altLang="en-US" dirty="0"/>
              <a:t>和关系的作用（这就感觉很牵强）。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GENIA</a:t>
            </a:r>
            <a:r>
              <a:rPr lang="zh-CN" altLang="en-US" dirty="0"/>
              <a:t>和</a:t>
            </a:r>
            <a:r>
              <a:rPr lang="en-US" altLang="zh-CN" dirty="0"/>
              <a:t>ACE05</a:t>
            </a:r>
            <a:r>
              <a:rPr lang="zh-CN" altLang="en-US" dirty="0"/>
              <a:t>数据集上的表现。（仅仅包含重叠实体和常规的扁平实体）</a:t>
            </a:r>
            <a:endParaRPr lang="en-US" altLang="zh-CN" dirty="0"/>
          </a:p>
          <a:p>
            <a:r>
              <a:rPr lang="zh-CN" altLang="en-US" dirty="0"/>
              <a:t>我们的模型 </a:t>
            </a:r>
            <a:r>
              <a:rPr lang="en-US" altLang="zh-CN" dirty="0"/>
              <a:t>77.8%</a:t>
            </a:r>
            <a:r>
              <a:rPr lang="zh-CN" altLang="en-US" dirty="0"/>
              <a:t>和</a:t>
            </a:r>
            <a:r>
              <a:rPr lang="en-US" altLang="zh-CN" dirty="0"/>
              <a:t>83%</a:t>
            </a:r>
          </a:p>
          <a:p>
            <a:r>
              <a:rPr lang="zh-CN" altLang="en-US" dirty="0"/>
              <a:t>移除</a:t>
            </a:r>
            <a:r>
              <a:rPr lang="en-US" altLang="zh-CN" dirty="0"/>
              <a:t>GCN</a:t>
            </a:r>
            <a:r>
              <a:rPr lang="zh-CN" altLang="en-US" dirty="0"/>
              <a:t>后，平均掉了</a:t>
            </a:r>
            <a:r>
              <a:rPr lang="en-US" altLang="zh-CN" dirty="0"/>
              <a:t>0.4%</a:t>
            </a:r>
            <a:r>
              <a:rPr lang="zh-CN" altLang="en-US" dirty="0"/>
              <a:t>，再次表明句法依存信息很有效。（这和在</a:t>
            </a:r>
            <a:r>
              <a:rPr lang="en-US" altLang="zh-CN" dirty="0"/>
              <a:t>CLEF</a:t>
            </a:r>
            <a:r>
              <a:rPr lang="zh-CN" altLang="en-US" dirty="0"/>
              <a:t>数据集的观察一致）</a:t>
            </a:r>
            <a:endParaRPr lang="en-US" altLang="zh-CN" dirty="0"/>
          </a:p>
          <a:p>
            <a:r>
              <a:rPr lang="zh-CN" altLang="en-US" dirty="0"/>
              <a:t>同样，我们发现</a:t>
            </a:r>
            <a:r>
              <a:rPr lang="en-US" altLang="zh-CN" dirty="0"/>
              <a:t>overlapped relation</a:t>
            </a:r>
            <a:r>
              <a:rPr lang="zh-CN" altLang="en-US" dirty="0"/>
              <a:t>同样扮演者积极的作用。事实上其实只针对</a:t>
            </a:r>
            <a:r>
              <a:rPr lang="en-US" altLang="zh-CN" dirty="0"/>
              <a:t>flat</a:t>
            </a:r>
            <a:r>
              <a:rPr lang="zh-CN" altLang="en-US" dirty="0"/>
              <a:t>和</a:t>
            </a:r>
            <a:r>
              <a:rPr lang="en-US" altLang="zh-CN" dirty="0"/>
              <a:t>overlapped</a:t>
            </a:r>
            <a:r>
              <a:rPr lang="zh-CN" altLang="en-US" dirty="0"/>
              <a:t>来讲，本文的关系抽取结构不是必须的，因为在第一阶段的实体片段识别经过解码就可以解决</a:t>
            </a:r>
            <a:r>
              <a:rPr lang="en-US" altLang="zh-CN" dirty="0"/>
              <a:t>flat</a:t>
            </a:r>
            <a:r>
              <a:rPr lang="zh-CN" altLang="en-US" dirty="0"/>
              <a:t>和</a:t>
            </a:r>
            <a:r>
              <a:rPr lang="en-US" altLang="zh-CN" dirty="0"/>
              <a:t>overlapped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这个结果，表明我们最后模型的优势。</a:t>
            </a:r>
            <a:endParaRPr lang="en-US" altLang="zh-CN" dirty="0"/>
          </a:p>
          <a:p>
            <a:r>
              <a:rPr lang="zh-CN" altLang="en-US" dirty="0"/>
              <a:t>经过上面一系列方法对比，我们发现我们的模型还是和</a:t>
            </a:r>
            <a:r>
              <a:rPr lang="en-US" altLang="zh-CN" dirty="0"/>
              <a:t>SOTA</a:t>
            </a:r>
            <a:r>
              <a:rPr lang="zh-CN" altLang="en-US" dirty="0"/>
              <a:t>很有竞争力的。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2019</a:t>
            </a:r>
            <a:r>
              <a:rPr lang="zh-CN" altLang="en-US" dirty="0">
                <a:sym typeface="Wingdings" panose="05000000000000000000" pitchFamily="2" charset="2"/>
              </a:rPr>
              <a:t>年</a:t>
            </a:r>
            <a:r>
              <a:rPr lang="en-US" altLang="zh-CN" dirty="0">
                <a:sym typeface="Wingdings" panose="05000000000000000000" pitchFamily="2" charset="2"/>
              </a:rPr>
              <a:t>Luan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Wadd</a:t>
            </a:r>
            <a:r>
              <a:rPr lang="zh-CN" altLang="en-US" dirty="0">
                <a:sym typeface="Wingdings" panose="05000000000000000000" pitchFamily="2" charset="2"/>
              </a:rPr>
              <a:t>使用了额外的共指解析信息（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共指解析的目标是要找出文中指代相同的代指</a:t>
            </a:r>
            <a:r>
              <a:rPr lang="zh-CN" altLang="en-US" dirty="0">
                <a:sym typeface="Wingdings" panose="05000000000000000000" pitchFamily="2" charset="2"/>
              </a:rPr>
              <a:t>）（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2019</a:t>
            </a:r>
            <a:r>
              <a:rPr lang="zh-CN" altLang="en-US" dirty="0">
                <a:sym typeface="Wingdings" panose="05000000000000000000" pitchFamily="2" charset="2"/>
              </a:rPr>
              <a:t>年</a:t>
            </a:r>
            <a:r>
              <a:rPr lang="en-US" altLang="zh-CN" dirty="0" err="1">
                <a:sym typeface="Wingdings" panose="05000000000000000000" pitchFamily="2" charset="2"/>
              </a:rPr>
              <a:t>Stra</a:t>
            </a:r>
            <a:r>
              <a:rPr lang="zh-CN" altLang="en-US" dirty="0">
                <a:sym typeface="Wingdings" panose="05000000000000000000" pitchFamily="2" charset="2"/>
              </a:rPr>
              <a:t>使用了富有的</a:t>
            </a:r>
            <a:r>
              <a:rPr lang="en-US" altLang="zh-CN" dirty="0">
                <a:sym typeface="Wingdings" panose="05000000000000000000" pitchFamily="2" charset="2"/>
              </a:rPr>
              <a:t>word res== </a:t>
            </a:r>
            <a:r>
              <a:rPr lang="en-US" altLang="zh-CN" dirty="0" err="1">
                <a:sym typeface="Wingdings" panose="05000000000000000000" pitchFamily="2" charset="2"/>
              </a:rPr>
              <a:t>ELMO+BERT+Flair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20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为了展示我们的模型同时识别三个实体的必要性 左图：基于实体类别的实验和常规的</a:t>
            </a:r>
            <a:r>
              <a:rPr lang="en-US" altLang="zh-CN" dirty="0" err="1"/>
              <a:t>BiLSMCRF</a:t>
            </a:r>
            <a:r>
              <a:rPr lang="zh-CN" altLang="en-US" dirty="0"/>
              <a:t>相比，我们在识别</a:t>
            </a:r>
            <a:r>
              <a:rPr lang="en-US" altLang="zh-CN" dirty="0"/>
              <a:t>flat</a:t>
            </a:r>
            <a:r>
              <a:rPr lang="zh-CN" altLang="en-US" dirty="0"/>
              <a:t>实体上并没有受到很大的影响，为了公平起见，作者用了</a:t>
            </a:r>
            <a:r>
              <a:rPr lang="en-US" altLang="zh-CN" dirty="0"/>
              <a:t>glove</a:t>
            </a:r>
            <a:r>
              <a:rPr lang="zh-CN" altLang="en-US" dirty="0"/>
              <a:t>而不是用</a:t>
            </a:r>
            <a:r>
              <a:rPr lang="en-US" altLang="zh-CN" dirty="0" err="1"/>
              <a:t>bert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结果显示只考虑常规实体（前</a:t>
            </a:r>
            <a:r>
              <a:rPr lang="en-US" altLang="zh-CN" dirty="0"/>
              <a:t>2</a:t>
            </a:r>
            <a:r>
              <a:rPr lang="zh-CN" altLang="en-US" dirty="0"/>
              <a:t>列），</a:t>
            </a:r>
            <a:r>
              <a:rPr lang="en-US" altLang="zh-CN" dirty="0" err="1"/>
              <a:t>BiLSTM</a:t>
            </a:r>
            <a:r>
              <a:rPr lang="zh-CN" altLang="en-US" dirty="0"/>
              <a:t>有很高的精确率，因为里面有</a:t>
            </a:r>
            <a:r>
              <a:rPr lang="en-US" altLang="zh-CN" dirty="0" err="1"/>
              <a:t>crf</a:t>
            </a:r>
            <a:r>
              <a:rPr lang="zh-CN" altLang="en-US" dirty="0"/>
              <a:t>这种标签依赖保证正确率。我们的模型在召回率上比较高，这样的话就会拉低两个模型之间的差距（</a:t>
            </a:r>
            <a:r>
              <a:rPr lang="en-US" altLang="zh-CN" dirty="0"/>
              <a:t>F1</a:t>
            </a:r>
            <a:r>
              <a:rPr lang="zh-CN" altLang="en-US" dirty="0"/>
              <a:t>的前两行，</a:t>
            </a:r>
            <a:r>
              <a:rPr lang="en-US" altLang="zh-CN" dirty="0"/>
              <a:t>f1</a:t>
            </a:r>
            <a:r>
              <a:rPr lang="zh-CN" altLang="en-US" dirty="0"/>
              <a:t>值差距很小）</a:t>
            </a:r>
            <a:endParaRPr lang="en-US" altLang="zh-CN" dirty="0"/>
          </a:p>
          <a:p>
            <a:r>
              <a:rPr lang="zh-CN" altLang="en-US" dirty="0"/>
              <a:t>如果考虑</a:t>
            </a:r>
            <a:r>
              <a:rPr lang="en-US" altLang="zh-CN" dirty="0" err="1"/>
              <a:t>r+o</a:t>
            </a:r>
            <a:r>
              <a:rPr lang="zh-CN" altLang="en-US" dirty="0"/>
              <a:t>，可以看出召回率增加了（</a:t>
            </a:r>
            <a:r>
              <a:rPr lang="en-US" altLang="zh-CN" dirty="0"/>
              <a:t>Recall</a:t>
            </a:r>
            <a:r>
              <a:rPr lang="zh-CN" altLang="en-US" dirty="0"/>
              <a:t>列 第</a:t>
            </a:r>
            <a:r>
              <a:rPr lang="en-US" altLang="zh-CN" dirty="0"/>
              <a:t>3</a:t>
            </a:r>
            <a:r>
              <a:rPr lang="zh-CN" altLang="en-US" dirty="0"/>
              <a:t>列和第</a:t>
            </a:r>
            <a:r>
              <a:rPr lang="en-US" altLang="zh-CN" dirty="0"/>
              <a:t>2</a:t>
            </a:r>
            <a:r>
              <a:rPr lang="zh-CN" altLang="en-US" dirty="0"/>
              <a:t>列相比），那么与此同时</a:t>
            </a:r>
            <a:r>
              <a:rPr lang="en-US" altLang="zh-CN" dirty="0"/>
              <a:t>f1</a:t>
            </a:r>
            <a:r>
              <a:rPr lang="zh-CN" altLang="en-US" dirty="0"/>
              <a:t>也增加。如果考虑</a:t>
            </a:r>
            <a:r>
              <a:rPr lang="en-US" altLang="zh-CN" dirty="0" err="1"/>
              <a:t>r+d</a:t>
            </a:r>
            <a:r>
              <a:rPr lang="zh-CN" altLang="en-US" dirty="0"/>
              <a:t>也是同样的情况。如果</a:t>
            </a:r>
            <a:r>
              <a:rPr lang="en-US" altLang="zh-CN" dirty="0" err="1"/>
              <a:t>r+o+d</a:t>
            </a:r>
            <a:r>
              <a:rPr lang="zh-CN" altLang="en-US" dirty="0"/>
              <a:t>就会达到最佳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右边的图是和</a:t>
            </a:r>
            <a:r>
              <a:rPr lang="en-US" altLang="zh-CN" dirty="0" err="1"/>
              <a:t>dai</a:t>
            </a:r>
            <a:r>
              <a:rPr lang="en-US" altLang="zh-CN" dirty="0"/>
              <a:t> 2020</a:t>
            </a:r>
            <a:r>
              <a:rPr lang="zh-CN" altLang="en-US" dirty="0"/>
              <a:t>年基于转移的方法进行比较。没说评价指标</a:t>
            </a:r>
            <a:endParaRPr lang="en-US" altLang="zh-CN" dirty="0"/>
          </a:p>
          <a:p>
            <a:r>
              <a:rPr lang="zh-CN" altLang="en-US" dirty="0"/>
              <a:t>我们的模型在四种情况下，实现了全面超越。（主要的优越性来自于</a:t>
            </a:r>
            <a:r>
              <a:rPr lang="en-US" altLang="zh-CN" dirty="0"/>
              <a:t>regular </a:t>
            </a:r>
            <a:r>
              <a:rPr lang="zh-CN" altLang="en-US" dirty="0"/>
              <a:t>实体）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6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在编码器端去增强表示，首先利用句法依存信息去做增强（这种思路也是很常见的，比如在常规的</a:t>
            </a:r>
            <a:r>
              <a:rPr lang="en-US" altLang="zh-CN" dirty="0"/>
              <a:t>NER</a:t>
            </a:r>
            <a:r>
              <a:rPr lang="zh-CN" altLang="en-US" dirty="0"/>
              <a:t>中，总是在字级别的表示上去融合一些词典知识，来增强表示）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把实体识别任务按照关系抽取的范式去做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1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大家好，我今天讲的是嵌套</a:t>
            </a:r>
            <a:r>
              <a:rPr lang="en-US" altLang="zh-CN" dirty="0"/>
              <a:t>NER</a:t>
            </a:r>
            <a:r>
              <a:rPr lang="zh-CN" altLang="en-US" dirty="0"/>
              <a:t>主题的一篇论文</a:t>
            </a:r>
          </a:p>
        </p:txBody>
      </p:sp>
    </p:spTree>
    <p:extLst>
      <p:ext uri="{BB962C8B-B14F-4D97-AF65-F5344CB8AC3E}">
        <p14:creationId xmlns:p14="http://schemas.microsoft.com/office/powerpoint/2010/main" val="235145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这篇论文，武汉大学，</a:t>
            </a:r>
            <a:r>
              <a:rPr lang="en-US" altLang="zh-CN" dirty="0"/>
              <a:t>ACL2021</a:t>
            </a:r>
            <a:r>
              <a:rPr lang="zh-CN" altLang="en-US" dirty="0"/>
              <a:t>接受</a:t>
            </a:r>
          </a:p>
        </p:txBody>
      </p:sp>
    </p:spTree>
    <p:extLst>
      <p:ext uri="{BB962C8B-B14F-4D97-AF65-F5344CB8AC3E}">
        <p14:creationId xmlns:p14="http://schemas.microsoft.com/office/powerpoint/2010/main" val="186481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基于超图的</a:t>
            </a:r>
            <a:endParaRPr lang="en-US" altLang="zh-CN" dirty="0"/>
          </a:p>
          <a:p>
            <a:r>
              <a:rPr lang="zh-CN" altLang="en-US" dirty="0"/>
              <a:t>基于转换的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span</a:t>
            </a:r>
            <a:r>
              <a:rPr lang="zh-CN" altLang="en-US" dirty="0"/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needs less manual intervention and meanwhile span-level classification can be fully parallelized without error propagation</a:t>
            </a:r>
            <a:r>
              <a:rPr lang="en-US" altLang="zh-CN" dirty="0"/>
              <a:t> </a:t>
            </a:r>
            <a:r>
              <a:rPr lang="zh-CN" altLang="en-US" dirty="0"/>
              <a:t>，有很多工作已经表明了基于</a:t>
            </a:r>
            <a:r>
              <a:rPr lang="en-US" altLang="zh-CN" dirty="0"/>
              <a:t>span</a:t>
            </a:r>
            <a:r>
              <a:rPr lang="zh-CN" altLang="en-US" dirty="0"/>
              <a:t>的这种模式很有效。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flat overlapped </a:t>
            </a:r>
            <a:r>
              <a:rPr lang="zh-CN" altLang="en-US" dirty="0"/>
              <a:t>和 不连续</a:t>
            </a:r>
            <a:r>
              <a:rPr lang="en-US" altLang="zh-CN" dirty="0"/>
              <a:t>NER</a:t>
            </a:r>
            <a:r>
              <a:rPr lang="zh-CN" altLang="en-US" dirty="0"/>
              <a:t>的</a:t>
            </a:r>
            <a:r>
              <a:rPr lang="zh-CN" altLang="en-US"/>
              <a:t>研究范式传统上：</a:t>
            </a:r>
            <a:endParaRPr lang="en-US" altLang="zh-CN" dirty="0"/>
          </a:p>
          <a:p>
            <a:r>
              <a:rPr lang="en-US" altLang="zh-CN" dirty="0" err="1"/>
              <a:t>SeqLab</a:t>
            </a:r>
            <a:r>
              <a:rPr lang="en-US" altLang="zh-CN" dirty="0"/>
              <a:t>---Class---</a:t>
            </a:r>
            <a:r>
              <a:rPr lang="en-US" altLang="zh-CN" dirty="0" err="1"/>
              <a:t>SeqASeq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设计一个超图表示所有可能的嵌套结构。但是这个图需要精心设计避免结构虚假和结构歧义。这会导致结构构建和计算复杂。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右图算</a:t>
            </a:r>
            <a:r>
              <a:rPr lang="en-US" altLang="zh-CN" dirty="0" err="1"/>
              <a:t>SeqActionSeq</a:t>
            </a:r>
            <a:r>
              <a:rPr lang="en-US" altLang="zh-CN" dirty="0"/>
              <a:t> </a:t>
            </a:r>
            <a:r>
              <a:rPr lang="zh-CN" altLang="en-US" dirty="0"/>
              <a:t>对于不同形式的词设计不同的动作。通过</a:t>
            </a:r>
            <a:r>
              <a:rPr lang="en-US" altLang="zh-CN" dirty="0"/>
              <a:t>shift/reduce/unary/out</a:t>
            </a:r>
            <a:r>
              <a:rPr lang="zh-CN" altLang="en-US" dirty="0"/>
              <a:t>这些动作来处理不同的实体（</a:t>
            </a:r>
            <a:r>
              <a:rPr lang="en-US" altLang="zh-CN" dirty="0"/>
              <a:t>A Neural Transition-based Model for Nested Mention Recognition</a:t>
            </a:r>
            <a:r>
              <a:rPr lang="zh-CN" altLang="en-US" dirty="0"/>
              <a:t>）。或者是合并</a:t>
            </a:r>
            <a:r>
              <a:rPr lang="en-US" altLang="zh-CN" dirty="0"/>
              <a:t>tokens and/or entities</a:t>
            </a:r>
            <a:r>
              <a:rPr lang="zh-CN" altLang="en-US" dirty="0"/>
              <a:t>到实体中。</a:t>
            </a:r>
            <a:endParaRPr lang="en-US" altLang="zh-CN" dirty="0"/>
          </a:p>
          <a:p>
            <a:r>
              <a:rPr lang="zh-CN" altLang="en-US" dirty="0"/>
              <a:t>比方说先把一个句子放到</a:t>
            </a:r>
            <a:r>
              <a:rPr lang="en-US" altLang="zh-CN" dirty="0"/>
              <a:t>buffer</a:t>
            </a:r>
            <a:r>
              <a:rPr lang="zh-CN" altLang="en-US" dirty="0"/>
              <a:t>中，然后经过一系列的动作组合，最后得到正确的实体。</a:t>
            </a:r>
            <a:endParaRPr lang="en-US" altLang="zh-CN" dirty="0"/>
          </a:p>
          <a:p>
            <a:r>
              <a:rPr lang="zh-CN" altLang="en-US" dirty="0"/>
              <a:t>这些方法依赖于特定的转换系统，需要领域专家，不够一般化。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基于两点认识：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①发现常规的利用一些语义很有效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②发现基于超图的和基于转换的都不行，所以想到了基于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differences are that our model is span-based (Luan et al., 2019) and it is also enhanced by dependency-guided graph convolutional network (GCN)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在之前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的工作上，语义信息总是被忽略。但是，语义信息却很有用啊。传统的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任务上，也有很多利用语义信息的。都很有效果。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NNER</a:t>
            </a:r>
            <a:r>
              <a:rPr lang="zh-CN" altLang="en-US" dirty="0"/>
              <a:t>的问题按照关系抽取那种</a:t>
            </a:r>
            <a:r>
              <a:rPr lang="en-US" altLang="zh-CN" dirty="0"/>
              <a:t>pipeline</a:t>
            </a:r>
            <a:r>
              <a:rPr lang="zh-CN" altLang="en-US" dirty="0"/>
              <a:t>去处理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首先利用句法依存信息去做增强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把实体识别任务按照关系抽取的范式去做。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7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整个模型分为四个组成部分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8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作者尝试了很多种表示，最后发现使用</a:t>
            </a:r>
            <a:r>
              <a:rPr lang="en-US" altLang="zh-CN" dirty="0"/>
              <a:t>BERT</a:t>
            </a:r>
            <a:r>
              <a:rPr lang="zh-CN" altLang="en-US" dirty="0"/>
              <a:t>效果很好，最后选用了</a:t>
            </a:r>
            <a:r>
              <a:rPr lang="en-US" altLang="zh-CN" dirty="0"/>
              <a:t>BERT</a:t>
            </a:r>
            <a:r>
              <a:rPr lang="zh-CN" altLang="en-US" dirty="0"/>
              <a:t>（在论文的附录部分也详细介绍了各种嵌入的方式）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句法依存信息是有效的</a:t>
            </a:r>
            <a:endParaRPr lang="en-US" altLang="zh-CN" dirty="0"/>
          </a:p>
          <a:p>
            <a:r>
              <a:rPr lang="zh-CN" altLang="en-US" dirty="0"/>
              <a:t>对于这种依赖图呢，通常使用</a:t>
            </a:r>
            <a:r>
              <a:rPr lang="en-US" altLang="zh-CN" dirty="0"/>
              <a:t>GCN</a:t>
            </a:r>
            <a:r>
              <a:rPr lang="zh-CN" altLang="en-US" dirty="0"/>
              <a:t>去进行编码，但是作者为了增强模型的性能，并没有采用普通的</a:t>
            </a:r>
            <a:r>
              <a:rPr lang="en-US" altLang="zh-CN" dirty="0"/>
              <a:t>GCN</a:t>
            </a:r>
            <a:r>
              <a:rPr lang="zh-CN" altLang="en-US" dirty="0"/>
              <a:t>，而是采用一种带注意力引导的</a:t>
            </a:r>
            <a:r>
              <a:rPr lang="en-US" altLang="zh-CN" dirty="0"/>
              <a:t>GCN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2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634D0-B4C6-4DAD-835C-AFEF3C1E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5F2C8-D008-4348-903D-1F5357F9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CF12-A926-40FA-9524-A43654B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B1156-935A-47B1-9F98-1ECBD2A9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624B1-56F7-4216-B856-428C717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35E67-A441-4D67-98BD-AE33641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7AE00-A54E-4BBA-87F5-2B71113F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79D76-2660-45AE-B022-E55BD8AD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BD3DD-4343-4E13-9295-AB921275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2BBAF-1AEB-4235-B176-302902A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8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7D0467-B734-4862-A5C0-7A835DB6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DEBE3-F6AD-43BE-A301-6CEADA6B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D464C-B9F5-45E1-A832-3FA99617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A1E84-BA83-4772-8E9B-C5B4A582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DC1E4-C7D3-4A28-A0F9-4FCF218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3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695878" y="74517"/>
            <a:ext cx="3474031" cy="66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518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64638"/>
            <a:ext cx="694944" cy="57606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78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92405" y="731564"/>
            <a:ext cx="11499596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695878" y="74517"/>
            <a:ext cx="3474031" cy="66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518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44DDE082-0B39-44EC-84FC-76DA1E0C29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0116569" y="207200"/>
            <a:ext cx="1973055" cy="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1C7D-02B3-4637-B5CD-DB29796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78FC8-1CC6-4AE7-92F4-DFB814E9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1FF58-D5DF-40F7-AB64-5E8AB1D7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0A06C-051D-4956-A9AA-152B3F12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77B80-0E61-40D3-AF83-07FEFF99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D443-0C6E-4B5E-BBE8-B1174A6C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3763-6116-4F13-9827-D84C3ED7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873D7-7B25-489D-B6AB-F387A3B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4FE51-CB5E-4C12-BD57-6BC26571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DD14-9752-4ED3-AAF9-A34FF64E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C298-66D0-48D9-8AC1-49C05B9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B29D-BE20-4175-A098-D76ABF01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04E3E-391F-4919-B298-9EEBF046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37C8B-7EF3-495C-81E2-7FFC9F3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8B4B7-A3F0-4750-B152-A4781678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387BD-729E-4C09-8806-8CC0F07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0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8A1BE-43DE-4ED4-B626-CBA64854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6CBB3-9833-4559-AD7A-052D487A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F01EB-EB3A-4BBE-8BAA-26C838E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4AD0F-790A-4038-A945-331C6684C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63F65-581C-47F0-97B4-F73B868D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79B99-E3E6-47A2-B5C7-CA7CB10C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F88DE-2E89-4424-9CF7-156759A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9155D-1952-468E-92C4-2B3CFE4B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2794-21D1-46A2-A2CD-380B299A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C75BB-3C28-47BC-B4F6-4D7F401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05E24-51EC-4CD9-B31C-2F192E56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452A9-6F87-49AF-8D7F-DF46A6A0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EC51F-EB05-4E40-A347-5E08D9E8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7934-B688-4F42-80F8-2E3C3A5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EFBEB-7F4D-4F93-873C-134CE35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FA45-4E71-4450-A517-F700BBF6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9122-922F-487A-BFD6-3CD1A766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0FC34-0EA1-45B1-83D7-4A8C5377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5509C-E403-41C5-B044-62D331FE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A3314-3230-4CE7-9E39-9E062728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038BE-A8D6-4A71-91FA-74B7E42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0648-8671-4B82-8D07-7167EC7A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16819-B45D-498F-9EC4-337C7ED5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B4AE0-8ABB-4B9D-89E4-CC1CE1B0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8B2-A40A-4554-8BC1-7B7D3577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7F29-0CCA-4EF2-B110-77B385E0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2617A-9E38-4BB6-B466-5C78F688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C6C4A7-1298-483D-A986-6E31EDC4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040B-F0CB-4870-ACDC-705EE4C3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1DBAB-457C-4087-A7C9-6EAD1CBC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AFD2-88F4-43EF-AD1E-6132572C3CD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2553F-A9BE-4B74-BD17-A53BCCD5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153A-B284-40A1-A48A-7839EF220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2146493"/>
            <a:ext cx="11096422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4400" b="1" kern="100" spc="-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NNER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]A Span-Based Model for Joint Overlapped and Discontinuous Named Entity Recognition</a:t>
            </a: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6E146D-DC24-4E2A-B9B1-36C8BBCABA7A}"/>
              </a:ext>
            </a:extLst>
          </p:cNvPr>
          <p:cNvSpPr txBox="1"/>
          <p:nvPr/>
        </p:nvSpPr>
        <p:spPr>
          <a:xfrm>
            <a:off x="4416597" y="5492884"/>
            <a:ext cx="3358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汇报时间：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2DD4-D74C-4D18-8A71-9F25842C698E}"/>
              </a:ext>
            </a:extLst>
          </p:cNvPr>
          <p:cNvSpPr txBox="1"/>
          <p:nvPr/>
        </p:nvSpPr>
        <p:spPr>
          <a:xfrm>
            <a:off x="5096463" y="478149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汇报人：张浩堃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attention-guided GCN(AGGCN) 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129973-61A1-4F1E-991E-3A10DE7F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69" y="822412"/>
            <a:ext cx="4609255" cy="58649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FAD644-1024-4210-8CA8-7D96C4ECE165}"/>
              </a:ext>
            </a:extLst>
          </p:cNvPr>
          <p:cNvSpPr txBox="1"/>
          <p:nvPr/>
        </p:nvSpPr>
        <p:spPr>
          <a:xfrm>
            <a:off x="5223424" y="82241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61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标准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GCN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FF93A-4612-47E6-9DE2-7328B5D8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519" y="1234307"/>
            <a:ext cx="2953133" cy="7060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4C7C75-E6B6-4767-8433-128AEB838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501" y="2275388"/>
            <a:ext cx="3153107" cy="5255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28515D-F26E-465B-BEB5-205F925B7EEE}"/>
              </a:ext>
            </a:extLst>
          </p:cNvPr>
          <p:cNvSpPr txBox="1"/>
          <p:nvPr/>
        </p:nvSpPr>
        <p:spPr>
          <a:xfrm>
            <a:off x="5277938" y="2082776"/>
            <a:ext cx="33810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614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AGGCN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NimbusRomNo9L-Regu"/>
              </a:rPr>
              <a:t>通过多头注意力机制更新低层次的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9889F6-DB12-467E-827B-B9D2D18B7390}"/>
                  </a:ext>
                </a:extLst>
              </p:cNvPr>
              <p:cNvSpPr txBox="1"/>
              <p:nvPr/>
            </p:nvSpPr>
            <p:spPr>
              <a:xfrm>
                <a:off x="5372461" y="2810721"/>
                <a:ext cx="236923" cy="242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39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sz="1439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39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143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zh-CN" altLang="en-US" sz="2158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9889F6-DB12-467E-827B-B9D2D18B7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61" y="2810721"/>
                <a:ext cx="236923" cy="242310"/>
              </a:xfrm>
              <a:prstGeom prst="rect">
                <a:avLst/>
              </a:prstGeom>
              <a:blipFill>
                <a:blip r:embed="rId7"/>
                <a:stretch>
                  <a:fillRect l="-15385" t="-20000" r="-3589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55B057B2-C810-48B3-9D44-F84B7F76776D}"/>
              </a:ext>
            </a:extLst>
          </p:cNvPr>
          <p:cNvSpPr/>
          <p:nvPr/>
        </p:nvSpPr>
        <p:spPr>
          <a:xfrm>
            <a:off x="5609384" y="2750438"/>
            <a:ext cx="4760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是第</a:t>
            </a:r>
            <a:r>
              <a:rPr lang="en-US" altLang="zh-CN" sz="1600" dirty="0"/>
              <a:t>t</a:t>
            </a:r>
            <a:r>
              <a:rPr lang="zh-CN" altLang="en-US" sz="1600" dirty="0"/>
              <a:t>个注意力头中被更新后的邻接矩阵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0EAB5B-CC26-4CDF-A248-F6D1327D5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8952" y="3953434"/>
            <a:ext cx="2657741" cy="29772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ECC0191-3087-49EF-8C4D-638E99B4A3AB}"/>
              </a:ext>
            </a:extLst>
          </p:cNvPr>
          <p:cNvSpPr/>
          <p:nvPr/>
        </p:nvSpPr>
        <p:spPr>
          <a:xfrm>
            <a:off x="5301519" y="3542824"/>
            <a:ext cx="280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linear combination layer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C2ABB2-C237-4DA2-B266-4AC36B3E02BD}"/>
                  </a:ext>
                </a:extLst>
              </p:cNvPr>
              <p:cNvSpPr txBox="1"/>
              <p:nvPr/>
            </p:nvSpPr>
            <p:spPr>
              <a:xfrm>
                <a:off x="5708952" y="4766981"/>
                <a:ext cx="1788630" cy="3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5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158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158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158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158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158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15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158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US" altLang="zh-CN" sz="21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58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15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158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158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C2ABB2-C237-4DA2-B266-4AC36B3E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952" y="4766981"/>
                <a:ext cx="1788630" cy="340734"/>
              </a:xfrm>
              <a:prstGeom prst="rect">
                <a:avLst/>
              </a:prstGeom>
              <a:blipFill>
                <a:blip r:embed="rId9"/>
                <a:stretch>
                  <a:fillRect l="-3072" t="-25000" r="-5119" b="-33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84C839-D3CB-42EC-8BF9-74980DD6729E}"/>
              </a:ext>
            </a:extLst>
          </p:cNvPr>
          <p:cNvCxnSpPr>
            <a:cxnSpLocks/>
          </p:cNvCxnSpPr>
          <p:nvPr/>
        </p:nvCxnSpPr>
        <p:spPr>
          <a:xfrm flipH="1" flipV="1">
            <a:off x="5885795" y="4174820"/>
            <a:ext cx="982162" cy="59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DCBCAB-B36A-4312-B453-72C8FDE13B7C}"/>
              </a:ext>
            </a:extLst>
          </p:cNvPr>
          <p:cNvCxnSpPr>
            <a:cxnSpLocks/>
          </p:cNvCxnSpPr>
          <p:nvPr/>
        </p:nvCxnSpPr>
        <p:spPr>
          <a:xfrm>
            <a:off x="6597647" y="5039190"/>
            <a:ext cx="440175" cy="80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D6B7363-0CDA-4ECE-B9F1-9E6F2FE02B71}"/>
              </a:ext>
            </a:extLst>
          </p:cNvPr>
          <p:cNvSpPr/>
          <p:nvPr/>
        </p:nvSpPr>
        <p:spPr>
          <a:xfrm>
            <a:off x="6260179" y="5845098"/>
            <a:ext cx="1415772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/>
              <a:t>原始的词表示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1AF60D-BBC1-4B6A-AABA-C3ABE597E2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302040"/>
            <a:ext cx="5673369" cy="16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 Representation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00792A-49FC-4435-862E-2B80BAF438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6" t="21823" r="62487" b="49992"/>
          <a:stretch/>
        </p:blipFill>
        <p:spPr>
          <a:xfrm>
            <a:off x="0" y="819149"/>
            <a:ext cx="3580280" cy="171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C4EB3F-31E1-4582-99CE-D68691E68D4B}"/>
              </a:ext>
            </a:extLst>
          </p:cNvPr>
          <p:cNvSpPr txBox="1"/>
          <p:nvPr/>
        </p:nvSpPr>
        <p:spPr>
          <a:xfrm>
            <a:off x="4332303" y="140267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利用枚举机制去生成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span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75EB54-2FB1-44FA-A2F5-3518F647D915}"/>
              </a:ext>
            </a:extLst>
          </p:cNvPr>
          <p:cNvSpPr/>
          <p:nvPr/>
        </p:nvSpPr>
        <p:spPr>
          <a:xfrm>
            <a:off x="2859833" y="2814681"/>
            <a:ext cx="505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“The mitral valve leaflets are mildly thickened”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1C59218-38DB-4A0E-9D72-BCF6B6603167}"/>
              </a:ext>
            </a:extLst>
          </p:cNvPr>
          <p:cNvSpPr/>
          <p:nvPr/>
        </p:nvSpPr>
        <p:spPr>
          <a:xfrm>
            <a:off x="5307757" y="3200129"/>
            <a:ext cx="158339" cy="10822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E034F5-11EE-4A14-B6C9-F372CE0107BB}"/>
              </a:ext>
            </a:extLst>
          </p:cNvPr>
          <p:cNvSpPr/>
          <p:nvPr/>
        </p:nvSpPr>
        <p:spPr>
          <a:xfrm>
            <a:off x="2360545" y="4413971"/>
            <a:ext cx="143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“The mitral”,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DA5C4F-99DF-4404-84BB-5D66BF3B427E}"/>
              </a:ext>
            </a:extLst>
          </p:cNvPr>
          <p:cNvSpPr/>
          <p:nvPr/>
        </p:nvSpPr>
        <p:spPr>
          <a:xfrm>
            <a:off x="3769753" y="4413971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“The mitral valve”,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C53E14-8B50-476C-A908-3EE3BD997657}"/>
              </a:ext>
            </a:extLst>
          </p:cNvPr>
          <p:cNvSpPr/>
          <p:nvPr/>
        </p:nvSpPr>
        <p:spPr>
          <a:xfrm>
            <a:off x="5777546" y="43682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...,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AF3E22-F4A7-4C6A-B527-DB08F462AF88}"/>
              </a:ext>
            </a:extLst>
          </p:cNvPr>
          <p:cNvSpPr/>
          <p:nvPr/>
        </p:nvSpPr>
        <p:spPr>
          <a:xfrm>
            <a:off x="7216526" y="4413971"/>
            <a:ext cx="197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“mildly thickened”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B6EEF5-D35A-4F00-BB90-87E371719059}"/>
              </a:ext>
            </a:extLst>
          </p:cNvPr>
          <p:cNvSpPr/>
          <p:nvPr/>
        </p:nvSpPr>
        <p:spPr>
          <a:xfrm>
            <a:off x="9170125" y="4413971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thickened”.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23FD3D-C632-4E22-9D40-1ED8E139ECC1}"/>
              </a:ext>
            </a:extLst>
          </p:cNvPr>
          <p:cNvSpPr/>
          <p:nvPr/>
        </p:nvSpPr>
        <p:spPr>
          <a:xfrm>
            <a:off x="6259044" y="4436032"/>
            <a:ext cx="1041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“mildly”,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F8176-7113-41EE-A9FE-DF328405DA31}"/>
              </a:ext>
            </a:extLst>
          </p:cNvPr>
          <p:cNvSpPr/>
          <p:nvPr/>
        </p:nvSpPr>
        <p:spPr>
          <a:xfrm>
            <a:off x="1432044" y="4413971"/>
            <a:ext cx="809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“The ”,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584A9C6-90D8-4D15-BADE-8D621E38D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34" y="5074747"/>
            <a:ext cx="1638300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5AD3894-2B6B-4DF0-95C0-A0712352B3EC}"/>
                  </a:ext>
                </a:extLst>
              </p:cNvPr>
              <p:cNvSpPr/>
              <p:nvPr/>
            </p:nvSpPr>
            <p:spPr>
              <a:xfrm>
                <a:off x="1938147" y="4980184"/>
                <a:ext cx="73392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 is a 20-dimensional embedding </a:t>
                </a:r>
                <a:r>
                  <a:rPr lang="zh-CN" altLang="en-US" dirty="0"/>
                  <a:t>：表示宽度</a:t>
                </a: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5AD3894-2B6B-4DF0-95C0-A0712352B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47" y="4980184"/>
                <a:ext cx="7339203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5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Decoding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B21E84-53F7-4D2C-8F2A-693DAB4981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88" b="52756"/>
          <a:stretch/>
        </p:blipFill>
        <p:spPr>
          <a:xfrm>
            <a:off x="85725" y="845190"/>
            <a:ext cx="6428500" cy="174283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CBE243F-4989-44D2-8FD2-8247D8B46D1C}"/>
              </a:ext>
            </a:extLst>
          </p:cNvPr>
          <p:cNvSpPr txBox="1"/>
          <p:nvPr/>
        </p:nvSpPr>
        <p:spPr>
          <a:xfrm>
            <a:off x="759825" y="2700249"/>
            <a:ext cx="313047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Entity Fragment Recognition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15BB6F1-58A3-4719-9D5B-F6ABBF1EA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60" y="3137795"/>
            <a:ext cx="2638425" cy="40957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AD2D56E-B190-4DFF-B20D-385C663EAE6E}"/>
              </a:ext>
            </a:extLst>
          </p:cNvPr>
          <p:cNvSpPr/>
          <p:nvPr/>
        </p:nvSpPr>
        <p:spPr>
          <a:xfrm>
            <a:off x="4307335" y="3093603"/>
            <a:ext cx="642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表示各个实体类型的概率</a:t>
            </a:r>
            <a:r>
              <a:rPr lang="en-US" altLang="zh-CN" dirty="0"/>
              <a:t>Organization, Disease and None.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AFE789E-B6EE-44A0-9338-7F697D5EAA7E}"/>
                  </a:ext>
                </a:extLst>
              </p:cNvPr>
              <p:cNvSpPr txBox="1"/>
              <p:nvPr/>
            </p:nvSpPr>
            <p:spPr>
              <a:xfrm>
                <a:off x="4141277" y="3112087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AFE789E-B6EE-44A0-9338-7F697D5E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277" y="3112087"/>
                <a:ext cx="275845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EE59048E-66E2-4443-BD1F-E7781A076FD3}"/>
              </a:ext>
            </a:extLst>
          </p:cNvPr>
          <p:cNvSpPr/>
          <p:nvPr/>
        </p:nvSpPr>
        <p:spPr>
          <a:xfrm>
            <a:off x="759825" y="3740915"/>
            <a:ext cx="320472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Fragment Relation Prediction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6807641-D681-460D-8B5F-C10EDF844F51}"/>
              </a:ext>
            </a:extLst>
          </p:cNvPr>
          <p:cNvSpPr/>
          <p:nvPr/>
        </p:nvSpPr>
        <p:spPr>
          <a:xfrm>
            <a:off x="1077355" y="4243200"/>
            <a:ext cx="6835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对给定的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个实体对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BE46E2-93E9-48B5-A3C9-55CDFE496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101" y="4652385"/>
            <a:ext cx="3791242" cy="332862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45FBFC92-F365-4B4D-BCAA-53A03B5BF5CF}"/>
              </a:ext>
            </a:extLst>
          </p:cNvPr>
          <p:cNvSpPr/>
          <p:nvPr/>
        </p:nvSpPr>
        <p:spPr>
          <a:xfrm>
            <a:off x="5944376" y="4641080"/>
            <a:ext cx="5580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表示三种关系的概率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Succession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Overlapping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Other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0D29793-0C9F-4DAE-9400-F08FDDBB34F0}"/>
                  </a:ext>
                </a:extLst>
              </p:cNvPr>
              <p:cNvSpPr txBox="1"/>
              <p:nvPr/>
            </p:nvSpPr>
            <p:spPr>
              <a:xfrm>
                <a:off x="5814834" y="4636377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0D29793-0C9F-4DAE-9400-F08FDDBB3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34" y="4636377"/>
                <a:ext cx="281166" cy="276999"/>
              </a:xfrm>
              <a:prstGeom prst="rect">
                <a:avLst/>
              </a:prstGeom>
              <a:blipFill>
                <a:blip r:embed="rId8"/>
                <a:stretch>
                  <a:fillRect l="-19565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解码算法和训练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DCE418-4F13-465B-AD95-C6DC7DFAF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234" y="904635"/>
            <a:ext cx="4758160" cy="3305870"/>
          </a:xfrm>
          <a:prstGeom prst="rect">
            <a:avLst/>
          </a:prstGeom>
        </p:spPr>
      </p:pic>
      <p:sp>
        <p:nvSpPr>
          <p:cNvPr id="14" name="右中括号 13">
            <a:extLst>
              <a:ext uri="{FF2B5EF4-FFF2-40B4-BE49-F238E27FC236}">
                <a16:creationId xmlns:a16="http://schemas.microsoft.com/office/drawing/2014/main" id="{AF750C44-F07A-47F0-BF8C-1C0D2527624D}"/>
              </a:ext>
            </a:extLst>
          </p:cNvPr>
          <p:cNvSpPr/>
          <p:nvPr/>
        </p:nvSpPr>
        <p:spPr>
          <a:xfrm rot="10800000">
            <a:off x="7358045" y="2049570"/>
            <a:ext cx="45719" cy="508000"/>
          </a:xfrm>
          <a:prstGeom prst="rightBracke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右中括号 14">
            <a:extLst>
              <a:ext uri="{FF2B5EF4-FFF2-40B4-BE49-F238E27FC236}">
                <a16:creationId xmlns:a16="http://schemas.microsoft.com/office/drawing/2014/main" id="{00208B54-6E20-4B32-A224-982B7F766F12}"/>
              </a:ext>
            </a:extLst>
          </p:cNvPr>
          <p:cNvSpPr/>
          <p:nvPr/>
        </p:nvSpPr>
        <p:spPr>
          <a:xfrm rot="10800000">
            <a:off x="7380904" y="2622037"/>
            <a:ext cx="45719" cy="508000"/>
          </a:xfrm>
          <a:prstGeom prst="rightBracke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D36031-9C69-4F4C-8E37-2E798A3C9F2A}"/>
              </a:ext>
            </a:extLst>
          </p:cNvPr>
          <p:cNvCxnSpPr>
            <a:cxnSpLocks/>
          </p:cNvCxnSpPr>
          <p:nvPr/>
        </p:nvCxnSpPr>
        <p:spPr>
          <a:xfrm flipH="1" flipV="1">
            <a:off x="5610687" y="1651247"/>
            <a:ext cx="1747359" cy="793254"/>
          </a:xfrm>
          <a:prstGeom prst="straightConnector1">
            <a:avLst/>
          </a:prstGeom>
          <a:noFill/>
          <a:ln w="12700" cap="flat" cmpd="sng" algn="ctr">
            <a:solidFill>
              <a:srgbClr val="31B6F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32A2C69-2D83-4CB5-AACB-77A349CD4C71}"/>
              </a:ext>
            </a:extLst>
          </p:cNvPr>
          <p:cNvCxnSpPr>
            <a:cxnSpLocks/>
          </p:cNvCxnSpPr>
          <p:nvPr/>
        </p:nvCxnSpPr>
        <p:spPr>
          <a:xfrm flipH="1" flipV="1">
            <a:off x="6391339" y="2444501"/>
            <a:ext cx="966708" cy="501925"/>
          </a:xfrm>
          <a:prstGeom prst="straightConnector1">
            <a:avLst/>
          </a:prstGeom>
          <a:noFill/>
          <a:ln w="12700" cap="flat" cmpd="sng" algn="ctr">
            <a:solidFill>
              <a:srgbClr val="31B6F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8449C8-94D8-4065-88A8-6138B1268C46}"/>
              </a:ext>
            </a:extLst>
          </p:cNvPr>
          <p:cNvSpPr/>
          <p:nvPr/>
        </p:nvSpPr>
        <p:spPr>
          <a:xfrm>
            <a:off x="39128" y="278964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NimbusRomNo9L-Regu"/>
                <a:ea typeface="宋体" panose="02010600030101010101" pitchFamily="2" charset="-122"/>
              </a:rPr>
              <a:t>#8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pre. results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FB6123-A43D-4CDB-8052-4FA8B7688FDE}"/>
              </a:ext>
            </a:extLst>
          </p:cNvPr>
          <p:cNvSpPr/>
          <p:nvPr/>
        </p:nvSpPr>
        <p:spPr>
          <a:xfrm>
            <a:off x="1479936" y="28028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entity fragment relation graph 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CB4D70F-A6EC-4768-9C20-95597330EBF8}"/>
                  </a:ext>
                </a:extLst>
              </p:cNvPr>
              <p:cNvSpPr txBox="1"/>
              <p:nvPr/>
            </p:nvSpPr>
            <p:spPr>
              <a:xfrm>
                <a:off x="1369005" y="2847869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CB4D70F-A6EC-4768-9C20-95597330E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05" y="2847869"/>
                <a:ext cx="246862" cy="276999"/>
              </a:xfrm>
              <a:prstGeom prst="rect">
                <a:avLst/>
              </a:prstGeom>
              <a:blipFill>
                <a:blip r:embed="rId5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78B727E7-7AC4-44A2-A530-693DB02E83C6}"/>
              </a:ext>
            </a:extLst>
          </p:cNvPr>
          <p:cNvSpPr/>
          <p:nvPr/>
        </p:nvSpPr>
        <p:spPr>
          <a:xfrm>
            <a:off x="39128" y="3175021"/>
            <a:ext cx="248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NimbusRomNo9L-Regu"/>
                <a:ea typeface="宋体" panose="02010600030101010101" pitchFamily="2" charset="-122"/>
              </a:rPr>
              <a:t>#9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find all the subgraphs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1F74A5-EF27-4AAC-8FFE-11516A5D3C92}"/>
              </a:ext>
            </a:extLst>
          </p:cNvPr>
          <p:cNvSpPr/>
          <p:nvPr/>
        </p:nvSpPr>
        <p:spPr>
          <a:xfrm>
            <a:off x="0" y="35016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NimbusRomNo9L-Regu"/>
                <a:ea typeface="宋体" panose="02010600030101010101" pitchFamily="2" charset="-122"/>
              </a:rPr>
              <a:t>#10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each of such subgraph composes an entity 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8BE025-E022-4B45-A32B-C60B8708EEFC}"/>
              </a:ext>
            </a:extLst>
          </p:cNvPr>
          <p:cNvSpPr/>
          <p:nvPr/>
        </p:nvSpPr>
        <p:spPr>
          <a:xfrm>
            <a:off x="2099085" y="12873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recognizes entity fragments from text spans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CE0E75-D6F1-41A8-BDEC-5823B8C19521}"/>
              </a:ext>
            </a:extLst>
          </p:cNvPr>
          <p:cNvSpPr/>
          <p:nvPr/>
        </p:nvSpPr>
        <p:spPr>
          <a:xfrm>
            <a:off x="377841" y="2147141"/>
            <a:ext cx="646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selects each pair of these fragments to determine their relations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B1381F-AB35-4D88-99E4-4768D1747184}"/>
              </a:ext>
            </a:extLst>
          </p:cNvPr>
          <p:cNvSpPr/>
          <p:nvPr/>
        </p:nvSpPr>
        <p:spPr>
          <a:xfrm>
            <a:off x="1894168" y="4126085"/>
            <a:ext cx="16353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多任务学习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348D738-99C5-4FB3-AD77-B7DC3A163A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34" r="39468" b="53400"/>
          <a:stretch/>
        </p:blipFill>
        <p:spPr>
          <a:xfrm>
            <a:off x="0" y="3940652"/>
            <a:ext cx="1689100" cy="160631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C9F1ABB-943E-4226-9FC2-B43557272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501" y="4892688"/>
            <a:ext cx="3081337" cy="317864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16B5618-64B9-45AE-9DB6-5A8CB60E37A3}"/>
              </a:ext>
            </a:extLst>
          </p:cNvPr>
          <p:cNvSpPr/>
          <p:nvPr/>
        </p:nvSpPr>
        <p:spPr>
          <a:xfrm>
            <a:off x="1894168" y="5298326"/>
            <a:ext cx="2535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α</a:t>
            </a:r>
            <a:r>
              <a:rPr lang="en-US" altLang="zh-CN" sz="1600" dirty="0"/>
              <a:t> and </a:t>
            </a:r>
            <a:r>
              <a:rPr lang="en-US" altLang="zh-CN" sz="1600" b="1" dirty="0"/>
              <a:t>β </a:t>
            </a:r>
            <a:r>
              <a:rPr lang="zh-CN" altLang="en-US" sz="1600" dirty="0"/>
              <a:t>任务重要性权重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FC2245-39ED-44FD-9F59-8926E16C3D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31"/>
          <a:stretch/>
        </p:blipFill>
        <p:spPr>
          <a:xfrm>
            <a:off x="7290234" y="4847439"/>
            <a:ext cx="2425265" cy="10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F192605-FE32-4093-9B44-4713F346D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13" y="1755315"/>
            <a:ext cx="3437852" cy="440404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A655398-81D4-49EF-B24D-817EC4CA7C74}"/>
              </a:ext>
            </a:extLst>
          </p:cNvPr>
          <p:cNvSpPr/>
          <p:nvPr/>
        </p:nvSpPr>
        <p:spPr>
          <a:xfrm>
            <a:off x="337172" y="937033"/>
            <a:ext cx="2828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BIOHD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：重叠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：不连续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7D11F-B71B-4775-B208-7FCDD949C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716" y="812762"/>
            <a:ext cx="6656929" cy="27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655398-81D4-49EF-B24D-817EC4CA7C74}"/>
              </a:ext>
            </a:extLst>
          </p:cNvPr>
          <p:cNvSpPr/>
          <p:nvPr/>
        </p:nvSpPr>
        <p:spPr>
          <a:xfrm>
            <a:off x="387276" y="937033"/>
            <a:ext cx="2828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BIOHD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：重叠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：不连续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2A21567-75FE-4176-B62D-64CD0CF88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86" y="1740239"/>
            <a:ext cx="5532501" cy="39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30B8D7-B40F-44A1-8D37-8ACC4633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1" y="828292"/>
            <a:ext cx="8076286" cy="60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4BD992-B1DB-411A-A1BF-EE8BBB456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4" y="981570"/>
            <a:ext cx="5410221" cy="55444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CC8F3A-995A-43DC-AE48-8C7ADE386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014" y="1105830"/>
            <a:ext cx="5871192" cy="54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7017" y="207681"/>
            <a:ext cx="8481842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614A05-0066-4184-97C4-DABDE687B59C}"/>
              </a:ext>
            </a:extLst>
          </p:cNvPr>
          <p:cNvSpPr txBox="1"/>
          <p:nvPr/>
        </p:nvSpPr>
        <p:spPr>
          <a:xfrm>
            <a:off x="845846" y="2476748"/>
            <a:ext cx="3821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把</a:t>
            </a:r>
            <a:r>
              <a:rPr lang="en-US" altLang="zh-CN" sz="2400" dirty="0"/>
              <a:t>NNER</a:t>
            </a:r>
            <a:r>
              <a:rPr lang="zh-CN" altLang="en-US" sz="2400" dirty="0"/>
              <a:t>看成关系分类。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融入依存句法信息。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235B42-5AF2-4592-A464-51025CD72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5924703" y="943499"/>
            <a:ext cx="2425265" cy="1011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A4FC8B-9212-4871-924C-F7D4F53DF5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43" t="13986"/>
          <a:stretch/>
        </p:blipFill>
        <p:spPr>
          <a:xfrm>
            <a:off x="5861768" y="2798557"/>
            <a:ext cx="3573446" cy="17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2146493"/>
            <a:ext cx="11096422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谢谢</a:t>
            </a:r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810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AA2292-6155-4391-9FC1-D308BE66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984"/>
            <a:ext cx="12192000" cy="34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2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6FC3BA6-CE3C-40E0-ACC2-7EB6B3E1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739" y="769998"/>
            <a:ext cx="6569261" cy="2275022"/>
          </a:xfrm>
          <a:prstGeom prst="rect">
            <a:avLst/>
          </a:prstGeom>
        </p:spPr>
      </p:pic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1395657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AB4B1-7FFA-487B-AFCF-3A0DD9E658BD}"/>
              </a:ext>
            </a:extLst>
          </p:cNvPr>
          <p:cNvSpPr txBox="1"/>
          <p:nvPr/>
        </p:nvSpPr>
        <p:spPr>
          <a:xfrm>
            <a:off x="398584" y="973015"/>
            <a:ext cx="4033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NER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dirty="0"/>
              <a:t>被视为序列标注任务，解决方法：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CRF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24337-EC48-483D-8C0B-F480CA8BC9C3}"/>
              </a:ext>
            </a:extLst>
          </p:cNvPr>
          <p:cNvSpPr txBox="1"/>
          <p:nvPr/>
        </p:nvSpPr>
        <p:spPr>
          <a:xfrm>
            <a:off x="5143509" y="135361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NNER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E83BE3E-8FB5-4C8F-B609-CD67668A6AE1}"/>
              </a:ext>
            </a:extLst>
          </p:cNvPr>
          <p:cNvCxnSpPr>
            <a:endCxn id="4" idx="1"/>
          </p:cNvCxnSpPr>
          <p:nvPr/>
        </p:nvCxnSpPr>
        <p:spPr>
          <a:xfrm>
            <a:off x="4432060" y="1538279"/>
            <a:ext cx="71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 descr="关闭">
            <a:extLst>
              <a:ext uri="{FF2B5EF4-FFF2-40B4-BE49-F238E27FC236}">
                <a16:creationId xmlns:a16="http://schemas.microsoft.com/office/drawing/2014/main" id="{372A661C-522D-4E59-BA74-3FA2C8CE98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264" y="1324821"/>
            <a:ext cx="386858" cy="3868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54F8E3-D4F9-465B-8168-7ADE017E4E8C}"/>
              </a:ext>
            </a:extLst>
          </p:cNvPr>
          <p:cNvSpPr txBox="1"/>
          <p:nvPr/>
        </p:nvSpPr>
        <p:spPr>
          <a:xfrm>
            <a:off x="398584" y="2119215"/>
            <a:ext cx="64492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NNER</a:t>
            </a:r>
            <a:r>
              <a:rPr lang="zh-CN" altLang="en-US" sz="2400" dirty="0"/>
              <a:t>的相关工作：</a:t>
            </a:r>
            <a:endParaRPr lang="en-US" altLang="zh-CN" sz="2400" dirty="0"/>
          </a:p>
          <a:p>
            <a:r>
              <a:rPr lang="zh-CN" altLang="en-US" dirty="0"/>
              <a:t>大部分工作聚焦在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Overlapped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NER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[1]</a:t>
            </a:r>
            <a:r>
              <a:rPr lang="zh-CN" altLang="en-US" dirty="0"/>
              <a:t>提出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hypergraph model</a:t>
            </a:r>
            <a:r>
              <a:rPr lang="zh-CN" altLang="en-US" dirty="0"/>
              <a:t>，可以同时处理重叠和不连续实体。</a:t>
            </a:r>
            <a:endParaRPr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LSTM</a:t>
            </a:r>
            <a:r>
              <a:rPr lang="zh-CN" altLang="en-US" dirty="0"/>
              <a:t>去扩展了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hyper model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[3]</a:t>
            </a:r>
            <a:r>
              <a:rPr lang="zh-CN" altLang="en-US" dirty="0"/>
              <a:t>提出了一个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transition-based neural model</a:t>
            </a:r>
            <a:r>
              <a:rPr lang="zh-CN" altLang="en-US" dirty="0"/>
              <a:t>针对不连续实体。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62AC64-222C-4682-9F3B-AE0A72EA81C5}"/>
              </a:ext>
            </a:extLst>
          </p:cNvPr>
          <p:cNvSpPr/>
          <p:nvPr/>
        </p:nvSpPr>
        <p:spPr>
          <a:xfrm>
            <a:off x="398584" y="4039547"/>
            <a:ext cx="7083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基于超图和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transition-based</a:t>
            </a:r>
            <a:r>
              <a:rPr lang="zh-CN" altLang="en-US" dirty="0"/>
              <a:t>的模型在</a:t>
            </a:r>
            <a:r>
              <a:rPr lang="en-US" altLang="zh-CN" dirty="0"/>
              <a:t>NNER</a:t>
            </a:r>
            <a:r>
              <a:rPr lang="zh-CN" altLang="en-US" dirty="0"/>
              <a:t>上取得了不错的效果，但是这些模型需要手工去定义一些图节点、边、以及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transition actions</a:t>
            </a:r>
            <a:r>
              <a:rPr lang="zh-CN" altLang="en-US" dirty="0"/>
              <a:t>。而且，这些模型是逐步的建立图或者生成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transition</a:t>
            </a:r>
            <a:r>
              <a:rPr lang="zh-CN" altLang="en-US" dirty="0"/>
              <a:t>，会产生误差传播问题。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881ED0E-10F9-47BC-A86D-351DBD5A9A5E}"/>
              </a:ext>
            </a:extLst>
          </p:cNvPr>
          <p:cNvSpPr/>
          <p:nvPr/>
        </p:nvSpPr>
        <p:spPr>
          <a:xfrm>
            <a:off x="7624669" y="4470598"/>
            <a:ext cx="1026707" cy="2096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BFCA8C-5A5F-4F52-AF91-9956A01E2B55}"/>
              </a:ext>
            </a:extLst>
          </p:cNvPr>
          <p:cNvSpPr txBox="1"/>
          <p:nvPr/>
        </p:nvSpPr>
        <p:spPr>
          <a:xfrm>
            <a:off x="9049741" y="4360995"/>
            <a:ext cx="1808508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span</a:t>
            </a:r>
            <a:r>
              <a:rPr lang="zh-CN" altLang="en-US" dirty="0"/>
              <a:t>的方法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4D5873-DBF3-473A-903E-A1EB5EEE2E1F}"/>
              </a:ext>
            </a:extLst>
          </p:cNvPr>
          <p:cNvSpPr/>
          <p:nvPr/>
        </p:nvSpPr>
        <p:spPr>
          <a:xfrm>
            <a:off x="873858" y="5872432"/>
            <a:ext cx="9928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[1]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Learning to recognize discontinuous entities.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[2]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Combining spans into entities: A neural two-stage approach for recognizing discontinuous entities.</a:t>
            </a:r>
            <a:r>
              <a:rPr lang="en-US" altLang="zh-CN" i="1" dirty="0"/>
              <a:t> </a:t>
            </a:r>
            <a:br>
              <a:rPr lang="en-US" altLang="zh-CN" i="1" dirty="0"/>
            </a:b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[3]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An effective transition-based model for discontinuous NER. </a:t>
            </a:r>
            <a:endParaRPr lang="zh-CN" altLang="en-US" i="1" dirty="0">
              <a:solidFill>
                <a:srgbClr val="00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5405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1395657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5AFDC7-B72B-4767-9A32-E123F9E87E40}"/>
              </a:ext>
            </a:extLst>
          </p:cNvPr>
          <p:cNvSpPr/>
          <p:nvPr/>
        </p:nvSpPr>
        <p:spPr>
          <a:xfrm>
            <a:off x="6096000" y="6400467"/>
            <a:ext cx="602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[3]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An effective </a:t>
            </a:r>
            <a:r>
              <a:rPr lang="en-US" altLang="zh-CN" b="1" i="1" dirty="0">
                <a:solidFill>
                  <a:srgbClr val="000000"/>
                </a:solidFill>
                <a:latin typeface="NimbusRomNo9L-Regu"/>
              </a:rPr>
              <a:t>transition-based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 model for discontinuous NER. </a:t>
            </a:r>
            <a:endParaRPr lang="zh-CN" altLang="en-US" dirty="0"/>
          </a:p>
        </p:txBody>
      </p:sp>
      <p:pic>
        <p:nvPicPr>
          <p:cNvPr id="1026" name="Picture 2" descr="image-20210121115307019">
            <a:extLst>
              <a:ext uri="{FF2B5EF4-FFF2-40B4-BE49-F238E27FC236}">
                <a16:creationId xmlns:a16="http://schemas.microsoft.com/office/drawing/2014/main" id="{632208B3-0151-4A44-ADDA-FABD2887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5" y="1350085"/>
            <a:ext cx="54578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412242C3-ABB2-4CA4-A60A-9D4E9C22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39" y="746802"/>
            <a:ext cx="4103467" cy="56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AD33E8A-5DE3-4841-B93A-49BEE1B7AE3B}"/>
              </a:ext>
            </a:extLst>
          </p:cNvPr>
          <p:cNvSpPr/>
          <p:nvPr/>
        </p:nvSpPr>
        <p:spPr>
          <a:xfrm>
            <a:off x="503980" y="6400467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[1]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Learning to recognize discontinuous entities.</a:t>
            </a:r>
          </a:p>
        </p:txBody>
      </p:sp>
    </p:spTree>
    <p:extLst>
      <p:ext uri="{BB962C8B-B14F-4D97-AF65-F5344CB8AC3E}">
        <p14:creationId xmlns:p14="http://schemas.microsoft.com/office/powerpoint/2010/main" val="27349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58FD2-0251-4495-9D4A-1DB9E7011869}"/>
              </a:ext>
            </a:extLst>
          </p:cNvPr>
          <p:cNvSpPr txBox="1"/>
          <p:nvPr/>
        </p:nvSpPr>
        <p:spPr>
          <a:xfrm>
            <a:off x="319596" y="1056443"/>
            <a:ext cx="831625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NimbusRomNo9L-Regu"/>
              </a:rPr>
              <a:t>Regular Named Entity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:  </a:t>
            </a:r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利用</a:t>
            </a:r>
            <a:r>
              <a:rPr lang="en-US" altLang="zh-CN" sz="2000" dirty="0" err="1">
                <a:solidFill>
                  <a:srgbClr val="000000"/>
                </a:solidFill>
                <a:latin typeface="NimbusRomNo9L-Regu"/>
              </a:rPr>
              <a:t>EMLo</a:t>
            </a:r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BERT</a:t>
            </a:r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等嵌入语义信息很有效果。</a:t>
            </a:r>
            <a:endParaRPr lang="en-US" altLang="zh-CN" sz="2000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NimbusRomNo9L-Regu"/>
              </a:rPr>
              <a:t>Overlapped NER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:  </a:t>
            </a:r>
            <a:r>
              <a:rPr lang="en-US" altLang="zh-CN" sz="2000" dirty="0" err="1">
                <a:solidFill>
                  <a:srgbClr val="000000"/>
                </a:solidFill>
                <a:latin typeface="NimbusRomNo9L-Regu"/>
              </a:rPr>
              <a:t>SToA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(seq2seq</a:t>
            </a:r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span-based)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Seq2seq: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解码器为一个接一个的为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word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预测多个标签，直到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&lt;End Of Word&gt;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Span-Based: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对枚举出来的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span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进行分类识别。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097EB-44A3-4305-98DF-85A7D7D43FC8}"/>
              </a:ext>
            </a:extLst>
          </p:cNvPr>
          <p:cNvSpPr txBox="1"/>
          <p:nvPr/>
        </p:nvSpPr>
        <p:spPr>
          <a:xfrm>
            <a:off x="319595" y="2318327"/>
            <a:ext cx="118724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相较于重叠实体识别，还没有仅处理不连续实体识别的工作。但是有一些同时识别重叠实体和不连续实体的工作。</a:t>
            </a:r>
            <a:endParaRPr lang="en-US" altLang="zh-CN" sz="2000" dirty="0">
              <a:solidFill>
                <a:srgbClr val="000000"/>
              </a:solidFill>
              <a:latin typeface="NimbusRomNo9L-Regu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方案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：扩展标注模式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--BIOHD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（传统是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BIO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标注模式）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方案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：超图、超图的变体（使用神经网络去增强实体）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方案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transition-based neural model(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需要手工设计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actions)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AF825B-3ABF-4F72-875F-1643A6D708AF}"/>
              </a:ext>
            </a:extLst>
          </p:cNvPr>
          <p:cNvSpPr/>
          <p:nvPr/>
        </p:nvSpPr>
        <p:spPr>
          <a:xfrm>
            <a:off x="3636785" y="5081118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Our Model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: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80A6A1-3DBD-4C27-9175-2403A14C5089}"/>
              </a:ext>
            </a:extLst>
          </p:cNvPr>
          <p:cNvSpPr/>
          <p:nvPr/>
        </p:nvSpPr>
        <p:spPr>
          <a:xfrm>
            <a:off x="5241756" y="5165248"/>
            <a:ext cx="133081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Span-Based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43268C-7C04-4062-A98A-2B05DECF8747}"/>
              </a:ext>
            </a:extLst>
          </p:cNvPr>
          <p:cNvSpPr txBox="1"/>
          <p:nvPr/>
        </p:nvSpPr>
        <p:spPr>
          <a:xfrm>
            <a:off x="9126782" y="4005035"/>
            <a:ext cx="65114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63B9D5-FD6A-4462-AA8C-B696DEFA00E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6572570" y="4189701"/>
            <a:ext cx="2554212" cy="116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BE34C7D-E476-419D-8733-0BFFDBD5436E}"/>
              </a:ext>
            </a:extLst>
          </p:cNvPr>
          <p:cNvSpPr/>
          <p:nvPr/>
        </p:nvSpPr>
        <p:spPr>
          <a:xfrm rot="20195566">
            <a:off x="6780328" y="4447360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dependency-guided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D28E6F-87E5-49C9-B83D-63F26707B8BA}"/>
              </a:ext>
            </a:extLst>
          </p:cNvPr>
          <p:cNvSpPr/>
          <p:nvPr/>
        </p:nvSpPr>
        <p:spPr>
          <a:xfrm rot="20218610">
            <a:off x="7001351" y="4667888"/>
            <a:ext cx="201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syntax information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988D71-6318-4DCA-9D77-90F80965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73" y="1279081"/>
            <a:ext cx="11628845" cy="40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Idea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9109F-B38E-42F6-98BF-FB3A6834947D}"/>
              </a:ext>
            </a:extLst>
          </p:cNvPr>
          <p:cNvSpPr txBox="1"/>
          <p:nvPr/>
        </p:nvSpPr>
        <p:spPr>
          <a:xfrm>
            <a:off x="528610" y="1330554"/>
            <a:ext cx="11663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模型首先</a:t>
            </a:r>
            <a:r>
              <a:rPr lang="zh-CN" altLang="en-US" u="sng" dirty="0"/>
              <a:t>枚举出所有可能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，然后利用一个多分类器去判定一个</a:t>
            </a:r>
            <a:r>
              <a:rPr lang="en-US" altLang="zh-CN" dirty="0"/>
              <a:t>span</a:t>
            </a:r>
            <a:r>
              <a:rPr lang="zh-CN" altLang="en-US" dirty="0"/>
              <a:t>是否是实体以及属于哪种实体类型。基于此，重叠实体可以被识别出。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模型实施成对实体关系分类，去识别实体间的</a:t>
            </a:r>
            <a:r>
              <a:rPr lang="zh-CN" altLang="en-US" u="sng" dirty="0"/>
              <a:t>关系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A68C56-A344-4069-850C-1E8A307F4FD3}"/>
              </a:ext>
            </a:extLst>
          </p:cNvPr>
          <p:cNvSpPr txBox="1"/>
          <p:nvPr/>
        </p:nvSpPr>
        <p:spPr>
          <a:xfrm>
            <a:off x="528610" y="2347502"/>
            <a:ext cx="66287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作者定义了三种实体间的关系。</a:t>
            </a:r>
            <a:endParaRPr lang="en-US" altLang="zh-CN" sz="2000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NimbusRomNo9L-Regu"/>
              </a:rPr>
              <a:t>Succession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表明两个实体片段属于一个单独的命名实体。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NimbusRomNo9L-Regu"/>
              </a:rPr>
              <a:t>Overlapping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表明两个实体片段有重叠的部分。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NimbusRomNo9L-Regu"/>
              </a:rPr>
              <a:t>Other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有其他的关系或没有关系。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58C4F7-7007-4573-90A5-9A7B0A01B5D4}"/>
              </a:ext>
            </a:extLst>
          </p:cNvPr>
          <p:cNvSpPr txBox="1"/>
          <p:nvPr/>
        </p:nvSpPr>
        <p:spPr>
          <a:xfrm>
            <a:off x="4011721" y="4921937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把“重叠（嵌套）”和“连续”当成关系去处理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86C34E-A70D-4495-9BB4-D825A808BD90}"/>
              </a:ext>
            </a:extLst>
          </p:cNvPr>
          <p:cNvCxnSpPr/>
          <p:nvPr/>
        </p:nvCxnSpPr>
        <p:spPr>
          <a:xfrm>
            <a:off x="7048500" y="281940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B344E0A-59C2-42D8-9E5C-16A979D95360}"/>
              </a:ext>
            </a:extLst>
          </p:cNvPr>
          <p:cNvSpPr txBox="1"/>
          <p:nvPr/>
        </p:nvSpPr>
        <p:spPr>
          <a:xfrm>
            <a:off x="7829550" y="264447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识别不连续实体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CC8805-A43A-4427-A6D8-72AC243B7F9B}"/>
              </a:ext>
            </a:extLst>
          </p:cNvPr>
          <p:cNvSpPr txBox="1"/>
          <p:nvPr/>
        </p:nvSpPr>
        <p:spPr>
          <a:xfrm>
            <a:off x="653870" y="935086"/>
            <a:ext cx="1383712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Span-Based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E85C28-7668-4E06-BB9F-1C3CC16B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75" y="1520003"/>
            <a:ext cx="6005080" cy="34506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38EF2D-F890-4364-B53C-4B0159481D7B}"/>
              </a:ext>
            </a:extLst>
          </p:cNvPr>
          <p:cNvSpPr/>
          <p:nvPr/>
        </p:nvSpPr>
        <p:spPr>
          <a:xfrm>
            <a:off x="7490313" y="2535836"/>
            <a:ext cx="4254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 representation, </a:t>
            </a:r>
          </a:p>
          <a:p>
            <a:pPr marL="342900" indent="-342900">
              <a:buFontTx/>
              <a:buAutoNum type="arabicParenBoth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graph convolutional network, </a:t>
            </a:r>
          </a:p>
          <a:p>
            <a:pPr marL="342900" indent="-342900">
              <a:buFontTx/>
              <a:buAutoNum type="arabicParenBoth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span representation,</a:t>
            </a:r>
          </a:p>
          <a:p>
            <a:pPr marL="342900" indent="-342900">
              <a:buFontTx/>
              <a:buAutoNum type="arabicParenBoth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joint decoding.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54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Representation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67EDC-872C-4AC2-812E-ADE38AA8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16" y="1520502"/>
            <a:ext cx="4395706" cy="2463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456128-3064-4F42-9DB2-F28C97873E92}"/>
              </a:ext>
            </a:extLst>
          </p:cNvPr>
          <p:cNvSpPr txBox="1"/>
          <p:nvPr/>
        </p:nvSpPr>
        <p:spPr>
          <a:xfrm>
            <a:off x="6260837" y="2432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Input</a:t>
            </a:r>
            <a:r>
              <a:rPr lang="en-US" altLang="zh-CN" dirty="0"/>
              <a:t>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58BC2A-310C-4593-86FA-2D598881D7CC}"/>
                  </a:ext>
                </a:extLst>
              </p:cNvPr>
              <p:cNvSpPr txBox="1"/>
              <p:nvPr/>
            </p:nvSpPr>
            <p:spPr>
              <a:xfrm>
                <a:off x="7118966" y="2450415"/>
                <a:ext cx="187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58BC2A-310C-4593-86FA-2D598881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66" y="2450415"/>
                <a:ext cx="1875706" cy="276999"/>
              </a:xfrm>
              <a:prstGeom prst="rect">
                <a:avLst/>
              </a:prstGeom>
              <a:blipFill>
                <a:blip r:embed="rId5"/>
                <a:stretch>
                  <a:fillRect l="-649" t="-4444" r="-357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022C6ED-F279-4A9A-B731-CA419BBE3B3C}"/>
              </a:ext>
            </a:extLst>
          </p:cNvPr>
          <p:cNvSpPr txBox="1"/>
          <p:nvPr/>
        </p:nvSpPr>
        <p:spPr>
          <a:xfrm>
            <a:off x="6223324" y="289426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Output</a:t>
            </a:r>
            <a:r>
              <a:rPr lang="en-US" altLang="zh-CN" dirty="0"/>
              <a:t>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D7F66A-F19C-4EC2-BFA0-075202CBCCAA}"/>
                  </a:ext>
                </a:extLst>
              </p:cNvPr>
              <p:cNvSpPr txBox="1"/>
              <p:nvPr/>
            </p:nvSpPr>
            <p:spPr>
              <a:xfrm>
                <a:off x="7118966" y="2968322"/>
                <a:ext cx="1913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D7F66A-F19C-4EC2-BFA0-075202CB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66" y="2968322"/>
                <a:ext cx="1913344" cy="276999"/>
              </a:xfrm>
              <a:prstGeom prst="rect">
                <a:avLst/>
              </a:prstGeom>
              <a:blipFill>
                <a:blip r:embed="rId6"/>
                <a:stretch>
                  <a:fillRect l="-2548" t="-4444" r="-41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E0E238-A4C2-4F2E-A8E9-EF19E11B6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1056" y="3819092"/>
            <a:ext cx="4473611" cy="26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73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Convolutional Network</a:t>
            </a:r>
            <a:endParaRPr lang="zh-CN" altLang="en-US" sz="2518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AE3A24-EF0E-4850-A0F3-02C11418B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" t="41523" r="59604"/>
          <a:stretch/>
        </p:blipFill>
        <p:spPr>
          <a:xfrm>
            <a:off x="1044672" y="961585"/>
            <a:ext cx="2271933" cy="201784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531A4B1-A229-4592-9C41-63398880C0E5}"/>
              </a:ext>
            </a:extLst>
          </p:cNvPr>
          <p:cNvSpPr/>
          <p:nvPr/>
        </p:nvSpPr>
        <p:spPr>
          <a:xfrm>
            <a:off x="6826494" y="1042696"/>
            <a:ext cx="3165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动机：先前的工作已经表明句法依存信息对</a:t>
            </a:r>
            <a:r>
              <a:rPr lang="en-US" altLang="zh-CN" dirty="0"/>
              <a:t>NER</a:t>
            </a:r>
            <a:r>
              <a:rPr lang="zh-CN" altLang="en-US" dirty="0"/>
              <a:t>任务来说很有帮助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0407C2-4ADB-448B-8329-2C19849D8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43" t="13986"/>
          <a:stretch/>
        </p:blipFill>
        <p:spPr>
          <a:xfrm>
            <a:off x="3313214" y="1243691"/>
            <a:ext cx="3573446" cy="173573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253767C-35D1-4806-8DCA-AECD907C5104}"/>
              </a:ext>
            </a:extLst>
          </p:cNvPr>
          <p:cNvSpPr/>
          <p:nvPr/>
        </p:nvSpPr>
        <p:spPr>
          <a:xfrm>
            <a:off x="906619" y="3152204"/>
            <a:ext cx="908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利用图卷积网络通过编码句法依存信息来增强模型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4700F-0E73-4630-A001-D2ED172B06EB}"/>
              </a:ext>
            </a:extLst>
          </p:cNvPr>
          <p:cNvSpPr/>
          <p:nvPr/>
        </p:nvSpPr>
        <p:spPr>
          <a:xfrm>
            <a:off x="1201190" y="3894037"/>
            <a:ext cx="3526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attention-guided GCN (AGGCN)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7AEB71-7D8F-4CAB-8292-FED803631AA1}"/>
              </a:ext>
            </a:extLst>
          </p:cNvPr>
          <p:cNvSpPr/>
          <p:nvPr/>
        </p:nvSpPr>
        <p:spPr>
          <a:xfrm>
            <a:off x="7150482" y="3709371"/>
            <a:ext cx="3650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矩阵由对应的句法依存分析树得到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E98CBE4-5D39-49FF-8C64-005EE76D32D1}"/>
              </a:ext>
            </a:extLst>
          </p:cNvPr>
          <p:cNvSpPr/>
          <p:nvPr/>
        </p:nvSpPr>
        <p:spPr>
          <a:xfrm>
            <a:off x="2476500" y="3455453"/>
            <a:ext cx="123825" cy="5571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F0087F-35E0-4826-AFB3-92AA52B9CDDC}"/>
              </a:ext>
            </a:extLst>
          </p:cNvPr>
          <p:cNvCxnSpPr>
            <a:stCxn id="18" idx="0"/>
            <a:endCxn id="14" idx="3"/>
          </p:cNvCxnSpPr>
          <p:nvPr/>
        </p:nvCxnSpPr>
        <p:spPr>
          <a:xfrm flipH="1" flipV="1">
            <a:off x="6886660" y="2111560"/>
            <a:ext cx="2089256" cy="159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4A66EC-9A11-4326-8DEF-419EE4B641BD}"/>
              </a:ext>
            </a:extLst>
          </p:cNvPr>
          <p:cNvSpPr/>
          <p:nvPr/>
        </p:nvSpPr>
        <p:spPr>
          <a:xfrm>
            <a:off x="7791779" y="4099108"/>
            <a:ext cx="271016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Stanford </a:t>
            </a:r>
            <a:r>
              <a:rPr lang="en-US" altLang="zh-CN" dirty="0" err="1">
                <a:solidFill>
                  <a:srgbClr val="000000"/>
                </a:solidFill>
                <a:latin typeface="lucida Grande"/>
              </a:rPr>
              <a:t>CoreNLP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 toolkit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1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2104</Words>
  <Application>Microsoft Office PowerPoint</Application>
  <PresentationFormat>宽屏</PresentationFormat>
  <Paragraphs>194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lucida Grande</vt:lpstr>
      <vt:lpstr>NimbusRomNo9L-Regu</vt:lpstr>
      <vt:lpstr>NimbusRomNo9L-ReguItal</vt:lpstr>
      <vt:lpstr>等线</vt:lpstr>
      <vt:lpstr>等线 Light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xjtuzhk</dc:creator>
  <cp:lastModifiedBy>xjtuzhk</cp:lastModifiedBy>
  <cp:revision>478</cp:revision>
  <dcterms:created xsi:type="dcterms:W3CDTF">2021-12-11T08:55:52Z</dcterms:created>
  <dcterms:modified xsi:type="dcterms:W3CDTF">2021-12-16T08:01:27Z</dcterms:modified>
</cp:coreProperties>
</file>