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75" r:id="rId6"/>
    <p:sldId id="276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17" autoAdjust="0"/>
  </p:normalViewPr>
  <p:slideViewPr>
    <p:cSldViewPr snapToGrid="0">
      <p:cViewPr varScale="1">
        <p:scale>
          <a:sx n="118" d="100"/>
          <a:sy n="11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F6AF0-CAE0-469D-84A0-706D9D5C311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041DE-91CA-405B-8A9C-53FDBC0B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6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将样本时间点的前后数据也一起融合了一下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得到了整个模块的最终输出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041DE-91CA-405B-8A9C-53FDBC0BDD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1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041DE-91CA-405B-8A9C-53FDBC0BDD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MSTGCN:</a:t>
            </a:r>
            <a:r>
              <a:rPr lang="zh-CN" altLang="en-US" dirty="0"/>
              <a:t>没有使用任何注意力机制，只使用了卷积操作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041DE-91CA-405B-8A9C-53FDBC0BDD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0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041DE-91CA-405B-8A9C-53FDBC0BDD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0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97020-2E57-455B-B110-2C99E3090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A641E4-DD0A-437E-AC3F-ACC004662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12161-F86A-4931-8A9A-140F6538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D77E6AD-5249-4096-86F6-999B6973F841}" type="datetimeFigureOut">
              <a:rPr lang="zh-CN" altLang="en-US" smtClean="0"/>
              <a:pPr/>
              <a:t>2022/3/7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6437A-8EA5-48A9-BB6F-7A65AAFF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800E5-76DB-410E-95E5-7A563B04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4CC59D8-E0CD-4F7B-B744-9DA2A4F5EB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37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CFE63-550D-4372-B497-66D27728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456374-FBAB-4724-8423-90570B1A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BB570-2455-4A75-81DB-CD6BB60B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6AD-5249-4096-86F6-999B6973F84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93BB5-A093-4331-B7F0-8347D740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52F6C-94F2-4E5F-885F-CF472EE7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59D8-E0CD-4F7B-B744-9DA2A4F5E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59C5F1-97C4-46DB-8CF4-0661FFD5F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B756B-2A43-44CC-9D85-E8D54040C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C5AA9-A600-4159-A556-066F66D7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6AD-5249-4096-86F6-999B6973F84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8D3CF-60A7-49E3-99B8-0808E984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5C0FD-B9EE-4BD5-BC6D-09BC0877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59D8-E0CD-4F7B-B744-9DA2A4F5E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7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A5A2C-8A01-4853-AC9A-0EED7DF5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62B63-980D-4044-8ACF-A22F4B0D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AFF99-99E8-4F11-B493-9F49D6C8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6AD-5249-4096-86F6-999B6973F84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FFE9A-DC97-452F-BF48-5545821D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AD807-6355-482F-A561-1173A516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59D8-E0CD-4F7B-B744-9DA2A4F5E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0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F7295-FA03-47EF-B88E-35E4F04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3EB72-E65B-4693-8AF5-B8864DFE5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6E6DE-29F6-40EB-BB01-D87BF240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6AD-5249-4096-86F6-999B6973F84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3ABD3-B081-407C-8549-F9E8E716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3A4C2-1E73-4472-BCF8-F09299F5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59D8-E0CD-4F7B-B744-9DA2A4F5E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7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2BF9D-15E8-4C42-BE6D-8B8273C0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8A5C2-1FE8-435A-A0FF-1E589763A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F19704-84DC-4AE7-814E-D36F3C0BD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2A0EA-1183-42EB-891A-8BF72772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6AD-5249-4096-86F6-999B6973F84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C0995-298F-4E70-8374-62255D5F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F3C37-2019-4E67-B6FD-5F8C6084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59D8-E0CD-4F7B-B744-9DA2A4F5E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5AB32-F97C-45D9-B7AF-62B8A3AB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98E7D-A5EC-4169-9328-3702A203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5AF5D4-88BD-400A-AE49-EEA9477E3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B472FA-CEBC-4BD8-8A09-9E8E7DDEF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026EA-832B-4BA1-8258-E36198916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6265A-C832-45CB-8D52-CED03BC3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6AD-5249-4096-86F6-999B6973F84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48A64D-9CC8-4891-84E6-B433F893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3C73CD-81FA-4262-88B8-F8CA2420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59D8-E0CD-4F7B-B744-9DA2A4F5E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7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0C8CC-E882-4336-B7FB-F6F7C1B4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00D627-583E-403F-96E0-69D00B4D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6AD-5249-4096-86F6-999B6973F84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DA8B6-9F28-4AFC-A56C-18ED6E99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29D125-C544-4B61-B164-73887200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59D8-E0CD-4F7B-B744-9DA2A4F5E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B0C9DF-7770-499C-8698-6132FCCC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6AD-5249-4096-86F6-999B6973F84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4FA738-AF73-4FFF-8462-D3C3034B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E1453-FF66-447D-9DB3-C0A0A7EE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59D8-E0CD-4F7B-B744-9DA2A4F5E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F380E-356D-4542-89EC-43B5E6F1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ED7EA-58E7-40E8-A59B-F04AA004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A51004-528C-4697-BEFF-2B1F112F2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B2FE8-C7B4-489B-9738-0D60DC6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6AD-5249-4096-86F6-999B6973F84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B5B38-8C2D-4684-A12B-46480BD9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9E289-9A4D-48B2-81A0-E57C0DE7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59D8-E0CD-4F7B-B744-9DA2A4F5E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6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78D49-A18C-406B-8780-7C003FE0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076FE-1825-4170-88E9-CB5064E42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01CFF-CEDB-4D38-9C4E-98B8BB8C5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DF7AC-D73A-4D7D-B87F-B03B513C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6AD-5249-4096-86F6-999B6973F84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2FF45-113E-4CFE-AB6D-183DFE85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198CEC-4624-4F86-91DB-7B8F35F4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59D8-E0CD-4F7B-B744-9DA2A4F5E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1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F29843-AE53-41D1-8987-60202201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14" y="7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246C7-2575-4B62-965B-30BBFE11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4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59CDA-52B5-49B8-9403-994330762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7E6AD-5249-4096-86F6-999B6973F841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2D60E-4835-4686-8AF2-73656B1CC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1D260-5A49-4995-A964-9D481CF61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C59D8-E0CD-4F7B-B744-9DA2A4F5E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6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E6ABEE-33E1-477D-912A-A0F57BD6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910363"/>
            <a:ext cx="10201275" cy="2628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2DA784-290D-419B-959C-166512498922}"/>
              </a:ext>
            </a:extLst>
          </p:cNvPr>
          <p:cNvSpPr txBox="1"/>
          <p:nvPr/>
        </p:nvSpPr>
        <p:spPr>
          <a:xfrm>
            <a:off x="5492317" y="5308846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AAAI 2019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9DD5-F920-416A-8051-5AAF04D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06422-DC36-4691-B8BD-3F68C26F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时空注意力</a:t>
            </a:r>
            <a:endParaRPr lang="en-US" altLang="zh-CN" dirty="0"/>
          </a:p>
          <a:p>
            <a:pPr lvl="1"/>
            <a:r>
              <a:rPr lang="zh-CN" altLang="en-US" dirty="0"/>
              <a:t>时间注意力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80DDFC-2E74-43FA-B9F9-DD3727F2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614" y="670459"/>
            <a:ext cx="5829300" cy="3467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64EE4A-0D19-4F62-A564-EE27BD08E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2"/>
          <a:stretch/>
        </p:blipFill>
        <p:spPr>
          <a:xfrm>
            <a:off x="27189" y="4462002"/>
            <a:ext cx="11372850" cy="20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0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9DD5-F920-416A-8051-5AAF04D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06422-DC36-4691-B8BD-3F68C26F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时空注意力</a:t>
            </a:r>
            <a:endParaRPr lang="en-US" altLang="zh-CN" dirty="0"/>
          </a:p>
          <a:p>
            <a:pPr lvl="1"/>
            <a:r>
              <a:rPr lang="zh-CN" altLang="en-US" dirty="0"/>
              <a:t>空间注意力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BEB1BB-5020-4C25-BEA1-B2A0EEA0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125" y="1163177"/>
            <a:ext cx="5449107" cy="28529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2235BE-9EB2-4FCB-93ED-26949A937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65" y="4474403"/>
            <a:ext cx="7729186" cy="20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3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9DD5-F920-416A-8051-5AAF04D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06422-DC36-4691-B8BD-3F68C26F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时空卷积</a:t>
            </a:r>
            <a:endParaRPr lang="en-US" altLang="zh-CN" dirty="0"/>
          </a:p>
          <a:p>
            <a:pPr lvl="1"/>
            <a:r>
              <a:rPr lang="zh-CN" altLang="en-US" dirty="0"/>
              <a:t>空间图卷积（图拉普拉斯矩阵）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1E29FB-B2B8-40C0-92DB-1BD18788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267" y="2964675"/>
            <a:ext cx="5859168" cy="23722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6666D8A-8CEC-4A57-9887-3258E154E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5" y="3184103"/>
            <a:ext cx="5182049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9DD5-F920-416A-8051-5AAF04D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06422-DC36-4691-B8BD-3F68C26F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时空卷积</a:t>
            </a:r>
            <a:endParaRPr lang="en-US" altLang="zh-CN" dirty="0"/>
          </a:p>
          <a:p>
            <a:pPr lvl="1"/>
            <a:r>
              <a:rPr lang="zh-CN" altLang="en-US" dirty="0"/>
              <a:t>时间卷积（标准</a:t>
            </a:r>
            <a:r>
              <a:rPr lang="en-US" altLang="zh-CN" dirty="0"/>
              <a:t>1</a:t>
            </a:r>
            <a:r>
              <a:rPr lang="zh-CN" altLang="en-US" dirty="0"/>
              <a:t>维卷积）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3A0D2C-891E-4DD0-B124-E0FF3D11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51" y="3429000"/>
            <a:ext cx="8519898" cy="29491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21B66B-3A38-4024-9EC1-7E9AFB705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348" y="2665991"/>
            <a:ext cx="6650646" cy="5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9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9DD5-F920-416A-8051-5AAF04D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06422-DC36-4691-B8BD-3F68C26F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多组件融合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B5AB02-0CF6-4D47-9152-87656602F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27" y="2426955"/>
            <a:ext cx="5390544" cy="535319"/>
          </a:xfrm>
          <a:prstGeom prst="rect">
            <a:avLst/>
          </a:prstGeom>
        </p:spPr>
      </p:pic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68E0123E-96B8-46C2-9C2C-260C45910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645" y="3038474"/>
            <a:ext cx="4469634" cy="357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6295-D36C-49D2-96B5-0E0DE35E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B72D0-7286-4BBC-B599-23D24ED2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485"/>
            <a:ext cx="5715000" cy="885365"/>
          </a:xfrm>
        </p:spPr>
        <p:txBody>
          <a:bodyPr/>
          <a:lstStyle/>
          <a:p>
            <a:r>
              <a:rPr lang="zh-CN" altLang="en-US" dirty="0"/>
              <a:t>数据集</a:t>
            </a:r>
            <a:r>
              <a:rPr lang="en-US" altLang="zh-CN" dirty="0"/>
              <a:t>(</a:t>
            </a:r>
            <a:r>
              <a:rPr lang="zh-CN" altLang="en-US" dirty="0"/>
              <a:t>来自加州的公路记录仪</a:t>
            </a:r>
            <a:r>
              <a:rPr lang="en-US" altLang="zh-CN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F0E6C7-C18B-4998-8A56-F3FB94EDC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0" b="14489"/>
          <a:stretch/>
        </p:blipFill>
        <p:spPr>
          <a:xfrm>
            <a:off x="687341" y="2651535"/>
            <a:ext cx="7323184" cy="2707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E552A3-A799-4471-9A13-16F097F72E8A}"/>
              </a:ext>
            </a:extLst>
          </p:cNvPr>
          <p:cNvSpPr txBox="1"/>
          <p:nvPr/>
        </p:nvSpPr>
        <p:spPr>
          <a:xfrm>
            <a:off x="1885950" y="2181405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PEMSD4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CF11C1-18A8-4707-843F-3ABE6F0F3901}"/>
              </a:ext>
            </a:extLst>
          </p:cNvPr>
          <p:cNvSpPr txBox="1"/>
          <p:nvPr/>
        </p:nvSpPr>
        <p:spPr>
          <a:xfrm>
            <a:off x="5400675" y="2181404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PEMSD8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670972-7636-476A-AE8A-1C653DCF09EB}"/>
              </a:ext>
            </a:extLst>
          </p:cNvPr>
          <p:cNvSpPr txBox="1"/>
          <p:nvPr/>
        </p:nvSpPr>
        <p:spPr>
          <a:xfrm>
            <a:off x="967558" y="5531333"/>
            <a:ext cx="338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节点数量：</a:t>
            </a:r>
            <a:r>
              <a:rPr lang="en-US" altLang="zh-CN" dirty="0"/>
              <a:t>307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时间周期：</a:t>
            </a:r>
            <a:r>
              <a:rPr lang="en-US" altLang="zh-CN" dirty="0"/>
              <a:t>2018.01 – 2018.02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F0C77B-9874-4F0A-8AD8-C4551C47D8FE}"/>
              </a:ext>
            </a:extLst>
          </p:cNvPr>
          <p:cNvSpPr txBox="1"/>
          <p:nvPr/>
        </p:nvSpPr>
        <p:spPr>
          <a:xfrm>
            <a:off x="4629150" y="5531333"/>
            <a:ext cx="338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节点数量：</a:t>
            </a:r>
            <a:r>
              <a:rPr lang="en-US" altLang="zh-CN" dirty="0"/>
              <a:t>170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时间周期：</a:t>
            </a:r>
            <a:r>
              <a:rPr lang="en-US" altLang="zh-CN" dirty="0"/>
              <a:t>2016.07 – 2016.08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92ABAF7-D42B-4160-BA17-A6D7D2B92929}"/>
              </a:ext>
            </a:extLst>
          </p:cNvPr>
          <p:cNvSpPr txBox="1">
            <a:spLocks/>
          </p:cNvSpPr>
          <p:nvPr/>
        </p:nvSpPr>
        <p:spPr>
          <a:xfrm>
            <a:off x="8277225" y="1343485"/>
            <a:ext cx="2619375" cy="88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评估指标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A8FEE5-2D85-4615-AFF6-300043958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907"/>
          <a:stretch/>
        </p:blipFill>
        <p:spPr>
          <a:xfrm>
            <a:off x="8400799" y="2416599"/>
            <a:ext cx="2495801" cy="9754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07B345-5BFE-46D6-AC98-D5E39744C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29"/>
          <a:stretch/>
        </p:blipFill>
        <p:spPr>
          <a:xfrm>
            <a:off x="8400799" y="3429000"/>
            <a:ext cx="2627765" cy="975445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CE7FF48-3B3E-49C6-B281-ABDD9F06E682}"/>
              </a:ext>
            </a:extLst>
          </p:cNvPr>
          <p:cNvCxnSpPr/>
          <p:nvPr/>
        </p:nvCxnSpPr>
        <p:spPr>
          <a:xfrm>
            <a:off x="8172450" y="1343485"/>
            <a:ext cx="0" cy="515256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21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9ED1A-4473-45D0-B6F6-65E4E92D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422058-2E98-4EA3-9464-D51BA1754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8430" y="1550705"/>
            <a:ext cx="6435140" cy="3926170"/>
          </a:xfrm>
        </p:spPr>
      </p:pic>
    </p:spTree>
    <p:extLst>
      <p:ext uri="{BB962C8B-B14F-4D97-AF65-F5344CB8AC3E}">
        <p14:creationId xmlns:p14="http://schemas.microsoft.com/office/powerpoint/2010/main" val="149578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9ED1A-4473-45D0-B6F6-65E4E92D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7BD8228-9D81-4C27-82F1-7B9BEE89E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0048" y="1693293"/>
            <a:ext cx="5392971" cy="5157029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E9E9EC-84E3-4F4C-A031-23103EB6D831}"/>
              </a:ext>
            </a:extLst>
          </p:cNvPr>
          <p:cNvSpPr txBox="1"/>
          <p:nvPr/>
        </p:nvSpPr>
        <p:spPr>
          <a:xfrm>
            <a:off x="824168" y="1068464"/>
            <a:ext cx="287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鲁棒性实验</a:t>
            </a:r>
            <a:endParaRPr lang="en-US" altLang="zh-CN" dirty="0"/>
          </a:p>
          <a:p>
            <a:pPr lvl="1"/>
            <a:r>
              <a:rPr lang="zh-CN" altLang="en-US" dirty="0"/>
              <a:t>增加预测序列长度</a:t>
            </a:r>
          </a:p>
        </p:txBody>
      </p:sp>
    </p:spTree>
    <p:extLst>
      <p:ext uri="{BB962C8B-B14F-4D97-AF65-F5344CB8AC3E}">
        <p14:creationId xmlns:p14="http://schemas.microsoft.com/office/powerpoint/2010/main" val="105062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9ED1A-4473-45D0-B6F6-65E4E92D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7361A3-8DAC-45FC-9D40-B243F63A2F1F}"/>
              </a:ext>
            </a:extLst>
          </p:cNvPr>
          <p:cNvSpPr txBox="1"/>
          <p:nvPr/>
        </p:nvSpPr>
        <p:spPr>
          <a:xfrm>
            <a:off x="824168" y="1068464"/>
            <a:ext cx="287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Case Study</a:t>
            </a:r>
          </a:p>
          <a:p>
            <a:pPr lvl="1"/>
            <a:r>
              <a:rPr lang="zh-CN" altLang="en-US" dirty="0"/>
              <a:t>注意力机制的影响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74E0D57-49C5-4583-B80B-E085B9EAE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033" y="2000921"/>
            <a:ext cx="5987450" cy="37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1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9ED1A-4473-45D0-B6F6-65E4E92D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34916-4698-4D07-B196-215FEF1B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从多个时间周期上</a:t>
            </a:r>
            <a:r>
              <a:rPr lang="en-US" altLang="zh-CN" sz="2000" dirty="0"/>
              <a:t>(</a:t>
            </a:r>
            <a:r>
              <a:rPr lang="zh-CN" altLang="en-US" sz="2000" dirty="0"/>
              <a:t>邻近</a:t>
            </a:r>
            <a:r>
              <a:rPr lang="en-US" altLang="zh-CN" sz="2000" dirty="0"/>
              <a:t>,</a:t>
            </a:r>
            <a:r>
              <a:rPr lang="zh-CN" altLang="en-US" sz="2000" dirty="0"/>
              <a:t>天</a:t>
            </a:r>
            <a:r>
              <a:rPr lang="en-US" altLang="zh-CN" sz="2000" dirty="0"/>
              <a:t>,</a:t>
            </a:r>
            <a:r>
              <a:rPr lang="zh-CN" altLang="en-US" sz="2000" dirty="0"/>
              <a:t>周</a:t>
            </a:r>
            <a:r>
              <a:rPr lang="en-US" altLang="zh-CN" sz="2000" dirty="0"/>
              <a:t>)</a:t>
            </a:r>
            <a:r>
              <a:rPr lang="zh-CN" altLang="en-US" sz="2000" dirty="0"/>
              <a:t>设计了一个多路网络结构</a:t>
            </a:r>
            <a:r>
              <a:rPr lang="en-US" altLang="zh-CN" sz="2000" dirty="0"/>
              <a:t>,</a:t>
            </a:r>
            <a:r>
              <a:rPr lang="zh-CN" altLang="en-US" sz="2000" dirty="0"/>
              <a:t>每个分支上由多个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ST BLOCK</a:t>
            </a:r>
            <a:r>
              <a:rPr lang="zh-CN" altLang="en-US" sz="2000" dirty="0"/>
              <a:t>组成， 其中每个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ST BLOCK 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2000" dirty="0"/>
              <a:t>先用</a:t>
            </a:r>
            <a:r>
              <a:rPr lang="zh-CN" altLang="en-US" sz="2000" b="1" dirty="0"/>
              <a:t>注意力机制</a:t>
            </a:r>
            <a:r>
              <a:rPr lang="zh-CN" altLang="en-US" sz="2000" dirty="0"/>
              <a:t>提取更有效的</a:t>
            </a:r>
            <a:r>
              <a:rPr lang="zh-CN" altLang="en-US" sz="2000" b="1" dirty="0"/>
              <a:t>时间</a:t>
            </a:r>
            <a:r>
              <a:rPr lang="zh-CN" altLang="en-US" sz="2000" dirty="0"/>
              <a:t>和</a:t>
            </a:r>
            <a:r>
              <a:rPr lang="zh-CN" altLang="en-US" sz="2000" b="1" dirty="0"/>
              <a:t>空间</a:t>
            </a:r>
            <a:r>
              <a:rPr lang="zh-CN" altLang="en-US" sz="2000" dirty="0"/>
              <a:t>特征</a:t>
            </a:r>
            <a:endParaRPr lang="en-US" altLang="zh-CN" sz="2000" dirty="0"/>
          </a:p>
          <a:p>
            <a:pPr lvl="1"/>
            <a:r>
              <a:rPr lang="zh-CN" altLang="en-US" sz="2000" dirty="0"/>
              <a:t>输入卷积层，用</a:t>
            </a:r>
            <a:r>
              <a:rPr lang="zh-CN" altLang="en-US" sz="2000" b="1" dirty="0"/>
              <a:t>图卷积</a:t>
            </a:r>
            <a:r>
              <a:rPr lang="zh-CN" altLang="en-US" sz="2000" dirty="0"/>
              <a:t>提取</a:t>
            </a:r>
            <a:r>
              <a:rPr lang="zh-CN" altLang="en-US" sz="2000" b="1" dirty="0"/>
              <a:t>空间特征，</a:t>
            </a:r>
            <a:r>
              <a:rPr lang="zh-CN" altLang="en-US" sz="2000" dirty="0"/>
              <a:t>用</a:t>
            </a:r>
            <a:r>
              <a:rPr lang="zh-CN" altLang="en-US" sz="2000" b="1" dirty="0"/>
              <a:t>标准卷积</a:t>
            </a:r>
            <a:r>
              <a:rPr lang="zh-CN" altLang="en-US" sz="2000" dirty="0"/>
              <a:t>提取</a:t>
            </a:r>
            <a:r>
              <a:rPr lang="zh-CN" altLang="en-US" sz="2000" b="1" dirty="0"/>
              <a:t>时间特征</a:t>
            </a:r>
            <a:endParaRPr lang="en-US" altLang="zh-CN" sz="2000" b="1" dirty="0"/>
          </a:p>
          <a:p>
            <a:r>
              <a:rPr lang="zh-CN" altLang="en-US" sz="2000" dirty="0"/>
              <a:t>通过实验验证了模型的有效性</a:t>
            </a:r>
          </a:p>
        </p:txBody>
      </p:sp>
    </p:spTree>
    <p:extLst>
      <p:ext uri="{BB962C8B-B14F-4D97-AF65-F5344CB8AC3E}">
        <p14:creationId xmlns:p14="http://schemas.microsoft.com/office/powerpoint/2010/main" val="4340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7F6C3-B4C2-45B2-A8ED-F517E6FD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81330-0707-44F5-8A6C-72A8DC32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1800" b="1" dirty="0"/>
              <a:t>交通流量预测</a:t>
            </a:r>
            <a:r>
              <a:rPr lang="zh-CN" altLang="en-US" sz="1800" dirty="0"/>
              <a:t>是交通领域研究人员和实践者面临的一个关键问题。然而，由于交通流通常表现出高非线性和复杂性，这是一个非常具有挑战性的问题。现有的交通流量预测方法大多</a:t>
            </a:r>
            <a:r>
              <a:rPr lang="zh-CN" altLang="en-US" sz="1800" b="1" dirty="0"/>
              <a:t>缺乏对交通数据时空动态相关性建模的能力</a:t>
            </a:r>
            <a:r>
              <a:rPr lang="zh-CN" altLang="en-US" sz="1800" dirty="0"/>
              <a:t>，预测结果效果不太好。</a:t>
            </a:r>
            <a:endParaRPr lang="en-US" altLang="zh-CN" sz="1800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800" dirty="0"/>
              <a:t>本文提出了一种基于注意力的时空图卷积网络</a:t>
            </a:r>
            <a:r>
              <a:rPr lang="en-US" altLang="zh-CN" sz="1800" dirty="0"/>
              <a:t>(ASTGCN)</a:t>
            </a:r>
            <a:r>
              <a:rPr lang="zh-CN" altLang="en-US" sz="1800" dirty="0"/>
              <a:t>模型来解决交通流预测问题。</a:t>
            </a:r>
            <a:r>
              <a:rPr lang="en-US" altLang="zh-CN" sz="1800" dirty="0"/>
              <a:t>ASTGCN</a:t>
            </a:r>
            <a:r>
              <a:rPr lang="zh-CN" altLang="en-US" sz="1800" dirty="0"/>
              <a:t>主要由三个独立的组件组成，分别对交通流的</a:t>
            </a:r>
            <a:r>
              <a:rPr lang="zh-CN" altLang="en-US" sz="1800" b="1" dirty="0"/>
              <a:t>三个时间特性</a:t>
            </a:r>
            <a:r>
              <a:rPr lang="zh-CN" altLang="en-US" sz="1800" dirty="0"/>
              <a:t>进行建模。</a:t>
            </a:r>
            <a:r>
              <a:rPr lang="zh-CN" altLang="en-US" sz="1800" b="1" dirty="0"/>
              <a:t>当前依赖、日周期依赖和周周期依赖</a:t>
            </a:r>
            <a:r>
              <a:rPr lang="zh-CN" altLang="en-US" sz="1800" dirty="0"/>
              <a:t>。每个组件包含两个主要部分</a:t>
            </a:r>
            <a:r>
              <a:rPr lang="en-US" altLang="zh-CN" sz="1800" dirty="0"/>
              <a:t>:1)</a:t>
            </a:r>
            <a:r>
              <a:rPr lang="zh-CN" altLang="en-US" sz="1800" b="1" dirty="0"/>
              <a:t>时空注意机制</a:t>
            </a:r>
            <a:r>
              <a:rPr lang="zh-CN" altLang="en-US" sz="1800" dirty="0"/>
              <a:t>，有效地捕捉交通数据的动态时空相关性</a:t>
            </a:r>
            <a:r>
              <a:rPr lang="en-US" altLang="zh-CN" sz="1800" dirty="0"/>
              <a:t>;2)</a:t>
            </a:r>
            <a:r>
              <a:rPr lang="zh-CN" altLang="en-US" sz="1800" b="1" dirty="0"/>
              <a:t>时空卷积</a:t>
            </a:r>
            <a:r>
              <a:rPr lang="zh-CN" altLang="en-US" sz="1800" dirty="0"/>
              <a:t>，同时使用图卷积来捕捉空间特征，使用常用标准卷积来描述时间特征。这三个分量的输出被加权融合以产生最终的预测结果。实验数据表明，提出的</a:t>
            </a:r>
            <a:r>
              <a:rPr lang="en-US" altLang="zh-CN" sz="1800" dirty="0"/>
              <a:t>ASTGCN</a:t>
            </a:r>
            <a:r>
              <a:rPr lang="zh-CN" altLang="en-US" sz="1800" dirty="0"/>
              <a:t>模型优于当前的最优模型。</a:t>
            </a:r>
          </a:p>
        </p:txBody>
      </p:sp>
    </p:spTree>
    <p:extLst>
      <p:ext uri="{BB962C8B-B14F-4D97-AF65-F5344CB8AC3E}">
        <p14:creationId xmlns:p14="http://schemas.microsoft.com/office/powerpoint/2010/main" val="291490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2D4DA-58A9-462D-BE7A-00366D40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324E6-4ADE-4AFE-A4C8-BE93CD07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485"/>
            <a:ext cx="10515600" cy="2018551"/>
          </a:xfrm>
        </p:spPr>
        <p:txBody>
          <a:bodyPr/>
          <a:lstStyle/>
          <a:p>
            <a:r>
              <a:rPr lang="zh-CN" altLang="en-US" dirty="0"/>
              <a:t>交通流网络</a:t>
            </a:r>
          </a:p>
          <a:p>
            <a:pPr lvl="1"/>
            <a:r>
              <a:rPr lang="zh-CN" altLang="en-US" dirty="0"/>
              <a:t>无向图</a:t>
            </a:r>
            <a:r>
              <a:rPr lang="en-US" altLang="zh-CN" dirty="0"/>
              <a:t>G=(V,E,A)</a:t>
            </a:r>
            <a:r>
              <a:rPr lang="zh-CN" altLang="en-US" dirty="0"/>
              <a:t>，每个节点的特征向量为</a:t>
            </a:r>
            <a:r>
              <a:rPr lang="en-US" altLang="zh-CN" dirty="0"/>
              <a:t>f</a:t>
            </a:r>
            <a:r>
              <a:rPr lang="zh-CN" altLang="en-US" dirty="0"/>
              <a:t>，有三个属性，流量</a:t>
            </a:r>
            <a:r>
              <a:rPr lang="en-US" altLang="zh-CN" dirty="0"/>
              <a:t>flow,</a:t>
            </a:r>
            <a:r>
              <a:rPr lang="zh-CN" altLang="en-US" dirty="0"/>
              <a:t>车速</a:t>
            </a:r>
            <a:r>
              <a:rPr lang="en-US" altLang="zh-CN" dirty="0"/>
              <a:t>speed</a:t>
            </a:r>
            <a:r>
              <a:rPr lang="zh-CN" altLang="en-US" dirty="0"/>
              <a:t>，占用</a:t>
            </a:r>
            <a:r>
              <a:rPr lang="en-US" altLang="zh-CN" dirty="0"/>
              <a:t>occupy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A9F10-29DA-44F4-8000-9916CD7C6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1"/>
          <a:stretch/>
        </p:blipFill>
        <p:spPr>
          <a:xfrm>
            <a:off x="805547" y="3817804"/>
            <a:ext cx="4641519" cy="2852697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D221637-D6DE-4130-BE4C-9EFE08AF1BD3}"/>
              </a:ext>
            </a:extLst>
          </p:cNvPr>
          <p:cNvGrpSpPr/>
          <p:nvPr/>
        </p:nvGrpSpPr>
        <p:grpSpPr>
          <a:xfrm>
            <a:off x="5865091" y="3907882"/>
            <a:ext cx="5733480" cy="2672542"/>
            <a:chOff x="455814" y="3794760"/>
            <a:chExt cx="5733480" cy="267254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B2AC1FD-F09F-4431-B918-CCDF9EC02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814" y="3794760"/>
              <a:ext cx="5733480" cy="267254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A92E457-A5A6-4612-B00F-A4B1AF036FBA}"/>
                </a:ext>
              </a:extLst>
            </p:cNvPr>
            <p:cNvSpPr/>
            <p:nvPr/>
          </p:nvSpPr>
          <p:spPr>
            <a:xfrm>
              <a:off x="4261282" y="4598633"/>
              <a:ext cx="346229" cy="3018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01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829AE-CC2B-4135-AB8A-8AA6E9EE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BD52F-4880-430A-9117-76A1AE0C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交通流量预测问题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CF1FF5A-E43C-4D9A-BBA1-E418F1C35F3A}"/>
              </a:ext>
            </a:extLst>
          </p:cNvPr>
          <p:cNvGrpSpPr/>
          <p:nvPr/>
        </p:nvGrpSpPr>
        <p:grpSpPr>
          <a:xfrm>
            <a:off x="1864238" y="2573759"/>
            <a:ext cx="8411635" cy="2746386"/>
            <a:chOff x="1864238" y="2573759"/>
            <a:chExt cx="8411635" cy="274638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7B1F443-5FB7-4ECD-8284-B40983AB5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4238" y="2573759"/>
              <a:ext cx="8411635" cy="2746386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20D133D-2BA0-494B-8D72-71D6C970EA00}"/>
                </a:ext>
              </a:extLst>
            </p:cNvPr>
            <p:cNvSpPr/>
            <p:nvPr/>
          </p:nvSpPr>
          <p:spPr>
            <a:xfrm>
              <a:off x="5394036" y="3685309"/>
              <a:ext cx="350982" cy="2586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20F5AC7-1653-4B89-A2DB-7F8EE27A3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047" y="5902784"/>
            <a:ext cx="3361905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BC06-9D50-40B3-B1FD-A052C033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EA13675-CB90-49CC-AF37-22B6C6D92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231534"/>
              </p:ext>
            </p:extLst>
          </p:nvPr>
        </p:nvGraphicFramePr>
        <p:xfrm>
          <a:off x="736600" y="1749425"/>
          <a:ext cx="10515600" cy="39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418">
                  <a:extLst>
                    <a:ext uri="{9D8B030D-6E8A-4147-A177-3AD203B41FA5}">
                      <a16:colId xmlns:a16="http://schemas.microsoft.com/office/drawing/2014/main" val="1741757106"/>
                    </a:ext>
                  </a:extLst>
                </a:gridCol>
                <a:gridCol w="2493818">
                  <a:extLst>
                    <a:ext uri="{9D8B030D-6E8A-4147-A177-3AD203B41FA5}">
                      <a16:colId xmlns:a16="http://schemas.microsoft.com/office/drawing/2014/main" val="1826761532"/>
                    </a:ext>
                  </a:extLst>
                </a:gridCol>
                <a:gridCol w="5553364">
                  <a:extLst>
                    <a:ext uri="{9D8B030D-6E8A-4147-A177-3AD203B41FA5}">
                      <a16:colId xmlns:a16="http://schemas.microsoft.com/office/drawing/2014/main" val="684355067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91132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传统时间序列分析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HA,ARIMA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难以处理不稳定，非线性的数据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524304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传统机器学习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虽然能够处理复杂数据，但（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）难以同步考虑高维交通数据的时空相关性（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）依赖于特征工程，需要较多专家经验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024886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传统深度学习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CNN,LSTM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虽然可以提取时空特征，但是只能处理结构化的</a:t>
                      </a:r>
                      <a:r>
                        <a:rPr lang="en-US" altLang="zh-CN" dirty="0"/>
                        <a:t>2D</a:t>
                      </a:r>
                      <a:r>
                        <a:rPr lang="zh-CN" altLang="en-US" dirty="0"/>
                        <a:t>或者</a:t>
                      </a:r>
                      <a:r>
                        <a:rPr lang="en-US" altLang="zh-CN" dirty="0"/>
                        <a:t>3D</a:t>
                      </a:r>
                      <a:r>
                        <a:rPr lang="zh-CN" altLang="en-US" dirty="0"/>
                        <a:t>等规则数据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421478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基于图的深度学习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GCN, </a:t>
                      </a:r>
                      <a:r>
                        <a:rPr lang="en-US" altLang="zh-CN" dirty="0" err="1"/>
                        <a:t>Chebynet</a:t>
                      </a:r>
                      <a:r>
                        <a:rPr lang="en-US" altLang="zh-CN" dirty="0"/>
                        <a:t>, GGCN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没有</a:t>
                      </a:r>
                      <a:r>
                        <a:rPr lang="zh-CN" altLang="en-US" b="1" dirty="0"/>
                        <a:t>同时</a:t>
                      </a:r>
                      <a:r>
                        <a:rPr lang="zh-CN" altLang="en-US" dirty="0"/>
                        <a:t>考虑动态时空相关性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530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87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8498-8082-43FB-B857-A93C3D92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面临挑战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03468-C0F5-4C99-8242-2862AFBA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485"/>
            <a:ext cx="2459182" cy="1538260"/>
          </a:xfrm>
        </p:spPr>
        <p:txBody>
          <a:bodyPr>
            <a:normAutofit/>
          </a:bodyPr>
          <a:lstStyle/>
          <a:p>
            <a:r>
              <a:rPr lang="zh-CN" altLang="en-US" dirty="0"/>
              <a:t>空间相关性</a:t>
            </a:r>
            <a:endParaRPr lang="en-US" altLang="zh-CN" dirty="0"/>
          </a:p>
          <a:p>
            <a:r>
              <a:rPr lang="zh-CN" altLang="en-US" dirty="0"/>
              <a:t>时间相关性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660ACF-CC5A-4F52-9B43-131B45EEC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37" y="1810523"/>
            <a:ext cx="5359325" cy="50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8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7F2E6-069D-4214-BB35-1CB3C684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8E1DA9-1EBD-4954-B7A4-90C3AA34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995" y="1480867"/>
            <a:ext cx="6323558" cy="50529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4561BA-D2D9-4433-9D1B-585216B9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377" y="5286849"/>
            <a:ext cx="3093988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0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D619-EBEB-4490-AC60-E561588E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ECDEEE-5EE6-40A3-8E72-36E4599A1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311"/>
          <a:stretch/>
        </p:blipFill>
        <p:spPr>
          <a:xfrm>
            <a:off x="1986466" y="3904115"/>
            <a:ext cx="8375701" cy="179141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690003-1133-4769-8D39-0F861FF4852D}"/>
              </a:ext>
            </a:extLst>
          </p:cNvPr>
          <p:cNvSpPr txBox="1"/>
          <p:nvPr/>
        </p:nvSpPr>
        <p:spPr>
          <a:xfrm>
            <a:off x="847898" y="1164565"/>
            <a:ext cx="312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临近片段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5D5C07-6230-4945-8F69-2EE3F2013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05"/>
          <a:stretch/>
        </p:blipFill>
        <p:spPr>
          <a:xfrm>
            <a:off x="1308439" y="1751154"/>
            <a:ext cx="4541945" cy="2705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6222AF3-8AB3-40EF-9256-C579E7D0CC08}"/>
              </a:ext>
            </a:extLst>
          </p:cNvPr>
          <p:cNvSpPr txBox="1"/>
          <p:nvPr/>
        </p:nvSpPr>
        <p:spPr>
          <a:xfrm>
            <a:off x="6955734" y="1164565"/>
            <a:ext cx="312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周周期片段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5CA94B-9A15-4EFE-9E3C-7EFB58C3CF9E}"/>
              </a:ext>
            </a:extLst>
          </p:cNvPr>
          <p:cNvSpPr txBox="1"/>
          <p:nvPr/>
        </p:nvSpPr>
        <p:spPr>
          <a:xfrm>
            <a:off x="847898" y="2204118"/>
            <a:ext cx="312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日周期片段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1FE113-39F8-4F7A-AE43-5D3F7B48A907}"/>
              </a:ext>
            </a:extLst>
          </p:cNvPr>
          <p:cNvGrpSpPr/>
          <p:nvPr/>
        </p:nvGrpSpPr>
        <p:grpSpPr>
          <a:xfrm>
            <a:off x="1246295" y="2774214"/>
            <a:ext cx="4364392" cy="776829"/>
            <a:chOff x="1308439" y="2783117"/>
            <a:chExt cx="4554420" cy="83897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58A4CF6-7F99-4724-BAEA-4FC12F085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8439" y="2783117"/>
              <a:ext cx="4554420" cy="83897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0AE0F8-F975-4223-BE42-0709B349559A}"/>
                </a:ext>
              </a:extLst>
            </p:cNvPr>
            <p:cNvSpPr/>
            <p:nvPr/>
          </p:nvSpPr>
          <p:spPr>
            <a:xfrm>
              <a:off x="4962617" y="3351510"/>
              <a:ext cx="900242" cy="270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4EA1055-44B9-4CF6-ACB3-8157CC3D8562}"/>
              </a:ext>
            </a:extLst>
          </p:cNvPr>
          <p:cNvGrpSpPr/>
          <p:nvPr/>
        </p:nvGrpSpPr>
        <p:grpSpPr>
          <a:xfrm>
            <a:off x="7198202" y="1791455"/>
            <a:ext cx="4223333" cy="851348"/>
            <a:chOff x="7198202" y="1791455"/>
            <a:chExt cx="4223333" cy="851348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B9CE724-ED94-4E0D-956B-FBAC257C3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8202" y="1791455"/>
              <a:ext cx="3993226" cy="266723"/>
            </a:xfrm>
            <a:prstGeom prst="rect">
              <a:avLst/>
            </a:prstGeom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74E688F-F60F-4212-8310-C08A1C6ED8DA}"/>
                </a:ext>
              </a:extLst>
            </p:cNvPr>
            <p:cNvGrpSpPr/>
            <p:nvPr/>
          </p:nvGrpSpPr>
          <p:grpSpPr>
            <a:xfrm>
              <a:off x="7198202" y="2076605"/>
              <a:ext cx="4223333" cy="566198"/>
              <a:chOff x="7198202" y="2085483"/>
              <a:chExt cx="4223333" cy="566198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7707CAEE-62AC-4110-846E-38ABE17F4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8202" y="2085483"/>
                <a:ext cx="4084674" cy="518205"/>
              </a:xfrm>
              <a:prstGeom prst="rect">
                <a:avLst/>
              </a:prstGeom>
            </p:spPr>
          </p:pic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FD8D198-8C6E-49C1-9A4D-B60539E6F17F}"/>
                  </a:ext>
                </a:extLst>
              </p:cNvPr>
              <p:cNvSpPr/>
              <p:nvPr/>
            </p:nvSpPr>
            <p:spPr>
              <a:xfrm>
                <a:off x="10521293" y="2381102"/>
                <a:ext cx="900242" cy="270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769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7F2E6-069D-4214-BB35-1CB3C684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8E1DA9-1EBD-4954-B7A4-90C3AA34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995" y="1480867"/>
            <a:ext cx="6323558" cy="50529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4561BA-D2D9-4433-9D1B-585216B9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377" y="5286849"/>
            <a:ext cx="3093988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6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lf">
      <a:majorFont>
        <a:latin typeface="Calibri Light"/>
        <a:ea typeface="微软雅黑 Light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543</Words>
  <Application>Microsoft Office PowerPoint</Application>
  <PresentationFormat>宽屏</PresentationFormat>
  <Paragraphs>75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等线</vt:lpstr>
      <vt:lpstr>微软雅黑</vt:lpstr>
      <vt:lpstr>微软雅黑 Light</vt:lpstr>
      <vt:lpstr>Arial</vt:lpstr>
      <vt:lpstr>Calibri</vt:lpstr>
      <vt:lpstr>Wingdings</vt:lpstr>
      <vt:lpstr>Office 主题​​</vt:lpstr>
      <vt:lpstr>PowerPoint 演示文稿</vt:lpstr>
      <vt:lpstr>摘要</vt:lpstr>
      <vt:lpstr>符号定义</vt:lpstr>
      <vt:lpstr>问题定义</vt:lpstr>
      <vt:lpstr>相关工作</vt:lpstr>
      <vt:lpstr>面临挑战</vt:lpstr>
      <vt:lpstr>模型</vt:lpstr>
      <vt:lpstr>模型</vt:lpstr>
      <vt:lpstr>模型</vt:lpstr>
      <vt:lpstr>模型</vt:lpstr>
      <vt:lpstr>模型</vt:lpstr>
      <vt:lpstr>模型</vt:lpstr>
      <vt:lpstr>模型</vt:lpstr>
      <vt:lpstr>模型</vt:lpstr>
      <vt:lpstr>实验</vt:lpstr>
      <vt:lpstr>实验结果</vt:lpstr>
      <vt:lpstr>实验结果</vt:lpstr>
      <vt:lpstr>实验结果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 x</dc:creator>
  <cp:lastModifiedBy>x.Leo</cp:lastModifiedBy>
  <cp:revision>85</cp:revision>
  <dcterms:created xsi:type="dcterms:W3CDTF">2022-03-06T15:37:16Z</dcterms:created>
  <dcterms:modified xsi:type="dcterms:W3CDTF">2022-03-07T01:49:56Z</dcterms:modified>
</cp:coreProperties>
</file>