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7" r:id="rId2"/>
    <p:sldId id="1864" r:id="rId3"/>
    <p:sldId id="1880" r:id="rId4"/>
    <p:sldId id="1903" r:id="rId5"/>
    <p:sldId id="1904" r:id="rId6"/>
    <p:sldId id="1862" r:id="rId7"/>
    <p:sldId id="1896" r:id="rId8"/>
    <p:sldId id="1905" r:id="rId9"/>
    <p:sldId id="1883" r:id="rId10"/>
    <p:sldId id="1899" r:id="rId11"/>
    <p:sldId id="1909" r:id="rId12"/>
    <p:sldId id="1901" r:id="rId13"/>
    <p:sldId id="1907" r:id="rId14"/>
    <p:sldId id="1908" r:id="rId15"/>
    <p:sldId id="1910" r:id="rId16"/>
    <p:sldId id="1879"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68" autoAdjust="0"/>
    <p:restoredTop sz="84972" autoAdjust="0"/>
  </p:normalViewPr>
  <p:slideViewPr>
    <p:cSldViewPr snapToGrid="0">
      <p:cViewPr varScale="1">
        <p:scale>
          <a:sx n="93" d="100"/>
          <a:sy n="93" d="100"/>
        </p:scale>
        <p:origin x="1458" y="84"/>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D0FF61B-3198-4E26-8D94-2412A4726C6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F3028D35-AF42-49DA-9D8B-5AD15096CF9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67D58C-5CA3-4A99-A521-2A0E5C61A973}" type="datetimeFigureOut">
              <a:rPr lang="zh-CN" altLang="en-US" smtClean="0"/>
              <a:t>2022/4/8</a:t>
            </a:fld>
            <a:endParaRPr lang="zh-CN" altLang="en-US"/>
          </a:p>
        </p:txBody>
      </p:sp>
      <p:sp>
        <p:nvSpPr>
          <p:cNvPr id="4" name="页脚占位符 3">
            <a:extLst>
              <a:ext uri="{FF2B5EF4-FFF2-40B4-BE49-F238E27FC236}">
                <a16:creationId xmlns:a16="http://schemas.microsoft.com/office/drawing/2014/main" id="{66EE99D5-D7D1-4871-BBC5-2DFBF52553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C2D8A6E7-5868-405E-A39A-1CBEF13A0A0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2FC6DEA-217F-4263-A12F-FAA88EEC11E6}" type="slidenum">
              <a:rPr lang="zh-CN" altLang="en-US" smtClean="0"/>
              <a:t>‹#›</a:t>
            </a:fld>
            <a:endParaRPr lang="zh-CN" altLang="en-US"/>
          </a:p>
        </p:txBody>
      </p:sp>
    </p:spTree>
    <p:extLst>
      <p:ext uri="{BB962C8B-B14F-4D97-AF65-F5344CB8AC3E}">
        <p14:creationId xmlns:p14="http://schemas.microsoft.com/office/powerpoint/2010/main" val="2839191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D37367-ECEC-4585-A1A6-0A3D90E57927}" type="datetimeFigureOut">
              <a:rPr lang="zh-CN" altLang="en-US" smtClean="0"/>
              <a:t>2022/4/8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66427C-5FB0-4207-A35B-3C54E17AD5B9}" type="slidenum">
              <a:rPr lang="zh-CN" altLang="en-US" smtClean="0"/>
              <a:t>‹#›</a:t>
            </a:fld>
            <a:endParaRPr lang="zh-CN" altLang="en-US"/>
          </a:p>
        </p:txBody>
      </p:sp>
    </p:spTree>
    <p:extLst>
      <p:ext uri="{BB962C8B-B14F-4D97-AF65-F5344CB8AC3E}">
        <p14:creationId xmlns:p14="http://schemas.microsoft.com/office/powerpoint/2010/main" val="3900503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166427C-5FB0-4207-A35B-3C54E17AD5B9}" type="slidenum">
              <a:rPr lang="zh-CN" altLang="en-US" smtClean="0"/>
              <a:t>10</a:t>
            </a:fld>
            <a:endParaRPr lang="zh-CN" altLang="en-US"/>
          </a:p>
        </p:txBody>
      </p:sp>
    </p:spTree>
    <p:extLst>
      <p:ext uri="{BB962C8B-B14F-4D97-AF65-F5344CB8AC3E}">
        <p14:creationId xmlns:p14="http://schemas.microsoft.com/office/powerpoint/2010/main" val="3962867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166427C-5FB0-4207-A35B-3C54E17AD5B9}" type="slidenum">
              <a:rPr lang="zh-CN" altLang="en-US" smtClean="0"/>
              <a:t>11</a:t>
            </a:fld>
            <a:endParaRPr lang="zh-CN" altLang="en-US"/>
          </a:p>
        </p:txBody>
      </p:sp>
    </p:spTree>
    <p:extLst>
      <p:ext uri="{BB962C8B-B14F-4D97-AF65-F5344CB8AC3E}">
        <p14:creationId xmlns:p14="http://schemas.microsoft.com/office/powerpoint/2010/main" val="3553594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166427C-5FB0-4207-A35B-3C54E17AD5B9}" type="slidenum">
              <a:rPr lang="zh-CN" altLang="en-US" smtClean="0"/>
              <a:t>12</a:t>
            </a:fld>
            <a:endParaRPr lang="zh-CN" altLang="en-US"/>
          </a:p>
        </p:txBody>
      </p:sp>
    </p:spTree>
    <p:extLst>
      <p:ext uri="{BB962C8B-B14F-4D97-AF65-F5344CB8AC3E}">
        <p14:creationId xmlns:p14="http://schemas.microsoft.com/office/powerpoint/2010/main" val="1282097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166427C-5FB0-4207-A35B-3C54E17AD5B9}" type="slidenum">
              <a:rPr lang="zh-CN" altLang="en-US" smtClean="0"/>
              <a:t>13</a:t>
            </a:fld>
            <a:endParaRPr lang="zh-CN" altLang="en-US"/>
          </a:p>
        </p:txBody>
      </p:sp>
    </p:spTree>
    <p:extLst>
      <p:ext uri="{BB962C8B-B14F-4D97-AF65-F5344CB8AC3E}">
        <p14:creationId xmlns:p14="http://schemas.microsoft.com/office/powerpoint/2010/main" val="2188746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166427C-5FB0-4207-A35B-3C54E17AD5B9}" type="slidenum">
              <a:rPr lang="zh-CN" altLang="en-US" smtClean="0"/>
              <a:t>14</a:t>
            </a:fld>
            <a:endParaRPr lang="zh-CN" altLang="en-US"/>
          </a:p>
        </p:txBody>
      </p:sp>
    </p:spTree>
    <p:extLst>
      <p:ext uri="{BB962C8B-B14F-4D97-AF65-F5344CB8AC3E}">
        <p14:creationId xmlns:p14="http://schemas.microsoft.com/office/powerpoint/2010/main" val="2108467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166427C-5FB0-4207-A35B-3C54E17AD5B9}" type="slidenum">
              <a:rPr lang="zh-CN" altLang="en-US" smtClean="0"/>
              <a:t>15</a:t>
            </a:fld>
            <a:endParaRPr lang="zh-CN" altLang="en-US"/>
          </a:p>
        </p:txBody>
      </p:sp>
    </p:spTree>
    <p:extLst>
      <p:ext uri="{BB962C8B-B14F-4D97-AF65-F5344CB8AC3E}">
        <p14:creationId xmlns:p14="http://schemas.microsoft.com/office/powerpoint/2010/main" val="2287531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351455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166427C-5FB0-4207-A35B-3C54E17AD5B9}" type="slidenum">
              <a:rPr lang="zh-CN" altLang="en-US" smtClean="0"/>
              <a:t>2</a:t>
            </a:fld>
            <a:endParaRPr lang="zh-CN" altLang="en-US"/>
          </a:p>
        </p:txBody>
      </p:sp>
    </p:spTree>
    <p:extLst>
      <p:ext uri="{BB962C8B-B14F-4D97-AF65-F5344CB8AC3E}">
        <p14:creationId xmlns:p14="http://schemas.microsoft.com/office/powerpoint/2010/main" val="1347043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166427C-5FB0-4207-A35B-3C54E17AD5B9}" type="slidenum">
              <a:rPr lang="zh-CN" altLang="en-US" smtClean="0"/>
              <a:t>3</a:t>
            </a:fld>
            <a:endParaRPr lang="zh-CN" altLang="en-US"/>
          </a:p>
        </p:txBody>
      </p:sp>
    </p:spTree>
    <p:extLst>
      <p:ext uri="{BB962C8B-B14F-4D97-AF65-F5344CB8AC3E}">
        <p14:creationId xmlns:p14="http://schemas.microsoft.com/office/powerpoint/2010/main" val="3174051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166427C-5FB0-4207-A35B-3C54E17AD5B9}" type="slidenum">
              <a:rPr lang="zh-CN" altLang="en-US" smtClean="0"/>
              <a:t>4</a:t>
            </a:fld>
            <a:endParaRPr lang="zh-CN" altLang="en-US"/>
          </a:p>
        </p:txBody>
      </p:sp>
    </p:spTree>
    <p:extLst>
      <p:ext uri="{BB962C8B-B14F-4D97-AF65-F5344CB8AC3E}">
        <p14:creationId xmlns:p14="http://schemas.microsoft.com/office/powerpoint/2010/main" val="3268491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166427C-5FB0-4207-A35B-3C54E17AD5B9}" type="slidenum">
              <a:rPr lang="zh-CN" altLang="en-US" smtClean="0"/>
              <a:t>5</a:t>
            </a:fld>
            <a:endParaRPr lang="zh-CN" altLang="en-US"/>
          </a:p>
        </p:txBody>
      </p:sp>
    </p:spTree>
    <p:extLst>
      <p:ext uri="{BB962C8B-B14F-4D97-AF65-F5344CB8AC3E}">
        <p14:creationId xmlns:p14="http://schemas.microsoft.com/office/powerpoint/2010/main" val="3244441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166427C-5FB0-4207-A35B-3C54E17AD5B9}" type="slidenum">
              <a:rPr lang="zh-CN" altLang="en-US" smtClean="0"/>
              <a:t>6</a:t>
            </a:fld>
            <a:endParaRPr lang="zh-CN" altLang="en-US"/>
          </a:p>
        </p:txBody>
      </p:sp>
    </p:spTree>
    <p:extLst>
      <p:ext uri="{BB962C8B-B14F-4D97-AF65-F5344CB8AC3E}">
        <p14:creationId xmlns:p14="http://schemas.microsoft.com/office/powerpoint/2010/main" val="2212575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166427C-5FB0-4207-A35B-3C54E17AD5B9}" type="slidenum">
              <a:rPr lang="zh-CN" altLang="en-US" smtClean="0"/>
              <a:t>7</a:t>
            </a:fld>
            <a:endParaRPr lang="zh-CN" altLang="en-US"/>
          </a:p>
        </p:txBody>
      </p:sp>
    </p:spTree>
    <p:extLst>
      <p:ext uri="{BB962C8B-B14F-4D97-AF65-F5344CB8AC3E}">
        <p14:creationId xmlns:p14="http://schemas.microsoft.com/office/powerpoint/2010/main" val="3144857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166427C-5FB0-4207-A35B-3C54E17AD5B9}" type="slidenum">
              <a:rPr lang="zh-CN" altLang="en-US" smtClean="0"/>
              <a:t>8</a:t>
            </a:fld>
            <a:endParaRPr lang="zh-CN" altLang="en-US"/>
          </a:p>
        </p:txBody>
      </p:sp>
    </p:spTree>
    <p:extLst>
      <p:ext uri="{BB962C8B-B14F-4D97-AF65-F5344CB8AC3E}">
        <p14:creationId xmlns:p14="http://schemas.microsoft.com/office/powerpoint/2010/main" val="3230353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166427C-5FB0-4207-A35B-3C54E17AD5B9}" type="slidenum">
              <a:rPr lang="zh-CN" altLang="en-US" smtClean="0"/>
              <a:t>9</a:t>
            </a:fld>
            <a:endParaRPr lang="zh-CN" altLang="en-US"/>
          </a:p>
        </p:txBody>
      </p:sp>
    </p:spTree>
    <p:extLst>
      <p:ext uri="{BB962C8B-B14F-4D97-AF65-F5344CB8AC3E}">
        <p14:creationId xmlns:p14="http://schemas.microsoft.com/office/powerpoint/2010/main" val="2431915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5634D0-B4C6-4DAD-835C-AFEF3C1E881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475F2C8-D008-4348-903D-1F5357F958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66DCF12-A926-40FA-9524-A43654BE103B}"/>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EFDB1156-935A-47B1-9F98-1ECBD2A960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9B624B1-56F7-4216-B856-428C717BD1C8}"/>
              </a:ext>
            </a:extLst>
          </p:cNvPr>
          <p:cNvSpPr>
            <a:spLocks noGrp="1"/>
          </p:cNvSpPr>
          <p:nvPr>
            <p:ph type="sldNum" sz="quarter" idx="12"/>
          </p:nvPr>
        </p:nvSpPr>
        <p:spPr/>
        <p:txBody>
          <a:bodyPr/>
          <a:lstStyle/>
          <a:p>
            <a:fld id="{EA302DCE-CB4A-4E37-A353-315BD41F6DB9}" type="slidenum">
              <a:rPr lang="zh-CN" altLang="en-US" smtClean="0"/>
              <a:t>‹#›</a:t>
            </a:fld>
            <a:endParaRPr lang="zh-CN" altLang="en-US"/>
          </a:p>
        </p:txBody>
      </p:sp>
    </p:spTree>
    <p:extLst>
      <p:ext uri="{BB962C8B-B14F-4D97-AF65-F5344CB8AC3E}">
        <p14:creationId xmlns:p14="http://schemas.microsoft.com/office/powerpoint/2010/main" val="575550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335E67-A441-4D67-98BD-AE3364189C9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0C7AE00-A54E-4BBA-87F5-2B71113F720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D079D76-2660-45AE-B022-E55BD8AD220D}"/>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3CDBD3DD-4343-4E13-9295-AB92127594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F42BBAF-1AEB-4235-B176-302902AD9159}"/>
              </a:ext>
            </a:extLst>
          </p:cNvPr>
          <p:cNvSpPr>
            <a:spLocks noGrp="1"/>
          </p:cNvSpPr>
          <p:nvPr>
            <p:ph type="sldNum" sz="quarter" idx="12"/>
          </p:nvPr>
        </p:nvSpPr>
        <p:spPr/>
        <p:txBody>
          <a:bodyPr/>
          <a:lstStyle/>
          <a:p>
            <a:fld id="{EA302DCE-CB4A-4E37-A353-315BD41F6DB9}" type="slidenum">
              <a:rPr lang="zh-CN" altLang="en-US" smtClean="0"/>
              <a:t>‹#›</a:t>
            </a:fld>
            <a:endParaRPr lang="zh-CN" altLang="en-US"/>
          </a:p>
        </p:txBody>
      </p:sp>
    </p:spTree>
    <p:extLst>
      <p:ext uri="{BB962C8B-B14F-4D97-AF65-F5344CB8AC3E}">
        <p14:creationId xmlns:p14="http://schemas.microsoft.com/office/powerpoint/2010/main" val="3332387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D7D0467-B734-4862-A5C0-7A835DB631C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05DEBE3-F6AD-43BE-A301-6CEADA6B9FB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A7D464C-B9F5-45E1-A832-3FA996179363}"/>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D21A1E84-BA83-4772-8E9B-C5B4A5824C4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EDC1E4-C7D3-4A28-A0F9-4FCF21813403}"/>
              </a:ext>
            </a:extLst>
          </p:cNvPr>
          <p:cNvSpPr>
            <a:spLocks noGrp="1"/>
          </p:cNvSpPr>
          <p:nvPr>
            <p:ph type="sldNum" sz="quarter" idx="12"/>
          </p:nvPr>
        </p:nvSpPr>
        <p:spPr/>
        <p:txBody>
          <a:bodyPr/>
          <a:lstStyle/>
          <a:p>
            <a:fld id="{EA302DCE-CB4A-4E37-A353-315BD41F6DB9}" type="slidenum">
              <a:rPr lang="zh-CN" altLang="en-US" smtClean="0"/>
              <a:t>‹#›</a:t>
            </a:fld>
            <a:endParaRPr lang="zh-CN" altLang="en-US"/>
          </a:p>
        </p:txBody>
      </p:sp>
    </p:spTree>
    <p:extLst>
      <p:ext uri="{BB962C8B-B14F-4D97-AF65-F5344CB8AC3E}">
        <p14:creationId xmlns:p14="http://schemas.microsoft.com/office/powerpoint/2010/main" val="3349532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页-1">
    <p:spTree>
      <p:nvGrpSpPr>
        <p:cNvPr id="1" name=""/>
        <p:cNvGrpSpPr/>
        <p:nvPr/>
      </p:nvGrpSpPr>
      <p:grpSpPr>
        <a:xfrm>
          <a:off x="0" y="0"/>
          <a:ext cx="0" cy="0"/>
          <a:chOff x="0" y="0"/>
          <a:chExt cx="0" cy="0"/>
        </a:xfrm>
      </p:grpSpPr>
      <p:sp>
        <p:nvSpPr>
          <p:cNvPr id="6" name="矩形 5"/>
          <p:cNvSpPr/>
          <p:nvPr userDrawn="1"/>
        </p:nvSpPr>
        <p:spPr>
          <a:xfrm>
            <a:off x="1695878" y="74517"/>
            <a:ext cx="3474031" cy="6661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518" b="1" dirty="0">
              <a:solidFill>
                <a:srgbClr val="4276AA"/>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userDrawn="1"/>
        </p:nvSpPr>
        <p:spPr>
          <a:xfrm>
            <a:off x="0" y="164638"/>
            <a:ext cx="694944" cy="576063"/>
          </a:xfrm>
          <a:prstGeom prst="rect">
            <a:avLst/>
          </a:prstGeom>
          <a:solidFill>
            <a:srgbClr val="005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78" dirty="0"/>
          </a:p>
        </p:txBody>
      </p:sp>
      <p:cxnSp>
        <p:nvCxnSpPr>
          <p:cNvPr id="7" name="直接连接符 6"/>
          <p:cNvCxnSpPr/>
          <p:nvPr userDrawn="1"/>
        </p:nvCxnSpPr>
        <p:spPr>
          <a:xfrm>
            <a:off x="692405" y="731564"/>
            <a:ext cx="11499596" cy="0"/>
          </a:xfrm>
          <a:prstGeom prst="line">
            <a:avLst/>
          </a:prstGeom>
          <a:ln>
            <a:solidFill>
              <a:srgbClr val="0053CC"/>
            </a:solidFill>
          </a:ln>
        </p:spPr>
        <p:style>
          <a:lnRef idx="1">
            <a:schemeClr val="accent1"/>
          </a:lnRef>
          <a:fillRef idx="0">
            <a:schemeClr val="accent1"/>
          </a:fillRef>
          <a:effectRef idx="0">
            <a:schemeClr val="accent1"/>
          </a:effectRef>
          <a:fontRef idx="minor">
            <a:schemeClr val="tx1"/>
          </a:fontRef>
        </p:style>
      </p:cxnSp>
      <p:sp>
        <p:nvSpPr>
          <p:cNvPr id="8" name="矩形 7"/>
          <p:cNvSpPr/>
          <p:nvPr userDrawn="1"/>
        </p:nvSpPr>
        <p:spPr>
          <a:xfrm>
            <a:off x="1695878" y="74517"/>
            <a:ext cx="3474031" cy="6661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518" b="1" dirty="0">
              <a:solidFill>
                <a:srgbClr val="4276A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0" name="Picture 2" descr="xjtu">
            <a:extLst>
              <a:ext uri="{FF2B5EF4-FFF2-40B4-BE49-F238E27FC236}">
                <a16:creationId xmlns:a16="http://schemas.microsoft.com/office/drawing/2014/main" id="{44DDE082-0B39-44EC-84FC-76DA1E0C29AD}"/>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8087" r="53446" b="36977"/>
          <a:stretch/>
        </p:blipFill>
        <p:spPr bwMode="auto">
          <a:xfrm>
            <a:off x="10116569" y="207200"/>
            <a:ext cx="1973055" cy="5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501582"/>
      </p:ext>
    </p:extLst>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p:transition spd="slow" advClick="0" advTm="2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831C7D-02B3-4637-B5CD-DB297964B23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5C78FC8-1CC6-4AE7-92F4-DFB814E9C50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9F1FF58-D5DF-40F7-AB64-5E8AB1D71CA5}"/>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5170A06C-051D-4956-A9AA-152B3F1265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777B80-0E61-40D3-AF83-07FEFF99C80A}"/>
              </a:ext>
            </a:extLst>
          </p:cNvPr>
          <p:cNvSpPr>
            <a:spLocks noGrp="1"/>
          </p:cNvSpPr>
          <p:nvPr>
            <p:ph type="sldNum" sz="quarter" idx="12"/>
          </p:nvPr>
        </p:nvSpPr>
        <p:spPr/>
        <p:txBody>
          <a:bodyPr/>
          <a:lstStyle/>
          <a:p>
            <a:fld id="{EA302DCE-CB4A-4E37-A353-315BD41F6DB9}" type="slidenum">
              <a:rPr lang="zh-CN" altLang="en-US" smtClean="0"/>
              <a:t>‹#›</a:t>
            </a:fld>
            <a:endParaRPr lang="zh-CN" altLang="en-US"/>
          </a:p>
        </p:txBody>
      </p:sp>
    </p:spTree>
    <p:extLst>
      <p:ext uri="{BB962C8B-B14F-4D97-AF65-F5344CB8AC3E}">
        <p14:creationId xmlns:p14="http://schemas.microsoft.com/office/powerpoint/2010/main" val="3154619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1FD443-0C6E-4B5E-BBE8-B1174A6CDEA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F033763-6116-4F13-9827-D84C3ED7B5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19873D7-7B25-489D-B6AB-F387A3B391C6}"/>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0614FE51-CB5E-4C12-BD57-6BC2657192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47DD14-9752-4ED3-AAF9-A34FF64E0367}"/>
              </a:ext>
            </a:extLst>
          </p:cNvPr>
          <p:cNvSpPr>
            <a:spLocks noGrp="1"/>
          </p:cNvSpPr>
          <p:nvPr>
            <p:ph type="sldNum" sz="quarter" idx="12"/>
          </p:nvPr>
        </p:nvSpPr>
        <p:spPr/>
        <p:txBody>
          <a:bodyPr/>
          <a:lstStyle/>
          <a:p>
            <a:fld id="{EA302DCE-CB4A-4E37-A353-315BD41F6DB9}" type="slidenum">
              <a:rPr lang="zh-CN" altLang="en-US" smtClean="0"/>
              <a:t>‹#›</a:t>
            </a:fld>
            <a:endParaRPr lang="zh-CN" altLang="en-US"/>
          </a:p>
        </p:txBody>
      </p:sp>
    </p:spTree>
    <p:extLst>
      <p:ext uri="{BB962C8B-B14F-4D97-AF65-F5344CB8AC3E}">
        <p14:creationId xmlns:p14="http://schemas.microsoft.com/office/powerpoint/2010/main" val="3253319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93C298-66D0-48D9-8AC1-49C05B95423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8DB29D-BE20-4175-A098-D76ABF01472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3B04E3E-391F-4919-B298-9EEBF046F04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CD437C8B-7EF3-495C-81E2-7FFC9F32D784}"/>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7688B4B7-A3F0-4750-B152-A478167835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5F387BD-729E-4C09-8806-8CC0F07880DE}"/>
              </a:ext>
            </a:extLst>
          </p:cNvPr>
          <p:cNvSpPr>
            <a:spLocks noGrp="1"/>
          </p:cNvSpPr>
          <p:nvPr>
            <p:ph type="sldNum" sz="quarter" idx="12"/>
          </p:nvPr>
        </p:nvSpPr>
        <p:spPr/>
        <p:txBody>
          <a:bodyPr/>
          <a:lstStyle/>
          <a:p>
            <a:fld id="{EA302DCE-CB4A-4E37-A353-315BD41F6DB9}" type="slidenum">
              <a:rPr lang="zh-CN" altLang="en-US" smtClean="0"/>
              <a:t>‹#›</a:t>
            </a:fld>
            <a:endParaRPr lang="zh-CN" altLang="en-US"/>
          </a:p>
        </p:txBody>
      </p:sp>
    </p:spTree>
    <p:extLst>
      <p:ext uri="{BB962C8B-B14F-4D97-AF65-F5344CB8AC3E}">
        <p14:creationId xmlns:p14="http://schemas.microsoft.com/office/powerpoint/2010/main" val="2601908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38A1BE-43DE-4ED4-B626-CBA64854190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7C6CBB3-9833-4559-AD7A-052D487A2B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F3F01EB-EB3A-4BBE-8BAA-26C838EB7362}"/>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6324AD0F-790A-4038-A945-331C6684CA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E863F65-581C-47F0-97B4-F73B868DD85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7879B99-E3E6-47A2-B5C7-CA7CB10C2D58}"/>
              </a:ext>
            </a:extLst>
          </p:cNvPr>
          <p:cNvSpPr>
            <a:spLocks noGrp="1"/>
          </p:cNvSpPr>
          <p:nvPr>
            <p:ph type="dt" sz="half" idx="10"/>
          </p:nvPr>
        </p:nvSpPr>
        <p:spPr/>
        <p:txBody>
          <a:bodyPr/>
          <a:lstStyle/>
          <a:p>
            <a:endParaRPr lang="zh-CN" altLang="en-US"/>
          </a:p>
        </p:txBody>
      </p:sp>
      <p:sp>
        <p:nvSpPr>
          <p:cNvPr id="8" name="页脚占位符 7">
            <a:extLst>
              <a:ext uri="{FF2B5EF4-FFF2-40B4-BE49-F238E27FC236}">
                <a16:creationId xmlns:a16="http://schemas.microsoft.com/office/drawing/2014/main" id="{76DF88DE-2E89-4424-9CF7-156759A28DD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019155D-1952-468E-92C4-2B3CFE4BC303}"/>
              </a:ext>
            </a:extLst>
          </p:cNvPr>
          <p:cNvSpPr>
            <a:spLocks noGrp="1"/>
          </p:cNvSpPr>
          <p:nvPr>
            <p:ph type="sldNum" sz="quarter" idx="12"/>
          </p:nvPr>
        </p:nvSpPr>
        <p:spPr/>
        <p:txBody>
          <a:bodyPr/>
          <a:lstStyle/>
          <a:p>
            <a:fld id="{EA302DCE-CB4A-4E37-A353-315BD41F6DB9}" type="slidenum">
              <a:rPr lang="zh-CN" altLang="en-US" smtClean="0"/>
              <a:t>‹#›</a:t>
            </a:fld>
            <a:endParaRPr lang="zh-CN" altLang="en-US"/>
          </a:p>
        </p:txBody>
      </p:sp>
    </p:spTree>
    <p:extLst>
      <p:ext uri="{BB962C8B-B14F-4D97-AF65-F5344CB8AC3E}">
        <p14:creationId xmlns:p14="http://schemas.microsoft.com/office/powerpoint/2010/main" val="459388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702794-21D1-46A2-A2CD-380B299A229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33C75BB-3C28-47BC-B4F6-4D7F4015790F}"/>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41105E24-51EC-4CD9-B31C-2F192E5689A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C1452A9-6F87-49AF-8D7F-DF46A6A0ED4C}"/>
              </a:ext>
            </a:extLst>
          </p:cNvPr>
          <p:cNvSpPr>
            <a:spLocks noGrp="1"/>
          </p:cNvSpPr>
          <p:nvPr>
            <p:ph type="sldNum" sz="quarter" idx="12"/>
          </p:nvPr>
        </p:nvSpPr>
        <p:spPr/>
        <p:txBody>
          <a:bodyPr/>
          <a:lstStyle/>
          <a:p>
            <a:fld id="{EA302DCE-CB4A-4E37-A353-315BD41F6DB9}" type="slidenum">
              <a:rPr lang="zh-CN" altLang="en-US" smtClean="0"/>
              <a:t>‹#›</a:t>
            </a:fld>
            <a:endParaRPr lang="zh-CN" altLang="en-US"/>
          </a:p>
        </p:txBody>
      </p:sp>
    </p:spTree>
    <p:extLst>
      <p:ext uri="{BB962C8B-B14F-4D97-AF65-F5344CB8AC3E}">
        <p14:creationId xmlns:p14="http://schemas.microsoft.com/office/powerpoint/2010/main" val="370092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C6EC51F-EB05-4E40-A347-5E08D9E8F74A}"/>
              </a:ext>
            </a:extLst>
          </p:cNvPr>
          <p:cNvSpPr>
            <a:spLocks noGrp="1"/>
          </p:cNvSpPr>
          <p:nvPr>
            <p:ph type="dt" sz="half" idx="10"/>
          </p:nvPr>
        </p:nvSpPr>
        <p:spPr/>
        <p:txBody>
          <a:bodyPr/>
          <a:lstStyle/>
          <a:p>
            <a:endParaRPr lang="zh-CN" altLang="en-US"/>
          </a:p>
        </p:txBody>
      </p:sp>
      <p:sp>
        <p:nvSpPr>
          <p:cNvPr id="3" name="页脚占位符 2">
            <a:extLst>
              <a:ext uri="{FF2B5EF4-FFF2-40B4-BE49-F238E27FC236}">
                <a16:creationId xmlns:a16="http://schemas.microsoft.com/office/drawing/2014/main" id="{60977934-B688-4F42-80F8-2E3C3A53E1D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DDEFBEB-7F4D-4F93-873C-134CE35EFA98}"/>
              </a:ext>
            </a:extLst>
          </p:cNvPr>
          <p:cNvSpPr>
            <a:spLocks noGrp="1"/>
          </p:cNvSpPr>
          <p:nvPr>
            <p:ph type="sldNum" sz="quarter" idx="12"/>
          </p:nvPr>
        </p:nvSpPr>
        <p:spPr/>
        <p:txBody>
          <a:bodyPr/>
          <a:lstStyle/>
          <a:p>
            <a:fld id="{EA302DCE-CB4A-4E37-A353-315BD41F6DB9}" type="slidenum">
              <a:rPr lang="zh-CN" altLang="en-US" smtClean="0"/>
              <a:t>‹#›</a:t>
            </a:fld>
            <a:endParaRPr lang="zh-CN" altLang="en-US"/>
          </a:p>
        </p:txBody>
      </p:sp>
    </p:spTree>
    <p:extLst>
      <p:ext uri="{BB962C8B-B14F-4D97-AF65-F5344CB8AC3E}">
        <p14:creationId xmlns:p14="http://schemas.microsoft.com/office/powerpoint/2010/main" val="1573972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07FA45-4E71-4450-A517-F700BBF67B2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0909122-922F-487A-BFD6-3CD1A76641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C7C0FC34-0EA1-45B1-83D7-4A8C53770D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705509C-E403-41C5-B044-62D331FEF43F}"/>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8BCA3314-3230-4CE7-9E39-9E062728A71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7038BE-A8D6-4A71-91FA-74B7E42767C0}"/>
              </a:ext>
            </a:extLst>
          </p:cNvPr>
          <p:cNvSpPr>
            <a:spLocks noGrp="1"/>
          </p:cNvSpPr>
          <p:nvPr>
            <p:ph type="sldNum" sz="quarter" idx="12"/>
          </p:nvPr>
        </p:nvSpPr>
        <p:spPr/>
        <p:txBody>
          <a:bodyPr/>
          <a:lstStyle/>
          <a:p>
            <a:fld id="{EA302DCE-CB4A-4E37-A353-315BD41F6DB9}" type="slidenum">
              <a:rPr lang="zh-CN" altLang="en-US" smtClean="0"/>
              <a:t>‹#›</a:t>
            </a:fld>
            <a:endParaRPr lang="zh-CN" altLang="en-US"/>
          </a:p>
        </p:txBody>
      </p:sp>
    </p:spTree>
    <p:extLst>
      <p:ext uri="{BB962C8B-B14F-4D97-AF65-F5344CB8AC3E}">
        <p14:creationId xmlns:p14="http://schemas.microsoft.com/office/powerpoint/2010/main" val="176947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0D0648-8671-4B82-8D07-7167EC7A61A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8E16819-B45D-498F-9EC4-337C7ED5CE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E8B4AE0-8ABB-4B9D-89E4-CC1CE1B0B9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5D9E8B2-A40A-4554-8BC1-7B7D35778D37}"/>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51E77F29-0CCA-4EF2-B110-77B385E0E5D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722617A-9E38-4BB6-B466-5C78F6888D5D}"/>
              </a:ext>
            </a:extLst>
          </p:cNvPr>
          <p:cNvSpPr>
            <a:spLocks noGrp="1"/>
          </p:cNvSpPr>
          <p:nvPr>
            <p:ph type="sldNum" sz="quarter" idx="12"/>
          </p:nvPr>
        </p:nvSpPr>
        <p:spPr/>
        <p:txBody>
          <a:bodyPr/>
          <a:lstStyle/>
          <a:p>
            <a:fld id="{EA302DCE-CB4A-4E37-A353-315BD41F6DB9}" type="slidenum">
              <a:rPr lang="zh-CN" altLang="en-US" smtClean="0"/>
              <a:t>‹#›</a:t>
            </a:fld>
            <a:endParaRPr lang="zh-CN" altLang="en-US"/>
          </a:p>
        </p:txBody>
      </p:sp>
    </p:spTree>
    <p:extLst>
      <p:ext uri="{BB962C8B-B14F-4D97-AF65-F5344CB8AC3E}">
        <p14:creationId xmlns:p14="http://schemas.microsoft.com/office/powerpoint/2010/main" val="1435056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CC6C4A7-1298-483D-A986-6E31EDC46E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EEF040B-F0CB-4870-ACDC-705EE4C338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501DBAB-457C-4087-A7C9-6EAD1CBC10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a:extLst>
              <a:ext uri="{FF2B5EF4-FFF2-40B4-BE49-F238E27FC236}">
                <a16:creationId xmlns:a16="http://schemas.microsoft.com/office/drawing/2014/main" id="{E872553F-A9BE-4B74-BD17-A53BCCD5F7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FE6153A-B284-40A1-A48A-7839EF2206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302DCE-CB4A-4E37-A353-315BD41F6DB9}" type="slidenum">
              <a:rPr lang="zh-CN" altLang="en-US" smtClean="0"/>
              <a:t>‹#›</a:t>
            </a:fld>
            <a:endParaRPr lang="zh-CN" altLang="en-US"/>
          </a:p>
        </p:txBody>
      </p:sp>
    </p:spTree>
    <p:extLst>
      <p:ext uri="{BB962C8B-B14F-4D97-AF65-F5344CB8AC3E}">
        <p14:creationId xmlns:p14="http://schemas.microsoft.com/office/powerpoint/2010/main" val="2919785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9.xml"/><Relationship Id="rId5" Type="http://schemas.openxmlformats.org/officeDocument/2006/relationships/image" Target="../media/image14.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11.xml"/><Relationship Id="rId7" Type="http://schemas.openxmlformats.org/officeDocument/2006/relationships/image" Target="../media/image21.png"/><Relationship Id="rId2" Type="http://schemas.openxmlformats.org/officeDocument/2006/relationships/slideLayout" Target="../slideLayouts/slideLayout12.xml"/><Relationship Id="rId1" Type="http://schemas.openxmlformats.org/officeDocument/2006/relationships/tags" Target="../tags/tag10.xml"/><Relationship Id="rId6" Type="http://schemas.openxmlformats.org/officeDocument/2006/relationships/image" Target="../media/image18.png"/><Relationship Id="rId11" Type="http://schemas.openxmlformats.org/officeDocument/2006/relationships/image" Target="../media/image24.png"/><Relationship Id="rId5" Type="http://schemas.openxmlformats.org/officeDocument/2006/relationships/image" Target="../media/image19.png"/><Relationship Id="rId10"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11.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1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ags" Target="../tags/tag13.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14.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4.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6.xml"/><Relationship Id="rId7" Type="http://schemas.openxmlformats.org/officeDocument/2006/relationships/image" Target="../media/image8.png"/><Relationship Id="rId2" Type="http://schemas.openxmlformats.org/officeDocument/2006/relationships/slideLayout" Target="../slideLayouts/slideLayout12.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6.xml"/><Relationship Id="rId5" Type="http://schemas.openxmlformats.org/officeDocument/2006/relationships/image" Target="../media/image12.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8.xml"/><Relationship Id="rId5" Type="http://schemas.openxmlformats.org/officeDocument/2006/relationships/image" Target="../media/image15.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277091" y="785366"/>
            <a:ext cx="6096000" cy="738664"/>
          </a:xfrm>
          <a:prstGeom prst="rect">
            <a:avLst/>
          </a:prstGeom>
        </p:spPr>
        <p:txBody>
          <a:bodyPr>
            <a:spAutoFit/>
          </a:bodyPr>
          <a:lstStyle/>
          <a:p>
            <a:r>
              <a:rPr lang="zh-CN" altLang="en-US" sz="2400" dirty="0"/>
              <a:t> </a:t>
            </a:r>
            <a:br>
              <a:rPr lang="zh-CN" altLang="en-US" dirty="0"/>
            </a:br>
            <a:endParaRPr lang="zh-CN" altLang="en-US" dirty="0"/>
          </a:p>
        </p:txBody>
      </p:sp>
      <p:sp>
        <p:nvSpPr>
          <p:cNvPr id="2" name="文本框 1"/>
          <p:cNvSpPr txBox="1"/>
          <p:nvPr/>
        </p:nvSpPr>
        <p:spPr>
          <a:xfrm>
            <a:off x="547789" y="1787498"/>
            <a:ext cx="11096422" cy="2123658"/>
          </a:xfrm>
          <a:prstGeom prst="rect">
            <a:avLst/>
          </a:prstGeom>
          <a:solidFill>
            <a:schemeClr val="accent1"/>
          </a:solidFill>
        </p:spPr>
        <p:txBody>
          <a:bodyPr wrap="square" rtlCol="0">
            <a:spAutoFit/>
          </a:bodyPr>
          <a:lstStyle/>
          <a:p>
            <a:pPr algn="ctr"/>
            <a:r>
              <a:rPr lang="en-US" altLang="zh-CN" sz="4400" b="1" kern="100" spc="-100" dirty="0">
                <a:solidFill>
                  <a:schemeClr val="bg1"/>
                </a:solidFill>
                <a:latin typeface="Cambria" panose="02040503050406030204" pitchFamily="18" charset="0"/>
                <a:ea typeface="Cambria" panose="02040503050406030204" pitchFamily="18" charset="0"/>
                <a:cs typeface="Times New Roman" panose="02020603050405020304" pitchFamily="18" charset="0"/>
              </a:rPr>
              <a:t>[</a:t>
            </a:r>
            <a:r>
              <a:rPr lang="en-US" altLang="zh-CN" sz="4400" b="1" kern="100" spc="-100" dirty="0">
                <a:solidFill>
                  <a:srgbClr val="FF0000"/>
                </a:solidFill>
                <a:latin typeface="Cambria" panose="02040503050406030204" pitchFamily="18" charset="0"/>
                <a:ea typeface="Cambria" panose="02040503050406030204" pitchFamily="18" charset="0"/>
                <a:cs typeface="Times New Roman" panose="02020603050405020304" pitchFamily="18" charset="0"/>
              </a:rPr>
              <a:t>AAAI2022</a:t>
            </a:r>
            <a:r>
              <a:rPr lang="en-US" altLang="zh-CN" sz="4400" b="1" kern="100" spc="-100" dirty="0">
                <a:solidFill>
                  <a:schemeClr val="bg1"/>
                </a:solidFill>
                <a:latin typeface="Cambria" panose="02040503050406030204" pitchFamily="18" charset="0"/>
                <a:ea typeface="Cambria" panose="02040503050406030204" pitchFamily="18" charset="0"/>
                <a:cs typeface="Times New Roman" panose="02020603050405020304" pitchFamily="18" charset="0"/>
              </a:rPr>
              <a:t>]</a:t>
            </a:r>
            <a:r>
              <a:rPr lang="en-US" altLang="zh-CN" sz="4400" b="1" kern="100" spc="-100" dirty="0" err="1">
                <a:solidFill>
                  <a:schemeClr val="bg1"/>
                </a:solidFill>
                <a:latin typeface="Cambria" panose="02040503050406030204" pitchFamily="18" charset="0"/>
                <a:ea typeface="Cambria" panose="02040503050406030204" pitchFamily="18" charset="0"/>
                <a:cs typeface="Times New Roman" panose="02020603050405020304" pitchFamily="18" charset="0"/>
              </a:rPr>
              <a:t>OneRel</a:t>
            </a:r>
            <a:r>
              <a:rPr lang="zh-CN" altLang="en-US" sz="4400" b="1" kern="100" spc="-100" dirty="0">
                <a:solidFill>
                  <a:schemeClr val="bg1"/>
                </a:solidFill>
                <a:latin typeface="Cambria" panose="02040503050406030204" pitchFamily="18" charset="0"/>
                <a:ea typeface="Cambria" panose="02040503050406030204" pitchFamily="18" charset="0"/>
                <a:cs typeface="Times New Roman" panose="02020603050405020304" pitchFamily="18" charset="0"/>
              </a:rPr>
              <a:t>：</a:t>
            </a:r>
            <a:r>
              <a:rPr lang="en-US" altLang="zh-CN" sz="4400" b="1" kern="100" spc="-100" dirty="0">
                <a:solidFill>
                  <a:schemeClr val="bg1"/>
                </a:solidFill>
                <a:latin typeface="Cambria" panose="02040503050406030204" pitchFamily="18" charset="0"/>
                <a:ea typeface="Cambria" panose="02040503050406030204" pitchFamily="18" charset="0"/>
                <a:cs typeface="Times New Roman" panose="02020603050405020304" pitchFamily="18" charset="0"/>
              </a:rPr>
              <a:t>Joint Entity and Relation Extraction with One Module in One Step</a:t>
            </a:r>
          </a:p>
        </p:txBody>
      </p:sp>
      <p:pic>
        <p:nvPicPr>
          <p:cNvPr id="1026" name="Picture 2" descr="xjtu">
            <a:extLst>
              <a:ext uri="{FF2B5EF4-FFF2-40B4-BE49-F238E27FC236}">
                <a16:creationId xmlns:a16="http://schemas.microsoft.com/office/drawing/2014/main" id="{6A8210F4-5C3A-4C62-BB14-DD3119BE6B3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8087" r="53446" b="36977"/>
          <a:stretch/>
        </p:blipFill>
        <p:spPr bwMode="auto">
          <a:xfrm>
            <a:off x="134216" y="162903"/>
            <a:ext cx="2456584" cy="738664"/>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3EC73580-568A-420D-A101-5490CB9200DF}"/>
              </a:ext>
            </a:extLst>
          </p:cNvPr>
          <p:cNvSpPr/>
          <p:nvPr/>
        </p:nvSpPr>
        <p:spPr>
          <a:xfrm>
            <a:off x="2968615" y="5419550"/>
            <a:ext cx="6254770" cy="919867"/>
          </a:xfrm>
          <a:prstGeom prst="rect">
            <a:avLst/>
          </a:prstGeom>
          <a:effectLst>
            <a:outerShdw blurRad="50800" dist="38100" dir="5400000" algn="t" rotWithShape="0">
              <a:prstClr val="black">
                <a:alpha val="40000"/>
              </a:prstClr>
            </a:outerShdw>
          </a:effectLst>
        </p:spPr>
        <p:txBody>
          <a:bodyPr wrap="square">
            <a:spAutoFit/>
          </a:bodyPr>
          <a:lstStyle/>
          <a:p>
            <a:pPr indent="127000" algn="ctr">
              <a:lnSpc>
                <a:spcPct val="120000"/>
              </a:lnSpc>
            </a:pPr>
            <a:r>
              <a:rPr lang="zh-CN" altLang="en-US" sz="2400" b="1" kern="100" dirty="0">
                <a:solidFill>
                  <a:srgbClr val="1557AE"/>
                </a:solidFill>
                <a:latin typeface="楷体" pitchFamily="49" charset="-122"/>
                <a:ea typeface="楷体" pitchFamily="49" charset="-122"/>
                <a:cs typeface="Times New Roman" panose="02020603050405020304" pitchFamily="18" charset="0"/>
              </a:rPr>
              <a:t>汇报人：张浩堃</a:t>
            </a:r>
            <a:endParaRPr lang="en-US" altLang="zh-CN" sz="2400" b="1" kern="100" dirty="0">
              <a:solidFill>
                <a:srgbClr val="1557AE"/>
              </a:solidFill>
              <a:latin typeface="楷体" pitchFamily="49" charset="-122"/>
              <a:ea typeface="楷体" pitchFamily="49" charset="-122"/>
              <a:cs typeface="Times New Roman" panose="02020603050405020304" pitchFamily="18" charset="0"/>
            </a:endParaRPr>
          </a:p>
          <a:p>
            <a:pPr indent="127000" algn="ctr">
              <a:lnSpc>
                <a:spcPct val="120000"/>
              </a:lnSpc>
            </a:pPr>
            <a:r>
              <a:rPr lang="en-US" altLang="zh-CN" sz="2400" b="1" kern="100" dirty="0">
                <a:solidFill>
                  <a:srgbClr val="1557AE"/>
                </a:solidFill>
                <a:latin typeface="楷体" pitchFamily="49" charset="-122"/>
                <a:ea typeface="楷体" pitchFamily="49" charset="-122"/>
                <a:cs typeface="Times New Roman" panose="02020603050405020304" pitchFamily="18" charset="0"/>
              </a:rPr>
              <a:t>2022</a:t>
            </a:r>
            <a:r>
              <a:rPr lang="zh-CN" altLang="en-US" sz="2400" b="1" kern="100" dirty="0">
                <a:solidFill>
                  <a:srgbClr val="1557AE"/>
                </a:solidFill>
                <a:latin typeface="楷体" pitchFamily="49" charset="-122"/>
                <a:ea typeface="楷体" pitchFamily="49" charset="-122"/>
                <a:cs typeface="Times New Roman" panose="02020603050405020304" pitchFamily="18" charset="0"/>
              </a:rPr>
              <a:t>年</a:t>
            </a:r>
            <a:r>
              <a:rPr lang="en-US" altLang="zh-CN" sz="2400" b="1" kern="100" dirty="0">
                <a:solidFill>
                  <a:srgbClr val="1557AE"/>
                </a:solidFill>
                <a:latin typeface="楷体" pitchFamily="49" charset="-122"/>
                <a:ea typeface="楷体" pitchFamily="49" charset="-122"/>
                <a:cs typeface="Times New Roman" panose="02020603050405020304" pitchFamily="18" charset="0"/>
              </a:rPr>
              <a:t>4</a:t>
            </a:r>
            <a:r>
              <a:rPr lang="zh-CN" altLang="en-US" sz="2400" b="1" kern="100" dirty="0">
                <a:solidFill>
                  <a:srgbClr val="1557AE"/>
                </a:solidFill>
                <a:latin typeface="楷体" pitchFamily="49" charset="-122"/>
                <a:ea typeface="楷体" pitchFamily="49" charset="-122"/>
                <a:cs typeface="Times New Roman" panose="02020603050405020304" pitchFamily="18" charset="0"/>
              </a:rPr>
              <a:t>月</a:t>
            </a:r>
            <a:r>
              <a:rPr lang="en-US" altLang="zh-CN" sz="2400" b="1" kern="100" dirty="0">
                <a:solidFill>
                  <a:srgbClr val="1557AE"/>
                </a:solidFill>
                <a:latin typeface="楷体" pitchFamily="49" charset="-122"/>
                <a:ea typeface="楷体" pitchFamily="49" charset="-122"/>
                <a:cs typeface="Times New Roman" panose="02020603050405020304" pitchFamily="18" charset="0"/>
              </a:rPr>
              <a:t>8</a:t>
            </a:r>
            <a:r>
              <a:rPr lang="zh-CN" altLang="en-US" sz="2400" b="1" kern="100" dirty="0">
                <a:solidFill>
                  <a:srgbClr val="1557AE"/>
                </a:solidFill>
                <a:latin typeface="楷体" pitchFamily="49" charset="-122"/>
                <a:ea typeface="楷体" pitchFamily="49" charset="-122"/>
                <a:cs typeface="Times New Roman" panose="02020603050405020304" pitchFamily="18" charset="0"/>
              </a:rPr>
              <a:t>日</a:t>
            </a:r>
            <a:endParaRPr lang="zh-CN" altLang="zh-CN" sz="2400" b="1" kern="100" dirty="0">
              <a:solidFill>
                <a:srgbClr val="1557AE"/>
              </a:solidFill>
              <a:latin typeface="楷体" pitchFamily="49" charset="-122"/>
              <a:ea typeface="楷体" pitchFamily="49" charset="-122"/>
              <a:cs typeface="Times New Roman" panose="02020603050405020304" pitchFamily="18" charset="0"/>
            </a:endParaRPr>
          </a:p>
        </p:txBody>
      </p:sp>
      <p:sp>
        <p:nvSpPr>
          <p:cNvPr id="9" name="文本框 8">
            <a:extLst>
              <a:ext uri="{FF2B5EF4-FFF2-40B4-BE49-F238E27FC236}">
                <a16:creationId xmlns:a16="http://schemas.microsoft.com/office/drawing/2014/main" id="{EA3AA3BC-E7D3-4210-AC1F-0F2C9E4F41C3}"/>
              </a:ext>
            </a:extLst>
          </p:cNvPr>
          <p:cNvSpPr txBox="1"/>
          <p:nvPr/>
        </p:nvSpPr>
        <p:spPr>
          <a:xfrm>
            <a:off x="134216" y="6339417"/>
            <a:ext cx="300082" cy="369332"/>
          </a:xfrm>
          <a:prstGeom prst="rect">
            <a:avLst/>
          </a:prstGeom>
          <a:noFill/>
        </p:spPr>
        <p:txBody>
          <a:bodyPr wrap="none" rtlCol="0">
            <a:spAutoFit/>
          </a:bodyPr>
          <a:lstStyle/>
          <a:p>
            <a:r>
              <a:rPr lang="en-US" altLang="zh-CN" b="1" dirty="0"/>
              <a:t>1</a:t>
            </a:r>
            <a:endParaRPr lang="zh-CN" altLang="en-US" b="1"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PA-文本框 23"/>
          <p:cNvSpPr txBox="1"/>
          <p:nvPr>
            <p:custDataLst>
              <p:tags r:id="rId1"/>
            </p:custDataLst>
          </p:nvPr>
        </p:nvSpPr>
        <p:spPr>
          <a:xfrm>
            <a:off x="1033656" y="207188"/>
            <a:ext cx="9099476" cy="425566"/>
          </a:xfrm>
          <a:prstGeom prst="rect">
            <a:avLst/>
          </a:prstGeom>
          <a:noFill/>
        </p:spPr>
        <p:txBody>
          <a:bodyPr wrap="square" lIns="0" tIns="0" rIns="0" bIns="0" rtlCol="0">
            <a:spAutoFit/>
          </a:bodyPr>
          <a:lstStyle/>
          <a:p>
            <a:pPr>
              <a:lnSpc>
                <a:spcPct val="120000"/>
              </a:lnSpc>
              <a:defRPr/>
            </a:pPr>
            <a:r>
              <a:rPr lang="zh-CN" altLang="en-US" sz="2518" b="1" dirty="0">
                <a:solidFill>
                  <a:srgbClr val="0053CC"/>
                </a:solidFill>
                <a:latin typeface="微软雅黑" panose="020B0503020204020204" pitchFamily="34" charset="-122"/>
                <a:ea typeface="微软雅黑" panose="020B0503020204020204" pitchFamily="34" charset="-122"/>
              </a:rPr>
              <a:t>解码</a:t>
            </a:r>
          </a:p>
        </p:txBody>
      </p:sp>
      <p:sp>
        <p:nvSpPr>
          <p:cNvPr id="12" name="文本框 11">
            <a:extLst>
              <a:ext uri="{FF2B5EF4-FFF2-40B4-BE49-F238E27FC236}">
                <a16:creationId xmlns:a16="http://schemas.microsoft.com/office/drawing/2014/main" id="{F5238C3C-84F9-4657-9FA4-D7E2E55F4AB5}"/>
              </a:ext>
            </a:extLst>
          </p:cNvPr>
          <p:cNvSpPr txBox="1"/>
          <p:nvPr/>
        </p:nvSpPr>
        <p:spPr>
          <a:xfrm>
            <a:off x="134216" y="6339417"/>
            <a:ext cx="300082" cy="369332"/>
          </a:xfrm>
          <a:prstGeom prst="rect">
            <a:avLst/>
          </a:prstGeom>
          <a:noFill/>
        </p:spPr>
        <p:txBody>
          <a:bodyPr wrap="none" rtlCol="0">
            <a:spAutoFit/>
          </a:bodyPr>
          <a:lstStyle/>
          <a:p>
            <a:r>
              <a:rPr lang="en-US" altLang="zh-CN" b="1" dirty="0"/>
              <a:t>9</a:t>
            </a:r>
            <a:endParaRPr lang="zh-CN" altLang="en-US" b="1" dirty="0"/>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20992840-DBCC-42F5-8C1C-CA79333AEEDA}"/>
                  </a:ext>
                </a:extLst>
              </p:cNvPr>
              <p:cNvSpPr/>
              <p:nvPr/>
            </p:nvSpPr>
            <p:spPr>
              <a:xfrm>
                <a:off x="284257" y="1226737"/>
                <a:ext cx="6096000" cy="1754326"/>
              </a:xfrm>
              <a:prstGeom prst="rect">
                <a:avLst/>
              </a:prstGeom>
              <a:solidFill>
                <a:schemeClr val="accent2">
                  <a:lumMod val="20000"/>
                  <a:lumOff val="80000"/>
                </a:schemeClr>
              </a:solidFill>
              <a:ln>
                <a:solidFill>
                  <a:schemeClr val="tx1"/>
                </a:solidFill>
                <a:prstDash val="dash"/>
              </a:ln>
            </p:spPr>
            <p:txBody>
              <a:bodyPr>
                <a:spAutoFit/>
              </a:bodyPr>
              <a:lstStyle/>
              <a:p>
                <a:pPr indent="228600">
                  <a:spcAft>
                    <a:spcPts val="0"/>
                  </a:spcAft>
                </a:pPr>
                <a:r>
                  <a:rPr lang="zh-CN" altLang="en-US" kern="100" dirty="0">
                    <a:latin typeface="Times New Roman" panose="02020603050405020304" pitchFamily="18" charset="0"/>
                    <a:ea typeface="KaiTi" panose="02010609060101010101" pitchFamily="49" charset="-122"/>
                    <a:cs typeface="Times New Roman" panose="02020603050405020304" pitchFamily="18" charset="0"/>
                  </a:rPr>
                  <a:t>标记矩阵</a:t>
                </a:r>
                <a14:m>
                  <m:oMath xmlns:m="http://schemas.openxmlformats.org/officeDocument/2006/math">
                    <m:sSup>
                      <m:sSupPr>
                        <m:ctrlPr>
                          <a:rPr lang="en-US" altLang="zh-CN" i="1">
                            <a:latin typeface="Cambria Math" panose="02040503050406030204" pitchFamily="18" charset="0"/>
                            <a:ea typeface="KaiTi" panose="02010609060101010101" pitchFamily="49" charset="-122"/>
                          </a:rPr>
                        </m:ctrlPr>
                      </m:sSupPr>
                      <m:e>
                        <m:r>
                          <a:rPr lang="en-US" altLang="zh-CN" i="1">
                            <a:latin typeface="Cambria Math" panose="02040503050406030204" pitchFamily="18" charset="0"/>
                            <a:ea typeface="KaiTi" panose="02010609060101010101" pitchFamily="49" charset="-122"/>
                          </a:rPr>
                          <m:t>𝑀</m:t>
                        </m:r>
                      </m:e>
                      <m:sup>
                        <m:r>
                          <a:rPr lang="en-US" altLang="zh-CN" i="1">
                            <a:latin typeface="Cambria Math" panose="02040503050406030204" pitchFamily="18" charset="0"/>
                            <a:ea typeface="KaiTi" panose="02010609060101010101" pitchFamily="49" charset="-122"/>
                          </a:rPr>
                          <m:t>𝐿</m:t>
                        </m:r>
                        <m:r>
                          <a:rPr lang="en-US" altLang="zh-CN" i="1">
                            <a:latin typeface="Cambria Math" panose="02040503050406030204" pitchFamily="18" charset="0"/>
                            <a:ea typeface="KaiTi" panose="02010609060101010101" pitchFamily="49" charset="-122"/>
                          </a:rPr>
                          <m:t>∗</m:t>
                        </m:r>
                        <m:r>
                          <a:rPr lang="en-US" altLang="zh-CN" i="1">
                            <a:latin typeface="Cambria Math" panose="02040503050406030204" pitchFamily="18" charset="0"/>
                            <a:ea typeface="KaiTi" panose="02010609060101010101" pitchFamily="49" charset="-122"/>
                          </a:rPr>
                          <m:t>𝐾</m:t>
                        </m:r>
                        <m:r>
                          <a:rPr lang="en-US" altLang="zh-CN" i="1">
                            <a:latin typeface="Cambria Math" panose="02040503050406030204" pitchFamily="18" charset="0"/>
                            <a:ea typeface="KaiTi" panose="02010609060101010101" pitchFamily="49" charset="-122"/>
                          </a:rPr>
                          <m:t>∗</m:t>
                        </m:r>
                        <m:r>
                          <a:rPr lang="en-US" altLang="zh-CN" i="1">
                            <a:latin typeface="Cambria Math" panose="02040503050406030204" pitchFamily="18" charset="0"/>
                            <a:ea typeface="KaiTi" panose="02010609060101010101" pitchFamily="49" charset="-122"/>
                          </a:rPr>
                          <m:t>𝐿</m:t>
                        </m:r>
                      </m:sup>
                    </m:sSup>
                  </m:oMath>
                </a14:m>
                <a:r>
                  <a:rPr lang="zh-CN" altLang="en-US" kern="100" dirty="0">
                    <a:latin typeface="Times New Roman" panose="02020603050405020304" pitchFamily="18" charset="0"/>
                    <a:ea typeface="KaiTi" panose="02010609060101010101" pitchFamily="49" charset="-122"/>
                    <a:cs typeface="Times New Roman" panose="02020603050405020304" pitchFamily="18" charset="0"/>
                  </a:rPr>
                  <a:t>标记成对的</a:t>
                </a:r>
                <a:r>
                  <a:rPr lang="zh-CN" altLang="en-US" kern="100" dirty="0">
                    <a:solidFill>
                      <a:srgbClr val="FF0000"/>
                    </a:solidFill>
                    <a:latin typeface="Times New Roman" panose="02020603050405020304" pitchFamily="18" charset="0"/>
                    <a:ea typeface="KaiTi" panose="02010609060101010101" pitchFamily="49" charset="-122"/>
                    <a:cs typeface="Times New Roman" panose="02020603050405020304" pitchFamily="18" charset="0"/>
                  </a:rPr>
                  <a:t>头部实体和尾部实体的边界</a:t>
                </a:r>
                <a:r>
                  <a:rPr lang="zh-CN" altLang="en-US" kern="100" dirty="0">
                    <a:latin typeface="Times New Roman" panose="02020603050405020304" pitchFamily="18" charset="0"/>
                    <a:ea typeface="KaiTi" panose="02010609060101010101" pitchFamily="49" charset="-122"/>
                    <a:cs typeface="Times New Roman" panose="02020603050405020304" pitchFamily="18" charset="0"/>
                  </a:rPr>
                  <a:t>标记，以及它们</a:t>
                </a:r>
                <a:r>
                  <a:rPr lang="zh-CN" altLang="en-US" kern="100" dirty="0">
                    <a:solidFill>
                      <a:srgbClr val="FF0000"/>
                    </a:solidFill>
                    <a:latin typeface="Times New Roman" panose="02020603050405020304" pitchFamily="18" charset="0"/>
                    <a:ea typeface="KaiTi" panose="02010609060101010101" pitchFamily="49" charset="-122"/>
                    <a:cs typeface="Times New Roman" panose="02020603050405020304" pitchFamily="18" charset="0"/>
                  </a:rPr>
                  <a:t>之间的关系</a:t>
                </a:r>
                <a:r>
                  <a:rPr lang="zh-CN" altLang="en-US" kern="100" dirty="0">
                    <a:latin typeface="Times New Roman" panose="02020603050405020304" pitchFamily="18" charset="0"/>
                    <a:ea typeface="KaiTi" panose="02010609060101010101" pitchFamily="49" charset="-122"/>
                    <a:cs typeface="Times New Roman" panose="02020603050405020304" pitchFamily="18" charset="0"/>
                  </a:rPr>
                  <a:t>。因此，可以从</a:t>
                </a:r>
                <a14:m>
                  <m:oMath xmlns:m="http://schemas.openxmlformats.org/officeDocument/2006/math">
                    <m:sSup>
                      <m:sSupPr>
                        <m:ctrlPr>
                          <a:rPr lang="en-US" altLang="zh-CN" i="1">
                            <a:latin typeface="Cambria Math" panose="02040503050406030204" pitchFamily="18" charset="0"/>
                            <a:ea typeface="KaiTi" panose="02010609060101010101" pitchFamily="49" charset="-122"/>
                          </a:rPr>
                        </m:ctrlPr>
                      </m:sSupPr>
                      <m:e>
                        <m:r>
                          <a:rPr lang="en-US" altLang="zh-CN" i="1">
                            <a:latin typeface="Cambria Math" panose="02040503050406030204" pitchFamily="18" charset="0"/>
                            <a:ea typeface="KaiTi" panose="02010609060101010101" pitchFamily="49" charset="-122"/>
                          </a:rPr>
                          <m:t>𝑀</m:t>
                        </m:r>
                      </m:e>
                      <m:sup>
                        <m:r>
                          <a:rPr lang="en-US" altLang="zh-CN" i="1">
                            <a:latin typeface="Cambria Math" panose="02040503050406030204" pitchFamily="18" charset="0"/>
                            <a:ea typeface="KaiTi" panose="02010609060101010101" pitchFamily="49" charset="-122"/>
                          </a:rPr>
                          <m:t>𝐿</m:t>
                        </m:r>
                        <m:r>
                          <a:rPr lang="en-US" altLang="zh-CN" i="1">
                            <a:latin typeface="Cambria Math" panose="02040503050406030204" pitchFamily="18" charset="0"/>
                            <a:ea typeface="KaiTi" panose="02010609060101010101" pitchFamily="49" charset="-122"/>
                          </a:rPr>
                          <m:t>∗</m:t>
                        </m:r>
                        <m:r>
                          <a:rPr lang="en-US" altLang="zh-CN" i="1">
                            <a:latin typeface="Cambria Math" panose="02040503050406030204" pitchFamily="18" charset="0"/>
                            <a:ea typeface="KaiTi" panose="02010609060101010101" pitchFamily="49" charset="-122"/>
                          </a:rPr>
                          <m:t>𝐾</m:t>
                        </m:r>
                        <m:r>
                          <a:rPr lang="en-US" altLang="zh-CN" i="1">
                            <a:latin typeface="Cambria Math" panose="02040503050406030204" pitchFamily="18" charset="0"/>
                            <a:ea typeface="KaiTi" panose="02010609060101010101" pitchFamily="49" charset="-122"/>
                          </a:rPr>
                          <m:t>∗</m:t>
                        </m:r>
                        <m:r>
                          <a:rPr lang="en-US" altLang="zh-CN" i="1">
                            <a:latin typeface="Cambria Math" panose="02040503050406030204" pitchFamily="18" charset="0"/>
                            <a:ea typeface="KaiTi" panose="02010609060101010101" pitchFamily="49" charset="-122"/>
                          </a:rPr>
                          <m:t>𝐿</m:t>
                        </m:r>
                      </m:sup>
                    </m:sSup>
                  </m:oMath>
                </a14:m>
                <a:r>
                  <a:rPr lang="zh-CN" altLang="en-US" kern="100" dirty="0">
                    <a:latin typeface="Times New Roman" panose="02020603050405020304" pitchFamily="18" charset="0"/>
                    <a:ea typeface="KaiTi" panose="02010609060101010101" pitchFamily="49" charset="-122"/>
                    <a:cs typeface="Times New Roman" panose="02020603050405020304" pitchFamily="18" charset="0"/>
                  </a:rPr>
                  <a:t>中简单而直接地解码三元组。也就是说，对于每个关系，头部实体的跨度从“</a:t>
                </a:r>
                <a:r>
                  <a:rPr lang="en-US" altLang="zh-CN" kern="100" dirty="0">
                    <a:latin typeface="Times New Roman" panose="02020603050405020304" pitchFamily="18" charset="0"/>
                    <a:ea typeface="KaiTi" panose="02010609060101010101" pitchFamily="49" charset="-122"/>
                    <a:cs typeface="Times New Roman" panose="02020603050405020304" pitchFamily="18" charset="0"/>
                  </a:rPr>
                  <a:t>HB-TE”</a:t>
                </a:r>
                <a:r>
                  <a:rPr lang="zh-CN" altLang="en-US" kern="100" dirty="0">
                    <a:latin typeface="Times New Roman" panose="02020603050405020304" pitchFamily="18" charset="0"/>
                    <a:ea typeface="KaiTi" panose="02010609060101010101" pitchFamily="49" charset="-122"/>
                    <a:cs typeface="Times New Roman" panose="02020603050405020304" pitchFamily="18" charset="0"/>
                  </a:rPr>
                  <a:t>到“</a:t>
                </a:r>
                <a:r>
                  <a:rPr lang="en-US" altLang="zh-CN" kern="100" dirty="0">
                    <a:latin typeface="Times New Roman" panose="02020603050405020304" pitchFamily="18" charset="0"/>
                    <a:ea typeface="KaiTi" panose="02010609060101010101" pitchFamily="49" charset="-122"/>
                    <a:cs typeface="Times New Roman" panose="02020603050405020304" pitchFamily="18" charset="0"/>
                  </a:rPr>
                  <a:t>HE-TE”</a:t>
                </a:r>
                <a:r>
                  <a:rPr lang="zh-CN" altLang="en-US" kern="100" dirty="0">
                    <a:latin typeface="Times New Roman" panose="02020603050405020304" pitchFamily="18" charset="0"/>
                    <a:ea typeface="KaiTi" panose="02010609060101010101" pitchFamily="49" charset="-122"/>
                    <a:cs typeface="Times New Roman" panose="02020603050405020304" pitchFamily="18" charset="0"/>
                  </a:rPr>
                  <a:t>；尾部实体的跨度从“</a:t>
                </a:r>
                <a:r>
                  <a:rPr lang="en-US" altLang="zh-CN" kern="100" dirty="0">
                    <a:latin typeface="Times New Roman" panose="02020603050405020304" pitchFamily="18" charset="0"/>
                    <a:ea typeface="KaiTi" panose="02010609060101010101" pitchFamily="49" charset="-122"/>
                    <a:cs typeface="Times New Roman" panose="02020603050405020304" pitchFamily="18" charset="0"/>
                  </a:rPr>
                  <a:t>HB-TB”</a:t>
                </a:r>
                <a:r>
                  <a:rPr lang="zh-CN" altLang="en-US" kern="100" dirty="0">
                    <a:latin typeface="Times New Roman" panose="02020603050405020304" pitchFamily="18" charset="0"/>
                    <a:ea typeface="KaiTi" panose="02010609060101010101" pitchFamily="49" charset="-122"/>
                    <a:cs typeface="Times New Roman" panose="02020603050405020304" pitchFamily="18" charset="0"/>
                  </a:rPr>
                  <a:t>到“</a:t>
                </a:r>
                <a:r>
                  <a:rPr lang="en-US" altLang="zh-CN" kern="100" dirty="0">
                    <a:latin typeface="Times New Roman" panose="02020603050405020304" pitchFamily="18" charset="0"/>
                    <a:ea typeface="KaiTi" panose="02010609060101010101" pitchFamily="49" charset="-122"/>
                    <a:cs typeface="Times New Roman" panose="02020603050405020304" pitchFamily="18" charset="0"/>
                  </a:rPr>
                  <a:t>HB-TE”</a:t>
                </a:r>
                <a:r>
                  <a:rPr lang="zh-CN" altLang="en-US" kern="100" dirty="0">
                    <a:latin typeface="Times New Roman" panose="02020603050405020304" pitchFamily="18" charset="0"/>
                    <a:ea typeface="KaiTi" panose="02010609060101010101" pitchFamily="49" charset="-122"/>
                    <a:cs typeface="Times New Roman" panose="02020603050405020304" pitchFamily="18" charset="0"/>
                  </a:rPr>
                  <a:t>；两个配对实体共享相同的“</a:t>
                </a:r>
                <a:r>
                  <a:rPr lang="en-US" altLang="zh-CN" kern="100" dirty="0">
                    <a:latin typeface="Times New Roman" panose="02020603050405020304" pitchFamily="18" charset="0"/>
                    <a:ea typeface="KaiTi" panose="02010609060101010101" pitchFamily="49" charset="-122"/>
                    <a:cs typeface="Times New Roman" panose="02020603050405020304" pitchFamily="18" charset="0"/>
                  </a:rPr>
                  <a:t>HB-TE”</a:t>
                </a:r>
                <a:r>
                  <a:rPr lang="zh-CN" altLang="en-US" kern="100" dirty="0">
                    <a:latin typeface="Times New Roman" panose="02020603050405020304" pitchFamily="18" charset="0"/>
                    <a:ea typeface="KaiTi" panose="02010609060101010101" pitchFamily="49" charset="-122"/>
                    <a:cs typeface="Times New Roman" panose="02020603050405020304" pitchFamily="18" charset="0"/>
                  </a:rPr>
                  <a:t>。</a:t>
                </a:r>
                <a:endParaRPr lang="zh-CN" altLang="zh-CN" kern="100" dirty="0">
                  <a:latin typeface="Times New Roman" panose="02020603050405020304" pitchFamily="18" charset="0"/>
                  <a:ea typeface="KaiTi" panose="02010609060101010101" pitchFamily="49" charset="-122"/>
                  <a:cs typeface="Times New Roman" panose="02020603050405020304" pitchFamily="18" charset="0"/>
                </a:endParaRPr>
              </a:p>
            </p:txBody>
          </p:sp>
        </mc:Choice>
        <mc:Fallback xmlns="">
          <p:sp>
            <p:nvSpPr>
              <p:cNvPr id="2" name="矩形 1">
                <a:extLst>
                  <a:ext uri="{FF2B5EF4-FFF2-40B4-BE49-F238E27FC236}">
                    <a16:creationId xmlns:a16="http://schemas.microsoft.com/office/drawing/2014/main" id="{20992840-DBCC-42F5-8C1C-CA79333AEEDA}"/>
                  </a:ext>
                </a:extLst>
              </p:cNvPr>
              <p:cNvSpPr>
                <a:spLocks noRot="1" noChangeAspect="1" noMove="1" noResize="1" noEditPoints="1" noAdjustHandles="1" noChangeArrowheads="1" noChangeShapeType="1" noTextEdit="1"/>
              </p:cNvSpPr>
              <p:nvPr/>
            </p:nvSpPr>
            <p:spPr>
              <a:xfrm>
                <a:off x="284257" y="1226737"/>
                <a:ext cx="6096000" cy="1754326"/>
              </a:xfrm>
              <a:prstGeom prst="rect">
                <a:avLst/>
              </a:prstGeom>
              <a:blipFill>
                <a:blip r:embed="rId4"/>
                <a:stretch>
                  <a:fillRect l="-798" t="-2069" b="-4483"/>
                </a:stretch>
              </a:blipFill>
              <a:ln>
                <a:solidFill>
                  <a:schemeClr val="tx1"/>
                </a:solidFill>
                <a:prstDash val="dash"/>
              </a:ln>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381A3952-7B38-42B3-B3D9-FD5DE5E0FC43}"/>
              </a:ext>
            </a:extLst>
          </p:cNvPr>
          <p:cNvPicPr>
            <a:picLocks noChangeAspect="1"/>
          </p:cNvPicPr>
          <p:nvPr/>
        </p:nvPicPr>
        <p:blipFill>
          <a:blip r:embed="rId5"/>
          <a:stretch>
            <a:fillRect/>
          </a:stretch>
        </p:blipFill>
        <p:spPr>
          <a:xfrm>
            <a:off x="6919389" y="1019549"/>
            <a:ext cx="4988354" cy="5631263"/>
          </a:xfrm>
          <a:prstGeom prst="rect">
            <a:avLst/>
          </a:prstGeom>
        </p:spPr>
      </p:pic>
    </p:spTree>
    <p:extLst>
      <p:ext uri="{BB962C8B-B14F-4D97-AF65-F5344CB8AC3E}">
        <p14:creationId xmlns:p14="http://schemas.microsoft.com/office/powerpoint/2010/main" val="1960383385"/>
      </p:ext>
    </p:extLst>
  </p:cSld>
  <p:clrMapOvr>
    <a:masterClrMapping/>
  </p:clrMapOvr>
  <mc:AlternateContent xmlns:mc="http://schemas.openxmlformats.org/markup-compatibility/2006" xmlns:p14="http://schemas.microsoft.com/office/powerpoint/2010/main">
    <mc:Choice Requires="p14">
      <p:transition p14:dur="10" advClick="0" advTm="2000"/>
    </mc:Choice>
    <mc:Fallback xmlns="">
      <p:transition advClick="0" advTm="2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PA-文本框 23"/>
          <p:cNvSpPr txBox="1"/>
          <p:nvPr>
            <p:custDataLst>
              <p:tags r:id="rId1"/>
            </p:custDataLst>
          </p:nvPr>
        </p:nvSpPr>
        <p:spPr>
          <a:xfrm>
            <a:off x="1033656" y="207188"/>
            <a:ext cx="9099476" cy="425566"/>
          </a:xfrm>
          <a:prstGeom prst="rect">
            <a:avLst/>
          </a:prstGeom>
          <a:noFill/>
        </p:spPr>
        <p:txBody>
          <a:bodyPr wrap="square" lIns="0" tIns="0" rIns="0" bIns="0" rtlCol="0">
            <a:spAutoFit/>
          </a:bodyPr>
          <a:lstStyle/>
          <a:p>
            <a:pPr>
              <a:lnSpc>
                <a:spcPct val="120000"/>
              </a:lnSpc>
              <a:defRPr/>
            </a:pPr>
            <a:r>
              <a:rPr lang="en-US" altLang="zh-CN" sz="2518" b="1" dirty="0">
                <a:solidFill>
                  <a:srgbClr val="0053CC"/>
                </a:solidFill>
                <a:latin typeface="微软雅黑" panose="020B0503020204020204" pitchFamily="34" charset="-122"/>
                <a:ea typeface="微软雅黑" panose="020B0503020204020204" pitchFamily="34" charset="-122"/>
              </a:rPr>
              <a:t>Scoring-based Classifier</a:t>
            </a:r>
            <a:r>
              <a:rPr lang="zh-CN" altLang="en-US" sz="2518" b="1" dirty="0">
                <a:solidFill>
                  <a:srgbClr val="0053CC"/>
                </a:solidFill>
                <a:latin typeface="微软雅黑" panose="020B0503020204020204" pitchFamily="34" charset="-122"/>
                <a:ea typeface="微软雅黑" panose="020B0503020204020204" pitchFamily="34" charset="-122"/>
              </a:rPr>
              <a:t>（关系分类器）</a:t>
            </a:r>
          </a:p>
        </p:txBody>
      </p:sp>
      <p:sp>
        <p:nvSpPr>
          <p:cNvPr id="12" name="文本框 11">
            <a:extLst>
              <a:ext uri="{FF2B5EF4-FFF2-40B4-BE49-F238E27FC236}">
                <a16:creationId xmlns:a16="http://schemas.microsoft.com/office/drawing/2014/main" id="{F5238C3C-84F9-4657-9FA4-D7E2E55F4AB5}"/>
              </a:ext>
            </a:extLst>
          </p:cNvPr>
          <p:cNvSpPr txBox="1"/>
          <p:nvPr/>
        </p:nvSpPr>
        <p:spPr>
          <a:xfrm>
            <a:off x="134216" y="6339417"/>
            <a:ext cx="300082" cy="369332"/>
          </a:xfrm>
          <a:prstGeom prst="rect">
            <a:avLst/>
          </a:prstGeom>
          <a:noFill/>
        </p:spPr>
        <p:txBody>
          <a:bodyPr wrap="none" rtlCol="0">
            <a:spAutoFit/>
          </a:bodyPr>
          <a:lstStyle/>
          <a:p>
            <a:r>
              <a:rPr lang="en-US" altLang="zh-CN" b="1" dirty="0"/>
              <a:t>9</a:t>
            </a:r>
            <a:endParaRPr lang="zh-CN" altLang="en-US" b="1" dirty="0"/>
          </a:p>
        </p:txBody>
      </p:sp>
      <p:sp>
        <p:nvSpPr>
          <p:cNvPr id="2" name="矩形 1">
            <a:extLst>
              <a:ext uri="{FF2B5EF4-FFF2-40B4-BE49-F238E27FC236}">
                <a16:creationId xmlns:a16="http://schemas.microsoft.com/office/drawing/2014/main" id="{20992840-DBCC-42F5-8C1C-CA79333AEEDA}"/>
              </a:ext>
            </a:extLst>
          </p:cNvPr>
          <p:cNvSpPr/>
          <p:nvPr/>
        </p:nvSpPr>
        <p:spPr>
          <a:xfrm>
            <a:off x="284257" y="1226737"/>
            <a:ext cx="2604086" cy="369332"/>
          </a:xfrm>
          <a:prstGeom prst="rect">
            <a:avLst/>
          </a:prstGeom>
          <a:solidFill>
            <a:schemeClr val="accent2">
              <a:lumMod val="20000"/>
              <a:lumOff val="80000"/>
            </a:schemeClr>
          </a:solidFill>
          <a:ln>
            <a:solidFill>
              <a:schemeClr val="tx1"/>
            </a:solidFill>
            <a:prstDash val="dash"/>
          </a:ln>
        </p:spPr>
        <p:txBody>
          <a:bodyPr wrap="square">
            <a:spAutoFit/>
          </a:bodyPr>
          <a:lstStyle/>
          <a:p>
            <a:pPr indent="228600">
              <a:spcAft>
                <a:spcPts val="0"/>
              </a:spcAft>
            </a:pPr>
            <a:r>
              <a:rPr lang="zh-CN" altLang="en-US" kern="100" dirty="0">
                <a:latin typeface="Times New Roman" panose="02020603050405020304" pitchFamily="18" charset="0"/>
                <a:ea typeface="KaiTi" panose="02010609060101010101" pitchFamily="49" charset="-122"/>
                <a:cs typeface="Times New Roman" panose="02020603050405020304" pitchFamily="18" charset="0"/>
              </a:rPr>
              <a:t>输入句子，</a:t>
            </a:r>
            <a:r>
              <a:rPr lang="en-US" altLang="zh-CN" kern="100" dirty="0">
                <a:latin typeface="Times New Roman" panose="02020603050405020304" pitchFamily="18" charset="0"/>
                <a:ea typeface="KaiTi" panose="02010609060101010101" pitchFamily="49" charset="-122"/>
                <a:cs typeface="Times New Roman" panose="02020603050405020304" pitchFamily="18" charset="0"/>
              </a:rPr>
              <a:t>BERT</a:t>
            </a:r>
            <a:r>
              <a:rPr lang="zh-CN" altLang="en-US" kern="100" dirty="0">
                <a:latin typeface="Times New Roman" panose="02020603050405020304" pitchFamily="18" charset="0"/>
                <a:ea typeface="KaiTi" panose="02010609060101010101" pitchFamily="49" charset="-122"/>
                <a:cs typeface="Times New Roman" panose="02020603050405020304" pitchFamily="18" charset="0"/>
              </a:rPr>
              <a:t>编码</a:t>
            </a:r>
            <a:endParaRPr lang="zh-CN" altLang="zh-CN" kern="100" dirty="0">
              <a:latin typeface="Times New Roman" panose="02020603050405020304" pitchFamily="18" charset="0"/>
              <a:ea typeface="KaiTi" panose="02010609060101010101" pitchFamily="49" charset="-122"/>
              <a:cs typeface="Times New Roman" panose="02020603050405020304" pitchFamily="18" charset="0"/>
            </a:endParaRPr>
          </a:p>
        </p:txBody>
      </p:sp>
      <p:pic>
        <p:nvPicPr>
          <p:cNvPr id="4" name="图片 3">
            <a:extLst>
              <a:ext uri="{FF2B5EF4-FFF2-40B4-BE49-F238E27FC236}">
                <a16:creationId xmlns:a16="http://schemas.microsoft.com/office/drawing/2014/main" id="{091B455B-E0E7-4CC8-B773-5559E3434363}"/>
              </a:ext>
            </a:extLst>
          </p:cNvPr>
          <p:cNvPicPr>
            <a:picLocks noChangeAspect="1"/>
          </p:cNvPicPr>
          <p:nvPr/>
        </p:nvPicPr>
        <p:blipFill>
          <a:blip r:embed="rId4"/>
          <a:stretch>
            <a:fillRect/>
          </a:stretch>
        </p:blipFill>
        <p:spPr>
          <a:xfrm>
            <a:off x="3265351" y="1184903"/>
            <a:ext cx="4636086" cy="497246"/>
          </a:xfrm>
          <a:prstGeom prst="rect">
            <a:avLst/>
          </a:prstGeom>
        </p:spPr>
      </p:pic>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4C08DDBA-2009-464C-9B02-7B8A8A5AD59B}"/>
                  </a:ext>
                </a:extLst>
              </p:cNvPr>
              <p:cNvSpPr/>
              <p:nvPr/>
            </p:nvSpPr>
            <p:spPr>
              <a:xfrm>
                <a:off x="284257" y="1831659"/>
                <a:ext cx="10311172" cy="1544269"/>
              </a:xfrm>
              <a:prstGeom prst="rect">
                <a:avLst/>
              </a:prstGeom>
              <a:solidFill>
                <a:schemeClr val="accent2">
                  <a:lumMod val="20000"/>
                  <a:lumOff val="80000"/>
                </a:schemeClr>
              </a:solidFill>
            </p:spPr>
            <p:txBody>
              <a:bodyPr wrap="square">
                <a:spAutoFit/>
              </a:bodyPr>
              <a:lstStyle/>
              <a:p>
                <a:r>
                  <a:rPr lang="zh-CN" altLang="en-US" dirty="0">
                    <a:latin typeface="KaiTi" panose="02010609060101010101" pitchFamily="49" charset="-122"/>
                    <a:ea typeface="KaiTi" panose="02010609060101010101" pitchFamily="49" charset="-122"/>
                  </a:rPr>
                  <a:t>然后，我们列举了所有可能的</a:t>
                </a:r>
                <a14:m>
                  <m:oMath xmlns:m="http://schemas.openxmlformats.org/officeDocument/2006/math">
                    <m:r>
                      <a:rPr lang="zh-CN" altLang="en-US" i="1" dirty="0">
                        <a:latin typeface="Cambria Math" panose="02040503050406030204" pitchFamily="18" charset="0"/>
                        <a:ea typeface="KaiTi" panose="02010609060101010101" pitchFamily="49" charset="-122"/>
                      </a:rPr>
                      <m:t>（</m:t>
                    </m:r>
                    <m:sSub>
                      <m:sSubPr>
                        <m:ctrlPr>
                          <a:rPr lang="en-US" altLang="zh-CN" i="1" dirty="0">
                            <a:latin typeface="Cambria Math" panose="02040503050406030204" pitchFamily="18" charset="0"/>
                            <a:ea typeface="KaiTi" panose="02010609060101010101" pitchFamily="49" charset="-122"/>
                            <a:cs typeface="Times New Roman" panose="02020603050405020304" pitchFamily="18" charset="0"/>
                          </a:rPr>
                        </m:ctrlPr>
                      </m:sSubPr>
                      <m:e>
                        <m:r>
                          <a:rPr lang="en-US" altLang="zh-CN" b="0" i="1" dirty="0" smtClean="0">
                            <a:latin typeface="Cambria Math" panose="02040503050406030204" pitchFamily="18" charset="0"/>
                            <a:ea typeface="KaiTi" panose="02010609060101010101" pitchFamily="49" charset="-122"/>
                            <a:cs typeface="Times New Roman" panose="02020603050405020304" pitchFamily="18" charset="0"/>
                          </a:rPr>
                          <m:t>𝑒</m:t>
                        </m:r>
                      </m:e>
                      <m:sub>
                        <m:r>
                          <a:rPr lang="en-US" altLang="zh-CN" i="1" dirty="0">
                            <a:latin typeface="Cambria Math" panose="02040503050406030204" pitchFamily="18" charset="0"/>
                            <a:ea typeface="KaiTi" panose="02010609060101010101" pitchFamily="49" charset="-122"/>
                            <a:cs typeface="Times New Roman" panose="02020603050405020304" pitchFamily="18" charset="0"/>
                          </a:rPr>
                          <m:t>𝑖</m:t>
                        </m:r>
                      </m:sub>
                    </m:sSub>
                    <m:r>
                      <a:rPr lang="zh-CN" altLang="en-US" i="1" dirty="0">
                        <a:latin typeface="Cambria Math" panose="02040503050406030204" pitchFamily="18" charset="0"/>
                        <a:ea typeface="KaiTi" panose="02010609060101010101" pitchFamily="49" charset="-122"/>
                      </a:rPr>
                      <m:t>，</m:t>
                    </m:r>
                    <m:sSub>
                      <m:sSubPr>
                        <m:ctrlPr>
                          <a:rPr lang="en-US" altLang="zh-CN" i="1" dirty="0">
                            <a:latin typeface="Cambria Math" panose="02040503050406030204" pitchFamily="18" charset="0"/>
                            <a:ea typeface="KaiTi" panose="02010609060101010101" pitchFamily="49" charset="-122"/>
                            <a:cs typeface="Times New Roman" panose="02020603050405020304" pitchFamily="18" charset="0"/>
                          </a:rPr>
                        </m:ctrlPr>
                      </m:sSubPr>
                      <m:e>
                        <m:r>
                          <a:rPr lang="en-US" altLang="zh-CN" i="1" dirty="0">
                            <a:latin typeface="Cambria Math" panose="02040503050406030204" pitchFamily="18" charset="0"/>
                            <a:ea typeface="KaiTi" panose="02010609060101010101" pitchFamily="49" charset="-122"/>
                            <a:cs typeface="Times New Roman" panose="02020603050405020304" pitchFamily="18" charset="0"/>
                          </a:rPr>
                          <m:t>𝑟</m:t>
                        </m:r>
                      </m:e>
                      <m:sub>
                        <m:r>
                          <a:rPr lang="en-US" altLang="zh-CN" i="1" dirty="0">
                            <a:latin typeface="Cambria Math" panose="02040503050406030204" pitchFamily="18" charset="0"/>
                            <a:ea typeface="KaiTi" panose="02010609060101010101" pitchFamily="49" charset="-122"/>
                            <a:cs typeface="Times New Roman" panose="02020603050405020304" pitchFamily="18" charset="0"/>
                          </a:rPr>
                          <m:t>𝑘</m:t>
                        </m:r>
                      </m:sub>
                    </m:sSub>
                    <m:r>
                      <a:rPr lang="zh-CN" altLang="en-US" i="1" dirty="0">
                        <a:latin typeface="Cambria Math" panose="02040503050406030204" pitchFamily="18" charset="0"/>
                        <a:ea typeface="KaiTi" panose="02010609060101010101" pitchFamily="49" charset="-122"/>
                      </a:rPr>
                      <m:t>，</m:t>
                    </m:r>
                    <m:sSub>
                      <m:sSubPr>
                        <m:ctrlPr>
                          <a:rPr lang="en-US" altLang="zh-CN" i="1" dirty="0">
                            <a:latin typeface="Cambria Math" panose="02040503050406030204" pitchFamily="18" charset="0"/>
                            <a:ea typeface="KaiTi" panose="02010609060101010101" pitchFamily="49" charset="-122"/>
                            <a:cs typeface="Times New Roman" panose="02020603050405020304" pitchFamily="18" charset="0"/>
                          </a:rPr>
                        </m:ctrlPr>
                      </m:sSubPr>
                      <m:e>
                        <m:r>
                          <a:rPr lang="en-US" altLang="zh-CN" b="0" i="1" dirty="0" smtClean="0">
                            <a:latin typeface="Cambria Math" panose="02040503050406030204" pitchFamily="18" charset="0"/>
                            <a:ea typeface="KaiTi" panose="02010609060101010101" pitchFamily="49" charset="-122"/>
                            <a:cs typeface="Times New Roman" panose="02020603050405020304" pitchFamily="18" charset="0"/>
                          </a:rPr>
                          <m:t>𝑒</m:t>
                        </m:r>
                      </m:e>
                      <m:sub>
                        <m:r>
                          <a:rPr lang="en-US" altLang="zh-CN" i="1" dirty="0">
                            <a:latin typeface="Cambria Math" panose="02040503050406030204" pitchFamily="18" charset="0"/>
                            <a:ea typeface="KaiTi" panose="02010609060101010101" pitchFamily="49" charset="-122"/>
                            <a:cs typeface="Times New Roman" panose="02020603050405020304" pitchFamily="18" charset="0"/>
                          </a:rPr>
                          <m:t>𝑗</m:t>
                        </m:r>
                      </m:sub>
                    </m:sSub>
                    <m:r>
                      <a:rPr lang="zh-CN" altLang="en-US" i="1" dirty="0">
                        <a:latin typeface="Cambria Math" panose="02040503050406030204" pitchFamily="18" charset="0"/>
                        <a:ea typeface="KaiTi" panose="02010609060101010101" pitchFamily="49" charset="-122"/>
                      </a:rPr>
                      <m:t>）</m:t>
                    </m:r>
                  </m:oMath>
                </a14:m>
                <a:r>
                  <a:rPr lang="zh-CN" altLang="en-US" dirty="0">
                    <a:latin typeface="KaiTi" panose="02010609060101010101" pitchFamily="49" charset="-122"/>
                    <a:ea typeface="KaiTi" panose="02010609060101010101" pitchFamily="49" charset="-122"/>
                  </a:rPr>
                  <a:t>组合，并设计了一个分类器来分配高置信度标签，其中</a:t>
                </a:r>
                <a14:m>
                  <m:oMath xmlns:m="http://schemas.openxmlformats.org/officeDocument/2006/math">
                    <m:sSub>
                      <m:sSubPr>
                        <m:ctrlPr>
                          <a:rPr lang="en-US" altLang="zh-CN" i="1" dirty="0">
                            <a:latin typeface="Cambria Math" panose="02040503050406030204" pitchFamily="18" charset="0"/>
                            <a:ea typeface="KaiTi" panose="02010609060101010101" pitchFamily="49" charset="-122"/>
                            <a:cs typeface="Times New Roman" panose="02020603050405020304" pitchFamily="18" charset="0"/>
                          </a:rPr>
                        </m:ctrlPr>
                      </m:sSubPr>
                      <m:e>
                        <m:r>
                          <a:rPr lang="en-US" altLang="zh-CN" i="1" dirty="0">
                            <a:latin typeface="Cambria Math" panose="02040503050406030204" pitchFamily="18" charset="0"/>
                            <a:ea typeface="KaiTi" panose="02010609060101010101" pitchFamily="49" charset="-122"/>
                            <a:cs typeface="Times New Roman" panose="02020603050405020304" pitchFamily="18" charset="0"/>
                          </a:rPr>
                          <m:t>𝑟</m:t>
                        </m:r>
                      </m:e>
                      <m:sub>
                        <m:r>
                          <a:rPr lang="en-US" altLang="zh-CN" i="1" dirty="0">
                            <a:latin typeface="Cambria Math" panose="02040503050406030204" pitchFamily="18" charset="0"/>
                            <a:ea typeface="KaiTi" panose="02010609060101010101" pitchFamily="49" charset="-122"/>
                            <a:cs typeface="Times New Roman" panose="02020603050405020304" pitchFamily="18" charset="0"/>
                          </a:rPr>
                          <m:t>𝑘</m:t>
                        </m:r>
                      </m:sub>
                    </m:sSub>
                  </m:oMath>
                </a14:m>
                <a:r>
                  <a:rPr lang="zh-CN" altLang="en-US" dirty="0">
                    <a:latin typeface="KaiTi" panose="02010609060101010101" pitchFamily="49" charset="-122"/>
                    <a:ea typeface="KaiTi" panose="02010609060101010101" pitchFamily="49" charset="-122"/>
                  </a:rPr>
                  <a:t>是随机初始化的关系表示。直观地说，我们可以使用输入为</a:t>
                </a:r>
                <a14:m>
                  <m:oMath xmlns:m="http://schemas.openxmlformats.org/officeDocument/2006/math">
                    <m:r>
                      <a:rPr lang="zh-CN" altLang="en-US" i="1" dirty="0">
                        <a:latin typeface="Cambria Math" panose="02040503050406030204" pitchFamily="18" charset="0"/>
                        <a:ea typeface="KaiTi" panose="02010609060101010101" pitchFamily="49" charset="-122"/>
                      </a:rPr>
                      <m:t>（</m:t>
                    </m:r>
                    <m:sSub>
                      <m:sSubPr>
                        <m:ctrlPr>
                          <a:rPr lang="en-US" altLang="zh-CN" i="1" dirty="0">
                            <a:latin typeface="Cambria Math" panose="02040503050406030204" pitchFamily="18" charset="0"/>
                            <a:ea typeface="KaiTi" panose="02010609060101010101" pitchFamily="49" charset="-122"/>
                            <a:cs typeface="Times New Roman" panose="02020603050405020304" pitchFamily="18" charset="0"/>
                          </a:rPr>
                        </m:ctrlPr>
                      </m:sSubPr>
                      <m:e>
                        <m:r>
                          <a:rPr lang="en-US" altLang="zh-CN" i="1" dirty="0">
                            <a:latin typeface="Cambria Math" panose="02040503050406030204" pitchFamily="18" charset="0"/>
                            <a:ea typeface="KaiTi" panose="02010609060101010101" pitchFamily="49" charset="-122"/>
                            <a:cs typeface="Times New Roman" panose="02020603050405020304" pitchFamily="18" charset="0"/>
                          </a:rPr>
                          <m:t>𝑒</m:t>
                        </m:r>
                      </m:e>
                      <m:sub>
                        <m:r>
                          <a:rPr lang="en-US" altLang="zh-CN" i="1" dirty="0">
                            <a:latin typeface="Cambria Math" panose="02040503050406030204" pitchFamily="18" charset="0"/>
                            <a:ea typeface="KaiTi" panose="02010609060101010101" pitchFamily="49" charset="-122"/>
                            <a:cs typeface="Times New Roman" panose="02020603050405020304" pitchFamily="18" charset="0"/>
                          </a:rPr>
                          <m:t>𝑖</m:t>
                        </m:r>
                      </m:sub>
                    </m:sSub>
                    <m:r>
                      <a:rPr lang="zh-CN" altLang="en-US" i="1" dirty="0">
                        <a:latin typeface="Cambria Math" panose="02040503050406030204" pitchFamily="18" charset="0"/>
                        <a:ea typeface="KaiTi" panose="02010609060101010101" pitchFamily="49" charset="-122"/>
                      </a:rPr>
                      <m:t>，</m:t>
                    </m:r>
                    <m:sSub>
                      <m:sSubPr>
                        <m:ctrlPr>
                          <a:rPr lang="en-US" altLang="zh-CN" i="1" dirty="0">
                            <a:latin typeface="Cambria Math" panose="02040503050406030204" pitchFamily="18" charset="0"/>
                            <a:ea typeface="KaiTi" panose="02010609060101010101" pitchFamily="49" charset="-122"/>
                            <a:cs typeface="Times New Roman" panose="02020603050405020304" pitchFamily="18" charset="0"/>
                          </a:rPr>
                        </m:ctrlPr>
                      </m:sSubPr>
                      <m:e>
                        <m:r>
                          <a:rPr lang="en-US" altLang="zh-CN" i="1" dirty="0">
                            <a:latin typeface="Cambria Math" panose="02040503050406030204" pitchFamily="18" charset="0"/>
                            <a:ea typeface="KaiTi" panose="02010609060101010101" pitchFamily="49" charset="-122"/>
                            <a:cs typeface="Times New Roman" panose="02020603050405020304" pitchFamily="18" charset="0"/>
                          </a:rPr>
                          <m:t>𝑟</m:t>
                        </m:r>
                      </m:e>
                      <m:sub>
                        <m:r>
                          <a:rPr lang="en-US" altLang="zh-CN" i="1" dirty="0">
                            <a:latin typeface="Cambria Math" panose="02040503050406030204" pitchFamily="18" charset="0"/>
                            <a:ea typeface="KaiTi" panose="02010609060101010101" pitchFamily="49" charset="-122"/>
                            <a:cs typeface="Times New Roman" panose="02020603050405020304" pitchFamily="18" charset="0"/>
                          </a:rPr>
                          <m:t>𝑘</m:t>
                        </m:r>
                      </m:sub>
                    </m:sSub>
                    <m:r>
                      <a:rPr lang="zh-CN" altLang="en-US" i="1" dirty="0">
                        <a:latin typeface="Cambria Math" panose="02040503050406030204" pitchFamily="18" charset="0"/>
                        <a:ea typeface="KaiTi" panose="02010609060101010101" pitchFamily="49" charset="-122"/>
                      </a:rPr>
                      <m:t>，</m:t>
                    </m:r>
                    <m:sSub>
                      <m:sSubPr>
                        <m:ctrlPr>
                          <a:rPr lang="en-US" altLang="zh-CN" i="1" dirty="0">
                            <a:latin typeface="Cambria Math" panose="02040503050406030204" pitchFamily="18" charset="0"/>
                            <a:ea typeface="KaiTi" panose="02010609060101010101" pitchFamily="49" charset="-122"/>
                            <a:cs typeface="Times New Roman" panose="02020603050405020304" pitchFamily="18" charset="0"/>
                          </a:rPr>
                        </m:ctrlPr>
                      </m:sSubPr>
                      <m:e>
                        <m:r>
                          <a:rPr lang="en-US" altLang="zh-CN" i="1" dirty="0">
                            <a:latin typeface="Cambria Math" panose="02040503050406030204" pitchFamily="18" charset="0"/>
                            <a:ea typeface="KaiTi" panose="02010609060101010101" pitchFamily="49" charset="-122"/>
                            <a:cs typeface="Times New Roman" panose="02020603050405020304" pitchFamily="18" charset="0"/>
                          </a:rPr>
                          <m:t>𝑒</m:t>
                        </m:r>
                      </m:e>
                      <m:sub>
                        <m:r>
                          <a:rPr lang="en-US" altLang="zh-CN" i="1" dirty="0">
                            <a:latin typeface="Cambria Math" panose="02040503050406030204" pitchFamily="18" charset="0"/>
                            <a:ea typeface="KaiTi" panose="02010609060101010101" pitchFamily="49" charset="-122"/>
                            <a:cs typeface="Times New Roman" panose="02020603050405020304" pitchFamily="18" charset="0"/>
                          </a:rPr>
                          <m:t>𝑗</m:t>
                        </m:r>
                      </m:sub>
                    </m:sSub>
                    <m:r>
                      <a:rPr lang="zh-CN" altLang="en-US" i="1" dirty="0">
                        <a:latin typeface="Cambria Math" panose="02040503050406030204" pitchFamily="18" charset="0"/>
                        <a:ea typeface="KaiTi" panose="02010609060101010101" pitchFamily="49" charset="-122"/>
                      </a:rPr>
                      <m:t>）</m:t>
                    </m:r>
                  </m:oMath>
                </a14:m>
                <a:r>
                  <a:rPr lang="zh-CN" altLang="en-US" dirty="0">
                    <a:latin typeface="KaiTi" panose="02010609060101010101" pitchFamily="49" charset="-122"/>
                    <a:ea typeface="KaiTi" panose="02010609060101010101" pitchFamily="49" charset="-122"/>
                  </a:rPr>
                  <a:t>的简单分类网络来实现这一目标。然而，这种直觉有两个缺陷：一方面，一个简单的分类器不仅</a:t>
                </a:r>
                <a:r>
                  <a:rPr lang="zh-CN" altLang="en-US" dirty="0">
                    <a:solidFill>
                      <a:srgbClr val="FF0000"/>
                    </a:solidFill>
                    <a:latin typeface="KaiTi" panose="02010609060101010101" pitchFamily="49" charset="-122"/>
                    <a:ea typeface="KaiTi" panose="02010609060101010101" pitchFamily="49" charset="-122"/>
                  </a:rPr>
                  <a:t>不能充分挖掘实体和关系之间的相互作用</a:t>
                </a:r>
                <a:r>
                  <a:rPr lang="zh-CN" altLang="en-US" dirty="0">
                    <a:latin typeface="KaiTi" panose="02010609060101010101" pitchFamily="49" charset="-122"/>
                    <a:ea typeface="KaiTi" panose="02010609060101010101" pitchFamily="49" charset="-122"/>
                  </a:rPr>
                  <a:t>，而且很难对三元组固有的结构信息进行建模。另一方面，使用</a:t>
                </a:r>
                <a14:m>
                  <m:oMath xmlns:m="http://schemas.openxmlformats.org/officeDocument/2006/math">
                    <m:r>
                      <a:rPr lang="zh-CN" altLang="en-US" i="1" dirty="0">
                        <a:latin typeface="Cambria Math" panose="02040503050406030204" pitchFamily="18" charset="0"/>
                        <a:ea typeface="KaiTi" panose="02010609060101010101" pitchFamily="49" charset="-122"/>
                      </a:rPr>
                      <m:t>（</m:t>
                    </m:r>
                    <m:sSub>
                      <m:sSubPr>
                        <m:ctrlPr>
                          <a:rPr lang="en-US" altLang="zh-CN" i="1" dirty="0">
                            <a:latin typeface="Cambria Math" panose="02040503050406030204" pitchFamily="18" charset="0"/>
                            <a:ea typeface="KaiTi" panose="02010609060101010101" pitchFamily="49" charset="-122"/>
                            <a:cs typeface="Times New Roman" panose="02020603050405020304" pitchFamily="18" charset="0"/>
                          </a:rPr>
                        </m:ctrlPr>
                      </m:sSubPr>
                      <m:e>
                        <m:r>
                          <a:rPr lang="en-US" altLang="zh-CN" i="1" dirty="0">
                            <a:latin typeface="Cambria Math" panose="02040503050406030204" pitchFamily="18" charset="0"/>
                            <a:ea typeface="KaiTi" panose="02010609060101010101" pitchFamily="49" charset="-122"/>
                            <a:cs typeface="Times New Roman" panose="02020603050405020304" pitchFamily="18" charset="0"/>
                          </a:rPr>
                          <m:t>𝑒</m:t>
                        </m:r>
                      </m:e>
                      <m:sub>
                        <m:r>
                          <a:rPr lang="en-US" altLang="zh-CN" i="1" dirty="0">
                            <a:latin typeface="Cambria Math" panose="02040503050406030204" pitchFamily="18" charset="0"/>
                            <a:ea typeface="KaiTi" panose="02010609060101010101" pitchFamily="49" charset="-122"/>
                            <a:cs typeface="Times New Roman" panose="02020603050405020304" pitchFamily="18" charset="0"/>
                          </a:rPr>
                          <m:t>𝑖</m:t>
                        </m:r>
                      </m:sub>
                    </m:sSub>
                    <m:r>
                      <a:rPr lang="zh-CN" altLang="en-US" i="1" dirty="0">
                        <a:latin typeface="Cambria Math" panose="02040503050406030204" pitchFamily="18" charset="0"/>
                        <a:ea typeface="KaiTi" panose="02010609060101010101" pitchFamily="49" charset="-122"/>
                      </a:rPr>
                      <m:t>，</m:t>
                    </m:r>
                    <m:sSub>
                      <m:sSubPr>
                        <m:ctrlPr>
                          <a:rPr lang="en-US" altLang="zh-CN" i="1" dirty="0">
                            <a:latin typeface="Cambria Math" panose="02040503050406030204" pitchFamily="18" charset="0"/>
                            <a:ea typeface="KaiTi" panose="02010609060101010101" pitchFamily="49" charset="-122"/>
                            <a:cs typeface="Times New Roman" panose="02020603050405020304" pitchFamily="18" charset="0"/>
                          </a:rPr>
                        </m:ctrlPr>
                      </m:sSubPr>
                      <m:e>
                        <m:r>
                          <a:rPr lang="en-US" altLang="zh-CN" i="1" dirty="0">
                            <a:latin typeface="Cambria Math" panose="02040503050406030204" pitchFamily="18" charset="0"/>
                            <a:ea typeface="KaiTi" panose="02010609060101010101" pitchFamily="49" charset="-122"/>
                            <a:cs typeface="Times New Roman" panose="02020603050405020304" pitchFamily="18" charset="0"/>
                          </a:rPr>
                          <m:t>𝑟</m:t>
                        </m:r>
                      </m:e>
                      <m:sub>
                        <m:r>
                          <a:rPr lang="en-US" altLang="zh-CN" i="1" dirty="0">
                            <a:latin typeface="Cambria Math" panose="02040503050406030204" pitchFamily="18" charset="0"/>
                            <a:ea typeface="KaiTi" panose="02010609060101010101" pitchFamily="49" charset="-122"/>
                            <a:cs typeface="Times New Roman" panose="02020603050405020304" pitchFamily="18" charset="0"/>
                          </a:rPr>
                          <m:t>𝑘</m:t>
                        </m:r>
                      </m:sub>
                    </m:sSub>
                    <m:r>
                      <a:rPr lang="zh-CN" altLang="en-US" i="1" dirty="0">
                        <a:latin typeface="Cambria Math" panose="02040503050406030204" pitchFamily="18" charset="0"/>
                        <a:ea typeface="KaiTi" panose="02010609060101010101" pitchFamily="49" charset="-122"/>
                      </a:rPr>
                      <m:t>，</m:t>
                    </m:r>
                    <m:sSub>
                      <m:sSubPr>
                        <m:ctrlPr>
                          <a:rPr lang="en-US" altLang="zh-CN" i="1" dirty="0">
                            <a:latin typeface="Cambria Math" panose="02040503050406030204" pitchFamily="18" charset="0"/>
                            <a:ea typeface="KaiTi" panose="02010609060101010101" pitchFamily="49" charset="-122"/>
                            <a:cs typeface="Times New Roman" panose="02020603050405020304" pitchFamily="18" charset="0"/>
                          </a:rPr>
                        </m:ctrlPr>
                      </m:sSubPr>
                      <m:e>
                        <m:r>
                          <a:rPr lang="en-US" altLang="zh-CN" i="1" dirty="0">
                            <a:latin typeface="Cambria Math" panose="02040503050406030204" pitchFamily="18" charset="0"/>
                            <a:ea typeface="KaiTi" panose="02010609060101010101" pitchFamily="49" charset="-122"/>
                            <a:cs typeface="Times New Roman" panose="02020603050405020304" pitchFamily="18" charset="0"/>
                          </a:rPr>
                          <m:t>𝑒</m:t>
                        </m:r>
                      </m:e>
                      <m:sub>
                        <m:r>
                          <a:rPr lang="en-US" altLang="zh-CN" i="1" dirty="0">
                            <a:latin typeface="Cambria Math" panose="02040503050406030204" pitchFamily="18" charset="0"/>
                            <a:ea typeface="KaiTi" panose="02010609060101010101" pitchFamily="49" charset="-122"/>
                            <a:cs typeface="Times New Roman" panose="02020603050405020304" pitchFamily="18" charset="0"/>
                          </a:rPr>
                          <m:t>𝑗</m:t>
                        </m:r>
                      </m:sub>
                    </m:sSub>
                    <m:r>
                      <a:rPr lang="zh-CN" altLang="en-US" i="1" dirty="0">
                        <a:latin typeface="Cambria Math" panose="02040503050406030204" pitchFamily="18" charset="0"/>
                        <a:ea typeface="KaiTi" panose="02010609060101010101" pitchFamily="49" charset="-122"/>
                      </a:rPr>
                      <m:t>）</m:t>
                    </m:r>
                  </m:oMath>
                </a14:m>
                <a:r>
                  <a:rPr lang="zh-CN" altLang="en-US" dirty="0">
                    <a:latin typeface="KaiTi" panose="02010609060101010101" pitchFamily="49" charset="-122"/>
                    <a:ea typeface="KaiTi" panose="02010609060101010101" pitchFamily="49" charset="-122"/>
                  </a:rPr>
                  <a:t>作为输入意味着模型至少需要执行</a:t>
                </a:r>
                <a14:m>
                  <m:oMath xmlns:m="http://schemas.openxmlformats.org/officeDocument/2006/math">
                    <m:r>
                      <a:rPr lang="en-US" altLang="zh-CN" i="1">
                        <a:latin typeface="Cambria Math" panose="02040503050406030204" pitchFamily="18" charset="0"/>
                        <a:ea typeface="KaiTi" panose="02010609060101010101" pitchFamily="49" charset="-122"/>
                      </a:rPr>
                      <m:t>𝐿</m:t>
                    </m:r>
                    <m:r>
                      <a:rPr lang="en-US" altLang="zh-CN" i="1">
                        <a:latin typeface="Cambria Math" panose="02040503050406030204" pitchFamily="18" charset="0"/>
                        <a:ea typeface="KaiTi" panose="02010609060101010101" pitchFamily="49" charset="-122"/>
                      </a:rPr>
                      <m:t>∗</m:t>
                    </m:r>
                    <m:r>
                      <a:rPr lang="en-US" altLang="zh-CN" i="1">
                        <a:latin typeface="Cambria Math" panose="02040503050406030204" pitchFamily="18" charset="0"/>
                        <a:ea typeface="KaiTi" panose="02010609060101010101" pitchFamily="49" charset="-122"/>
                      </a:rPr>
                      <m:t>𝐾</m:t>
                    </m:r>
                    <m:r>
                      <a:rPr lang="en-US" altLang="zh-CN" i="1">
                        <a:latin typeface="Cambria Math" panose="02040503050406030204" pitchFamily="18" charset="0"/>
                        <a:ea typeface="KaiTi" panose="02010609060101010101" pitchFamily="49" charset="-122"/>
                      </a:rPr>
                      <m:t>∗</m:t>
                    </m:r>
                    <m:r>
                      <a:rPr lang="en-US" altLang="zh-CN" i="1">
                        <a:latin typeface="Cambria Math" panose="02040503050406030204" pitchFamily="18" charset="0"/>
                        <a:ea typeface="KaiTi" panose="02010609060101010101" pitchFamily="49" charset="-122"/>
                      </a:rPr>
                      <m:t>𝐿</m:t>
                    </m:r>
                  </m:oMath>
                </a14:m>
                <a:r>
                  <a:rPr lang="zh-CN" altLang="en-US" dirty="0">
                    <a:latin typeface="KaiTi" panose="02010609060101010101" pitchFamily="49" charset="-122"/>
                    <a:ea typeface="KaiTi" panose="02010609060101010101" pitchFamily="49" charset="-122"/>
                  </a:rPr>
                  <a:t>计算来对所有组合进行分类，这在时间上是不可接受的。</a:t>
                </a:r>
              </a:p>
            </p:txBody>
          </p:sp>
        </mc:Choice>
        <mc:Fallback xmlns="">
          <p:sp>
            <p:nvSpPr>
              <p:cNvPr id="5" name="矩形 4">
                <a:extLst>
                  <a:ext uri="{FF2B5EF4-FFF2-40B4-BE49-F238E27FC236}">
                    <a16:creationId xmlns:a16="http://schemas.microsoft.com/office/drawing/2014/main" id="{4C08DDBA-2009-464C-9B02-7B8A8A5AD59B}"/>
                  </a:ext>
                </a:extLst>
              </p:cNvPr>
              <p:cNvSpPr>
                <a:spLocks noRot="1" noChangeAspect="1" noMove="1" noResize="1" noEditPoints="1" noAdjustHandles="1" noChangeArrowheads="1" noChangeShapeType="1" noTextEdit="1"/>
              </p:cNvSpPr>
              <p:nvPr/>
            </p:nvSpPr>
            <p:spPr>
              <a:xfrm>
                <a:off x="284257" y="1831659"/>
                <a:ext cx="10311172" cy="1544269"/>
              </a:xfrm>
              <a:prstGeom prst="rect">
                <a:avLst/>
              </a:prstGeom>
              <a:blipFill>
                <a:blip r:embed="rId5"/>
                <a:stretch>
                  <a:fillRect l="-532" t="-3150" b="-4331"/>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9BAC4307-5BDB-4485-A311-0D24F2C51DAC}"/>
              </a:ext>
            </a:extLst>
          </p:cNvPr>
          <p:cNvSpPr/>
          <p:nvPr/>
        </p:nvSpPr>
        <p:spPr>
          <a:xfrm>
            <a:off x="302279" y="3586419"/>
            <a:ext cx="4752200" cy="369332"/>
          </a:xfrm>
          <a:prstGeom prst="rect">
            <a:avLst/>
          </a:prstGeom>
          <a:solidFill>
            <a:schemeClr val="accent2">
              <a:lumMod val="20000"/>
              <a:lumOff val="80000"/>
            </a:schemeClr>
          </a:solidFill>
          <a:ln>
            <a:noFill/>
            <a:prstDash val="dash"/>
          </a:ln>
        </p:spPr>
        <p:txBody>
          <a:bodyPr wrap="square">
            <a:spAutoFit/>
          </a:bodyPr>
          <a:lstStyle/>
          <a:p>
            <a:pPr indent="228600">
              <a:spcAft>
                <a:spcPts val="0"/>
              </a:spcAft>
            </a:pPr>
            <a:r>
              <a:rPr lang="zh-CN" altLang="en-US" kern="100" dirty="0">
                <a:latin typeface="Times New Roman" panose="02020603050405020304" pitchFamily="18" charset="0"/>
                <a:ea typeface="KaiTi" panose="02010609060101010101" pitchFamily="49" charset="-122"/>
                <a:cs typeface="Times New Roman" panose="02020603050405020304" pitchFamily="18" charset="0"/>
              </a:rPr>
              <a:t>受知识图谱嵌入技术的启发，使用了</a:t>
            </a:r>
            <a:r>
              <a:rPr lang="en-US" altLang="zh-CN" kern="100" dirty="0" err="1">
                <a:latin typeface="Times New Roman" panose="02020603050405020304" pitchFamily="18" charset="0"/>
                <a:ea typeface="KaiTi" panose="02010609060101010101" pitchFamily="49" charset="-122"/>
                <a:cs typeface="Times New Roman" panose="02020603050405020304" pitchFamily="18" charset="0"/>
              </a:rPr>
              <a:t>HoLE</a:t>
            </a:r>
            <a:endParaRPr lang="zh-CN" altLang="zh-CN" kern="100" dirty="0">
              <a:latin typeface="Times New Roman" panose="02020603050405020304" pitchFamily="18" charset="0"/>
              <a:ea typeface="KaiTi" panose="02010609060101010101" pitchFamily="49" charset="-122"/>
              <a:cs typeface="Times New Roman" panose="02020603050405020304" pitchFamily="18" charset="0"/>
            </a:endParaRPr>
          </a:p>
        </p:txBody>
      </p:sp>
      <p:pic>
        <p:nvPicPr>
          <p:cNvPr id="6" name="图片 5">
            <a:extLst>
              <a:ext uri="{FF2B5EF4-FFF2-40B4-BE49-F238E27FC236}">
                <a16:creationId xmlns:a16="http://schemas.microsoft.com/office/drawing/2014/main" id="{C08C2D7F-431F-42A1-8D60-C142AB48BFFB}"/>
              </a:ext>
            </a:extLst>
          </p:cNvPr>
          <p:cNvPicPr>
            <a:picLocks noChangeAspect="1"/>
          </p:cNvPicPr>
          <p:nvPr/>
        </p:nvPicPr>
        <p:blipFill>
          <a:blip r:embed="rId6"/>
          <a:stretch>
            <a:fillRect/>
          </a:stretch>
        </p:blipFill>
        <p:spPr>
          <a:xfrm>
            <a:off x="6769585" y="3525736"/>
            <a:ext cx="2362200" cy="428625"/>
          </a:xfrm>
          <a:prstGeom prst="rect">
            <a:avLst/>
          </a:prstGeom>
        </p:spPr>
      </p:pic>
      <p:sp>
        <p:nvSpPr>
          <p:cNvPr id="7" name="矩形 6">
            <a:extLst>
              <a:ext uri="{FF2B5EF4-FFF2-40B4-BE49-F238E27FC236}">
                <a16:creationId xmlns:a16="http://schemas.microsoft.com/office/drawing/2014/main" id="{5FB92C54-6B5D-4DA1-A362-E8F30E793C62}"/>
              </a:ext>
            </a:extLst>
          </p:cNvPr>
          <p:cNvSpPr/>
          <p:nvPr/>
        </p:nvSpPr>
        <p:spPr>
          <a:xfrm>
            <a:off x="5070969" y="3555383"/>
            <a:ext cx="2031325" cy="369332"/>
          </a:xfrm>
          <a:prstGeom prst="rect">
            <a:avLst/>
          </a:prstGeom>
        </p:spPr>
        <p:txBody>
          <a:bodyPr wrap="none">
            <a:spAutoFit/>
          </a:bodyPr>
          <a:lstStyle/>
          <a:p>
            <a:r>
              <a:rPr lang="zh-CN" altLang="en-US" kern="100" dirty="0">
                <a:latin typeface="Times New Roman" panose="02020603050405020304" pitchFamily="18" charset="0"/>
                <a:ea typeface="KaiTi" panose="02010609060101010101" pitchFamily="49" charset="-122"/>
                <a:cs typeface="Times New Roman" panose="02020603050405020304" pitchFamily="18" charset="0"/>
              </a:rPr>
              <a:t>得分函数定义为：</a:t>
            </a:r>
            <a:endParaRPr lang="zh-CN" altLang="en-US" dirty="0"/>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2CC008DF-F229-433B-9AAC-AE316A4E185A}"/>
                  </a:ext>
                </a:extLst>
              </p:cNvPr>
              <p:cNvSpPr/>
              <p:nvPr/>
            </p:nvSpPr>
            <p:spPr>
              <a:xfrm>
                <a:off x="5070969" y="3875135"/>
                <a:ext cx="4809330" cy="369332"/>
              </a:xfrm>
              <a:prstGeom prst="rect">
                <a:avLst/>
              </a:prstGeom>
            </p:spPr>
            <p:txBody>
              <a:bodyPr wrap="none">
                <a:spAutoFit/>
              </a:bodyPr>
              <a:lstStyle/>
              <a:p>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𝑡</m:t>
                    </m:r>
                    <m:r>
                      <a:rPr lang="en-US" altLang="zh-CN" i="1" dirty="0" smtClean="0">
                        <a:latin typeface="Cambria Math" panose="02040503050406030204" pitchFamily="18" charset="0"/>
                      </a:rPr>
                      <m:t>  </m:t>
                    </m:r>
                  </m:oMath>
                </a14:m>
                <a:r>
                  <a:rPr lang="en-US" altLang="zh-CN" dirty="0"/>
                  <a:t>are head and tail representations, respectively</a:t>
                </a:r>
                <a:endParaRPr lang="zh-CN" altLang="en-US" dirty="0"/>
              </a:p>
            </p:txBody>
          </p:sp>
        </mc:Choice>
        <mc:Fallback xmlns="">
          <p:sp>
            <p:nvSpPr>
              <p:cNvPr id="9" name="矩形 8">
                <a:extLst>
                  <a:ext uri="{FF2B5EF4-FFF2-40B4-BE49-F238E27FC236}">
                    <a16:creationId xmlns:a16="http://schemas.microsoft.com/office/drawing/2014/main" id="{2CC008DF-F229-433B-9AAC-AE316A4E185A}"/>
                  </a:ext>
                </a:extLst>
              </p:cNvPr>
              <p:cNvSpPr>
                <a:spLocks noRot="1" noChangeAspect="1" noMove="1" noResize="1" noEditPoints="1" noAdjustHandles="1" noChangeArrowheads="1" noChangeShapeType="1" noTextEdit="1"/>
              </p:cNvSpPr>
              <p:nvPr/>
            </p:nvSpPr>
            <p:spPr>
              <a:xfrm>
                <a:off x="5070969" y="3875135"/>
                <a:ext cx="4809330" cy="369332"/>
              </a:xfrm>
              <a:prstGeom prst="rect">
                <a:avLst/>
              </a:prstGeom>
              <a:blipFill>
                <a:blip r:embed="rId7"/>
                <a:stretch>
                  <a:fillRect t="-10000" r="-127" b="-26667"/>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10F2B97A-69C5-4F27-990A-AB560027C719}"/>
              </a:ext>
            </a:extLst>
          </p:cNvPr>
          <p:cNvSpPr/>
          <p:nvPr/>
        </p:nvSpPr>
        <p:spPr>
          <a:xfrm>
            <a:off x="5039148" y="4238398"/>
            <a:ext cx="5493812" cy="369332"/>
          </a:xfrm>
          <a:prstGeom prst="rect">
            <a:avLst/>
          </a:prstGeom>
        </p:spPr>
        <p:txBody>
          <a:bodyPr wrap="none">
            <a:spAutoFit/>
          </a:bodyPr>
          <a:lstStyle/>
          <a:p>
            <a:r>
              <a:rPr lang="en-US" altLang="zh-CN" dirty="0">
                <a:latin typeface="KaiTi" panose="02010609060101010101" pitchFamily="49" charset="-122"/>
                <a:ea typeface="KaiTi" panose="02010609060101010101" pitchFamily="49" charset="-122"/>
              </a:rPr>
              <a:t>*</a:t>
            </a:r>
            <a:r>
              <a:rPr lang="zh-CN" altLang="en-US" dirty="0">
                <a:latin typeface="KaiTi" panose="02010609060101010101" pitchFamily="49" charset="-122"/>
                <a:ea typeface="KaiTi" panose="02010609060101010101" pitchFamily="49" charset="-122"/>
              </a:rPr>
              <a:t>表示相关，用于挖掘两个实体之间的潜在依赖关系</a:t>
            </a:r>
            <a:r>
              <a:rPr lang="en-US" altLang="zh-CN" dirty="0">
                <a:latin typeface="KaiTi" panose="02010609060101010101" pitchFamily="49" charset="-122"/>
                <a:ea typeface="KaiTi" panose="02010609060101010101" pitchFamily="49" charset="-122"/>
              </a:rPr>
              <a:t>.</a:t>
            </a:r>
            <a:endParaRPr lang="zh-CN" altLang="en-US" dirty="0">
              <a:latin typeface="KaiTi" panose="02010609060101010101" pitchFamily="49" charset="-122"/>
              <a:ea typeface="KaiTi" panose="02010609060101010101" pitchFamily="49" charset="-122"/>
            </a:endParaRPr>
          </a:p>
        </p:txBody>
      </p:sp>
      <p:sp>
        <p:nvSpPr>
          <p:cNvPr id="11" name="箭头: 下 10">
            <a:extLst>
              <a:ext uri="{FF2B5EF4-FFF2-40B4-BE49-F238E27FC236}">
                <a16:creationId xmlns:a16="http://schemas.microsoft.com/office/drawing/2014/main" id="{5741F16D-9E17-4E19-BB9E-4098785C721D}"/>
              </a:ext>
            </a:extLst>
          </p:cNvPr>
          <p:cNvSpPr/>
          <p:nvPr/>
        </p:nvSpPr>
        <p:spPr>
          <a:xfrm rot="16200000">
            <a:off x="9309898" y="3408349"/>
            <a:ext cx="258364" cy="65861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56A25403-80DD-4EF1-B6C1-3900E94C99A9}"/>
              </a:ext>
            </a:extLst>
          </p:cNvPr>
          <p:cNvPicPr>
            <a:picLocks noChangeAspect="1"/>
          </p:cNvPicPr>
          <p:nvPr/>
        </p:nvPicPr>
        <p:blipFill>
          <a:blip r:embed="rId8"/>
          <a:stretch>
            <a:fillRect/>
          </a:stretch>
        </p:blipFill>
        <p:spPr>
          <a:xfrm>
            <a:off x="9823169" y="3574218"/>
            <a:ext cx="2276166" cy="300917"/>
          </a:xfrm>
          <a:prstGeom prst="rect">
            <a:avLst/>
          </a:prstGeom>
        </p:spPr>
      </p:pic>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38AED3E7-30BE-4FD1-A4B7-87C2752668D9}"/>
                  </a:ext>
                </a:extLst>
              </p:cNvPr>
              <p:cNvSpPr/>
              <p:nvPr/>
            </p:nvSpPr>
            <p:spPr>
              <a:xfrm>
                <a:off x="284257" y="4709628"/>
                <a:ext cx="6758919" cy="963469"/>
              </a:xfrm>
              <a:prstGeom prst="rect">
                <a:avLst/>
              </a:prstGeom>
              <a:solidFill>
                <a:schemeClr val="accent2">
                  <a:lumMod val="40000"/>
                  <a:lumOff val="60000"/>
                </a:schemeClr>
              </a:solidFill>
            </p:spPr>
            <p:txBody>
              <a:bodyPr wrap="square">
                <a:spAutoFit/>
              </a:bodyPr>
              <a:lstStyle/>
              <a:p>
                <a:r>
                  <a:rPr lang="zh-CN" altLang="en-US" dirty="0">
                    <a:latin typeface="KaiTi" panose="02010609060101010101" pitchFamily="49" charset="-122"/>
                    <a:ea typeface="KaiTi" panose="02010609060101010101" pitchFamily="49" charset="-122"/>
                  </a:rPr>
                  <a:t>接下来，我们使用所有关系表示</a:t>
                </a:r>
                <a14:m>
                  <m:oMath xmlns:m="http://schemas.openxmlformats.org/officeDocument/2006/math">
                    <m:r>
                      <a:rPr lang="en-US" altLang="zh-CN" i="1" dirty="0" smtClean="0">
                        <a:latin typeface="Cambria Math" panose="02040503050406030204" pitchFamily="18" charset="0"/>
                        <a:ea typeface="KaiTi" panose="02010609060101010101" pitchFamily="49" charset="-122"/>
                      </a:rPr>
                      <m:t>𝑅</m:t>
                    </m:r>
                    <m:r>
                      <a:rPr lang="zh-CN" altLang="en-US" i="1" dirty="0" smtClean="0">
                        <a:latin typeface="Cambria Math" panose="02040503050406030204" pitchFamily="18" charset="0"/>
                        <a:ea typeface="KaiTi" panose="02010609060101010101" pitchFamily="49" charset="-122"/>
                      </a:rPr>
                      <m:t>∈</m:t>
                    </m:r>
                    <m:sSup>
                      <m:sSupPr>
                        <m:ctrlPr>
                          <a:rPr lang="en-US" altLang="zh-CN" i="1" dirty="0" smtClean="0">
                            <a:latin typeface="Cambria Math" panose="02040503050406030204" pitchFamily="18" charset="0"/>
                            <a:ea typeface="Cambria Math" panose="02040503050406030204" pitchFamily="18" charset="0"/>
                          </a:rPr>
                        </m:ctrlPr>
                      </m:sSupPr>
                      <m:e>
                        <m:r>
                          <a:rPr lang="en-US" altLang="zh-CN" i="1" dirty="0" smtClean="0">
                            <a:latin typeface="Cambria Math" panose="02040503050406030204" pitchFamily="18" charset="0"/>
                            <a:ea typeface="Cambria Math" panose="02040503050406030204" pitchFamily="18" charset="0"/>
                          </a:rPr>
                          <m:t>ℝ</m:t>
                        </m:r>
                      </m:e>
                      <m:sup>
                        <m:sSub>
                          <m:sSubPr>
                            <m:ctrlPr>
                              <a:rPr lang="en-US" altLang="zh-CN" i="1" dirty="0" smtClean="0">
                                <a:latin typeface="Cambria Math" panose="02040503050406030204" pitchFamily="18" charset="0"/>
                                <a:ea typeface="Cambria Math" panose="02040503050406030204" pitchFamily="18" charset="0"/>
                              </a:rPr>
                            </m:ctrlPr>
                          </m:sSubPr>
                          <m:e>
                            <m:r>
                              <a:rPr lang="en-US" altLang="zh-CN" b="0" i="1" dirty="0" smtClean="0">
                                <a:latin typeface="Cambria Math" panose="02040503050406030204" pitchFamily="18" charset="0"/>
                                <a:ea typeface="Cambria Math" panose="02040503050406030204" pitchFamily="18" charset="0"/>
                              </a:rPr>
                              <m:t>𝑑</m:t>
                            </m:r>
                          </m:e>
                          <m:sub>
                            <m:r>
                              <a:rPr lang="en-US" altLang="zh-CN" b="0" i="1" dirty="0" smtClean="0">
                                <a:latin typeface="Cambria Math" panose="02040503050406030204" pitchFamily="18" charset="0"/>
                                <a:ea typeface="Cambria Math" panose="02040503050406030204" pitchFamily="18" charset="0"/>
                              </a:rPr>
                              <m:t>𝑒</m:t>
                            </m:r>
                          </m:sub>
                        </m:sSub>
                        <m:r>
                          <a:rPr lang="en-US" altLang="zh-CN" b="0" i="1" dirty="0" smtClean="0">
                            <a:latin typeface="Cambria Math" panose="02040503050406030204" pitchFamily="18" charset="0"/>
                            <a:ea typeface="Cambria Math" panose="02040503050406030204" pitchFamily="18" charset="0"/>
                          </a:rPr>
                          <m:t>∗4</m:t>
                        </m:r>
                        <m:r>
                          <a:rPr lang="en-US" altLang="zh-CN" b="0" i="1" dirty="0" smtClean="0">
                            <a:latin typeface="Cambria Math" panose="02040503050406030204" pitchFamily="18" charset="0"/>
                            <a:ea typeface="Cambria Math" panose="02040503050406030204" pitchFamily="18" charset="0"/>
                          </a:rPr>
                          <m:t>𝐾</m:t>
                        </m:r>
                      </m:sup>
                    </m:sSup>
                  </m:oMath>
                </a14:m>
                <a:r>
                  <a:rPr lang="zh-CN" altLang="en-US" dirty="0">
                    <a:latin typeface="KaiTi" panose="02010609060101010101" pitchFamily="49" charset="-122"/>
                    <a:ea typeface="KaiTi" panose="02010609060101010101" pitchFamily="49" charset="-122"/>
                  </a:rPr>
                  <a:t>，同时计算一个令牌对</a:t>
                </a:r>
                <a14:m>
                  <m:oMath xmlns:m="http://schemas.openxmlformats.org/officeDocument/2006/math">
                    <m:r>
                      <a:rPr lang="en-US" altLang="zh-CN" b="0" i="0" dirty="0" smtClean="0">
                        <a:latin typeface="Cambria Math" panose="02040503050406030204" pitchFamily="18" charset="0"/>
                        <a:ea typeface="KaiTi" panose="02010609060101010101" pitchFamily="49" charset="-122"/>
                        <a:cs typeface="Times New Roman" panose="02020603050405020304" pitchFamily="18" charset="0"/>
                      </a:rPr>
                      <m:t>(</m:t>
                    </m:r>
                    <m:sSub>
                      <m:sSubPr>
                        <m:ctrlPr>
                          <a:rPr lang="en-US" altLang="zh-CN" i="1" dirty="0">
                            <a:latin typeface="Cambria Math" panose="02040503050406030204" pitchFamily="18" charset="0"/>
                            <a:ea typeface="KaiTi" panose="02010609060101010101" pitchFamily="49" charset="-122"/>
                            <a:cs typeface="Times New Roman" panose="02020603050405020304" pitchFamily="18" charset="0"/>
                          </a:rPr>
                        </m:ctrlPr>
                      </m:sSubPr>
                      <m:e>
                        <m:r>
                          <a:rPr lang="en-US" altLang="zh-CN" i="1" dirty="0">
                            <a:latin typeface="Cambria Math" panose="02040503050406030204" pitchFamily="18" charset="0"/>
                            <a:ea typeface="KaiTi" panose="02010609060101010101" pitchFamily="49" charset="-122"/>
                            <a:cs typeface="Times New Roman" panose="02020603050405020304" pitchFamily="18" charset="0"/>
                          </a:rPr>
                          <m:t>𝑤</m:t>
                        </m:r>
                      </m:e>
                      <m:sub>
                        <m:r>
                          <a:rPr lang="en-US" altLang="zh-CN" i="1" dirty="0">
                            <a:latin typeface="Cambria Math" panose="02040503050406030204" pitchFamily="18" charset="0"/>
                            <a:ea typeface="KaiTi" panose="02010609060101010101" pitchFamily="49" charset="-122"/>
                            <a:cs typeface="Times New Roman" panose="02020603050405020304" pitchFamily="18" charset="0"/>
                          </a:rPr>
                          <m:t>𝑖</m:t>
                        </m:r>
                      </m:sub>
                    </m:sSub>
                    <m:r>
                      <a:rPr lang="en-US" altLang="zh-CN" i="1" dirty="0">
                        <a:latin typeface="Cambria Math" panose="02040503050406030204" pitchFamily="18" charset="0"/>
                        <a:ea typeface="KaiTi" panose="02010609060101010101" pitchFamily="49" charset="-122"/>
                        <a:cs typeface="Times New Roman" panose="02020603050405020304" pitchFamily="18" charset="0"/>
                      </a:rPr>
                      <m:t>,</m:t>
                    </m:r>
                    <m:sSub>
                      <m:sSubPr>
                        <m:ctrlPr>
                          <a:rPr lang="en-US" altLang="zh-CN" i="1" dirty="0">
                            <a:latin typeface="Cambria Math" panose="02040503050406030204" pitchFamily="18" charset="0"/>
                            <a:ea typeface="KaiTi" panose="02010609060101010101" pitchFamily="49" charset="-122"/>
                            <a:cs typeface="Times New Roman" panose="02020603050405020304" pitchFamily="18" charset="0"/>
                          </a:rPr>
                        </m:ctrlPr>
                      </m:sSubPr>
                      <m:e>
                        <m:r>
                          <a:rPr lang="en-US" altLang="zh-CN" i="1" dirty="0">
                            <a:latin typeface="Cambria Math" panose="02040503050406030204" pitchFamily="18" charset="0"/>
                            <a:ea typeface="KaiTi" panose="02010609060101010101" pitchFamily="49" charset="-122"/>
                            <a:cs typeface="Times New Roman" panose="02020603050405020304" pitchFamily="18" charset="0"/>
                          </a:rPr>
                          <m:t>𝑤</m:t>
                        </m:r>
                      </m:e>
                      <m:sub>
                        <m:r>
                          <a:rPr lang="en-US" altLang="zh-CN" i="1" dirty="0">
                            <a:latin typeface="Cambria Math" panose="02040503050406030204" pitchFamily="18" charset="0"/>
                            <a:ea typeface="KaiTi" panose="02010609060101010101" pitchFamily="49" charset="-122"/>
                            <a:cs typeface="Times New Roman" panose="02020603050405020304" pitchFamily="18" charset="0"/>
                          </a:rPr>
                          <m:t>𝑗</m:t>
                        </m:r>
                      </m:sub>
                    </m:sSub>
                  </m:oMath>
                </a14:m>
                <a:r>
                  <a:rPr lang="en-US" altLang="zh-CN" dirty="0">
                    <a:latin typeface="KaiTi" panose="02010609060101010101" pitchFamily="49" charset="-122"/>
                    <a:ea typeface="KaiTi" panose="02010609060101010101" pitchFamily="49" charset="-122"/>
                  </a:rPr>
                  <a:t>)</a:t>
                </a:r>
                <a:r>
                  <a:rPr lang="zh-CN" altLang="en-US" dirty="0">
                    <a:latin typeface="KaiTi" panose="02010609060101010101" pitchFamily="49" charset="-122"/>
                    <a:ea typeface="KaiTi" panose="02010609060101010101" pitchFamily="49" charset="-122"/>
                  </a:rPr>
                  <a:t>的</a:t>
                </a:r>
                <a14:m>
                  <m:oMath xmlns:m="http://schemas.openxmlformats.org/officeDocument/2006/math">
                    <m:sSubSup>
                      <m:sSubSupPr>
                        <m:ctrlPr>
                          <a:rPr lang="en-US" altLang="zh-CN" i="1" smtClean="0">
                            <a:latin typeface="Cambria Math" panose="02040503050406030204" pitchFamily="18" charset="0"/>
                            <a:ea typeface="KaiTi" panose="02010609060101010101" pitchFamily="49" charset="-122"/>
                          </a:rPr>
                        </m:ctrlPr>
                      </m:sSubSupPr>
                      <m:e>
                        <m:r>
                          <a:rPr lang="zh-CN" altLang="en-US" i="1" dirty="0">
                            <a:latin typeface="Cambria Math" panose="02040503050406030204" pitchFamily="18" charset="0"/>
                            <a:ea typeface="KaiTi" panose="02010609060101010101" pitchFamily="49" charset="-122"/>
                          </a:rPr>
                          <m:t>（</m:t>
                        </m:r>
                        <m:sSub>
                          <m:sSubPr>
                            <m:ctrlPr>
                              <a:rPr lang="en-US" altLang="zh-CN" i="1" dirty="0">
                                <a:latin typeface="Cambria Math" panose="02040503050406030204" pitchFamily="18" charset="0"/>
                                <a:ea typeface="KaiTi" panose="02010609060101010101" pitchFamily="49" charset="-122"/>
                                <a:cs typeface="Times New Roman" panose="02020603050405020304" pitchFamily="18" charset="0"/>
                              </a:rPr>
                            </m:ctrlPr>
                          </m:sSubPr>
                          <m:e>
                            <m:r>
                              <a:rPr lang="en-US" altLang="zh-CN" i="1" dirty="0">
                                <a:latin typeface="Cambria Math" panose="02040503050406030204" pitchFamily="18" charset="0"/>
                                <a:ea typeface="KaiTi" panose="02010609060101010101" pitchFamily="49" charset="-122"/>
                                <a:cs typeface="Times New Roman" panose="02020603050405020304" pitchFamily="18" charset="0"/>
                              </a:rPr>
                              <m:t>𝑤</m:t>
                            </m:r>
                          </m:e>
                          <m:sub>
                            <m:r>
                              <a:rPr lang="en-US" altLang="zh-CN" i="1" dirty="0">
                                <a:latin typeface="Cambria Math" panose="02040503050406030204" pitchFamily="18" charset="0"/>
                                <a:ea typeface="KaiTi" panose="02010609060101010101" pitchFamily="49" charset="-122"/>
                                <a:cs typeface="Times New Roman" panose="02020603050405020304" pitchFamily="18" charset="0"/>
                              </a:rPr>
                              <m:t>𝑖</m:t>
                            </m:r>
                          </m:sub>
                        </m:sSub>
                        <m:r>
                          <a:rPr lang="zh-CN" altLang="en-US" i="1" dirty="0">
                            <a:latin typeface="Cambria Math" panose="02040503050406030204" pitchFamily="18" charset="0"/>
                            <a:ea typeface="KaiTi" panose="02010609060101010101" pitchFamily="49" charset="-122"/>
                          </a:rPr>
                          <m:t>，</m:t>
                        </m:r>
                        <m:sSub>
                          <m:sSubPr>
                            <m:ctrlPr>
                              <a:rPr lang="en-US" altLang="zh-CN" i="1" dirty="0">
                                <a:latin typeface="Cambria Math" panose="02040503050406030204" pitchFamily="18" charset="0"/>
                                <a:ea typeface="KaiTi" panose="02010609060101010101" pitchFamily="49" charset="-122"/>
                                <a:cs typeface="Times New Roman" panose="02020603050405020304" pitchFamily="18" charset="0"/>
                              </a:rPr>
                            </m:ctrlPr>
                          </m:sSubPr>
                          <m:e>
                            <m:r>
                              <a:rPr lang="en-US" altLang="zh-CN" i="1" dirty="0">
                                <a:latin typeface="Cambria Math" panose="02040503050406030204" pitchFamily="18" charset="0"/>
                                <a:ea typeface="KaiTi" panose="02010609060101010101" pitchFamily="49" charset="-122"/>
                                <a:cs typeface="Times New Roman" panose="02020603050405020304" pitchFamily="18" charset="0"/>
                              </a:rPr>
                              <m:t>𝑟</m:t>
                            </m:r>
                          </m:e>
                          <m:sub>
                            <m:r>
                              <a:rPr lang="en-US" altLang="zh-CN" i="1" dirty="0">
                                <a:latin typeface="Cambria Math" panose="02040503050406030204" pitchFamily="18" charset="0"/>
                                <a:ea typeface="KaiTi" panose="02010609060101010101" pitchFamily="49" charset="-122"/>
                                <a:cs typeface="Times New Roman" panose="02020603050405020304" pitchFamily="18" charset="0"/>
                              </a:rPr>
                              <m:t>𝑘</m:t>
                            </m:r>
                          </m:sub>
                        </m:sSub>
                        <m:r>
                          <a:rPr lang="zh-CN" altLang="en-US" i="1" dirty="0">
                            <a:latin typeface="Cambria Math" panose="02040503050406030204" pitchFamily="18" charset="0"/>
                            <a:ea typeface="KaiTi" panose="02010609060101010101" pitchFamily="49" charset="-122"/>
                          </a:rPr>
                          <m:t>，</m:t>
                        </m:r>
                        <m:sSub>
                          <m:sSubPr>
                            <m:ctrlPr>
                              <a:rPr lang="en-US" altLang="zh-CN" i="1" dirty="0">
                                <a:latin typeface="Cambria Math" panose="02040503050406030204" pitchFamily="18" charset="0"/>
                                <a:ea typeface="KaiTi" panose="02010609060101010101" pitchFamily="49" charset="-122"/>
                                <a:cs typeface="Times New Roman" panose="02020603050405020304" pitchFamily="18" charset="0"/>
                              </a:rPr>
                            </m:ctrlPr>
                          </m:sSubPr>
                          <m:e>
                            <m:r>
                              <a:rPr lang="en-US" altLang="zh-CN" i="1" dirty="0">
                                <a:latin typeface="Cambria Math" panose="02040503050406030204" pitchFamily="18" charset="0"/>
                                <a:ea typeface="KaiTi" panose="02010609060101010101" pitchFamily="49" charset="-122"/>
                                <a:cs typeface="Times New Roman" panose="02020603050405020304" pitchFamily="18" charset="0"/>
                              </a:rPr>
                              <m:t>𝑤</m:t>
                            </m:r>
                          </m:e>
                          <m:sub>
                            <m:r>
                              <a:rPr lang="en-US" altLang="zh-CN" i="1" dirty="0">
                                <a:latin typeface="Cambria Math" panose="02040503050406030204" pitchFamily="18" charset="0"/>
                                <a:ea typeface="KaiTi" panose="02010609060101010101" pitchFamily="49" charset="-122"/>
                                <a:cs typeface="Times New Roman" panose="02020603050405020304" pitchFamily="18" charset="0"/>
                              </a:rPr>
                              <m:t>𝑗</m:t>
                            </m:r>
                          </m:sub>
                        </m:sSub>
                        <m:r>
                          <a:rPr lang="zh-CN" altLang="en-US" i="1" dirty="0">
                            <a:latin typeface="Cambria Math" panose="02040503050406030204" pitchFamily="18" charset="0"/>
                            <a:ea typeface="KaiTi" panose="02010609060101010101" pitchFamily="49" charset="-122"/>
                          </a:rPr>
                          <m:t>）</m:t>
                        </m:r>
                      </m:e>
                      <m:sub>
                        <m:r>
                          <a:rPr lang="en-US" altLang="zh-CN" b="0" i="1" smtClean="0">
                            <a:latin typeface="Cambria Math" panose="02040503050406030204" pitchFamily="18" charset="0"/>
                            <a:ea typeface="KaiTi" panose="02010609060101010101" pitchFamily="49" charset="-122"/>
                          </a:rPr>
                          <m:t>𝑘</m:t>
                        </m:r>
                        <m:r>
                          <a:rPr lang="en-US" altLang="zh-CN" b="0" i="1" smtClean="0">
                            <a:latin typeface="Cambria Math" panose="02040503050406030204" pitchFamily="18" charset="0"/>
                            <a:ea typeface="KaiTi" panose="02010609060101010101" pitchFamily="49" charset="-122"/>
                          </a:rPr>
                          <m:t>=1</m:t>
                        </m:r>
                      </m:sub>
                      <m:sup>
                        <m:r>
                          <a:rPr lang="en-US" altLang="zh-CN" b="0" i="1" smtClean="0">
                            <a:latin typeface="Cambria Math" panose="02040503050406030204" pitchFamily="18" charset="0"/>
                            <a:ea typeface="KaiTi" panose="02010609060101010101" pitchFamily="49" charset="-122"/>
                          </a:rPr>
                          <m:t>𝐾</m:t>
                        </m:r>
                      </m:sup>
                    </m:sSubSup>
                  </m:oMath>
                </a14:m>
                <a:r>
                  <a:rPr lang="zh-CN" altLang="en-US" dirty="0">
                    <a:latin typeface="KaiTi" panose="02010609060101010101" pitchFamily="49" charset="-122"/>
                    <a:ea typeface="KaiTi" panose="02010609060101010101" pitchFamily="49" charset="-122"/>
                  </a:rPr>
                  <a:t>显著性，其中</a:t>
                </a:r>
                <a:r>
                  <a:rPr lang="en-US" altLang="zh-CN" dirty="0">
                    <a:latin typeface="KaiTi" panose="02010609060101010101" pitchFamily="49" charset="-122"/>
                    <a:ea typeface="KaiTi" panose="02010609060101010101" pitchFamily="49" charset="-122"/>
                  </a:rPr>
                  <a:t>4</a:t>
                </a:r>
                <a:r>
                  <a:rPr lang="zh-CN" altLang="en-US" dirty="0">
                    <a:latin typeface="KaiTi" panose="02010609060101010101" pitchFamily="49" charset="-122"/>
                    <a:ea typeface="KaiTi" panose="02010609060101010101" pitchFamily="49" charset="-122"/>
                  </a:rPr>
                  <a:t>是分类标签的数量</a:t>
                </a:r>
                <a:endParaRPr lang="en-US" altLang="zh-CN" dirty="0">
                  <a:latin typeface="KaiTi" panose="02010609060101010101" pitchFamily="49" charset="-122"/>
                  <a:ea typeface="KaiTi" panose="02010609060101010101" pitchFamily="49" charset="-122"/>
                </a:endParaRPr>
              </a:p>
              <a:p>
                <a:r>
                  <a:rPr lang="zh-CN" altLang="en-US" dirty="0">
                    <a:latin typeface="KaiTi" panose="02010609060101010101" pitchFamily="49" charset="-122"/>
                    <a:ea typeface="KaiTi" panose="02010609060101010101" pitchFamily="49" charset="-122"/>
                  </a:rPr>
                  <a:t>因此，我们的方法的最终得分函数定义为</a:t>
                </a:r>
                <a:r>
                  <a:rPr lang="en-US" altLang="zh-CN" dirty="0">
                    <a:latin typeface="KaiTi" panose="02010609060101010101" pitchFamily="49" charset="-122"/>
                    <a:ea typeface="KaiTi" panose="02010609060101010101" pitchFamily="49" charset="-122"/>
                  </a:rPr>
                  <a:t>:</a:t>
                </a:r>
                <a:endParaRPr lang="zh-CN" altLang="en-US" dirty="0">
                  <a:latin typeface="KaiTi" panose="02010609060101010101" pitchFamily="49" charset="-122"/>
                  <a:ea typeface="KaiTi" panose="02010609060101010101" pitchFamily="49" charset="-122"/>
                </a:endParaRPr>
              </a:p>
            </p:txBody>
          </p:sp>
        </mc:Choice>
        <mc:Fallback xmlns="">
          <p:sp>
            <p:nvSpPr>
              <p:cNvPr id="14" name="矩形 13">
                <a:extLst>
                  <a:ext uri="{FF2B5EF4-FFF2-40B4-BE49-F238E27FC236}">
                    <a16:creationId xmlns:a16="http://schemas.microsoft.com/office/drawing/2014/main" id="{38AED3E7-30BE-4FD1-A4B7-87C2752668D9}"/>
                  </a:ext>
                </a:extLst>
              </p:cNvPr>
              <p:cNvSpPr>
                <a:spLocks noRot="1" noChangeAspect="1" noMove="1" noResize="1" noEditPoints="1" noAdjustHandles="1" noChangeArrowheads="1" noChangeShapeType="1" noTextEdit="1"/>
              </p:cNvSpPr>
              <p:nvPr/>
            </p:nvSpPr>
            <p:spPr>
              <a:xfrm>
                <a:off x="284257" y="4709628"/>
                <a:ext cx="6758919" cy="963469"/>
              </a:xfrm>
              <a:prstGeom prst="rect">
                <a:avLst/>
              </a:prstGeom>
              <a:blipFill>
                <a:blip r:embed="rId9"/>
                <a:stretch>
                  <a:fillRect l="-812" t="-4430" b="-8861"/>
                </a:stretch>
              </a:blipFill>
            </p:spPr>
            <p:txBody>
              <a:bodyPr/>
              <a:lstStyle/>
              <a:p>
                <a:r>
                  <a:rPr lang="zh-CN" altLang="en-US">
                    <a:noFill/>
                  </a:rPr>
                  <a:t> </a:t>
                </a:r>
              </a:p>
            </p:txBody>
          </p:sp>
        </mc:Fallback>
      </mc:AlternateContent>
      <p:pic>
        <p:nvPicPr>
          <p:cNvPr id="15" name="图片 14">
            <a:extLst>
              <a:ext uri="{FF2B5EF4-FFF2-40B4-BE49-F238E27FC236}">
                <a16:creationId xmlns:a16="http://schemas.microsoft.com/office/drawing/2014/main" id="{19CA7C78-A646-46A5-8C4A-2FDACC36248A}"/>
              </a:ext>
            </a:extLst>
          </p:cNvPr>
          <p:cNvPicPr>
            <a:picLocks noChangeAspect="1"/>
          </p:cNvPicPr>
          <p:nvPr/>
        </p:nvPicPr>
        <p:blipFill>
          <a:blip r:embed="rId10"/>
          <a:stretch>
            <a:fillRect/>
          </a:stretch>
        </p:blipFill>
        <p:spPr>
          <a:xfrm>
            <a:off x="7102293" y="5008956"/>
            <a:ext cx="4997041" cy="516299"/>
          </a:xfrm>
          <a:prstGeom prst="rect">
            <a:avLst/>
          </a:prstGeom>
        </p:spPr>
      </p:pic>
      <p:pic>
        <p:nvPicPr>
          <p:cNvPr id="16" name="图片 15">
            <a:extLst>
              <a:ext uri="{FF2B5EF4-FFF2-40B4-BE49-F238E27FC236}">
                <a16:creationId xmlns:a16="http://schemas.microsoft.com/office/drawing/2014/main" id="{AE959468-2672-4D6B-A4F2-87434ED60EF2}"/>
              </a:ext>
            </a:extLst>
          </p:cNvPr>
          <p:cNvPicPr>
            <a:picLocks noChangeAspect="1"/>
          </p:cNvPicPr>
          <p:nvPr/>
        </p:nvPicPr>
        <p:blipFill>
          <a:blip r:embed="rId11"/>
          <a:stretch>
            <a:fillRect/>
          </a:stretch>
        </p:blipFill>
        <p:spPr>
          <a:xfrm>
            <a:off x="7957943" y="6115579"/>
            <a:ext cx="3571875" cy="447675"/>
          </a:xfrm>
          <a:prstGeom prst="rect">
            <a:avLst/>
          </a:prstGeom>
        </p:spPr>
      </p:pic>
      <p:sp>
        <p:nvSpPr>
          <p:cNvPr id="18" name="箭头: 下 17">
            <a:extLst>
              <a:ext uri="{FF2B5EF4-FFF2-40B4-BE49-F238E27FC236}">
                <a16:creationId xmlns:a16="http://schemas.microsoft.com/office/drawing/2014/main" id="{EF2E594A-2CA8-44C2-9AC8-A67E7357C9A2}"/>
              </a:ext>
            </a:extLst>
          </p:cNvPr>
          <p:cNvSpPr/>
          <p:nvPr/>
        </p:nvSpPr>
        <p:spPr>
          <a:xfrm>
            <a:off x="9804919" y="5545802"/>
            <a:ext cx="258364" cy="65861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97904383"/>
      </p:ext>
    </p:extLst>
  </p:cSld>
  <p:clrMapOvr>
    <a:masterClrMapping/>
  </p:clrMapOvr>
  <mc:AlternateContent xmlns:mc="http://schemas.openxmlformats.org/markup-compatibility/2006" xmlns:p14="http://schemas.microsoft.com/office/powerpoint/2010/main">
    <mc:Choice Requires="p14">
      <p:transition p14:dur="10" advClick="0" advTm="2000"/>
    </mc:Choice>
    <mc:Fallback xmlns="">
      <p:transition advClick="0" advTm="2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PA-文本框 23"/>
          <p:cNvSpPr txBox="1"/>
          <p:nvPr>
            <p:custDataLst>
              <p:tags r:id="rId1"/>
            </p:custDataLst>
          </p:nvPr>
        </p:nvSpPr>
        <p:spPr>
          <a:xfrm>
            <a:off x="1033656" y="207188"/>
            <a:ext cx="9099476" cy="425566"/>
          </a:xfrm>
          <a:prstGeom prst="rect">
            <a:avLst/>
          </a:prstGeom>
          <a:noFill/>
        </p:spPr>
        <p:txBody>
          <a:bodyPr wrap="square" lIns="0" tIns="0" rIns="0" bIns="0" rtlCol="0">
            <a:spAutoFit/>
          </a:bodyPr>
          <a:lstStyle/>
          <a:p>
            <a:pPr>
              <a:lnSpc>
                <a:spcPct val="120000"/>
              </a:lnSpc>
              <a:defRPr/>
            </a:pPr>
            <a:r>
              <a:rPr lang="zh-CN" altLang="en-US" sz="2518" b="1" dirty="0">
                <a:solidFill>
                  <a:srgbClr val="0053CC"/>
                </a:solidFill>
                <a:latin typeface="微软雅黑" panose="020B0503020204020204" pitchFamily="34" charset="-122"/>
                <a:ea typeface="微软雅黑" panose="020B0503020204020204" pitchFamily="34" charset="-122"/>
              </a:rPr>
              <a:t>实验部分</a:t>
            </a:r>
          </a:p>
        </p:txBody>
      </p:sp>
      <p:sp>
        <p:nvSpPr>
          <p:cNvPr id="12" name="文本框 11">
            <a:extLst>
              <a:ext uri="{FF2B5EF4-FFF2-40B4-BE49-F238E27FC236}">
                <a16:creationId xmlns:a16="http://schemas.microsoft.com/office/drawing/2014/main" id="{F5238C3C-84F9-4657-9FA4-D7E2E55F4AB5}"/>
              </a:ext>
            </a:extLst>
          </p:cNvPr>
          <p:cNvSpPr txBox="1"/>
          <p:nvPr/>
        </p:nvSpPr>
        <p:spPr>
          <a:xfrm>
            <a:off x="134216" y="6339417"/>
            <a:ext cx="300082" cy="369332"/>
          </a:xfrm>
          <a:prstGeom prst="rect">
            <a:avLst/>
          </a:prstGeom>
          <a:noFill/>
        </p:spPr>
        <p:txBody>
          <a:bodyPr wrap="none" rtlCol="0">
            <a:spAutoFit/>
          </a:bodyPr>
          <a:lstStyle/>
          <a:p>
            <a:r>
              <a:rPr lang="en-US" altLang="zh-CN" b="1" dirty="0"/>
              <a:t>9</a:t>
            </a:r>
            <a:endParaRPr lang="zh-CN" altLang="en-US" b="1" dirty="0"/>
          </a:p>
        </p:txBody>
      </p:sp>
      <p:pic>
        <p:nvPicPr>
          <p:cNvPr id="4" name="图片 3">
            <a:extLst>
              <a:ext uri="{FF2B5EF4-FFF2-40B4-BE49-F238E27FC236}">
                <a16:creationId xmlns:a16="http://schemas.microsoft.com/office/drawing/2014/main" id="{93C9E566-A04A-4DB4-9FE2-4DDD5D37FA33}"/>
              </a:ext>
            </a:extLst>
          </p:cNvPr>
          <p:cNvPicPr>
            <a:picLocks noChangeAspect="1"/>
          </p:cNvPicPr>
          <p:nvPr/>
        </p:nvPicPr>
        <p:blipFill>
          <a:blip r:embed="rId4"/>
          <a:stretch>
            <a:fillRect/>
          </a:stretch>
        </p:blipFill>
        <p:spPr>
          <a:xfrm>
            <a:off x="901886" y="1570908"/>
            <a:ext cx="10106025" cy="2381250"/>
          </a:xfrm>
          <a:prstGeom prst="rect">
            <a:avLst/>
          </a:prstGeom>
        </p:spPr>
      </p:pic>
      <p:sp>
        <p:nvSpPr>
          <p:cNvPr id="5" name="文本框 4">
            <a:extLst>
              <a:ext uri="{FF2B5EF4-FFF2-40B4-BE49-F238E27FC236}">
                <a16:creationId xmlns:a16="http://schemas.microsoft.com/office/drawing/2014/main" id="{25C1B4FD-09A1-4AD7-9E89-80011E20019A}"/>
              </a:ext>
            </a:extLst>
          </p:cNvPr>
          <p:cNvSpPr txBox="1"/>
          <p:nvPr/>
        </p:nvSpPr>
        <p:spPr>
          <a:xfrm>
            <a:off x="1033656" y="1084079"/>
            <a:ext cx="1165704" cy="369332"/>
          </a:xfrm>
          <a:prstGeom prst="rect">
            <a:avLst/>
          </a:prstGeom>
          <a:noFill/>
        </p:spPr>
        <p:txBody>
          <a:bodyPr wrap="none" rtlCol="0">
            <a:spAutoFit/>
          </a:bodyPr>
          <a:lstStyle/>
          <a:p>
            <a:pPr marL="285750" indent="-285750">
              <a:buFont typeface="Wingdings" panose="05000000000000000000" pitchFamily="2" charset="2"/>
              <a:buChar char="p"/>
            </a:pPr>
            <a:r>
              <a:rPr lang="zh-CN" altLang="en-US" b="1" dirty="0">
                <a:solidFill>
                  <a:srgbClr val="0070C0"/>
                </a:solidFill>
                <a:latin typeface="KaiTi" panose="02010609060101010101" pitchFamily="49" charset="-122"/>
                <a:ea typeface="KaiTi" panose="02010609060101010101" pitchFamily="49" charset="-122"/>
              </a:rPr>
              <a:t>数据集</a:t>
            </a:r>
          </a:p>
        </p:txBody>
      </p:sp>
      <p:sp>
        <p:nvSpPr>
          <p:cNvPr id="7" name="矩形 6">
            <a:extLst>
              <a:ext uri="{FF2B5EF4-FFF2-40B4-BE49-F238E27FC236}">
                <a16:creationId xmlns:a16="http://schemas.microsoft.com/office/drawing/2014/main" id="{5F87F40D-9617-4128-B2B6-481451CD783A}"/>
              </a:ext>
            </a:extLst>
          </p:cNvPr>
          <p:cNvSpPr/>
          <p:nvPr/>
        </p:nvSpPr>
        <p:spPr>
          <a:xfrm>
            <a:off x="1042987" y="4548428"/>
            <a:ext cx="10106025" cy="1477328"/>
          </a:xfrm>
          <a:prstGeom prst="rect">
            <a:avLst/>
          </a:prstGeom>
          <a:solidFill>
            <a:schemeClr val="accent5">
              <a:lumMod val="40000"/>
              <a:lumOff val="60000"/>
            </a:schemeClr>
          </a:solidFill>
        </p:spPr>
        <p:txBody>
          <a:bodyPr wrap="square">
            <a:spAutoFit/>
          </a:bodyPr>
          <a:lstStyle/>
          <a:p>
            <a:r>
              <a:rPr lang="en-US" altLang="zh-CN" dirty="0">
                <a:latin typeface="KaiTi" panose="02010609060101010101" pitchFamily="49" charset="-122"/>
                <a:ea typeface="KaiTi" panose="02010609060101010101" pitchFamily="49" charset="-122"/>
              </a:rPr>
              <a:t>NYT</a:t>
            </a:r>
            <a:r>
              <a:rPr lang="zh-CN" altLang="en-US" dirty="0">
                <a:latin typeface="KaiTi" panose="02010609060101010101" pitchFamily="49" charset="-122"/>
                <a:ea typeface="KaiTi" panose="02010609060101010101" pitchFamily="49" charset="-122"/>
              </a:rPr>
              <a:t>和</a:t>
            </a:r>
            <a:r>
              <a:rPr lang="en-US" altLang="zh-CN" dirty="0" err="1">
                <a:latin typeface="KaiTi" panose="02010609060101010101" pitchFamily="49" charset="-122"/>
                <a:ea typeface="KaiTi" panose="02010609060101010101" pitchFamily="49" charset="-122"/>
              </a:rPr>
              <a:t>WebNLG</a:t>
            </a:r>
            <a:r>
              <a:rPr lang="zh-CN" altLang="en-US" dirty="0">
                <a:latin typeface="KaiTi" panose="02010609060101010101" pitchFamily="49" charset="-122"/>
                <a:ea typeface="KaiTi" panose="02010609060101010101" pitchFamily="49" charset="-122"/>
              </a:rPr>
              <a:t>。前者用于远程监督关系提取。后者最初是为自然语言生成（</a:t>
            </a:r>
            <a:r>
              <a:rPr lang="en-US" altLang="zh-CN" dirty="0">
                <a:latin typeface="KaiTi" panose="02010609060101010101" pitchFamily="49" charset="-122"/>
                <a:ea typeface="KaiTi" panose="02010609060101010101" pitchFamily="49" charset="-122"/>
              </a:rPr>
              <a:t>NLG</a:t>
            </a:r>
            <a:r>
              <a:rPr lang="zh-CN" altLang="en-US" dirty="0">
                <a:latin typeface="KaiTi" panose="02010609060101010101" pitchFamily="49" charset="-122"/>
                <a:ea typeface="KaiTi" panose="02010609060101010101" pitchFamily="49" charset="-122"/>
              </a:rPr>
              <a:t>）而创建的。</a:t>
            </a:r>
            <a:r>
              <a:rPr lang="en-US" altLang="zh-CN" dirty="0">
                <a:latin typeface="KaiTi" panose="02010609060101010101" pitchFamily="49" charset="-122"/>
                <a:ea typeface="KaiTi" panose="02010609060101010101" pitchFamily="49" charset="-122"/>
              </a:rPr>
              <a:t>NYT</a:t>
            </a:r>
            <a:r>
              <a:rPr lang="zh-CN" altLang="en-US" dirty="0">
                <a:latin typeface="KaiTi" panose="02010609060101010101" pitchFamily="49" charset="-122"/>
                <a:ea typeface="KaiTi" panose="02010609060101010101" pitchFamily="49" charset="-122"/>
              </a:rPr>
              <a:t>和</a:t>
            </a:r>
            <a:r>
              <a:rPr lang="en-US" altLang="zh-CN" dirty="0" err="1">
                <a:latin typeface="KaiTi" panose="02010609060101010101" pitchFamily="49" charset="-122"/>
                <a:ea typeface="KaiTi" panose="02010609060101010101" pitchFamily="49" charset="-122"/>
              </a:rPr>
              <a:t>WebNLG</a:t>
            </a:r>
            <a:r>
              <a:rPr lang="zh-CN" altLang="en-US" dirty="0">
                <a:latin typeface="KaiTi" panose="02010609060101010101" pitchFamily="49" charset="-122"/>
                <a:ea typeface="KaiTi" panose="02010609060101010101" pitchFamily="49" charset="-122"/>
              </a:rPr>
              <a:t>都有两个版本：一个版本只注释实体的最后一个单词，另一个版本注释实体的整个范围。我们将第一个版本的数据集表示为</a:t>
            </a:r>
            <a:r>
              <a:rPr lang="en-US" altLang="zh-CN" dirty="0">
                <a:latin typeface="KaiTi" panose="02010609060101010101" pitchFamily="49" charset="-122"/>
                <a:ea typeface="KaiTi" panose="02010609060101010101" pitchFamily="49" charset="-122"/>
              </a:rPr>
              <a:t>NYT</a:t>
            </a:r>
            <a:r>
              <a:rPr lang="en-US" altLang="zh-CN" baseline="30000" dirty="0">
                <a:latin typeface="KaiTi" panose="02010609060101010101" pitchFamily="49" charset="-122"/>
                <a:ea typeface="KaiTi" panose="02010609060101010101" pitchFamily="49" charset="-122"/>
              </a:rPr>
              <a:t>∗</a:t>
            </a:r>
            <a:r>
              <a:rPr lang="zh-CN" altLang="en-US" dirty="0">
                <a:latin typeface="KaiTi" panose="02010609060101010101" pitchFamily="49" charset="-122"/>
                <a:ea typeface="KaiTi" panose="02010609060101010101" pitchFamily="49" charset="-122"/>
              </a:rPr>
              <a:t>和</a:t>
            </a:r>
            <a:r>
              <a:rPr lang="en-US" altLang="zh-CN" dirty="0" err="1">
                <a:latin typeface="KaiTi" panose="02010609060101010101" pitchFamily="49" charset="-122"/>
                <a:ea typeface="KaiTi" panose="02010609060101010101" pitchFamily="49" charset="-122"/>
              </a:rPr>
              <a:t>WebNLG</a:t>
            </a:r>
            <a:r>
              <a:rPr lang="en-US" altLang="zh-CN" baseline="30000" dirty="0">
                <a:latin typeface="KaiTi" panose="02010609060101010101" pitchFamily="49" charset="-122"/>
                <a:ea typeface="KaiTi" panose="02010609060101010101" pitchFamily="49" charset="-122"/>
              </a:rPr>
              <a:t>∗</a:t>
            </a:r>
            <a:r>
              <a:rPr lang="en-US" altLang="zh-CN" dirty="0">
                <a:latin typeface="KaiTi" panose="02010609060101010101" pitchFamily="49" charset="-122"/>
                <a:ea typeface="KaiTi" panose="02010609060101010101" pitchFamily="49" charset="-122"/>
              </a:rPr>
              <a:t>, </a:t>
            </a:r>
            <a:r>
              <a:rPr lang="zh-CN" altLang="en-US" dirty="0">
                <a:latin typeface="KaiTi" panose="02010609060101010101" pitchFamily="49" charset="-122"/>
                <a:ea typeface="KaiTi" panose="02010609060101010101" pitchFamily="49" charset="-122"/>
              </a:rPr>
              <a:t>第二个版本是</a:t>
            </a:r>
            <a:r>
              <a:rPr lang="en-US" altLang="zh-CN" dirty="0">
                <a:latin typeface="KaiTi" panose="02010609060101010101" pitchFamily="49" charset="-122"/>
                <a:ea typeface="KaiTi" panose="02010609060101010101" pitchFamily="49" charset="-122"/>
              </a:rPr>
              <a:t>NYT</a:t>
            </a:r>
            <a:r>
              <a:rPr lang="zh-CN" altLang="en-US" dirty="0">
                <a:latin typeface="KaiTi" panose="02010609060101010101" pitchFamily="49" charset="-122"/>
                <a:ea typeface="KaiTi" panose="02010609060101010101" pitchFamily="49" charset="-122"/>
              </a:rPr>
              <a:t>和</a:t>
            </a:r>
            <a:r>
              <a:rPr lang="en-US" altLang="zh-CN" dirty="0" err="1">
                <a:latin typeface="KaiTi" panose="02010609060101010101" pitchFamily="49" charset="-122"/>
                <a:ea typeface="KaiTi" panose="02010609060101010101" pitchFamily="49" charset="-122"/>
              </a:rPr>
              <a:t>WebNLG</a:t>
            </a:r>
            <a:r>
              <a:rPr lang="zh-CN" altLang="en-US" dirty="0">
                <a:latin typeface="KaiTi" panose="02010609060101010101" pitchFamily="49" charset="-122"/>
                <a:ea typeface="KaiTi" panose="02010609060101010101" pitchFamily="49" charset="-122"/>
              </a:rPr>
              <a:t>。为了进一步研究所提出的</a:t>
            </a:r>
            <a:r>
              <a:rPr lang="en-US" altLang="zh-CN" dirty="0" err="1">
                <a:latin typeface="KaiTi" panose="02010609060101010101" pitchFamily="49" charset="-122"/>
                <a:ea typeface="KaiTi" panose="02010609060101010101" pitchFamily="49" charset="-122"/>
              </a:rPr>
              <a:t>OneRel</a:t>
            </a:r>
            <a:r>
              <a:rPr lang="zh-CN" altLang="en-US" dirty="0">
                <a:latin typeface="KaiTi" panose="02010609060101010101" pitchFamily="49" charset="-122"/>
                <a:ea typeface="KaiTi" panose="02010609060101010101" pitchFamily="49" charset="-122"/>
              </a:rPr>
              <a:t>在处理复杂场景方面的能力，我们将测试集按重叠模式和三元数进行拆分。这两个数据集的详细统计数据如表</a:t>
            </a:r>
            <a:r>
              <a:rPr lang="en-US" altLang="zh-CN" dirty="0">
                <a:latin typeface="KaiTi" panose="02010609060101010101" pitchFamily="49" charset="-122"/>
                <a:ea typeface="KaiTi" panose="02010609060101010101" pitchFamily="49" charset="-122"/>
              </a:rPr>
              <a:t>1</a:t>
            </a:r>
            <a:r>
              <a:rPr lang="zh-CN" altLang="en-US" dirty="0">
                <a:latin typeface="KaiTi" panose="02010609060101010101" pitchFamily="49" charset="-122"/>
                <a:ea typeface="KaiTi" panose="02010609060101010101" pitchFamily="49" charset="-122"/>
              </a:rPr>
              <a:t>所示。</a:t>
            </a:r>
          </a:p>
        </p:txBody>
      </p:sp>
    </p:spTree>
    <p:extLst>
      <p:ext uri="{BB962C8B-B14F-4D97-AF65-F5344CB8AC3E}">
        <p14:creationId xmlns:p14="http://schemas.microsoft.com/office/powerpoint/2010/main" val="770078767"/>
      </p:ext>
    </p:extLst>
  </p:cSld>
  <p:clrMapOvr>
    <a:masterClrMapping/>
  </p:clrMapOvr>
  <mc:AlternateContent xmlns:mc="http://schemas.openxmlformats.org/markup-compatibility/2006" xmlns:p14="http://schemas.microsoft.com/office/powerpoint/2010/main">
    <mc:Choice Requires="p14">
      <p:transition p14:dur="10" advClick="0" advTm="2000"/>
    </mc:Choice>
    <mc:Fallback xmlns="">
      <p:transition advClick="0" advTm="2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PA-文本框 23"/>
          <p:cNvSpPr txBox="1"/>
          <p:nvPr>
            <p:custDataLst>
              <p:tags r:id="rId1"/>
            </p:custDataLst>
          </p:nvPr>
        </p:nvSpPr>
        <p:spPr>
          <a:xfrm>
            <a:off x="1033656" y="207188"/>
            <a:ext cx="9099476" cy="425566"/>
          </a:xfrm>
          <a:prstGeom prst="rect">
            <a:avLst/>
          </a:prstGeom>
          <a:noFill/>
        </p:spPr>
        <p:txBody>
          <a:bodyPr wrap="square" lIns="0" tIns="0" rIns="0" bIns="0" rtlCol="0">
            <a:spAutoFit/>
          </a:bodyPr>
          <a:lstStyle/>
          <a:p>
            <a:pPr>
              <a:lnSpc>
                <a:spcPct val="120000"/>
              </a:lnSpc>
              <a:defRPr/>
            </a:pPr>
            <a:r>
              <a:rPr lang="zh-CN" altLang="en-US" sz="2518" b="1" dirty="0">
                <a:solidFill>
                  <a:srgbClr val="0053CC"/>
                </a:solidFill>
                <a:latin typeface="微软雅黑" panose="020B0503020204020204" pitchFamily="34" charset="-122"/>
                <a:ea typeface="微软雅黑" panose="020B0503020204020204" pitchFamily="34" charset="-122"/>
              </a:rPr>
              <a:t>实验部分</a:t>
            </a:r>
          </a:p>
        </p:txBody>
      </p:sp>
      <p:sp>
        <p:nvSpPr>
          <p:cNvPr id="12" name="文本框 11">
            <a:extLst>
              <a:ext uri="{FF2B5EF4-FFF2-40B4-BE49-F238E27FC236}">
                <a16:creationId xmlns:a16="http://schemas.microsoft.com/office/drawing/2014/main" id="{F5238C3C-84F9-4657-9FA4-D7E2E55F4AB5}"/>
              </a:ext>
            </a:extLst>
          </p:cNvPr>
          <p:cNvSpPr txBox="1"/>
          <p:nvPr/>
        </p:nvSpPr>
        <p:spPr>
          <a:xfrm>
            <a:off x="134216" y="6339417"/>
            <a:ext cx="300082" cy="369332"/>
          </a:xfrm>
          <a:prstGeom prst="rect">
            <a:avLst/>
          </a:prstGeom>
          <a:noFill/>
        </p:spPr>
        <p:txBody>
          <a:bodyPr wrap="none" rtlCol="0">
            <a:spAutoFit/>
          </a:bodyPr>
          <a:lstStyle/>
          <a:p>
            <a:r>
              <a:rPr lang="en-US" altLang="zh-CN" b="1" dirty="0"/>
              <a:t>9</a:t>
            </a:r>
            <a:endParaRPr lang="zh-CN" altLang="en-US" b="1" dirty="0"/>
          </a:p>
        </p:txBody>
      </p:sp>
      <p:pic>
        <p:nvPicPr>
          <p:cNvPr id="2" name="图片 1">
            <a:extLst>
              <a:ext uri="{FF2B5EF4-FFF2-40B4-BE49-F238E27FC236}">
                <a16:creationId xmlns:a16="http://schemas.microsoft.com/office/drawing/2014/main" id="{8D6C3409-FB93-4923-BB6F-7E9417EDAA77}"/>
              </a:ext>
            </a:extLst>
          </p:cNvPr>
          <p:cNvPicPr>
            <a:picLocks noChangeAspect="1"/>
          </p:cNvPicPr>
          <p:nvPr/>
        </p:nvPicPr>
        <p:blipFill>
          <a:blip r:embed="rId4"/>
          <a:stretch>
            <a:fillRect/>
          </a:stretch>
        </p:blipFill>
        <p:spPr>
          <a:xfrm>
            <a:off x="957262" y="1407981"/>
            <a:ext cx="10277475" cy="4838700"/>
          </a:xfrm>
          <a:prstGeom prst="rect">
            <a:avLst/>
          </a:prstGeom>
        </p:spPr>
      </p:pic>
      <p:sp>
        <p:nvSpPr>
          <p:cNvPr id="3" name="矩形 2">
            <a:extLst>
              <a:ext uri="{FF2B5EF4-FFF2-40B4-BE49-F238E27FC236}">
                <a16:creationId xmlns:a16="http://schemas.microsoft.com/office/drawing/2014/main" id="{375D39C4-7103-48AE-B0DF-9F883A93340C}"/>
              </a:ext>
            </a:extLst>
          </p:cNvPr>
          <p:cNvSpPr/>
          <p:nvPr/>
        </p:nvSpPr>
        <p:spPr>
          <a:xfrm>
            <a:off x="1106996" y="1038649"/>
            <a:ext cx="1402948" cy="369332"/>
          </a:xfrm>
          <a:prstGeom prst="rect">
            <a:avLst/>
          </a:prstGeom>
        </p:spPr>
        <p:txBody>
          <a:bodyPr wrap="none">
            <a:spAutoFit/>
          </a:bodyPr>
          <a:lstStyle/>
          <a:p>
            <a:pPr marL="285750" indent="-285750">
              <a:buFont typeface="Wingdings" panose="05000000000000000000" pitchFamily="2" charset="2"/>
              <a:buChar char="p"/>
            </a:pPr>
            <a:r>
              <a:rPr lang="zh-CN" altLang="en-US" b="1" dirty="0">
                <a:solidFill>
                  <a:srgbClr val="0070C0"/>
                </a:solidFill>
                <a:latin typeface="KaiTi" panose="02010609060101010101" pitchFamily="49" charset="-122"/>
                <a:ea typeface="KaiTi" panose="02010609060101010101" pitchFamily="49" charset="-122"/>
              </a:rPr>
              <a:t>主要实验</a:t>
            </a:r>
          </a:p>
        </p:txBody>
      </p:sp>
    </p:spTree>
    <p:extLst>
      <p:ext uri="{BB962C8B-B14F-4D97-AF65-F5344CB8AC3E}">
        <p14:creationId xmlns:p14="http://schemas.microsoft.com/office/powerpoint/2010/main" val="1559000038"/>
      </p:ext>
    </p:extLst>
  </p:cSld>
  <p:clrMapOvr>
    <a:masterClrMapping/>
  </p:clrMapOvr>
  <mc:AlternateContent xmlns:mc="http://schemas.openxmlformats.org/markup-compatibility/2006" xmlns:p14="http://schemas.microsoft.com/office/powerpoint/2010/main">
    <mc:Choice Requires="p14">
      <p:transition p14:dur="10" advClick="0" advTm="2000"/>
    </mc:Choice>
    <mc:Fallback xmlns="">
      <p:transition advClick="0" advTm="2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PA-文本框 23"/>
          <p:cNvSpPr txBox="1"/>
          <p:nvPr>
            <p:custDataLst>
              <p:tags r:id="rId1"/>
            </p:custDataLst>
          </p:nvPr>
        </p:nvSpPr>
        <p:spPr>
          <a:xfrm>
            <a:off x="1033656" y="207188"/>
            <a:ext cx="9099476" cy="425566"/>
          </a:xfrm>
          <a:prstGeom prst="rect">
            <a:avLst/>
          </a:prstGeom>
          <a:noFill/>
        </p:spPr>
        <p:txBody>
          <a:bodyPr wrap="square" lIns="0" tIns="0" rIns="0" bIns="0" rtlCol="0">
            <a:spAutoFit/>
          </a:bodyPr>
          <a:lstStyle/>
          <a:p>
            <a:pPr>
              <a:lnSpc>
                <a:spcPct val="120000"/>
              </a:lnSpc>
              <a:defRPr/>
            </a:pPr>
            <a:r>
              <a:rPr lang="zh-CN" altLang="en-US" sz="2518" b="1" dirty="0">
                <a:solidFill>
                  <a:srgbClr val="0053CC"/>
                </a:solidFill>
                <a:latin typeface="微软雅黑" panose="020B0503020204020204" pitchFamily="34" charset="-122"/>
                <a:ea typeface="微软雅黑" panose="020B0503020204020204" pitchFamily="34" charset="-122"/>
              </a:rPr>
              <a:t>实验部分</a:t>
            </a:r>
          </a:p>
        </p:txBody>
      </p:sp>
      <p:sp>
        <p:nvSpPr>
          <p:cNvPr id="12" name="文本框 11">
            <a:extLst>
              <a:ext uri="{FF2B5EF4-FFF2-40B4-BE49-F238E27FC236}">
                <a16:creationId xmlns:a16="http://schemas.microsoft.com/office/drawing/2014/main" id="{F5238C3C-84F9-4657-9FA4-D7E2E55F4AB5}"/>
              </a:ext>
            </a:extLst>
          </p:cNvPr>
          <p:cNvSpPr txBox="1"/>
          <p:nvPr/>
        </p:nvSpPr>
        <p:spPr>
          <a:xfrm>
            <a:off x="134216" y="6339417"/>
            <a:ext cx="300082" cy="369332"/>
          </a:xfrm>
          <a:prstGeom prst="rect">
            <a:avLst/>
          </a:prstGeom>
          <a:noFill/>
        </p:spPr>
        <p:txBody>
          <a:bodyPr wrap="none" rtlCol="0">
            <a:spAutoFit/>
          </a:bodyPr>
          <a:lstStyle/>
          <a:p>
            <a:r>
              <a:rPr lang="en-US" altLang="zh-CN" b="1" dirty="0"/>
              <a:t>9</a:t>
            </a:r>
            <a:endParaRPr lang="zh-CN" altLang="en-US" b="1" dirty="0"/>
          </a:p>
        </p:txBody>
      </p:sp>
      <p:pic>
        <p:nvPicPr>
          <p:cNvPr id="3" name="图片 2">
            <a:extLst>
              <a:ext uri="{FF2B5EF4-FFF2-40B4-BE49-F238E27FC236}">
                <a16:creationId xmlns:a16="http://schemas.microsoft.com/office/drawing/2014/main" id="{A4CCB135-C60C-4663-8827-1DC53F608BAE}"/>
              </a:ext>
            </a:extLst>
          </p:cNvPr>
          <p:cNvPicPr>
            <a:picLocks noChangeAspect="1"/>
          </p:cNvPicPr>
          <p:nvPr/>
        </p:nvPicPr>
        <p:blipFill rotWithShape="1">
          <a:blip r:embed="rId4"/>
          <a:srcRect t="4713"/>
          <a:stretch/>
        </p:blipFill>
        <p:spPr>
          <a:xfrm>
            <a:off x="789612" y="1643865"/>
            <a:ext cx="10325100" cy="3085886"/>
          </a:xfrm>
          <a:prstGeom prst="rect">
            <a:avLst/>
          </a:prstGeom>
        </p:spPr>
      </p:pic>
      <p:sp>
        <p:nvSpPr>
          <p:cNvPr id="4" name="矩形 3">
            <a:extLst>
              <a:ext uri="{FF2B5EF4-FFF2-40B4-BE49-F238E27FC236}">
                <a16:creationId xmlns:a16="http://schemas.microsoft.com/office/drawing/2014/main" id="{DFAE0C65-B7C8-4383-9E49-4B1E64BA4449}"/>
              </a:ext>
            </a:extLst>
          </p:cNvPr>
          <p:cNvSpPr/>
          <p:nvPr/>
        </p:nvSpPr>
        <p:spPr>
          <a:xfrm>
            <a:off x="1033656" y="1076487"/>
            <a:ext cx="1402948" cy="369332"/>
          </a:xfrm>
          <a:prstGeom prst="rect">
            <a:avLst/>
          </a:prstGeom>
        </p:spPr>
        <p:txBody>
          <a:bodyPr wrap="none">
            <a:spAutoFit/>
          </a:bodyPr>
          <a:lstStyle/>
          <a:p>
            <a:pPr marL="285750" indent="-285750">
              <a:buFont typeface="Wingdings" panose="05000000000000000000" pitchFamily="2" charset="2"/>
              <a:buChar char="p"/>
            </a:pPr>
            <a:r>
              <a:rPr lang="zh-CN" altLang="en-US" b="1" dirty="0">
                <a:solidFill>
                  <a:srgbClr val="0070C0"/>
                </a:solidFill>
                <a:latin typeface="KaiTi" panose="02010609060101010101" pitchFamily="49" charset="-122"/>
                <a:ea typeface="KaiTi" panose="02010609060101010101" pitchFamily="49" charset="-122"/>
              </a:rPr>
              <a:t>复杂场景</a:t>
            </a:r>
          </a:p>
        </p:txBody>
      </p:sp>
    </p:spTree>
    <p:extLst>
      <p:ext uri="{BB962C8B-B14F-4D97-AF65-F5344CB8AC3E}">
        <p14:creationId xmlns:p14="http://schemas.microsoft.com/office/powerpoint/2010/main" val="1102176318"/>
      </p:ext>
    </p:extLst>
  </p:cSld>
  <p:clrMapOvr>
    <a:masterClrMapping/>
  </p:clrMapOvr>
  <mc:AlternateContent xmlns:mc="http://schemas.openxmlformats.org/markup-compatibility/2006" xmlns:p14="http://schemas.microsoft.com/office/powerpoint/2010/main">
    <mc:Choice Requires="p14">
      <p:transition p14:dur="10" advClick="0" advTm="2000"/>
    </mc:Choice>
    <mc:Fallback xmlns="">
      <p:transition advClick="0" advTm="2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PA-文本框 23"/>
          <p:cNvSpPr txBox="1"/>
          <p:nvPr>
            <p:custDataLst>
              <p:tags r:id="rId1"/>
            </p:custDataLst>
          </p:nvPr>
        </p:nvSpPr>
        <p:spPr>
          <a:xfrm>
            <a:off x="1033656" y="207188"/>
            <a:ext cx="9099476" cy="425566"/>
          </a:xfrm>
          <a:prstGeom prst="rect">
            <a:avLst/>
          </a:prstGeom>
          <a:noFill/>
        </p:spPr>
        <p:txBody>
          <a:bodyPr wrap="square" lIns="0" tIns="0" rIns="0" bIns="0" rtlCol="0">
            <a:spAutoFit/>
          </a:bodyPr>
          <a:lstStyle/>
          <a:p>
            <a:pPr>
              <a:lnSpc>
                <a:spcPct val="120000"/>
              </a:lnSpc>
              <a:defRPr/>
            </a:pPr>
            <a:r>
              <a:rPr lang="zh-CN" altLang="en-US" sz="2518" b="1" dirty="0">
                <a:solidFill>
                  <a:srgbClr val="0053CC"/>
                </a:solidFill>
                <a:latin typeface="微软雅黑" panose="020B0503020204020204" pitchFamily="34" charset="-122"/>
                <a:ea typeface="微软雅黑" panose="020B0503020204020204" pitchFamily="34" charset="-122"/>
              </a:rPr>
              <a:t>实验部分</a:t>
            </a:r>
          </a:p>
        </p:txBody>
      </p:sp>
      <p:sp>
        <p:nvSpPr>
          <p:cNvPr id="12" name="文本框 11">
            <a:extLst>
              <a:ext uri="{FF2B5EF4-FFF2-40B4-BE49-F238E27FC236}">
                <a16:creationId xmlns:a16="http://schemas.microsoft.com/office/drawing/2014/main" id="{F5238C3C-84F9-4657-9FA4-D7E2E55F4AB5}"/>
              </a:ext>
            </a:extLst>
          </p:cNvPr>
          <p:cNvSpPr txBox="1"/>
          <p:nvPr/>
        </p:nvSpPr>
        <p:spPr>
          <a:xfrm>
            <a:off x="134216" y="6339417"/>
            <a:ext cx="300082" cy="369332"/>
          </a:xfrm>
          <a:prstGeom prst="rect">
            <a:avLst/>
          </a:prstGeom>
          <a:noFill/>
        </p:spPr>
        <p:txBody>
          <a:bodyPr wrap="none" rtlCol="0">
            <a:spAutoFit/>
          </a:bodyPr>
          <a:lstStyle/>
          <a:p>
            <a:r>
              <a:rPr lang="en-US" altLang="zh-CN" b="1" dirty="0"/>
              <a:t>9</a:t>
            </a:r>
            <a:endParaRPr lang="zh-CN" altLang="en-US" b="1" dirty="0"/>
          </a:p>
        </p:txBody>
      </p:sp>
      <p:pic>
        <p:nvPicPr>
          <p:cNvPr id="2" name="图片 1">
            <a:extLst>
              <a:ext uri="{FF2B5EF4-FFF2-40B4-BE49-F238E27FC236}">
                <a16:creationId xmlns:a16="http://schemas.microsoft.com/office/drawing/2014/main" id="{9D8B5C4B-7623-4593-A3A7-7439F96FB576}"/>
              </a:ext>
            </a:extLst>
          </p:cNvPr>
          <p:cNvPicPr>
            <a:picLocks noChangeAspect="1"/>
          </p:cNvPicPr>
          <p:nvPr/>
        </p:nvPicPr>
        <p:blipFill>
          <a:blip r:embed="rId4"/>
          <a:stretch>
            <a:fillRect/>
          </a:stretch>
        </p:blipFill>
        <p:spPr>
          <a:xfrm>
            <a:off x="434298" y="1509606"/>
            <a:ext cx="5019675" cy="4619625"/>
          </a:xfrm>
          <a:prstGeom prst="rect">
            <a:avLst/>
          </a:prstGeom>
        </p:spPr>
      </p:pic>
      <p:pic>
        <p:nvPicPr>
          <p:cNvPr id="4" name="图片 3">
            <a:extLst>
              <a:ext uri="{FF2B5EF4-FFF2-40B4-BE49-F238E27FC236}">
                <a16:creationId xmlns:a16="http://schemas.microsoft.com/office/drawing/2014/main" id="{43C0DA61-593B-41AA-8224-C90180D535B2}"/>
              </a:ext>
            </a:extLst>
          </p:cNvPr>
          <p:cNvPicPr>
            <a:picLocks noChangeAspect="1"/>
          </p:cNvPicPr>
          <p:nvPr/>
        </p:nvPicPr>
        <p:blipFill>
          <a:blip r:embed="rId5"/>
          <a:stretch>
            <a:fillRect/>
          </a:stretch>
        </p:blipFill>
        <p:spPr>
          <a:xfrm>
            <a:off x="6096000" y="863885"/>
            <a:ext cx="4848225" cy="2438400"/>
          </a:xfrm>
          <a:prstGeom prst="rect">
            <a:avLst/>
          </a:prstGeom>
        </p:spPr>
      </p:pic>
      <p:sp>
        <p:nvSpPr>
          <p:cNvPr id="5" name="矩形 4">
            <a:extLst>
              <a:ext uri="{FF2B5EF4-FFF2-40B4-BE49-F238E27FC236}">
                <a16:creationId xmlns:a16="http://schemas.microsoft.com/office/drawing/2014/main" id="{00D15C17-FC50-4A47-B1B9-36DB5BF79421}"/>
              </a:ext>
            </a:extLst>
          </p:cNvPr>
          <p:cNvSpPr/>
          <p:nvPr/>
        </p:nvSpPr>
        <p:spPr>
          <a:xfrm>
            <a:off x="739093" y="1140274"/>
            <a:ext cx="1635384" cy="369332"/>
          </a:xfrm>
          <a:prstGeom prst="rect">
            <a:avLst/>
          </a:prstGeom>
        </p:spPr>
        <p:txBody>
          <a:bodyPr wrap="none">
            <a:spAutoFit/>
          </a:bodyPr>
          <a:lstStyle/>
          <a:p>
            <a:pPr marL="285750" indent="-285750">
              <a:buFont typeface="Wingdings" panose="05000000000000000000" pitchFamily="2" charset="2"/>
              <a:buChar char="p"/>
            </a:pPr>
            <a:r>
              <a:rPr lang="zh-CN" altLang="en-US" b="1" dirty="0">
                <a:solidFill>
                  <a:srgbClr val="0070C0"/>
                </a:solidFill>
                <a:latin typeface="KaiTi" panose="02010609060101010101" pitchFamily="49" charset="-122"/>
                <a:ea typeface="KaiTi" panose="02010609060101010101" pitchFamily="49" charset="-122"/>
              </a:rPr>
              <a:t>不同子任务</a:t>
            </a:r>
          </a:p>
        </p:txBody>
      </p:sp>
      <p:sp>
        <p:nvSpPr>
          <p:cNvPr id="6" name="矩形 5">
            <a:extLst>
              <a:ext uri="{FF2B5EF4-FFF2-40B4-BE49-F238E27FC236}">
                <a16:creationId xmlns:a16="http://schemas.microsoft.com/office/drawing/2014/main" id="{E32E7C1C-11AF-4E76-BE2B-6EAFFF3F804C}"/>
              </a:ext>
            </a:extLst>
          </p:cNvPr>
          <p:cNvSpPr/>
          <p:nvPr/>
        </p:nvSpPr>
        <p:spPr>
          <a:xfrm>
            <a:off x="6096000" y="3533416"/>
            <a:ext cx="1402948" cy="369332"/>
          </a:xfrm>
          <a:prstGeom prst="rect">
            <a:avLst/>
          </a:prstGeom>
        </p:spPr>
        <p:txBody>
          <a:bodyPr wrap="none">
            <a:spAutoFit/>
          </a:bodyPr>
          <a:lstStyle/>
          <a:p>
            <a:pPr marL="285750" indent="-285750">
              <a:buFont typeface="Wingdings" panose="05000000000000000000" pitchFamily="2" charset="2"/>
              <a:buChar char="p"/>
            </a:pPr>
            <a:r>
              <a:rPr lang="zh-CN" altLang="en-US" b="1" dirty="0">
                <a:solidFill>
                  <a:srgbClr val="0070C0"/>
                </a:solidFill>
                <a:latin typeface="KaiTi" panose="02010609060101010101" pitchFamily="49" charset="-122"/>
                <a:ea typeface="KaiTi" panose="02010609060101010101" pitchFamily="49" charset="-122"/>
              </a:rPr>
              <a:t>时间效率</a:t>
            </a:r>
          </a:p>
        </p:txBody>
      </p:sp>
    </p:spTree>
    <p:extLst>
      <p:ext uri="{BB962C8B-B14F-4D97-AF65-F5344CB8AC3E}">
        <p14:creationId xmlns:p14="http://schemas.microsoft.com/office/powerpoint/2010/main" val="3079460690"/>
      </p:ext>
    </p:extLst>
  </p:cSld>
  <p:clrMapOvr>
    <a:masterClrMapping/>
  </p:clrMapOvr>
  <mc:AlternateContent xmlns:mc="http://schemas.openxmlformats.org/markup-compatibility/2006" xmlns:p14="http://schemas.microsoft.com/office/powerpoint/2010/main">
    <mc:Choice Requires="p14">
      <p:transition p14:dur="10" advClick="0" advTm="2000"/>
    </mc:Choice>
    <mc:Fallback xmlns="">
      <p:transition advClick="0" advTm="2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277091" y="785366"/>
            <a:ext cx="6096000" cy="738664"/>
          </a:xfrm>
          <a:prstGeom prst="rect">
            <a:avLst/>
          </a:prstGeom>
        </p:spPr>
        <p:txBody>
          <a:bodyPr>
            <a:spAutoFit/>
          </a:bodyPr>
          <a:lstStyle/>
          <a:p>
            <a:r>
              <a:rPr lang="zh-CN" altLang="en-US" sz="2400" dirty="0"/>
              <a:t> </a:t>
            </a:r>
            <a:br>
              <a:rPr lang="zh-CN" altLang="en-US" dirty="0"/>
            </a:br>
            <a:endParaRPr lang="zh-CN" altLang="en-US" dirty="0"/>
          </a:p>
        </p:txBody>
      </p:sp>
      <p:sp>
        <p:nvSpPr>
          <p:cNvPr id="2" name="文本框 1"/>
          <p:cNvSpPr txBox="1"/>
          <p:nvPr/>
        </p:nvSpPr>
        <p:spPr>
          <a:xfrm>
            <a:off x="0" y="2398741"/>
            <a:ext cx="12191999" cy="2123658"/>
          </a:xfrm>
          <a:prstGeom prst="rect">
            <a:avLst/>
          </a:prstGeom>
          <a:solidFill>
            <a:schemeClr val="accent1"/>
          </a:solidFill>
        </p:spPr>
        <p:txBody>
          <a:bodyPr wrap="square" rtlCol="0">
            <a:spAutoFit/>
          </a:bodyPr>
          <a:lstStyle/>
          <a:p>
            <a:pPr algn="ctr"/>
            <a:endParaRPr lang="en-US" altLang="zh-CN" sz="4400" b="1" kern="100" spc="-100" dirty="0">
              <a:solidFill>
                <a:schemeClr val="bg1"/>
              </a:solidFill>
              <a:latin typeface="Cambria" panose="02040503050406030204" pitchFamily="18" charset="0"/>
              <a:ea typeface="Cambria" panose="02040503050406030204" pitchFamily="18" charset="0"/>
              <a:cs typeface="Times New Roman" panose="02020603050405020304" pitchFamily="18" charset="0"/>
            </a:endParaRPr>
          </a:p>
          <a:p>
            <a:pPr algn="ctr"/>
            <a:r>
              <a:rPr lang="zh-CN" altLang="en-US" sz="4400" b="1" kern="100" spc="-100" dirty="0">
                <a:solidFill>
                  <a:schemeClr val="bg1"/>
                </a:solidFill>
                <a:latin typeface="Cambria" panose="02040503050406030204" pitchFamily="18" charset="0"/>
                <a:ea typeface="Cambria" panose="02040503050406030204" pitchFamily="18" charset="0"/>
                <a:cs typeface="Times New Roman" panose="02020603050405020304" pitchFamily="18" charset="0"/>
              </a:rPr>
              <a:t>谢谢聆听，请各位批评指正！</a:t>
            </a:r>
            <a:endParaRPr lang="en-US" altLang="zh-CN" sz="4400" b="1" kern="100" spc="-100" dirty="0">
              <a:solidFill>
                <a:schemeClr val="bg1"/>
              </a:solidFill>
              <a:latin typeface="Cambria" panose="02040503050406030204" pitchFamily="18" charset="0"/>
              <a:ea typeface="Cambria" panose="02040503050406030204" pitchFamily="18" charset="0"/>
              <a:cs typeface="Times New Roman" panose="02020603050405020304" pitchFamily="18" charset="0"/>
            </a:endParaRPr>
          </a:p>
          <a:p>
            <a:pPr algn="ctr"/>
            <a:endParaRPr lang="en-US" altLang="zh-CN" sz="4400" b="1" kern="100" spc="-100" dirty="0">
              <a:solidFill>
                <a:schemeClr val="bg1"/>
              </a:solidFill>
              <a:latin typeface="Cambria" panose="02040503050406030204" pitchFamily="18" charset="0"/>
              <a:ea typeface="Cambria" panose="02040503050406030204" pitchFamily="18" charset="0"/>
              <a:cs typeface="Times New Roman" panose="02020603050405020304" pitchFamily="18" charset="0"/>
            </a:endParaRPr>
          </a:p>
        </p:txBody>
      </p:sp>
      <p:pic>
        <p:nvPicPr>
          <p:cNvPr id="1026" name="Picture 2" descr="xjtu">
            <a:extLst>
              <a:ext uri="{FF2B5EF4-FFF2-40B4-BE49-F238E27FC236}">
                <a16:creationId xmlns:a16="http://schemas.microsoft.com/office/drawing/2014/main" id="{6A8210F4-5C3A-4C62-BB14-DD3119BE6B3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8087" r="53446" b="36977"/>
          <a:stretch/>
        </p:blipFill>
        <p:spPr bwMode="auto">
          <a:xfrm>
            <a:off x="134216" y="162903"/>
            <a:ext cx="2456584" cy="738664"/>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B6E04D57-AAF0-4EA0-80BD-24FC6D66F664}"/>
              </a:ext>
            </a:extLst>
          </p:cNvPr>
          <p:cNvSpPr/>
          <p:nvPr/>
        </p:nvSpPr>
        <p:spPr>
          <a:xfrm>
            <a:off x="2968615" y="5419550"/>
            <a:ext cx="6254770" cy="919867"/>
          </a:xfrm>
          <a:prstGeom prst="rect">
            <a:avLst/>
          </a:prstGeom>
          <a:effectLst>
            <a:outerShdw blurRad="50800" dist="38100" dir="5400000" algn="t" rotWithShape="0">
              <a:prstClr val="black">
                <a:alpha val="40000"/>
              </a:prstClr>
            </a:outerShdw>
          </a:effectLst>
        </p:spPr>
        <p:txBody>
          <a:bodyPr wrap="square">
            <a:spAutoFit/>
          </a:bodyPr>
          <a:lstStyle/>
          <a:p>
            <a:pPr indent="127000" algn="ctr">
              <a:lnSpc>
                <a:spcPct val="120000"/>
              </a:lnSpc>
            </a:pPr>
            <a:r>
              <a:rPr lang="zh-CN" altLang="en-US" sz="2400" b="1" kern="100" dirty="0">
                <a:solidFill>
                  <a:srgbClr val="1557AE"/>
                </a:solidFill>
                <a:latin typeface="楷体" pitchFamily="49" charset="-122"/>
                <a:ea typeface="楷体" pitchFamily="49" charset="-122"/>
                <a:cs typeface="Times New Roman" panose="02020603050405020304" pitchFamily="18" charset="0"/>
              </a:rPr>
              <a:t>汇报人：张浩堃</a:t>
            </a:r>
            <a:endParaRPr lang="en-US" altLang="zh-CN" sz="2400" b="1" kern="100" dirty="0">
              <a:solidFill>
                <a:srgbClr val="1557AE"/>
              </a:solidFill>
              <a:latin typeface="楷体" pitchFamily="49" charset="-122"/>
              <a:ea typeface="楷体" pitchFamily="49" charset="-122"/>
              <a:cs typeface="Times New Roman" panose="02020603050405020304" pitchFamily="18" charset="0"/>
            </a:endParaRPr>
          </a:p>
          <a:p>
            <a:pPr indent="127000" algn="ctr">
              <a:lnSpc>
                <a:spcPct val="120000"/>
              </a:lnSpc>
            </a:pPr>
            <a:r>
              <a:rPr lang="en-US" altLang="zh-CN" sz="2400" b="1" kern="100" dirty="0">
                <a:solidFill>
                  <a:srgbClr val="1557AE"/>
                </a:solidFill>
                <a:latin typeface="楷体" pitchFamily="49" charset="-122"/>
                <a:ea typeface="楷体" pitchFamily="49" charset="-122"/>
                <a:cs typeface="Times New Roman" panose="02020603050405020304" pitchFamily="18" charset="0"/>
              </a:rPr>
              <a:t>2022</a:t>
            </a:r>
            <a:r>
              <a:rPr lang="zh-CN" altLang="en-US" sz="2400" b="1" kern="100" dirty="0">
                <a:solidFill>
                  <a:srgbClr val="1557AE"/>
                </a:solidFill>
                <a:latin typeface="楷体" pitchFamily="49" charset="-122"/>
                <a:ea typeface="楷体" pitchFamily="49" charset="-122"/>
                <a:cs typeface="Times New Roman" panose="02020603050405020304" pitchFamily="18" charset="0"/>
              </a:rPr>
              <a:t>年</a:t>
            </a:r>
            <a:r>
              <a:rPr lang="en-US" altLang="zh-CN" sz="2400" b="1" kern="100" dirty="0">
                <a:solidFill>
                  <a:srgbClr val="1557AE"/>
                </a:solidFill>
                <a:latin typeface="楷体" pitchFamily="49" charset="-122"/>
                <a:ea typeface="楷体" pitchFamily="49" charset="-122"/>
                <a:cs typeface="Times New Roman" panose="02020603050405020304" pitchFamily="18" charset="0"/>
              </a:rPr>
              <a:t>4</a:t>
            </a:r>
            <a:r>
              <a:rPr lang="zh-CN" altLang="en-US" sz="2400" b="1" kern="100" dirty="0">
                <a:solidFill>
                  <a:srgbClr val="1557AE"/>
                </a:solidFill>
                <a:latin typeface="楷体" pitchFamily="49" charset="-122"/>
                <a:ea typeface="楷体" pitchFamily="49" charset="-122"/>
                <a:cs typeface="Times New Roman" panose="02020603050405020304" pitchFamily="18" charset="0"/>
              </a:rPr>
              <a:t>月</a:t>
            </a:r>
            <a:r>
              <a:rPr lang="en-US" altLang="zh-CN" sz="2400" b="1" kern="100">
                <a:solidFill>
                  <a:srgbClr val="1557AE"/>
                </a:solidFill>
                <a:latin typeface="楷体" pitchFamily="49" charset="-122"/>
                <a:ea typeface="楷体" pitchFamily="49" charset="-122"/>
                <a:cs typeface="Times New Roman" panose="02020603050405020304" pitchFamily="18" charset="0"/>
              </a:rPr>
              <a:t>8</a:t>
            </a:r>
            <a:r>
              <a:rPr lang="zh-CN" altLang="en-US" sz="2400" b="1" kern="100">
                <a:solidFill>
                  <a:srgbClr val="1557AE"/>
                </a:solidFill>
                <a:latin typeface="楷体" pitchFamily="49" charset="-122"/>
                <a:ea typeface="楷体" pitchFamily="49" charset="-122"/>
                <a:cs typeface="Times New Roman" panose="02020603050405020304" pitchFamily="18" charset="0"/>
              </a:rPr>
              <a:t>日</a:t>
            </a:r>
            <a:endParaRPr lang="zh-CN" altLang="zh-CN" sz="2400" b="1" kern="100" dirty="0">
              <a:solidFill>
                <a:srgbClr val="1557AE"/>
              </a:solidFill>
              <a:latin typeface="楷体" pitchFamily="49" charset="-122"/>
              <a:ea typeface="楷体" pitchFamily="49" charset="-122"/>
              <a:cs typeface="Times New Roman" panose="02020603050405020304" pitchFamily="18" charset="0"/>
            </a:endParaRPr>
          </a:p>
        </p:txBody>
      </p:sp>
      <p:sp>
        <p:nvSpPr>
          <p:cNvPr id="8" name="灯片编号占位符 7">
            <a:extLst>
              <a:ext uri="{FF2B5EF4-FFF2-40B4-BE49-F238E27FC236}">
                <a16:creationId xmlns:a16="http://schemas.microsoft.com/office/drawing/2014/main" id="{2113EF0C-7510-4C2D-ABBD-FA011C56CA09}"/>
              </a:ext>
            </a:extLst>
          </p:cNvPr>
          <p:cNvSpPr>
            <a:spLocks noGrp="1"/>
          </p:cNvSpPr>
          <p:nvPr>
            <p:ph type="sldNum" sz="quarter" idx="12"/>
          </p:nvPr>
        </p:nvSpPr>
        <p:spPr/>
        <p:txBody>
          <a:bodyPr/>
          <a:lstStyle/>
          <a:p>
            <a:fld id="{EA302DCE-CB4A-4E37-A353-315BD41F6DB9}" type="slidenum">
              <a:rPr lang="zh-CN" altLang="en-US" smtClean="0"/>
              <a:t>16</a:t>
            </a:fld>
            <a:endParaRPr lang="zh-CN" altLang="en-US"/>
          </a:p>
        </p:txBody>
      </p:sp>
    </p:spTree>
    <p:extLst>
      <p:ext uri="{BB962C8B-B14F-4D97-AF65-F5344CB8AC3E}">
        <p14:creationId xmlns:p14="http://schemas.microsoft.com/office/powerpoint/2010/main" val="311328101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PA-文本框 23"/>
          <p:cNvSpPr txBox="1"/>
          <p:nvPr>
            <p:custDataLst>
              <p:tags r:id="rId1"/>
            </p:custDataLst>
          </p:nvPr>
        </p:nvSpPr>
        <p:spPr>
          <a:xfrm>
            <a:off x="1033656" y="207188"/>
            <a:ext cx="1395657" cy="425566"/>
          </a:xfrm>
          <a:prstGeom prst="rect">
            <a:avLst/>
          </a:prstGeom>
          <a:noFill/>
        </p:spPr>
        <p:txBody>
          <a:bodyPr wrap="square" lIns="0" tIns="0" rIns="0" bIns="0" rtlCol="0">
            <a:spAutoFit/>
          </a:bodyPr>
          <a:lstStyle/>
          <a:p>
            <a:pPr>
              <a:lnSpc>
                <a:spcPct val="120000"/>
              </a:lnSpc>
              <a:defRPr/>
            </a:pPr>
            <a:r>
              <a:rPr lang="zh-CN" altLang="en-US" sz="2518" b="1" dirty="0">
                <a:solidFill>
                  <a:srgbClr val="0053CC"/>
                </a:solidFill>
                <a:latin typeface="微软雅黑" panose="020B0503020204020204" pitchFamily="34" charset="-122"/>
                <a:ea typeface="微软雅黑" panose="020B0503020204020204" pitchFamily="34" charset="-122"/>
              </a:rPr>
              <a:t>论文概况</a:t>
            </a:r>
          </a:p>
        </p:txBody>
      </p:sp>
      <p:sp>
        <p:nvSpPr>
          <p:cNvPr id="3" name="AutoShape 4" descr="图片">
            <a:extLst>
              <a:ext uri="{FF2B5EF4-FFF2-40B4-BE49-F238E27FC236}">
                <a16:creationId xmlns:a16="http://schemas.microsoft.com/office/drawing/2014/main" id="{B1B8EA44-B533-4598-B79F-A3271DEC3408}"/>
              </a:ext>
            </a:extLst>
          </p:cNvPr>
          <p:cNvSpPr>
            <a:spLocks noChangeAspect="1" noChangeArrowheads="1"/>
          </p:cNvSpPr>
          <p:nvPr/>
        </p:nvSpPr>
        <p:spPr bwMode="auto">
          <a:xfrm>
            <a:off x="5913272" y="3245321"/>
            <a:ext cx="2738104" cy="27381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09637" tIns="54818" rIns="109637" bIns="54818" numCol="1" anchor="t" anchorCtr="0" compatLnSpc="1">
            <a:prstTxWarp prst="textNoShape">
              <a:avLst/>
            </a:prstTxWarp>
          </a:bodyPr>
          <a:lstStyle/>
          <a:p>
            <a:endParaRPr lang="zh-CN" altLang="en-US" sz="2158"/>
          </a:p>
        </p:txBody>
      </p:sp>
      <p:sp>
        <p:nvSpPr>
          <p:cNvPr id="20" name="文本框 19">
            <a:extLst>
              <a:ext uri="{FF2B5EF4-FFF2-40B4-BE49-F238E27FC236}">
                <a16:creationId xmlns:a16="http://schemas.microsoft.com/office/drawing/2014/main" id="{FF5937C7-600A-4E73-81A9-3F9FA1EFF5EE}"/>
              </a:ext>
            </a:extLst>
          </p:cNvPr>
          <p:cNvSpPr txBox="1"/>
          <p:nvPr/>
        </p:nvSpPr>
        <p:spPr>
          <a:xfrm>
            <a:off x="434298" y="877784"/>
            <a:ext cx="4694959" cy="738664"/>
          </a:xfrm>
          <a:prstGeom prst="rect">
            <a:avLst/>
          </a:prstGeom>
          <a:noFill/>
        </p:spPr>
        <p:txBody>
          <a:bodyPr wrap="square" rtlCol="0">
            <a:spAutoFit/>
          </a:bodyPr>
          <a:lstStyle/>
          <a:p>
            <a:pPr marL="285750" indent="-285750">
              <a:buFont typeface="Arial" panose="020B0604020202020204" pitchFamily="34" charset="0"/>
              <a:buChar char="•"/>
            </a:pPr>
            <a:r>
              <a:rPr lang="zh-CN" altLang="en-US" sz="2400" b="1" dirty="0">
                <a:solidFill>
                  <a:srgbClr val="000000"/>
                </a:solidFill>
                <a:latin typeface="NimbusRomNo9L-Regu"/>
              </a:rPr>
              <a:t>会议</a:t>
            </a:r>
            <a:r>
              <a:rPr lang="zh-CN" altLang="en-US" sz="2400" dirty="0"/>
              <a:t>：</a:t>
            </a:r>
            <a:endParaRPr lang="en-US" altLang="zh-CN" sz="2400" dirty="0"/>
          </a:p>
          <a:p>
            <a:r>
              <a:rPr lang="en-US" altLang="zh-CN" b="1" dirty="0">
                <a:solidFill>
                  <a:srgbClr val="FF0000"/>
                </a:solidFill>
              </a:rPr>
              <a:t>AAAI2022</a:t>
            </a:r>
            <a:endParaRPr lang="zh-CN" altLang="en-US" dirty="0">
              <a:solidFill>
                <a:srgbClr val="000000"/>
              </a:solidFill>
              <a:latin typeface="NimbusRomNo9L-Regu"/>
            </a:endParaRPr>
          </a:p>
        </p:txBody>
      </p:sp>
      <p:sp>
        <p:nvSpPr>
          <p:cNvPr id="9" name="文本框 8">
            <a:extLst>
              <a:ext uri="{FF2B5EF4-FFF2-40B4-BE49-F238E27FC236}">
                <a16:creationId xmlns:a16="http://schemas.microsoft.com/office/drawing/2014/main" id="{244A58F1-EF1A-4DA7-A66B-660F15A20833}"/>
              </a:ext>
            </a:extLst>
          </p:cNvPr>
          <p:cNvSpPr txBox="1"/>
          <p:nvPr/>
        </p:nvSpPr>
        <p:spPr>
          <a:xfrm>
            <a:off x="134216" y="6339417"/>
            <a:ext cx="300082" cy="369332"/>
          </a:xfrm>
          <a:prstGeom prst="rect">
            <a:avLst/>
          </a:prstGeom>
          <a:noFill/>
        </p:spPr>
        <p:txBody>
          <a:bodyPr wrap="none" rtlCol="0">
            <a:spAutoFit/>
          </a:bodyPr>
          <a:lstStyle/>
          <a:p>
            <a:r>
              <a:rPr lang="en-US" altLang="zh-CN" b="1" dirty="0"/>
              <a:t>2</a:t>
            </a:r>
            <a:endParaRPr lang="zh-CN" altLang="en-US" b="1" dirty="0"/>
          </a:p>
        </p:txBody>
      </p:sp>
      <p:pic>
        <p:nvPicPr>
          <p:cNvPr id="4" name="图片 3">
            <a:extLst>
              <a:ext uri="{FF2B5EF4-FFF2-40B4-BE49-F238E27FC236}">
                <a16:creationId xmlns:a16="http://schemas.microsoft.com/office/drawing/2014/main" id="{AC24A2B2-4A2B-4AB1-A20A-C6826A5ABE80}"/>
              </a:ext>
            </a:extLst>
          </p:cNvPr>
          <p:cNvPicPr>
            <a:picLocks noChangeAspect="1"/>
          </p:cNvPicPr>
          <p:nvPr/>
        </p:nvPicPr>
        <p:blipFill>
          <a:blip r:embed="rId4"/>
          <a:stretch>
            <a:fillRect/>
          </a:stretch>
        </p:blipFill>
        <p:spPr>
          <a:xfrm>
            <a:off x="122864" y="1775780"/>
            <a:ext cx="11925300" cy="2457450"/>
          </a:xfrm>
          <a:prstGeom prst="rect">
            <a:avLst/>
          </a:prstGeom>
        </p:spPr>
      </p:pic>
    </p:spTree>
    <p:extLst>
      <p:ext uri="{BB962C8B-B14F-4D97-AF65-F5344CB8AC3E}">
        <p14:creationId xmlns:p14="http://schemas.microsoft.com/office/powerpoint/2010/main" val="3540517433"/>
      </p:ext>
    </p:extLst>
  </p:cSld>
  <p:clrMapOvr>
    <a:masterClrMapping/>
  </p:clrMapOvr>
  <mc:AlternateContent xmlns:mc="http://schemas.openxmlformats.org/markup-compatibility/2006" xmlns:p14="http://schemas.microsoft.com/office/powerpoint/2010/main">
    <mc:Choice Requires="p14">
      <p:transition p14:dur="10" advClick="0" advTm="2000"/>
    </mc:Choice>
    <mc:Fallback xmlns="">
      <p:transition advClick="0" advTm="2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PA-文本框 23"/>
          <p:cNvSpPr txBox="1"/>
          <p:nvPr>
            <p:custDataLst>
              <p:tags r:id="rId1"/>
            </p:custDataLst>
          </p:nvPr>
        </p:nvSpPr>
        <p:spPr>
          <a:xfrm>
            <a:off x="1033656" y="207188"/>
            <a:ext cx="2776344" cy="425566"/>
          </a:xfrm>
          <a:prstGeom prst="rect">
            <a:avLst/>
          </a:prstGeom>
          <a:noFill/>
        </p:spPr>
        <p:txBody>
          <a:bodyPr wrap="square" lIns="0" tIns="0" rIns="0" bIns="0" rtlCol="0">
            <a:spAutoFit/>
          </a:bodyPr>
          <a:lstStyle/>
          <a:p>
            <a:pPr>
              <a:lnSpc>
                <a:spcPct val="120000"/>
              </a:lnSpc>
              <a:defRPr/>
            </a:pPr>
            <a:r>
              <a:rPr lang="zh-CN" altLang="en-US" sz="2518" b="1" dirty="0">
                <a:solidFill>
                  <a:srgbClr val="0053CC"/>
                </a:solidFill>
                <a:latin typeface="微软雅黑" panose="020B0503020204020204" pitchFamily="34" charset="-122"/>
                <a:ea typeface="微软雅黑" panose="020B0503020204020204" pitchFamily="34" charset="-122"/>
              </a:rPr>
              <a:t>研究背景</a:t>
            </a:r>
          </a:p>
        </p:txBody>
      </p:sp>
      <p:sp>
        <p:nvSpPr>
          <p:cNvPr id="3" name="AutoShape 4" descr="图片">
            <a:extLst>
              <a:ext uri="{FF2B5EF4-FFF2-40B4-BE49-F238E27FC236}">
                <a16:creationId xmlns:a16="http://schemas.microsoft.com/office/drawing/2014/main" id="{B1B8EA44-B533-4598-B79F-A3271DEC3408}"/>
              </a:ext>
            </a:extLst>
          </p:cNvPr>
          <p:cNvSpPr>
            <a:spLocks noChangeAspect="1" noChangeArrowheads="1"/>
          </p:cNvSpPr>
          <p:nvPr/>
        </p:nvSpPr>
        <p:spPr bwMode="auto">
          <a:xfrm>
            <a:off x="5913272" y="3245321"/>
            <a:ext cx="2738104" cy="27381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09637" tIns="54818" rIns="109637" bIns="54818" numCol="1" anchor="t" anchorCtr="0" compatLnSpc="1">
            <a:prstTxWarp prst="textNoShape">
              <a:avLst/>
            </a:prstTxWarp>
          </a:bodyPr>
          <a:lstStyle/>
          <a:p>
            <a:endParaRPr lang="zh-CN" altLang="en-US" sz="2158"/>
          </a:p>
        </p:txBody>
      </p:sp>
      <p:sp>
        <p:nvSpPr>
          <p:cNvPr id="2" name="文本框 1">
            <a:extLst>
              <a:ext uri="{FF2B5EF4-FFF2-40B4-BE49-F238E27FC236}">
                <a16:creationId xmlns:a16="http://schemas.microsoft.com/office/drawing/2014/main" id="{DA0AB4B1-7FFA-487B-AFCF-3A0DD9E658BD}"/>
              </a:ext>
            </a:extLst>
          </p:cNvPr>
          <p:cNvSpPr txBox="1"/>
          <p:nvPr/>
        </p:nvSpPr>
        <p:spPr>
          <a:xfrm>
            <a:off x="434298" y="792514"/>
            <a:ext cx="11509164" cy="138499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b="1" dirty="0">
                <a:solidFill>
                  <a:srgbClr val="7030A0"/>
                </a:solidFill>
                <a:latin typeface="NimbusRomNo9L-Regu"/>
              </a:rPr>
              <a:t>实体关系联合抽取</a:t>
            </a:r>
            <a:r>
              <a:rPr lang="zh-CN" altLang="en-US" sz="2400" dirty="0"/>
              <a:t>：</a:t>
            </a:r>
            <a:endParaRPr lang="en-US" altLang="zh-CN" sz="2400" dirty="0"/>
          </a:p>
          <a:p>
            <a:pPr marL="285750" indent="-285750">
              <a:buFont typeface="Arial" panose="020B0604020202020204" pitchFamily="34" charset="0"/>
              <a:buChar char="•"/>
            </a:pPr>
            <a:endParaRPr lang="zh-CN" altLang="en-US" sz="2400" dirty="0"/>
          </a:p>
          <a:p>
            <a:pPr marL="742950" lvl="1" indent="-285750">
              <a:buFont typeface="Wingdings" panose="05000000000000000000" pitchFamily="2" charset="2"/>
              <a:buChar char="ü"/>
            </a:pPr>
            <a:r>
              <a:rPr lang="zh-CN" altLang="en-US" dirty="0"/>
              <a:t>本文认为当前众多的实体关系联合抽取方法需要分解为</a:t>
            </a:r>
            <a:r>
              <a:rPr lang="zh-CN" altLang="en-US" dirty="0">
                <a:solidFill>
                  <a:srgbClr val="FF0000"/>
                </a:solidFill>
              </a:rPr>
              <a:t>多个模块建模、需要多步骤解码</a:t>
            </a:r>
            <a:r>
              <a:rPr lang="zh-CN" altLang="en-US" dirty="0"/>
              <a:t>，这存在一个短板：忽略了三元组的三个元素是相互依存且不可分割的，并且存在级联误差和冗余计算。</a:t>
            </a:r>
            <a:endParaRPr lang="en-US" altLang="zh-CN" dirty="0"/>
          </a:p>
        </p:txBody>
      </p:sp>
      <p:sp>
        <p:nvSpPr>
          <p:cNvPr id="8" name="文本框 7">
            <a:extLst>
              <a:ext uri="{FF2B5EF4-FFF2-40B4-BE49-F238E27FC236}">
                <a16:creationId xmlns:a16="http://schemas.microsoft.com/office/drawing/2014/main" id="{6B5A94FA-B5AD-475D-BE29-CD1827F0579E}"/>
              </a:ext>
            </a:extLst>
          </p:cNvPr>
          <p:cNvSpPr txBox="1"/>
          <p:nvPr/>
        </p:nvSpPr>
        <p:spPr>
          <a:xfrm>
            <a:off x="134216" y="6339417"/>
            <a:ext cx="300082" cy="369332"/>
          </a:xfrm>
          <a:prstGeom prst="rect">
            <a:avLst/>
          </a:prstGeom>
          <a:noFill/>
        </p:spPr>
        <p:txBody>
          <a:bodyPr wrap="none" rtlCol="0">
            <a:spAutoFit/>
          </a:bodyPr>
          <a:lstStyle/>
          <a:p>
            <a:r>
              <a:rPr lang="en-US" altLang="zh-CN" b="1" dirty="0"/>
              <a:t>3</a:t>
            </a:r>
            <a:endParaRPr lang="zh-CN" altLang="en-US" b="1" dirty="0"/>
          </a:p>
        </p:txBody>
      </p:sp>
      <p:sp>
        <p:nvSpPr>
          <p:cNvPr id="6" name="矩形 5">
            <a:extLst>
              <a:ext uri="{FF2B5EF4-FFF2-40B4-BE49-F238E27FC236}">
                <a16:creationId xmlns:a16="http://schemas.microsoft.com/office/drawing/2014/main" id="{E855F900-4807-49CB-90BB-CA758B59D585}"/>
              </a:ext>
            </a:extLst>
          </p:cNvPr>
          <p:cNvSpPr/>
          <p:nvPr/>
        </p:nvSpPr>
        <p:spPr>
          <a:xfrm>
            <a:off x="1951694" y="3861252"/>
            <a:ext cx="7644764" cy="646331"/>
          </a:xfrm>
          <a:prstGeom prst="rect">
            <a:avLst/>
          </a:prstGeom>
          <a:solidFill>
            <a:schemeClr val="accent2">
              <a:lumMod val="40000"/>
              <a:lumOff val="60000"/>
            </a:schemeClr>
          </a:solidFill>
        </p:spPr>
        <p:txBody>
          <a:bodyPr wrap="square">
            <a:spAutoFit/>
          </a:bodyPr>
          <a:lstStyle/>
          <a:p>
            <a:r>
              <a:rPr lang="zh-CN" altLang="en-US" dirty="0"/>
              <a:t>本文的核心创新点就是：提出</a:t>
            </a:r>
            <a:r>
              <a:rPr lang="zh-CN" altLang="en-US" dirty="0">
                <a:solidFill>
                  <a:srgbClr val="0070C0"/>
                </a:solidFill>
              </a:rPr>
              <a:t>单模块、单步解码</a:t>
            </a:r>
            <a:r>
              <a:rPr lang="zh-CN" altLang="en-US" dirty="0"/>
              <a:t>的实体关系联合抽取方法，直接识别三元组，更好捕获三元组间的相互依赖。</a:t>
            </a:r>
          </a:p>
        </p:txBody>
      </p:sp>
      <p:sp>
        <p:nvSpPr>
          <p:cNvPr id="7" name="箭头: 下 6">
            <a:extLst>
              <a:ext uri="{FF2B5EF4-FFF2-40B4-BE49-F238E27FC236}">
                <a16:creationId xmlns:a16="http://schemas.microsoft.com/office/drawing/2014/main" id="{B07175FC-DA91-4C75-A067-62A3D5EC1B06}"/>
              </a:ext>
            </a:extLst>
          </p:cNvPr>
          <p:cNvSpPr/>
          <p:nvPr/>
        </p:nvSpPr>
        <p:spPr>
          <a:xfrm>
            <a:off x="5450936" y="2505579"/>
            <a:ext cx="323140" cy="1110925"/>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31850574"/>
      </p:ext>
    </p:extLst>
  </p:cSld>
  <p:clrMapOvr>
    <a:masterClrMapping/>
  </p:clrMapOvr>
  <mc:AlternateContent xmlns:mc="http://schemas.openxmlformats.org/markup-compatibility/2006" xmlns:p14="http://schemas.microsoft.com/office/powerpoint/2010/main">
    <mc:Choice Requires="p14">
      <p:transition p14:dur="10" advClick="0" advTm="2000"/>
    </mc:Choice>
    <mc:Fallback xmlns="">
      <p:transition advClick="0" advTm="2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PA-文本框 23"/>
          <p:cNvSpPr txBox="1"/>
          <p:nvPr>
            <p:custDataLst>
              <p:tags r:id="rId1"/>
            </p:custDataLst>
          </p:nvPr>
        </p:nvSpPr>
        <p:spPr>
          <a:xfrm>
            <a:off x="1033656" y="207188"/>
            <a:ext cx="2776344" cy="425566"/>
          </a:xfrm>
          <a:prstGeom prst="rect">
            <a:avLst/>
          </a:prstGeom>
          <a:noFill/>
        </p:spPr>
        <p:txBody>
          <a:bodyPr wrap="square" lIns="0" tIns="0" rIns="0" bIns="0" rtlCol="0">
            <a:spAutoFit/>
          </a:bodyPr>
          <a:lstStyle/>
          <a:p>
            <a:pPr>
              <a:lnSpc>
                <a:spcPct val="120000"/>
              </a:lnSpc>
              <a:defRPr/>
            </a:pPr>
            <a:r>
              <a:rPr lang="zh-CN" altLang="en-US" sz="2518" b="1" dirty="0">
                <a:solidFill>
                  <a:srgbClr val="0053CC"/>
                </a:solidFill>
                <a:latin typeface="微软雅黑" panose="020B0503020204020204" pitchFamily="34" charset="-122"/>
                <a:ea typeface="微软雅黑" panose="020B0503020204020204" pitchFamily="34" charset="-122"/>
              </a:rPr>
              <a:t>研究背景</a:t>
            </a:r>
          </a:p>
        </p:txBody>
      </p:sp>
      <p:sp>
        <p:nvSpPr>
          <p:cNvPr id="3" name="AutoShape 4" descr="图片">
            <a:extLst>
              <a:ext uri="{FF2B5EF4-FFF2-40B4-BE49-F238E27FC236}">
                <a16:creationId xmlns:a16="http://schemas.microsoft.com/office/drawing/2014/main" id="{B1B8EA44-B533-4598-B79F-A3271DEC3408}"/>
              </a:ext>
            </a:extLst>
          </p:cNvPr>
          <p:cNvSpPr>
            <a:spLocks noChangeAspect="1" noChangeArrowheads="1"/>
          </p:cNvSpPr>
          <p:nvPr/>
        </p:nvSpPr>
        <p:spPr bwMode="auto">
          <a:xfrm>
            <a:off x="5913272" y="3245321"/>
            <a:ext cx="2738104" cy="27381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09637" tIns="54818" rIns="109637" bIns="54818" numCol="1" anchor="t" anchorCtr="0" compatLnSpc="1">
            <a:prstTxWarp prst="textNoShape">
              <a:avLst/>
            </a:prstTxWarp>
          </a:bodyPr>
          <a:lstStyle/>
          <a:p>
            <a:endParaRPr lang="zh-CN" altLang="en-US" sz="2158"/>
          </a:p>
        </p:txBody>
      </p:sp>
      <p:sp>
        <p:nvSpPr>
          <p:cNvPr id="8" name="文本框 7">
            <a:extLst>
              <a:ext uri="{FF2B5EF4-FFF2-40B4-BE49-F238E27FC236}">
                <a16:creationId xmlns:a16="http://schemas.microsoft.com/office/drawing/2014/main" id="{6B5A94FA-B5AD-475D-BE29-CD1827F0579E}"/>
              </a:ext>
            </a:extLst>
          </p:cNvPr>
          <p:cNvSpPr txBox="1"/>
          <p:nvPr/>
        </p:nvSpPr>
        <p:spPr>
          <a:xfrm>
            <a:off x="134216" y="6339417"/>
            <a:ext cx="300082" cy="369332"/>
          </a:xfrm>
          <a:prstGeom prst="rect">
            <a:avLst/>
          </a:prstGeom>
          <a:noFill/>
        </p:spPr>
        <p:txBody>
          <a:bodyPr wrap="none" rtlCol="0">
            <a:spAutoFit/>
          </a:bodyPr>
          <a:lstStyle/>
          <a:p>
            <a:r>
              <a:rPr lang="en-US" altLang="zh-CN" b="1" dirty="0"/>
              <a:t>3</a:t>
            </a:r>
            <a:endParaRPr lang="zh-CN" altLang="en-US" b="1" dirty="0"/>
          </a:p>
        </p:txBody>
      </p:sp>
      <p:pic>
        <p:nvPicPr>
          <p:cNvPr id="4" name="图片 3">
            <a:extLst>
              <a:ext uri="{FF2B5EF4-FFF2-40B4-BE49-F238E27FC236}">
                <a16:creationId xmlns:a16="http://schemas.microsoft.com/office/drawing/2014/main" id="{63A76437-14FA-44F8-A440-D70ACE05E259}"/>
              </a:ext>
            </a:extLst>
          </p:cNvPr>
          <p:cNvPicPr>
            <a:picLocks noChangeAspect="1"/>
          </p:cNvPicPr>
          <p:nvPr/>
        </p:nvPicPr>
        <p:blipFill>
          <a:blip r:embed="rId4"/>
          <a:stretch>
            <a:fillRect/>
          </a:stretch>
        </p:blipFill>
        <p:spPr>
          <a:xfrm>
            <a:off x="134216" y="874575"/>
            <a:ext cx="6915693" cy="5392661"/>
          </a:xfrm>
          <a:prstGeom prst="rect">
            <a:avLst/>
          </a:prstGeom>
        </p:spPr>
      </p:pic>
      <p:sp>
        <p:nvSpPr>
          <p:cNvPr id="5" name="矩形 4">
            <a:extLst>
              <a:ext uri="{FF2B5EF4-FFF2-40B4-BE49-F238E27FC236}">
                <a16:creationId xmlns:a16="http://schemas.microsoft.com/office/drawing/2014/main" id="{2B2ECB84-19EE-443F-BB75-DC33CBF94FC7}"/>
              </a:ext>
            </a:extLst>
          </p:cNvPr>
          <p:cNvSpPr/>
          <p:nvPr/>
        </p:nvSpPr>
        <p:spPr>
          <a:xfrm>
            <a:off x="7272585" y="921054"/>
            <a:ext cx="4707082" cy="3970318"/>
          </a:xfrm>
          <a:prstGeom prst="rect">
            <a:avLst/>
          </a:prstGeom>
        </p:spPr>
        <p:txBody>
          <a:bodyPr wrap="square">
            <a:spAutoFit/>
          </a:bodyPr>
          <a:lstStyle/>
          <a:p>
            <a:r>
              <a:rPr lang="zh-CN" altLang="en-US" dirty="0">
                <a:latin typeface="KaiTi" panose="02010609060101010101" pitchFamily="49" charset="-122"/>
                <a:ea typeface="KaiTi" panose="02010609060101010101" pitchFamily="49" charset="-122"/>
              </a:rPr>
              <a:t>不同的实体关系联合抽取的建模方式：</a:t>
            </a:r>
            <a:endParaRPr lang="en-US" altLang="zh-CN" dirty="0">
              <a:latin typeface="KaiTi" panose="02010609060101010101" pitchFamily="49" charset="-122"/>
              <a:ea typeface="KaiTi" panose="02010609060101010101" pitchFamily="49" charset="-122"/>
            </a:endParaRPr>
          </a:p>
          <a:p>
            <a:endParaRPr lang="en-US" altLang="zh-CN" dirty="0">
              <a:latin typeface="KaiTi" panose="02010609060101010101" pitchFamily="49" charset="-122"/>
              <a:ea typeface="KaiTi" panose="02010609060101010101" pitchFamily="49" charset="-122"/>
            </a:endParaRPr>
          </a:p>
          <a:p>
            <a:pPr marL="285750" indent="-285750">
              <a:buFont typeface="Wingdings" panose="05000000000000000000" pitchFamily="2" charset="2"/>
              <a:buChar char="ü"/>
            </a:pPr>
            <a:r>
              <a:rPr lang="zh-CN" altLang="en-US" b="1" dirty="0">
                <a:solidFill>
                  <a:srgbClr val="FF0000"/>
                </a:solidFill>
                <a:latin typeface="KaiTi" panose="02010609060101010101" pitchFamily="49" charset="-122"/>
                <a:ea typeface="KaiTi" panose="02010609060101010101" pitchFamily="49" charset="-122"/>
              </a:rPr>
              <a:t>多模块建模、多步解码</a:t>
            </a:r>
            <a:r>
              <a:rPr lang="zh-CN" altLang="en-US" dirty="0">
                <a:latin typeface="KaiTi" panose="02010609060101010101" pitchFamily="49" charset="-122"/>
                <a:ea typeface="KaiTi" panose="02010609060101010101" pitchFamily="49" charset="-122"/>
              </a:rPr>
              <a:t>：实体和关系分别建模，通过</a:t>
            </a:r>
            <a:r>
              <a:rPr lang="zh-CN" altLang="en-US" dirty="0">
                <a:latin typeface="+mj-lt"/>
                <a:ea typeface="KaiTi" panose="02010609060101010101" pitchFamily="49" charset="-122"/>
              </a:rPr>
              <a:t>step-by-step</a:t>
            </a:r>
            <a:r>
              <a:rPr lang="zh-CN" altLang="en-US" dirty="0">
                <a:latin typeface="KaiTi" panose="02010609060101010101" pitchFamily="49" charset="-122"/>
                <a:ea typeface="KaiTi" panose="02010609060101010101" pitchFamily="49" charset="-122"/>
              </a:rPr>
              <a:t>方式串行多步解码。由于上一步的误差会影响下一步的抽取，因此存在级联误差。</a:t>
            </a:r>
            <a:endParaRPr lang="en-US" altLang="zh-CN" dirty="0">
              <a:latin typeface="KaiTi" panose="02010609060101010101" pitchFamily="49" charset="-122"/>
              <a:ea typeface="KaiTi" panose="02010609060101010101" pitchFamily="49" charset="-122"/>
            </a:endParaRPr>
          </a:p>
          <a:p>
            <a:pPr marL="285750" indent="-285750">
              <a:buFont typeface="Wingdings" panose="05000000000000000000" pitchFamily="2" charset="2"/>
              <a:buChar char="ü"/>
            </a:pPr>
            <a:endParaRPr lang="en-US" altLang="zh-CN" dirty="0">
              <a:latin typeface="KaiTi" panose="02010609060101010101" pitchFamily="49" charset="-122"/>
              <a:ea typeface="KaiTi" panose="02010609060101010101" pitchFamily="49" charset="-122"/>
            </a:endParaRPr>
          </a:p>
          <a:p>
            <a:pPr marL="285750" indent="-285750">
              <a:buFont typeface="Wingdings" panose="05000000000000000000" pitchFamily="2" charset="2"/>
              <a:buChar char="ü"/>
            </a:pPr>
            <a:r>
              <a:rPr lang="zh-CN" altLang="en-US" b="1" dirty="0">
                <a:solidFill>
                  <a:srgbClr val="FF0000"/>
                </a:solidFill>
                <a:latin typeface="KaiTi" panose="02010609060101010101" pitchFamily="49" charset="-122"/>
                <a:ea typeface="KaiTi" panose="02010609060101010101" pitchFamily="49" charset="-122"/>
              </a:rPr>
              <a:t>多模块建模、单步解码</a:t>
            </a:r>
            <a:r>
              <a:rPr lang="zh-CN" altLang="en-US" dirty="0">
                <a:latin typeface="KaiTi" panose="02010609060101010101" pitchFamily="49" charset="-122"/>
                <a:ea typeface="KaiTi" panose="02010609060101010101" pitchFamily="49" charset="-122"/>
              </a:rPr>
              <a:t>：实体和关系分别建模，通过并行单步解码，最后再组装成一个三元组。但会导致冗余计算、在组装三元组的时候会存在错误。</a:t>
            </a:r>
            <a:endParaRPr lang="en-US" altLang="zh-CN" dirty="0">
              <a:latin typeface="KaiTi" panose="02010609060101010101" pitchFamily="49" charset="-122"/>
              <a:ea typeface="KaiTi" panose="02010609060101010101" pitchFamily="49" charset="-122"/>
            </a:endParaRPr>
          </a:p>
          <a:p>
            <a:pPr marL="285750" indent="-285750">
              <a:buFont typeface="Wingdings" panose="05000000000000000000" pitchFamily="2" charset="2"/>
              <a:buChar char="ü"/>
            </a:pPr>
            <a:endParaRPr lang="en-US" altLang="zh-CN" dirty="0">
              <a:latin typeface="KaiTi" panose="02010609060101010101" pitchFamily="49" charset="-122"/>
              <a:ea typeface="KaiTi" panose="02010609060101010101" pitchFamily="49" charset="-122"/>
            </a:endParaRPr>
          </a:p>
          <a:p>
            <a:pPr marL="285750" indent="-285750">
              <a:buFont typeface="Wingdings" panose="05000000000000000000" pitchFamily="2" charset="2"/>
              <a:buChar char="ü"/>
            </a:pPr>
            <a:r>
              <a:rPr lang="zh-CN" altLang="en-US" b="1" dirty="0">
                <a:solidFill>
                  <a:srgbClr val="FF0000"/>
                </a:solidFill>
                <a:latin typeface="KaiTi" panose="02010609060101010101" pitchFamily="49" charset="-122"/>
                <a:ea typeface="KaiTi" panose="02010609060101010101" pitchFamily="49" charset="-122"/>
              </a:rPr>
              <a:t>单模块建模、单步解码</a:t>
            </a:r>
            <a:r>
              <a:rPr lang="zh-CN" altLang="en-US" dirty="0">
                <a:latin typeface="KaiTi" panose="02010609060101010101" pitchFamily="49" charset="-122"/>
                <a:ea typeface="KaiTi" panose="02010609060101010101" pitchFamily="49" charset="-122"/>
              </a:rPr>
              <a:t>：用单个模块直接建模（头实体、关系、尾实体）三元组。</a:t>
            </a:r>
          </a:p>
        </p:txBody>
      </p:sp>
    </p:spTree>
    <p:extLst>
      <p:ext uri="{BB962C8B-B14F-4D97-AF65-F5344CB8AC3E}">
        <p14:creationId xmlns:p14="http://schemas.microsoft.com/office/powerpoint/2010/main" val="1746520337"/>
      </p:ext>
    </p:extLst>
  </p:cSld>
  <p:clrMapOvr>
    <a:masterClrMapping/>
  </p:clrMapOvr>
  <mc:AlternateContent xmlns:mc="http://schemas.openxmlformats.org/markup-compatibility/2006" xmlns:p14="http://schemas.microsoft.com/office/powerpoint/2010/main">
    <mc:Choice Requires="p14">
      <p:transition p14:dur="10" advClick="0" advTm="2000"/>
    </mc:Choice>
    <mc:Fallback xmlns="">
      <p:transition advClick="0" advTm="2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PA-文本框 23"/>
          <p:cNvSpPr txBox="1"/>
          <p:nvPr>
            <p:custDataLst>
              <p:tags r:id="rId1"/>
            </p:custDataLst>
          </p:nvPr>
        </p:nvSpPr>
        <p:spPr>
          <a:xfrm>
            <a:off x="1033656" y="207188"/>
            <a:ext cx="2776344" cy="425566"/>
          </a:xfrm>
          <a:prstGeom prst="rect">
            <a:avLst/>
          </a:prstGeom>
          <a:noFill/>
        </p:spPr>
        <p:txBody>
          <a:bodyPr wrap="square" lIns="0" tIns="0" rIns="0" bIns="0" rtlCol="0">
            <a:spAutoFit/>
          </a:bodyPr>
          <a:lstStyle/>
          <a:p>
            <a:pPr>
              <a:lnSpc>
                <a:spcPct val="120000"/>
              </a:lnSpc>
              <a:defRPr/>
            </a:pPr>
            <a:r>
              <a:rPr lang="zh-CN" altLang="en-US" sz="2518" b="1" dirty="0">
                <a:solidFill>
                  <a:srgbClr val="0053CC"/>
                </a:solidFill>
                <a:latin typeface="微软雅黑" panose="020B0503020204020204" pitchFamily="34" charset="-122"/>
                <a:ea typeface="微软雅黑" panose="020B0503020204020204" pitchFamily="34" charset="-122"/>
              </a:rPr>
              <a:t>研究背景</a:t>
            </a:r>
          </a:p>
        </p:txBody>
      </p:sp>
      <p:sp>
        <p:nvSpPr>
          <p:cNvPr id="8" name="文本框 7">
            <a:extLst>
              <a:ext uri="{FF2B5EF4-FFF2-40B4-BE49-F238E27FC236}">
                <a16:creationId xmlns:a16="http://schemas.microsoft.com/office/drawing/2014/main" id="{6B5A94FA-B5AD-475D-BE29-CD1827F0579E}"/>
              </a:ext>
            </a:extLst>
          </p:cNvPr>
          <p:cNvSpPr txBox="1"/>
          <p:nvPr/>
        </p:nvSpPr>
        <p:spPr>
          <a:xfrm>
            <a:off x="134216" y="6339417"/>
            <a:ext cx="300082" cy="369332"/>
          </a:xfrm>
          <a:prstGeom prst="rect">
            <a:avLst/>
          </a:prstGeom>
          <a:noFill/>
        </p:spPr>
        <p:txBody>
          <a:bodyPr wrap="none" rtlCol="0">
            <a:spAutoFit/>
          </a:bodyPr>
          <a:lstStyle/>
          <a:p>
            <a:r>
              <a:rPr lang="en-US" altLang="zh-CN" b="1" dirty="0"/>
              <a:t>3</a:t>
            </a:r>
            <a:endParaRPr lang="zh-CN" altLang="en-US" b="1" dirty="0"/>
          </a:p>
        </p:txBody>
      </p:sp>
      <p:sp>
        <p:nvSpPr>
          <p:cNvPr id="7" name="矩形 6">
            <a:extLst>
              <a:ext uri="{FF2B5EF4-FFF2-40B4-BE49-F238E27FC236}">
                <a16:creationId xmlns:a16="http://schemas.microsoft.com/office/drawing/2014/main" id="{CEF1DDC2-14DE-45B8-9DE6-D896D51FDDD3}"/>
              </a:ext>
            </a:extLst>
          </p:cNvPr>
          <p:cNvSpPr/>
          <p:nvPr/>
        </p:nvSpPr>
        <p:spPr>
          <a:xfrm>
            <a:off x="134216" y="2282134"/>
            <a:ext cx="6096000" cy="2862322"/>
          </a:xfrm>
          <a:prstGeom prst="rect">
            <a:avLst/>
          </a:prstGeom>
          <a:solidFill>
            <a:schemeClr val="accent6">
              <a:lumMod val="40000"/>
              <a:lumOff val="60000"/>
            </a:schemeClr>
          </a:solidFill>
        </p:spPr>
        <p:txBody>
          <a:bodyPr>
            <a:spAutoFit/>
          </a:bodyPr>
          <a:lstStyle/>
          <a:p>
            <a:r>
              <a:rPr lang="zh-CN" altLang="en-US" dirty="0">
                <a:latin typeface="KaiTi" panose="02010609060101010101" pitchFamily="49" charset="-122"/>
                <a:ea typeface="KaiTi" panose="02010609060101010101" pitchFamily="49" charset="-122"/>
              </a:rPr>
              <a:t>尝试从三重分类的角度完成联合提取任务。例如，如图</a:t>
            </a:r>
            <a:r>
              <a:rPr lang="en-US" altLang="zh-CN" dirty="0">
                <a:latin typeface="KaiTi" panose="02010609060101010101" pitchFamily="49" charset="-122"/>
                <a:ea typeface="KaiTi" panose="02010609060101010101" pitchFamily="49" charset="-122"/>
              </a:rPr>
              <a:t>1</a:t>
            </a:r>
            <a:r>
              <a:rPr lang="zh-CN" altLang="en-US" dirty="0">
                <a:latin typeface="KaiTi" panose="02010609060101010101" pitchFamily="49" charset="-122"/>
                <a:ea typeface="KaiTi" panose="02010609060101010101" pitchFamily="49" charset="-122"/>
              </a:rPr>
              <a:t>所示，“</a:t>
            </a:r>
            <a:r>
              <a:rPr lang="en-US" altLang="zh-CN" dirty="0" err="1">
                <a:latin typeface="Calibri" panose="020F0502020204030204" pitchFamily="34" charset="0"/>
                <a:ea typeface="KaiTi" panose="02010609060101010101" pitchFamily="49" charset="-122"/>
                <a:cs typeface="Calibri" panose="020F0502020204030204" pitchFamily="34" charset="0"/>
              </a:rPr>
              <a:t>Bionico</a:t>
            </a:r>
            <a:r>
              <a:rPr lang="en-US" altLang="zh-CN" dirty="0">
                <a:latin typeface="KaiTi" panose="02010609060101010101" pitchFamily="49" charset="-122"/>
                <a:ea typeface="KaiTi" panose="02010609060101010101" pitchFamily="49" charset="-122"/>
              </a:rPr>
              <a:t>”</a:t>
            </a:r>
            <a:r>
              <a:rPr lang="zh-CN" altLang="en-US" dirty="0">
                <a:latin typeface="KaiTi" panose="02010609060101010101" pitchFamily="49" charset="-122"/>
                <a:ea typeface="KaiTi" panose="02010609060101010101" pitchFamily="49" charset="-122"/>
              </a:rPr>
              <a:t>和“</a:t>
            </a:r>
            <a:r>
              <a:rPr lang="en-US" altLang="zh-CN" dirty="0">
                <a:latin typeface="Calibri" panose="020F0502020204030204" pitchFamily="34" charset="0"/>
                <a:ea typeface="KaiTi" panose="02010609060101010101" pitchFamily="49" charset="-122"/>
                <a:cs typeface="Calibri" panose="020F0502020204030204" pitchFamily="34" charset="0"/>
              </a:rPr>
              <a:t>Mexico</a:t>
            </a:r>
            <a:r>
              <a:rPr lang="en-US" altLang="zh-CN" dirty="0">
                <a:latin typeface="KaiTi" panose="02010609060101010101" pitchFamily="49" charset="-122"/>
                <a:ea typeface="KaiTi" panose="02010609060101010101" pitchFamily="49" charset="-122"/>
              </a:rPr>
              <a:t>”</a:t>
            </a:r>
            <a:r>
              <a:rPr lang="zh-CN" altLang="en-US" dirty="0">
                <a:latin typeface="KaiTi" panose="02010609060101010101" pitchFamily="49" charset="-122"/>
                <a:ea typeface="KaiTi" panose="02010609060101010101" pitchFamily="49" charset="-122"/>
              </a:rPr>
              <a:t>是句子中的两个单词，</a:t>
            </a:r>
            <a:r>
              <a:rPr lang="en-US" altLang="zh-CN" dirty="0">
                <a:latin typeface="Calibri" panose="020F0502020204030204" pitchFamily="34" charset="0"/>
                <a:ea typeface="KaiTi" panose="02010609060101010101" pitchFamily="49" charset="-122"/>
                <a:cs typeface="Calibri" panose="020F0502020204030204" pitchFamily="34" charset="0"/>
              </a:rPr>
              <a:t>Country</a:t>
            </a:r>
            <a:r>
              <a:rPr lang="zh-CN" altLang="en-US" dirty="0">
                <a:latin typeface="KaiTi" panose="02010609060101010101" pitchFamily="49" charset="-122"/>
                <a:ea typeface="KaiTi" panose="02010609060101010101" pitchFamily="49" charset="-122"/>
              </a:rPr>
              <a:t>是预定义的关系，它们都在训练数据中可见。凭直觉，通过判断其正确性，可以直接识别三元组（</a:t>
            </a:r>
            <a:r>
              <a:rPr lang="en-US" altLang="zh-CN" dirty="0" err="1">
                <a:latin typeface="Calibri" panose="020F0502020204030204" pitchFamily="34" charset="0"/>
                <a:ea typeface="KaiTi" panose="02010609060101010101" pitchFamily="49" charset="-122"/>
                <a:cs typeface="Calibri" panose="020F0502020204030204" pitchFamily="34" charset="0"/>
              </a:rPr>
              <a:t>Bionico</a:t>
            </a:r>
            <a:r>
              <a:rPr lang="zh-CN" altLang="en-US" dirty="0">
                <a:latin typeface="Calibri" panose="020F0502020204030204" pitchFamily="34" charset="0"/>
                <a:ea typeface="KaiTi" panose="02010609060101010101" pitchFamily="49" charset="-122"/>
                <a:cs typeface="Calibri" panose="020F0502020204030204" pitchFamily="34" charset="0"/>
              </a:rPr>
              <a:t>，</a:t>
            </a:r>
            <a:r>
              <a:rPr lang="en-US" altLang="zh-CN" dirty="0">
                <a:latin typeface="Calibri" panose="020F0502020204030204" pitchFamily="34" charset="0"/>
                <a:ea typeface="KaiTi" panose="02010609060101010101" pitchFamily="49" charset="-122"/>
                <a:cs typeface="Calibri" panose="020F0502020204030204" pitchFamily="34" charset="0"/>
              </a:rPr>
              <a:t>Country</a:t>
            </a:r>
            <a:r>
              <a:rPr lang="zh-CN" altLang="en-US" dirty="0">
                <a:latin typeface="Calibri" panose="020F0502020204030204" pitchFamily="34" charset="0"/>
                <a:ea typeface="KaiTi" panose="02010609060101010101" pitchFamily="49" charset="-122"/>
                <a:cs typeface="Calibri" panose="020F0502020204030204" pitchFamily="34" charset="0"/>
              </a:rPr>
              <a:t>，</a:t>
            </a:r>
            <a:r>
              <a:rPr lang="en-US" altLang="zh-CN" dirty="0">
                <a:latin typeface="Calibri" panose="020F0502020204030204" pitchFamily="34" charset="0"/>
                <a:ea typeface="KaiTi" panose="02010609060101010101" pitchFamily="49" charset="-122"/>
                <a:cs typeface="Calibri" panose="020F0502020204030204" pitchFamily="34" charset="0"/>
              </a:rPr>
              <a:t>Mexico</a:t>
            </a:r>
            <a:r>
              <a:rPr lang="zh-CN" altLang="en-US" dirty="0">
                <a:latin typeface="KaiTi" panose="02010609060101010101" pitchFamily="49" charset="-122"/>
                <a:ea typeface="KaiTi" panose="02010609060101010101" pitchFamily="49" charset="-122"/>
              </a:rPr>
              <a:t>）。这个想法有以下三个优点。首先，将头实体、关系实体和尾实体同时输入到一个分类模块中，使其能够完全捕获三个元素之间的依赖关系，从而减少冗余信息。第二，只使用一步分类，能够有效避免级联错误。第三，一个模块一步的简单架构使网络变得简单、易于训练。</a:t>
            </a:r>
          </a:p>
        </p:txBody>
      </p:sp>
      <p:pic>
        <p:nvPicPr>
          <p:cNvPr id="9" name="图片 8">
            <a:extLst>
              <a:ext uri="{FF2B5EF4-FFF2-40B4-BE49-F238E27FC236}">
                <a16:creationId xmlns:a16="http://schemas.microsoft.com/office/drawing/2014/main" id="{CDA08672-1562-4622-AFDF-F379943E371E}"/>
              </a:ext>
            </a:extLst>
          </p:cNvPr>
          <p:cNvPicPr>
            <a:picLocks noChangeAspect="1"/>
          </p:cNvPicPr>
          <p:nvPr/>
        </p:nvPicPr>
        <p:blipFill>
          <a:blip r:embed="rId4"/>
          <a:stretch>
            <a:fillRect/>
          </a:stretch>
        </p:blipFill>
        <p:spPr>
          <a:xfrm>
            <a:off x="134216" y="882682"/>
            <a:ext cx="6096000" cy="659713"/>
          </a:xfrm>
          <a:prstGeom prst="rect">
            <a:avLst/>
          </a:prstGeom>
        </p:spPr>
      </p:pic>
      <mc:AlternateContent xmlns:mc="http://schemas.openxmlformats.org/markup-compatibility/2006">
        <mc:Choice xmlns:a14="http://schemas.microsoft.com/office/drawing/2010/main" Requires="a14">
          <p:sp>
            <p:nvSpPr>
              <p:cNvPr id="2" name="矩形 1">
                <a:extLst>
                  <a:ext uri="{FF2B5EF4-FFF2-40B4-BE49-F238E27FC236}">
                    <a16:creationId xmlns:a16="http://schemas.microsoft.com/office/drawing/2014/main" id="{48320599-222B-4F4A-A971-CAF181BEE178}"/>
                  </a:ext>
                </a:extLst>
              </p:cNvPr>
              <p:cNvSpPr/>
              <p:nvPr/>
            </p:nvSpPr>
            <p:spPr>
              <a:xfrm>
                <a:off x="7011052" y="1330019"/>
                <a:ext cx="4239150" cy="4314258"/>
              </a:xfrm>
              <a:prstGeom prst="rect">
                <a:avLst/>
              </a:prstGeom>
              <a:solidFill>
                <a:schemeClr val="accent2">
                  <a:lumMod val="40000"/>
                  <a:lumOff val="60000"/>
                </a:schemeClr>
              </a:solidFill>
            </p:spPr>
            <p:txBody>
              <a:bodyPr wrap="square">
                <a:spAutoFit/>
              </a:bodyPr>
              <a:lstStyle/>
              <a:p>
                <a:r>
                  <a:rPr lang="zh-CN" altLang="en-US" dirty="0">
                    <a:latin typeface="KaiTi" panose="02010609060101010101" pitchFamily="49" charset="-122"/>
                    <a:ea typeface="KaiTi" panose="02010609060101010101" pitchFamily="49" charset="-122"/>
                  </a:rPr>
                  <a:t>考虑到一个实体可能由多个标记组成，我们设计了一个</a:t>
                </a:r>
                <a:r>
                  <a:rPr lang="zh-CN" altLang="en-US" dirty="0">
                    <a:solidFill>
                      <a:srgbClr val="FF0000"/>
                    </a:solidFill>
                    <a:latin typeface="KaiTi" panose="02010609060101010101" pitchFamily="49" charset="-122"/>
                    <a:ea typeface="KaiTi" panose="02010609060101010101" pitchFamily="49" charset="-122"/>
                  </a:rPr>
                  <a:t>基于评分的分类器</a:t>
                </a:r>
                <a:r>
                  <a:rPr lang="zh-CN" altLang="en-US" dirty="0">
                    <a:latin typeface="KaiTi" panose="02010609060101010101" pitchFamily="49" charset="-122"/>
                    <a:ea typeface="KaiTi" panose="02010609060101010101" pitchFamily="49" charset="-122"/>
                  </a:rPr>
                  <a:t>，并将联合提取任务转化为细粒度的三分类问题。具体地说，对于令牌对</a:t>
                </a:r>
                <a14:m>
                  <m:oMath xmlns:m="http://schemas.openxmlformats.org/officeDocument/2006/math">
                    <m:r>
                      <a:rPr lang="en-US" altLang="zh-CN" i="1" dirty="0">
                        <a:latin typeface="Cambria Math" panose="02040503050406030204" pitchFamily="18" charset="0"/>
                        <a:ea typeface="KaiTi" panose="02010609060101010101" pitchFamily="49" charset="-122"/>
                      </a:rPr>
                      <m:t>(</m:t>
                    </m:r>
                    <m:sSub>
                      <m:sSubPr>
                        <m:ctrlPr>
                          <a:rPr lang="en-US" altLang="zh-CN" i="1" dirty="0">
                            <a:latin typeface="Cambria Math" panose="02040503050406030204" pitchFamily="18" charset="0"/>
                            <a:ea typeface="KaiTi" panose="02010609060101010101" pitchFamily="49" charset="-122"/>
                            <a:cs typeface="Times New Roman" panose="02020603050405020304" pitchFamily="18" charset="0"/>
                          </a:rPr>
                        </m:ctrlPr>
                      </m:sSubPr>
                      <m:e>
                        <m:r>
                          <a:rPr lang="en-US" altLang="zh-CN" i="1" dirty="0">
                            <a:latin typeface="Cambria Math" panose="02040503050406030204" pitchFamily="18" charset="0"/>
                            <a:ea typeface="KaiTi" panose="02010609060101010101" pitchFamily="49" charset="-122"/>
                            <a:cs typeface="Times New Roman" panose="02020603050405020304" pitchFamily="18" charset="0"/>
                          </a:rPr>
                          <m:t>𝑤</m:t>
                        </m:r>
                      </m:e>
                      <m:sub>
                        <m:r>
                          <a:rPr lang="en-US" altLang="zh-CN" i="1" dirty="0">
                            <a:latin typeface="Cambria Math" panose="02040503050406030204" pitchFamily="18" charset="0"/>
                            <a:ea typeface="KaiTi" panose="02010609060101010101" pitchFamily="49" charset="-122"/>
                            <a:cs typeface="Times New Roman" panose="02020603050405020304" pitchFamily="18" charset="0"/>
                          </a:rPr>
                          <m:t>𝑖</m:t>
                        </m:r>
                      </m:sub>
                    </m:sSub>
                    <m:r>
                      <a:rPr lang="en-US" altLang="zh-CN" i="1" dirty="0" smtClean="0">
                        <a:latin typeface="Cambria Math" panose="02040503050406030204" pitchFamily="18" charset="0"/>
                        <a:ea typeface="KaiTi" panose="02010609060101010101" pitchFamily="49" charset="-122"/>
                        <a:cs typeface="Times New Roman" panose="02020603050405020304" pitchFamily="18" charset="0"/>
                      </a:rPr>
                      <m:t> </m:t>
                    </m:r>
                    <m:r>
                      <a:rPr lang="en-US" altLang="zh-CN" b="0" i="1" dirty="0" smtClean="0">
                        <a:latin typeface="Cambria Math" panose="02040503050406030204" pitchFamily="18" charset="0"/>
                        <a:ea typeface="KaiTi" panose="02010609060101010101" pitchFamily="49" charset="-122"/>
                        <a:cs typeface="Times New Roman" panose="02020603050405020304" pitchFamily="18" charset="0"/>
                      </a:rPr>
                      <m:t>,</m:t>
                    </m:r>
                    <m:sSub>
                      <m:sSubPr>
                        <m:ctrlPr>
                          <a:rPr lang="en-US" altLang="zh-CN" i="1" dirty="0">
                            <a:latin typeface="Cambria Math" panose="02040503050406030204" pitchFamily="18" charset="0"/>
                            <a:ea typeface="KaiTi" panose="02010609060101010101" pitchFamily="49" charset="-122"/>
                            <a:cs typeface="Times New Roman" panose="02020603050405020304" pitchFamily="18" charset="0"/>
                          </a:rPr>
                        </m:ctrlPr>
                      </m:sSubPr>
                      <m:e>
                        <m:r>
                          <a:rPr lang="en-US" altLang="zh-CN" i="1" dirty="0">
                            <a:latin typeface="Cambria Math" panose="02040503050406030204" pitchFamily="18" charset="0"/>
                            <a:ea typeface="KaiTi" panose="02010609060101010101" pitchFamily="49" charset="-122"/>
                            <a:cs typeface="Times New Roman" panose="02020603050405020304" pitchFamily="18" charset="0"/>
                          </a:rPr>
                          <m:t>𝑤</m:t>
                        </m:r>
                      </m:e>
                      <m:sub>
                        <m:r>
                          <a:rPr lang="en-US" altLang="zh-CN" i="1" dirty="0">
                            <a:latin typeface="Cambria Math" panose="02040503050406030204" pitchFamily="18" charset="0"/>
                            <a:ea typeface="KaiTi" panose="02010609060101010101" pitchFamily="49" charset="-122"/>
                            <a:cs typeface="Times New Roman" panose="02020603050405020304" pitchFamily="18" charset="0"/>
                          </a:rPr>
                          <m:t>𝑗</m:t>
                        </m:r>
                      </m:sub>
                    </m:sSub>
                    <m:r>
                      <a:rPr lang="en-US" altLang="zh-CN" i="1" dirty="0">
                        <a:latin typeface="Cambria Math" panose="02040503050406030204" pitchFamily="18" charset="0"/>
                        <a:ea typeface="KaiTi" panose="02010609060101010101" pitchFamily="49" charset="-122"/>
                        <a:cs typeface="Times New Roman" panose="02020603050405020304" pitchFamily="18" charset="0"/>
                      </a:rPr>
                      <m:t>)</m:t>
                    </m:r>
                  </m:oMath>
                </a14:m>
                <a:r>
                  <a:rPr lang="zh-CN" altLang="en-US" dirty="0">
                    <a:latin typeface="KaiTi" panose="02010609060101010101" pitchFamily="49" charset="-122"/>
                    <a:ea typeface="KaiTi" panose="02010609060101010101" pitchFamily="49" charset="-122"/>
                  </a:rPr>
                  <a:t>和预定义关系</a:t>
                </a:r>
                <a14:m>
                  <m:oMath xmlns:m="http://schemas.openxmlformats.org/officeDocument/2006/math">
                    <m:r>
                      <a:rPr lang="en-US" altLang="zh-CN" i="1" dirty="0" smtClean="0">
                        <a:latin typeface="Cambria Math" panose="02040503050406030204" pitchFamily="18" charset="0"/>
                        <a:ea typeface="KaiTi" panose="02010609060101010101" pitchFamily="49" charset="-122"/>
                      </a:rPr>
                      <m:t>𝑟𝑘</m:t>
                    </m:r>
                  </m:oMath>
                </a14:m>
                <a:r>
                  <a:rPr lang="zh-CN" altLang="en-US" dirty="0">
                    <a:latin typeface="KaiTi" panose="02010609060101010101" pitchFamily="49" charset="-122"/>
                    <a:ea typeface="KaiTi" panose="02010609060101010101" pitchFamily="49" charset="-122"/>
                  </a:rPr>
                  <a:t>，基于评分的分类器测量组合</a:t>
                </a:r>
                <a14:m>
                  <m:oMath xmlns:m="http://schemas.openxmlformats.org/officeDocument/2006/math">
                    <m:r>
                      <a:rPr lang="en-US" altLang="zh-CN" i="1" dirty="0">
                        <a:latin typeface="Cambria Math" panose="02040503050406030204" pitchFamily="18" charset="0"/>
                        <a:ea typeface="KaiTi" panose="02010609060101010101" pitchFamily="49" charset="-122"/>
                      </a:rPr>
                      <m:t>(</m:t>
                    </m:r>
                    <m:sSub>
                      <m:sSubPr>
                        <m:ctrlPr>
                          <a:rPr lang="en-US" altLang="zh-CN" i="1" dirty="0">
                            <a:latin typeface="Cambria Math" panose="02040503050406030204" pitchFamily="18" charset="0"/>
                            <a:ea typeface="KaiTi" panose="02010609060101010101" pitchFamily="49" charset="-122"/>
                            <a:cs typeface="Times New Roman" panose="02020603050405020304" pitchFamily="18" charset="0"/>
                          </a:rPr>
                        </m:ctrlPr>
                      </m:sSubPr>
                      <m:e>
                        <m:r>
                          <a:rPr lang="en-US" altLang="zh-CN" i="1" dirty="0">
                            <a:latin typeface="Cambria Math" panose="02040503050406030204" pitchFamily="18" charset="0"/>
                            <a:ea typeface="KaiTi" panose="02010609060101010101" pitchFamily="49" charset="-122"/>
                            <a:cs typeface="Times New Roman" panose="02020603050405020304" pitchFamily="18" charset="0"/>
                          </a:rPr>
                          <m:t>𝑤</m:t>
                        </m:r>
                      </m:e>
                      <m:sub>
                        <m:r>
                          <a:rPr lang="en-US" altLang="zh-CN" i="1" dirty="0">
                            <a:latin typeface="Cambria Math" panose="02040503050406030204" pitchFamily="18" charset="0"/>
                            <a:ea typeface="KaiTi" panose="02010609060101010101" pitchFamily="49" charset="-122"/>
                            <a:cs typeface="Times New Roman" panose="02020603050405020304" pitchFamily="18" charset="0"/>
                          </a:rPr>
                          <m:t>𝑖</m:t>
                        </m:r>
                      </m:sub>
                    </m:sSub>
                    <m:r>
                      <a:rPr lang="en-US" altLang="zh-CN" i="1" dirty="0">
                        <a:latin typeface="Cambria Math" panose="02040503050406030204" pitchFamily="18" charset="0"/>
                        <a:ea typeface="KaiTi" panose="02010609060101010101" pitchFamily="49" charset="-122"/>
                        <a:cs typeface="Times New Roman" panose="02020603050405020304" pitchFamily="18" charset="0"/>
                      </a:rPr>
                      <m:t>,</m:t>
                    </m:r>
                    <m:sSub>
                      <m:sSubPr>
                        <m:ctrlPr>
                          <a:rPr lang="en-US" altLang="zh-CN" i="1" dirty="0">
                            <a:latin typeface="Cambria Math" panose="02040503050406030204" pitchFamily="18" charset="0"/>
                            <a:ea typeface="KaiTi" panose="02010609060101010101" pitchFamily="49" charset="-122"/>
                            <a:cs typeface="Times New Roman" panose="02020603050405020304" pitchFamily="18" charset="0"/>
                          </a:rPr>
                        </m:ctrlPr>
                      </m:sSubPr>
                      <m:e>
                        <m:r>
                          <a:rPr lang="en-US" altLang="zh-CN" i="1" dirty="0">
                            <a:latin typeface="Cambria Math" panose="02040503050406030204" pitchFamily="18" charset="0"/>
                            <a:ea typeface="KaiTi" panose="02010609060101010101" pitchFamily="49" charset="-122"/>
                            <a:cs typeface="Times New Roman" panose="02020603050405020304" pitchFamily="18" charset="0"/>
                          </a:rPr>
                          <m:t>𝑟</m:t>
                        </m:r>
                      </m:e>
                      <m:sub>
                        <m:r>
                          <a:rPr lang="en-US" altLang="zh-CN" i="1" dirty="0">
                            <a:latin typeface="Cambria Math" panose="02040503050406030204" pitchFamily="18" charset="0"/>
                            <a:ea typeface="KaiTi" panose="02010609060101010101" pitchFamily="49" charset="-122"/>
                            <a:cs typeface="Times New Roman" panose="02020603050405020304" pitchFamily="18" charset="0"/>
                          </a:rPr>
                          <m:t>𝑘</m:t>
                        </m:r>
                      </m:sub>
                    </m:sSub>
                    <m:r>
                      <a:rPr lang="en-US" altLang="zh-CN" i="1" dirty="0">
                        <a:latin typeface="Cambria Math" panose="02040503050406030204" pitchFamily="18" charset="0"/>
                        <a:ea typeface="KaiTi" panose="02010609060101010101" pitchFamily="49" charset="-122"/>
                        <a:cs typeface="Times New Roman" panose="02020603050405020304" pitchFamily="18" charset="0"/>
                      </a:rPr>
                      <m:t>,</m:t>
                    </m:r>
                    <m:sSub>
                      <m:sSubPr>
                        <m:ctrlPr>
                          <a:rPr lang="en-US" altLang="zh-CN" i="1" dirty="0">
                            <a:latin typeface="Cambria Math" panose="02040503050406030204" pitchFamily="18" charset="0"/>
                            <a:ea typeface="KaiTi" panose="02010609060101010101" pitchFamily="49" charset="-122"/>
                            <a:cs typeface="Times New Roman" panose="02020603050405020304" pitchFamily="18" charset="0"/>
                          </a:rPr>
                        </m:ctrlPr>
                      </m:sSubPr>
                      <m:e>
                        <m:r>
                          <a:rPr lang="en-US" altLang="zh-CN" i="1" dirty="0">
                            <a:latin typeface="Cambria Math" panose="02040503050406030204" pitchFamily="18" charset="0"/>
                            <a:ea typeface="KaiTi" panose="02010609060101010101" pitchFamily="49" charset="-122"/>
                            <a:cs typeface="Times New Roman" panose="02020603050405020304" pitchFamily="18" charset="0"/>
                          </a:rPr>
                          <m:t>𝑤</m:t>
                        </m:r>
                      </m:e>
                      <m:sub>
                        <m:r>
                          <a:rPr lang="en-US" altLang="zh-CN" i="1" dirty="0">
                            <a:latin typeface="Cambria Math" panose="02040503050406030204" pitchFamily="18" charset="0"/>
                            <a:ea typeface="KaiTi" panose="02010609060101010101" pitchFamily="49" charset="-122"/>
                            <a:cs typeface="Times New Roman" panose="02020603050405020304" pitchFamily="18" charset="0"/>
                          </a:rPr>
                          <m:t>𝑗</m:t>
                        </m:r>
                      </m:sub>
                    </m:sSub>
                    <m:r>
                      <a:rPr lang="en-US" altLang="zh-CN" i="1" dirty="0">
                        <a:latin typeface="Cambria Math" panose="02040503050406030204" pitchFamily="18" charset="0"/>
                        <a:ea typeface="KaiTi" panose="02010609060101010101" pitchFamily="49" charset="-122"/>
                        <a:cs typeface="Times New Roman" panose="02020603050405020304" pitchFamily="18" charset="0"/>
                      </a:rPr>
                      <m:t>)</m:t>
                    </m:r>
                  </m:oMath>
                </a14:m>
                <a:r>
                  <a:rPr lang="zh-CN" altLang="en-US" dirty="0">
                    <a:latin typeface="KaiTi" panose="02010609060101010101" pitchFamily="49" charset="-122"/>
                    <a:ea typeface="KaiTi" panose="02010609060101010101" pitchFamily="49" charset="-122"/>
                  </a:rPr>
                  <a:t>的正确性，如果组合有效，则为其分配有意义的标记，否则为“</a:t>
                </a:r>
                <a:r>
                  <a:rPr lang="en-US" altLang="zh-CN" dirty="0">
                    <a:latin typeface="KaiTi" panose="02010609060101010101" pitchFamily="49" charset="-122"/>
                    <a:ea typeface="KaiTi" panose="02010609060101010101" pitchFamily="49" charset="-122"/>
                  </a:rPr>
                  <a:t>-”</a:t>
                </a:r>
                <a:r>
                  <a:rPr lang="zh-CN" altLang="en-US" dirty="0">
                    <a:latin typeface="KaiTi" panose="02010609060101010101" pitchFamily="49" charset="-122"/>
                    <a:ea typeface="KaiTi" panose="02010609060101010101" pitchFamily="49" charset="-122"/>
                  </a:rPr>
                  <a:t>。为此，对于输入句子，</a:t>
                </a:r>
                <a14:m>
                  <m:oMath xmlns:m="http://schemas.openxmlformats.org/officeDocument/2006/math">
                    <m:r>
                      <a:rPr lang="en-US" altLang="zh-CN" i="1" dirty="0" smtClean="0">
                        <a:latin typeface="Cambria Math" panose="02040503050406030204" pitchFamily="18" charset="0"/>
                        <a:ea typeface="KaiTi" panose="02010609060101010101" pitchFamily="49" charset="-122"/>
                      </a:rPr>
                      <m:t>𝑂𝑛𝑒𝑅𝑒𝑙</m:t>
                    </m:r>
                  </m:oMath>
                </a14:m>
                <a:r>
                  <a:rPr lang="zh-CN" altLang="en-US" dirty="0">
                    <a:latin typeface="KaiTi" panose="02010609060101010101" pitchFamily="49" charset="-122"/>
                    <a:ea typeface="KaiTi" panose="02010609060101010101" pitchFamily="49" charset="-122"/>
                  </a:rPr>
                  <a:t>的输出是一个三维矩阵，每个条目对应于</a:t>
                </a:r>
                <a14:m>
                  <m:oMath xmlns:m="http://schemas.openxmlformats.org/officeDocument/2006/math">
                    <m:r>
                      <a:rPr lang="en-US" altLang="zh-CN" i="1" dirty="0">
                        <a:latin typeface="Cambria Math" panose="02040503050406030204" pitchFamily="18" charset="0"/>
                        <a:ea typeface="KaiTi" panose="02010609060101010101" pitchFamily="49" charset="-122"/>
                      </a:rPr>
                      <m:t>(</m:t>
                    </m:r>
                    <m:sSub>
                      <m:sSubPr>
                        <m:ctrlPr>
                          <a:rPr lang="en-US" altLang="zh-CN" i="1" dirty="0">
                            <a:latin typeface="Cambria Math" panose="02040503050406030204" pitchFamily="18" charset="0"/>
                            <a:ea typeface="KaiTi" panose="02010609060101010101" pitchFamily="49" charset="-122"/>
                            <a:cs typeface="Times New Roman" panose="02020603050405020304" pitchFamily="18" charset="0"/>
                          </a:rPr>
                        </m:ctrlPr>
                      </m:sSubPr>
                      <m:e>
                        <m:r>
                          <a:rPr lang="en-US" altLang="zh-CN" i="1" dirty="0">
                            <a:latin typeface="Cambria Math" panose="02040503050406030204" pitchFamily="18" charset="0"/>
                            <a:ea typeface="KaiTi" panose="02010609060101010101" pitchFamily="49" charset="-122"/>
                            <a:cs typeface="Times New Roman" panose="02020603050405020304" pitchFamily="18" charset="0"/>
                          </a:rPr>
                          <m:t>𝑤</m:t>
                        </m:r>
                      </m:e>
                      <m:sub>
                        <m:r>
                          <a:rPr lang="en-US" altLang="zh-CN" i="1" dirty="0">
                            <a:latin typeface="Cambria Math" panose="02040503050406030204" pitchFamily="18" charset="0"/>
                            <a:ea typeface="KaiTi" panose="02010609060101010101" pitchFamily="49" charset="-122"/>
                            <a:cs typeface="Times New Roman" panose="02020603050405020304" pitchFamily="18" charset="0"/>
                          </a:rPr>
                          <m:t>𝑖</m:t>
                        </m:r>
                      </m:sub>
                    </m:sSub>
                    <m:r>
                      <a:rPr lang="en-US" altLang="zh-CN" i="1" dirty="0">
                        <a:latin typeface="Cambria Math" panose="02040503050406030204" pitchFamily="18" charset="0"/>
                        <a:ea typeface="KaiTi" panose="02010609060101010101" pitchFamily="49" charset="-122"/>
                        <a:cs typeface="Times New Roman" panose="02020603050405020304" pitchFamily="18" charset="0"/>
                      </a:rPr>
                      <m:t>,</m:t>
                    </m:r>
                    <m:sSub>
                      <m:sSubPr>
                        <m:ctrlPr>
                          <a:rPr lang="en-US" altLang="zh-CN" i="1" dirty="0">
                            <a:latin typeface="Cambria Math" panose="02040503050406030204" pitchFamily="18" charset="0"/>
                            <a:ea typeface="KaiTi" panose="02010609060101010101" pitchFamily="49" charset="-122"/>
                            <a:cs typeface="Times New Roman" panose="02020603050405020304" pitchFamily="18" charset="0"/>
                          </a:rPr>
                        </m:ctrlPr>
                      </m:sSubPr>
                      <m:e>
                        <m:r>
                          <a:rPr lang="en-US" altLang="zh-CN" i="1" dirty="0">
                            <a:latin typeface="Cambria Math" panose="02040503050406030204" pitchFamily="18" charset="0"/>
                            <a:ea typeface="KaiTi" panose="02010609060101010101" pitchFamily="49" charset="-122"/>
                            <a:cs typeface="Times New Roman" panose="02020603050405020304" pitchFamily="18" charset="0"/>
                          </a:rPr>
                          <m:t>𝑟</m:t>
                        </m:r>
                      </m:e>
                      <m:sub>
                        <m:r>
                          <a:rPr lang="en-US" altLang="zh-CN" i="1" dirty="0">
                            <a:latin typeface="Cambria Math" panose="02040503050406030204" pitchFamily="18" charset="0"/>
                            <a:ea typeface="KaiTi" panose="02010609060101010101" pitchFamily="49" charset="-122"/>
                            <a:cs typeface="Times New Roman" panose="02020603050405020304" pitchFamily="18" charset="0"/>
                          </a:rPr>
                          <m:t>𝑘</m:t>
                        </m:r>
                      </m:sub>
                    </m:sSub>
                    <m:r>
                      <a:rPr lang="en-US" altLang="zh-CN" i="1" dirty="0">
                        <a:latin typeface="Cambria Math" panose="02040503050406030204" pitchFamily="18" charset="0"/>
                        <a:ea typeface="KaiTi" panose="02010609060101010101" pitchFamily="49" charset="-122"/>
                        <a:cs typeface="Times New Roman" panose="02020603050405020304" pitchFamily="18" charset="0"/>
                      </a:rPr>
                      <m:t>,</m:t>
                    </m:r>
                    <m:sSub>
                      <m:sSubPr>
                        <m:ctrlPr>
                          <a:rPr lang="en-US" altLang="zh-CN" i="1" dirty="0">
                            <a:latin typeface="Cambria Math" panose="02040503050406030204" pitchFamily="18" charset="0"/>
                            <a:ea typeface="KaiTi" panose="02010609060101010101" pitchFamily="49" charset="-122"/>
                            <a:cs typeface="Times New Roman" panose="02020603050405020304" pitchFamily="18" charset="0"/>
                          </a:rPr>
                        </m:ctrlPr>
                      </m:sSubPr>
                      <m:e>
                        <m:r>
                          <a:rPr lang="en-US" altLang="zh-CN" i="1" dirty="0">
                            <a:latin typeface="Cambria Math" panose="02040503050406030204" pitchFamily="18" charset="0"/>
                            <a:ea typeface="KaiTi" panose="02010609060101010101" pitchFamily="49" charset="-122"/>
                            <a:cs typeface="Times New Roman" panose="02020603050405020304" pitchFamily="18" charset="0"/>
                          </a:rPr>
                          <m:t>𝑤</m:t>
                        </m:r>
                      </m:e>
                      <m:sub>
                        <m:r>
                          <a:rPr lang="en-US" altLang="zh-CN" i="1" dirty="0">
                            <a:latin typeface="Cambria Math" panose="02040503050406030204" pitchFamily="18" charset="0"/>
                            <a:ea typeface="KaiTi" panose="02010609060101010101" pitchFamily="49" charset="-122"/>
                            <a:cs typeface="Times New Roman" panose="02020603050405020304" pitchFamily="18" charset="0"/>
                          </a:rPr>
                          <m:t>𝑗</m:t>
                        </m:r>
                      </m:sub>
                    </m:sSub>
                    <m:r>
                      <a:rPr lang="en-US" altLang="zh-CN" i="1" dirty="0">
                        <a:latin typeface="Cambria Math" panose="02040503050406030204" pitchFamily="18" charset="0"/>
                        <a:ea typeface="KaiTi" panose="02010609060101010101" pitchFamily="49" charset="-122"/>
                        <a:cs typeface="Times New Roman" panose="02020603050405020304" pitchFamily="18" charset="0"/>
                      </a:rPr>
                      <m:t>)</m:t>
                    </m:r>
                  </m:oMath>
                </a14:m>
                <a:r>
                  <a:rPr lang="zh-CN" altLang="en-US" dirty="0">
                    <a:latin typeface="KaiTi" panose="02010609060101010101" pitchFamily="49" charset="-122"/>
                    <a:ea typeface="KaiTi" panose="02010609060101010101" pitchFamily="49" charset="-122"/>
                  </a:rPr>
                  <a:t>的分类结果。为了准确有效地从输出矩阵中解码实体和关系，我们引入了一种新的</a:t>
                </a:r>
                <a:r>
                  <a:rPr lang="zh-CN" altLang="en-US" dirty="0">
                    <a:solidFill>
                      <a:srgbClr val="FF0000"/>
                    </a:solidFill>
                    <a:latin typeface="KaiTi" panose="02010609060101010101" pitchFamily="49" charset="-122"/>
                    <a:ea typeface="KaiTi" panose="02010609060101010101" pitchFamily="49" charset="-122"/>
                  </a:rPr>
                  <a:t>特定于关系的角标记</a:t>
                </a:r>
                <a14:m>
                  <m:oMath xmlns:m="http://schemas.openxmlformats.org/officeDocument/2006/math">
                    <m:r>
                      <a:rPr lang="zh-CN" altLang="en-US" i="1" dirty="0" smtClean="0">
                        <a:latin typeface="Cambria Math" panose="02040503050406030204" pitchFamily="18" charset="0"/>
                        <a:ea typeface="KaiTi" panose="02010609060101010101" pitchFamily="49" charset="-122"/>
                      </a:rPr>
                      <m:t>（</m:t>
                    </m:r>
                    <m:r>
                      <a:rPr lang="en-US" altLang="zh-CN" i="1" dirty="0">
                        <a:latin typeface="Cambria Math" panose="02040503050406030204" pitchFamily="18" charset="0"/>
                        <a:ea typeface="KaiTi" panose="02010609060101010101" pitchFamily="49" charset="-122"/>
                      </a:rPr>
                      <m:t>𝑅𝑒𝑙</m:t>
                    </m:r>
                    <m:r>
                      <a:rPr lang="en-US" altLang="zh-CN" i="1" dirty="0">
                        <a:latin typeface="Cambria Math" panose="02040503050406030204" pitchFamily="18" charset="0"/>
                        <a:ea typeface="KaiTi" panose="02010609060101010101" pitchFamily="49" charset="-122"/>
                      </a:rPr>
                      <m:t> </m:t>
                    </m:r>
                    <m:r>
                      <a:rPr lang="en-US" altLang="zh-CN" i="1" dirty="0" err="1">
                        <a:latin typeface="Cambria Math" panose="02040503050406030204" pitchFamily="18" charset="0"/>
                        <a:ea typeface="KaiTi" panose="02010609060101010101" pitchFamily="49" charset="-122"/>
                      </a:rPr>
                      <m:t>𝑆𝑝𝑒𝑐𝐻𝑜𝑟𝑛𝑠</m:t>
                    </m:r>
                    <m:r>
                      <a:rPr lang="en-US" altLang="zh-CN" i="1" dirty="0">
                        <a:latin typeface="Cambria Math" panose="02040503050406030204" pitchFamily="18" charset="0"/>
                        <a:ea typeface="KaiTi" panose="02010609060101010101" pitchFamily="49" charset="-122"/>
                      </a:rPr>
                      <m:t> </m:t>
                    </m:r>
                    <m:r>
                      <a:rPr lang="en-US" altLang="zh-CN" i="1" dirty="0" err="1">
                        <a:latin typeface="Cambria Math" panose="02040503050406030204" pitchFamily="18" charset="0"/>
                        <a:ea typeface="KaiTi" panose="02010609060101010101" pitchFamily="49" charset="-122"/>
                      </a:rPr>
                      <m:t>𝑇𝑎𝑔𝑔𝑖𝑛𝑔𝑓𝑜𝑟𝑠h𝑜𝑟𝑡</m:t>
                    </m:r>
                    <m:r>
                      <a:rPr lang="zh-CN" altLang="en-US" i="1" dirty="0">
                        <a:latin typeface="Cambria Math" panose="02040503050406030204" pitchFamily="18" charset="0"/>
                        <a:ea typeface="KaiTi" panose="02010609060101010101" pitchFamily="49" charset="-122"/>
                      </a:rPr>
                      <m:t>）</m:t>
                    </m:r>
                  </m:oMath>
                </a14:m>
                <a:r>
                  <a:rPr lang="zh-CN" altLang="en-US" dirty="0">
                    <a:latin typeface="KaiTi" panose="02010609060101010101" pitchFamily="49" charset="-122"/>
                    <a:ea typeface="KaiTi" panose="02010609060101010101" pitchFamily="49" charset="-122"/>
                  </a:rPr>
                  <a:t>策略来确定头部实体和尾部实体的边界标记</a:t>
                </a:r>
              </a:p>
            </p:txBody>
          </p:sp>
        </mc:Choice>
        <mc:Fallback>
          <p:sp>
            <p:nvSpPr>
              <p:cNvPr id="2" name="矩形 1">
                <a:extLst>
                  <a:ext uri="{FF2B5EF4-FFF2-40B4-BE49-F238E27FC236}">
                    <a16:creationId xmlns:a16="http://schemas.microsoft.com/office/drawing/2014/main" id="{48320599-222B-4F4A-A971-CAF181BEE178}"/>
                  </a:ext>
                </a:extLst>
              </p:cNvPr>
              <p:cNvSpPr>
                <a:spLocks noRot="1" noChangeAspect="1" noMove="1" noResize="1" noEditPoints="1" noAdjustHandles="1" noChangeArrowheads="1" noChangeShapeType="1" noTextEdit="1"/>
              </p:cNvSpPr>
              <p:nvPr/>
            </p:nvSpPr>
            <p:spPr>
              <a:xfrm>
                <a:off x="7011052" y="1330019"/>
                <a:ext cx="4239150" cy="4314258"/>
              </a:xfrm>
              <a:prstGeom prst="rect">
                <a:avLst/>
              </a:prstGeom>
              <a:blipFill>
                <a:blip r:embed="rId5"/>
                <a:stretch>
                  <a:fillRect l="-1149" t="-706" r="-6466" b="-12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85066961"/>
      </p:ext>
    </p:extLst>
  </p:cSld>
  <p:clrMapOvr>
    <a:masterClrMapping/>
  </p:clrMapOvr>
  <mc:AlternateContent xmlns:mc="http://schemas.openxmlformats.org/markup-compatibility/2006" xmlns:p14="http://schemas.microsoft.com/office/powerpoint/2010/main">
    <mc:Choice Requires="p14">
      <p:transition p14:dur="10" advClick="0" advTm="2000"/>
    </mc:Choice>
    <mc:Fallback xmlns="">
      <p:transition advClick="0" advTm="2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PA-文本框 23"/>
          <p:cNvSpPr txBox="1"/>
          <p:nvPr>
            <p:custDataLst>
              <p:tags r:id="rId1"/>
            </p:custDataLst>
          </p:nvPr>
        </p:nvSpPr>
        <p:spPr>
          <a:xfrm>
            <a:off x="1033656" y="207188"/>
            <a:ext cx="9099476" cy="425566"/>
          </a:xfrm>
          <a:prstGeom prst="rect">
            <a:avLst/>
          </a:prstGeom>
          <a:noFill/>
        </p:spPr>
        <p:txBody>
          <a:bodyPr wrap="square" lIns="0" tIns="0" rIns="0" bIns="0" rtlCol="0">
            <a:spAutoFit/>
          </a:bodyPr>
          <a:lstStyle/>
          <a:p>
            <a:pPr>
              <a:lnSpc>
                <a:spcPct val="120000"/>
              </a:lnSpc>
              <a:defRPr/>
            </a:pPr>
            <a:r>
              <a:rPr lang="zh-CN" altLang="en-US" sz="2518" b="1" dirty="0">
                <a:solidFill>
                  <a:srgbClr val="0053CC"/>
                </a:solidFill>
                <a:latin typeface="微软雅黑" panose="020B0503020204020204" pitchFamily="34" charset="-122"/>
                <a:ea typeface="微软雅黑" panose="020B0503020204020204" pitchFamily="34" charset="-122"/>
              </a:rPr>
              <a:t>方法</a:t>
            </a:r>
          </a:p>
        </p:txBody>
      </p:sp>
      <p:sp>
        <p:nvSpPr>
          <p:cNvPr id="8" name="文本框 7">
            <a:extLst>
              <a:ext uri="{FF2B5EF4-FFF2-40B4-BE49-F238E27FC236}">
                <a16:creationId xmlns:a16="http://schemas.microsoft.com/office/drawing/2014/main" id="{8903F635-A30C-4317-9348-FA4BD8133FDF}"/>
              </a:ext>
            </a:extLst>
          </p:cNvPr>
          <p:cNvSpPr txBox="1"/>
          <p:nvPr/>
        </p:nvSpPr>
        <p:spPr>
          <a:xfrm>
            <a:off x="134216" y="6339417"/>
            <a:ext cx="300082" cy="369332"/>
          </a:xfrm>
          <a:prstGeom prst="rect">
            <a:avLst/>
          </a:prstGeom>
          <a:noFill/>
        </p:spPr>
        <p:txBody>
          <a:bodyPr wrap="none" rtlCol="0">
            <a:spAutoFit/>
          </a:bodyPr>
          <a:lstStyle/>
          <a:p>
            <a:r>
              <a:rPr lang="en-US" altLang="zh-CN" b="1" dirty="0"/>
              <a:t>4</a:t>
            </a:r>
            <a:endParaRPr lang="zh-CN" altLang="en-US" b="1" dirty="0"/>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28045B36-851D-430A-8DAC-8C65E0F493F2}"/>
                  </a:ext>
                </a:extLst>
              </p:cNvPr>
              <p:cNvSpPr/>
              <p:nvPr/>
            </p:nvSpPr>
            <p:spPr>
              <a:xfrm>
                <a:off x="434298" y="2075741"/>
                <a:ext cx="11637837" cy="923330"/>
              </a:xfrm>
              <a:prstGeom prst="rect">
                <a:avLst/>
              </a:prstGeom>
              <a:solidFill>
                <a:schemeClr val="accent2">
                  <a:lumMod val="20000"/>
                  <a:lumOff val="80000"/>
                </a:schemeClr>
              </a:solidFill>
            </p:spPr>
            <p:txBody>
              <a:bodyPr wrap="square">
                <a:spAutoFit/>
              </a:bodyPr>
              <a:lstStyle/>
              <a:p>
                <a:r>
                  <a:rPr lang="zh-CN" altLang="en-US" dirty="0">
                    <a:latin typeface="Times New Roman" panose="02020603050405020304" pitchFamily="18" charset="0"/>
                    <a:ea typeface="KaiTi" panose="02010609060101010101" pitchFamily="49" charset="-122"/>
                    <a:cs typeface="Times New Roman" panose="02020603050405020304" pitchFamily="18" charset="0"/>
                  </a:rPr>
                  <a:t>给定一个句子                       具有</a:t>
                </a:r>
                <a:r>
                  <a:rPr lang="en-US" altLang="zh-CN" dirty="0">
                    <a:latin typeface="Times New Roman" panose="02020603050405020304" pitchFamily="18" charset="0"/>
                    <a:ea typeface="KaiTi" panose="02010609060101010101" pitchFamily="49" charset="-122"/>
                    <a:cs typeface="Times New Roman" panose="02020603050405020304" pitchFamily="18" charset="0"/>
                  </a:rPr>
                  <a:t>L</a:t>
                </a:r>
                <a:r>
                  <a:rPr lang="zh-CN" altLang="en-US" dirty="0">
                    <a:latin typeface="Times New Roman" panose="02020603050405020304" pitchFamily="18" charset="0"/>
                    <a:ea typeface="KaiTi" panose="02010609060101010101" pitchFamily="49" charset="-122"/>
                    <a:cs typeface="Times New Roman" panose="02020603050405020304" pitchFamily="18" charset="0"/>
                  </a:rPr>
                  <a:t>个</a:t>
                </a:r>
                <a:r>
                  <a:rPr lang="en-US" altLang="zh-CN" dirty="0">
                    <a:latin typeface="Times New Roman" panose="02020603050405020304" pitchFamily="18" charset="0"/>
                    <a:ea typeface="KaiTi" panose="02010609060101010101" pitchFamily="49" charset="-122"/>
                    <a:cs typeface="Times New Roman" panose="02020603050405020304" pitchFamily="18" charset="0"/>
                  </a:rPr>
                  <a:t>token</a:t>
                </a:r>
                <a:r>
                  <a:rPr lang="zh-CN" altLang="en-US" dirty="0">
                    <a:latin typeface="Times New Roman" panose="02020603050405020304" pitchFamily="18" charset="0"/>
                    <a:ea typeface="KaiTi" panose="02010609060101010101" pitchFamily="49" charset="-122"/>
                    <a:cs typeface="Times New Roman" panose="02020603050405020304" pitchFamily="18" charset="0"/>
                  </a:rPr>
                  <a:t>的标签，有</a:t>
                </a:r>
                <a:r>
                  <a:rPr lang="en-US" altLang="zh-CN" dirty="0">
                    <a:latin typeface="Times New Roman" panose="02020603050405020304" pitchFamily="18" charset="0"/>
                    <a:ea typeface="KaiTi" panose="02010609060101010101" pitchFamily="49" charset="-122"/>
                    <a:cs typeface="Times New Roman" panose="02020603050405020304" pitchFamily="18" charset="0"/>
                  </a:rPr>
                  <a:t>K</a:t>
                </a:r>
                <a:r>
                  <a:rPr lang="zh-CN" altLang="en-US" dirty="0">
                    <a:latin typeface="Times New Roman" panose="02020603050405020304" pitchFamily="18" charset="0"/>
                    <a:ea typeface="KaiTi" panose="02010609060101010101" pitchFamily="49" charset="-122"/>
                    <a:cs typeface="Times New Roman" panose="02020603050405020304" pitchFamily="18" charset="0"/>
                  </a:rPr>
                  <a:t>个关系是预定义的                      。</a:t>
                </a:r>
                <a:endParaRPr lang="en-US" altLang="zh-CN" dirty="0">
                  <a:latin typeface="Times New Roman" panose="02020603050405020304" pitchFamily="18" charset="0"/>
                  <a:ea typeface="KaiTi" panose="02010609060101010101" pitchFamily="49" charset="-122"/>
                  <a:cs typeface="Times New Roman" panose="02020603050405020304" pitchFamily="18" charset="0"/>
                </a:endParaRPr>
              </a:p>
              <a:p>
                <a:r>
                  <a:rPr lang="zh-CN" altLang="en-US" dirty="0">
                    <a:latin typeface="Times New Roman" panose="02020603050405020304" pitchFamily="18" charset="0"/>
                    <a:ea typeface="KaiTi" panose="02010609060101010101" pitchFamily="49" charset="-122"/>
                    <a:cs typeface="Times New Roman" panose="02020603050405020304" pitchFamily="18" charset="0"/>
                  </a:rPr>
                  <a:t>我们的目的是识别所有可能的三元组                          其中是三元组的数量，</a:t>
                </a:r>
                <a14:m>
                  <m:oMath xmlns:m="http://schemas.openxmlformats.org/officeDocument/2006/math">
                    <m:sSub>
                      <m:sSubPr>
                        <m:ctrlPr>
                          <a:rPr lang="en-US" altLang="zh-CN" i="1" dirty="0" smtClean="0">
                            <a:latin typeface="Cambria Math" panose="02040503050406030204" pitchFamily="18" charset="0"/>
                            <a:ea typeface="KaiTi" panose="02010609060101010101" pitchFamily="49" charset="-122"/>
                            <a:cs typeface="Times New Roman" panose="02020603050405020304" pitchFamily="18" charset="0"/>
                          </a:rPr>
                        </m:ctrlPr>
                      </m:sSubPr>
                      <m:e>
                        <m:r>
                          <a:rPr lang="en-US" altLang="zh-CN" b="0" i="1" dirty="0" smtClean="0">
                            <a:latin typeface="Cambria Math" panose="02040503050406030204" pitchFamily="18" charset="0"/>
                            <a:ea typeface="KaiTi" panose="02010609060101010101" pitchFamily="49" charset="-122"/>
                            <a:cs typeface="Times New Roman" panose="02020603050405020304" pitchFamily="18" charset="0"/>
                          </a:rPr>
                          <m:t>h</m:t>
                        </m:r>
                      </m:e>
                      <m:sub>
                        <m:r>
                          <a:rPr lang="en-US" altLang="zh-CN" b="0" i="1" dirty="0" smtClean="0">
                            <a:latin typeface="Cambria Math" panose="02040503050406030204" pitchFamily="18" charset="0"/>
                            <a:ea typeface="KaiTi" panose="02010609060101010101" pitchFamily="49" charset="-122"/>
                            <a:cs typeface="Times New Roman" panose="02020603050405020304" pitchFamily="18" charset="0"/>
                          </a:rPr>
                          <m:t>𝑖</m:t>
                        </m:r>
                      </m:sub>
                    </m:sSub>
                  </m:oMath>
                </a14:m>
                <a:r>
                  <a:rPr lang="zh-CN" altLang="en-US" dirty="0">
                    <a:latin typeface="Times New Roman" panose="02020603050405020304" pitchFamily="18" charset="0"/>
                    <a:ea typeface="KaiTi" panose="02010609060101010101" pitchFamily="49" charset="-122"/>
                    <a:cs typeface="Times New Roman" panose="02020603050405020304" pitchFamily="18" charset="0"/>
                  </a:rPr>
                  <a:t>，</a:t>
                </a:r>
                <a:r>
                  <a:rPr lang="en-US" altLang="zh-CN" dirty="0">
                    <a:ea typeface="KaiTi" panose="02010609060101010101" pitchFamily="49" charset="-122"/>
                    <a:cs typeface="Times New Roman" panose="02020603050405020304" pitchFamily="18" charset="0"/>
                  </a:rPr>
                  <a:t> </a:t>
                </a:r>
                <a14:m>
                  <m:oMath xmlns:m="http://schemas.openxmlformats.org/officeDocument/2006/math">
                    <m:sSub>
                      <m:sSubPr>
                        <m:ctrlPr>
                          <a:rPr lang="en-US" altLang="zh-CN" i="1" dirty="0">
                            <a:latin typeface="Cambria Math" panose="02040503050406030204" pitchFamily="18" charset="0"/>
                            <a:ea typeface="KaiTi" panose="02010609060101010101" pitchFamily="49" charset="-122"/>
                            <a:cs typeface="Times New Roman" panose="02020603050405020304" pitchFamily="18" charset="0"/>
                          </a:rPr>
                        </m:ctrlPr>
                      </m:sSubPr>
                      <m:e>
                        <m:r>
                          <a:rPr lang="en-US" altLang="zh-CN" b="0" i="1" dirty="0" smtClean="0">
                            <a:latin typeface="Cambria Math" panose="02040503050406030204" pitchFamily="18" charset="0"/>
                            <a:ea typeface="KaiTi" panose="02010609060101010101" pitchFamily="49" charset="-122"/>
                            <a:cs typeface="Times New Roman" panose="02020603050405020304" pitchFamily="18" charset="0"/>
                          </a:rPr>
                          <m:t>𝑡</m:t>
                        </m:r>
                      </m:e>
                      <m:sub>
                        <m:r>
                          <a:rPr lang="en-US" altLang="zh-CN" i="1" dirty="0">
                            <a:latin typeface="Cambria Math" panose="02040503050406030204" pitchFamily="18" charset="0"/>
                            <a:ea typeface="KaiTi" panose="02010609060101010101" pitchFamily="49" charset="-122"/>
                            <a:cs typeface="Times New Roman" panose="02020603050405020304" pitchFamily="18" charset="0"/>
                          </a:rPr>
                          <m:t>𝑖</m:t>
                        </m:r>
                      </m:sub>
                    </m:sSub>
                  </m:oMath>
                </a14:m>
                <a:r>
                  <a:rPr lang="zh-CN" altLang="en-US" dirty="0">
                    <a:latin typeface="Times New Roman" panose="02020603050405020304" pitchFamily="18" charset="0"/>
                    <a:ea typeface="KaiTi" panose="02010609060101010101" pitchFamily="49" charset="-122"/>
                    <a:cs typeface="Times New Roman" panose="02020603050405020304" pitchFamily="18" charset="0"/>
                  </a:rPr>
                  <a:t>是由几个连续标记组成的头实体和尾实体，即实体</a:t>
                </a:r>
                <a:r>
                  <a:rPr lang="en-US" altLang="zh-CN" dirty="0">
                    <a:latin typeface="Times New Roman" panose="02020603050405020304" pitchFamily="18" charset="0"/>
                    <a:ea typeface="KaiTi" panose="02010609060101010101" pitchFamily="49" charset="-122"/>
                    <a:cs typeface="Times New Roman" panose="02020603050405020304" pitchFamily="18" charset="0"/>
                  </a:rPr>
                  <a:t>.</a:t>
                </a:r>
                <a:endParaRPr lang="zh-CN" altLang="en-US" dirty="0"/>
              </a:p>
            </p:txBody>
          </p:sp>
        </mc:Choice>
        <mc:Fallback xmlns="">
          <p:sp>
            <p:nvSpPr>
              <p:cNvPr id="3" name="矩形 2">
                <a:extLst>
                  <a:ext uri="{FF2B5EF4-FFF2-40B4-BE49-F238E27FC236}">
                    <a16:creationId xmlns:a16="http://schemas.microsoft.com/office/drawing/2014/main" id="{28045B36-851D-430A-8DAC-8C65E0F493F2}"/>
                  </a:ext>
                </a:extLst>
              </p:cNvPr>
              <p:cNvSpPr>
                <a:spLocks noRot="1" noChangeAspect="1" noMove="1" noResize="1" noEditPoints="1" noAdjustHandles="1" noChangeArrowheads="1" noChangeShapeType="1" noTextEdit="1"/>
              </p:cNvSpPr>
              <p:nvPr/>
            </p:nvSpPr>
            <p:spPr>
              <a:xfrm>
                <a:off x="434298" y="2075741"/>
                <a:ext cx="11637837" cy="923330"/>
              </a:xfrm>
              <a:prstGeom prst="rect">
                <a:avLst/>
              </a:prstGeom>
              <a:blipFill>
                <a:blip r:embed="rId4"/>
                <a:stretch>
                  <a:fillRect l="-419" t="-5298" b="-10596"/>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A1B781C6-4696-4DD5-ABFA-25068F81F20B}"/>
              </a:ext>
            </a:extLst>
          </p:cNvPr>
          <p:cNvPicPr>
            <a:picLocks noChangeAspect="1"/>
          </p:cNvPicPr>
          <p:nvPr/>
        </p:nvPicPr>
        <p:blipFill>
          <a:blip r:embed="rId5"/>
          <a:stretch>
            <a:fillRect/>
          </a:stretch>
        </p:blipFill>
        <p:spPr>
          <a:xfrm>
            <a:off x="1873234" y="2171253"/>
            <a:ext cx="1356363" cy="178308"/>
          </a:xfrm>
          <a:prstGeom prst="rect">
            <a:avLst/>
          </a:prstGeom>
        </p:spPr>
      </p:pic>
      <p:pic>
        <p:nvPicPr>
          <p:cNvPr id="4" name="图片 3">
            <a:extLst>
              <a:ext uri="{FF2B5EF4-FFF2-40B4-BE49-F238E27FC236}">
                <a16:creationId xmlns:a16="http://schemas.microsoft.com/office/drawing/2014/main" id="{D4C0EEBF-8939-4E0D-9400-4F3D35AD7B65}"/>
              </a:ext>
            </a:extLst>
          </p:cNvPr>
          <p:cNvPicPr>
            <a:picLocks noChangeAspect="1"/>
          </p:cNvPicPr>
          <p:nvPr/>
        </p:nvPicPr>
        <p:blipFill>
          <a:blip r:embed="rId6"/>
          <a:stretch>
            <a:fillRect/>
          </a:stretch>
        </p:blipFill>
        <p:spPr>
          <a:xfrm>
            <a:off x="7671574" y="2171253"/>
            <a:ext cx="1290831" cy="178308"/>
          </a:xfrm>
          <a:prstGeom prst="rect">
            <a:avLst/>
          </a:prstGeom>
        </p:spPr>
      </p:pic>
      <p:pic>
        <p:nvPicPr>
          <p:cNvPr id="5" name="图片 4">
            <a:extLst>
              <a:ext uri="{FF2B5EF4-FFF2-40B4-BE49-F238E27FC236}">
                <a16:creationId xmlns:a16="http://schemas.microsoft.com/office/drawing/2014/main" id="{21398FEF-4B82-449F-BB4E-5CF4BE69C79F}"/>
              </a:ext>
            </a:extLst>
          </p:cNvPr>
          <p:cNvPicPr>
            <a:picLocks noChangeAspect="1"/>
          </p:cNvPicPr>
          <p:nvPr/>
        </p:nvPicPr>
        <p:blipFill>
          <a:blip r:embed="rId7"/>
          <a:stretch>
            <a:fillRect/>
          </a:stretch>
        </p:blipFill>
        <p:spPr>
          <a:xfrm>
            <a:off x="4195901" y="2429194"/>
            <a:ext cx="1490234" cy="216424"/>
          </a:xfrm>
          <a:prstGeom prst="rect">
            <a:avLst/>
          </a:prstGeom>
        </p:spPr>
      </p:pic>
      <p:sp>
        <p:nvSpPr>
          <p:cNvPr id="6" name="矩形 5">
            <a:extLst>
              <a:ext uri="{FF2B5EF4-FFF2-40B4-BE49-F238E27FC236}">
                <a16:creationId xmlns:a16="http://schemas.microsoft.com/office/drawing/2014/main" id="{364667B9-FACA-4614-B642-D60219A67A32}"/>
              </a:ext>
            </a:extLst>
          </p:cNvPr>
          <p:cNvSpPr/>
          <p:nvPr/>
        </p:nvSpPr>
        <p:spPr>
          <a:xfrm>
            <a:off x="284257" y="1383877"/>
            <a:ext cx="1984518" cy="369332"/>
          </a:xfrm>
          <a:prstGeom prst="rect">
            <a:avLst/>
          </a:prstGeom>
        </p:spPr>
        <p:txBody>
          <a:bodyPr wrap="none">
            <a:spAutoFit/>
          </a:bodyPr>
          <a:lstStyle/>
          <a:p>
            <a:pPr marL="285750" indent="-285750">
              <a:buFont typeface="Wingdings" panose="05000000000000000000" pitchFamily="2" charset="2"/>
              <a:buChar char="p"/>
            </a:pPr>
            <a:r>
              <a:rPr lang="zh-CN" altLang="en-US" b="1" dirty="0">
                <a:solidFill>
                  <a:srgbClr val="0070C0"/>
                </a:solidFill>
              </a:rPr>
              <a:t>Task Definition</a:t>
            </a: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B0CCC10E-22C6-4C2F-8E6F-B019110DED4D}"/>
                  </a:ext>
                </a:extLst>
              </p:cNvPr>
              <p:cNvSpPr/>
              <p:nvPr/>
            </p:nvSpPr>
            <p:spPr>
              <a:xfrm>
                <a:off x="269906" y="4159412"/>
                <a:ext cx="11637837" cy="668645"/>
              </a:xfrm>
              <a:prstGeom prst="rect">
                <a:avLst/>
              </a:prstGeom>
            </p:spPr>
            <p:txBody>
              <a:bodyPr wrap="square">
                <a:spAutoFit/>
              </a:bodyPr>
              <a:lstStyle/>
              <a:p>
                <a:r>
                  <a:rPr lang="zh-CN" altLang="en-US" dirty="0">
                    <a:latin typeface="KaiTi" panose="02010609060101010101" pitchFamily="49" charset="-122"/>
                    <a:ea typeface="KaiTi" panose="02010609060101010101" pitchFamily="49" charset="-122"/>
                  </a:rPr>
                  <a:t>对于一个句子，设计了一个分类器，为所有可能的</a:t>
                </a:r>
                <a14:m>
                  <m:oMath xmlns:m="http://schemas.openxmlformats.org/officeDocument/2006/math">
                    <m:r>
                      <a:rPr lang="en-US" altLang="zh-CN" b="0" i="1" dirty="0" smtClean="0">
                        <a:latin typeface="Cambria Math" panose="02040503050406030204" pitchFamily="18" charset="0"/>
                        <a:ea typeface="KaiTi" panose="02010609060101010101" pitchFamily="49" charset="-122"/>
                      </a:rPr>
                      <m:t>(</m:t>
                    </m:r>
                    <m:sSub>
                      <m:sSubPr>
                        <m:ctrlPr>
                          <a:rPr lang="en-US" altLang="zh-CN" i="1" dirty="0">
                            <a:latin typeface="Cambria Math" panose="02040503050406030204" pitchFamily="18" charset="0"/>
                            <a:ea typeface="KaiTi" panose="02010609060101010101" pitchFamily="49" charset="-122"/>
                            <a:cs typeface="Times New Roman" panose="02020603050405020304" pitchFamily="18" charset="0"/>
                          </a:rPr>
                        </m:ctrlPr>
                      </m:sSubPr>
                      <m:e>
                        <m:r>
                          <a:rPr lang="en-US" altLang="zh-CN" b="0" i="1" dirty="0" smtClean="0">
                            <a:latin typeface="Cambria Math" panose="02040503050406030204" pitchFamily="18" charset="0"/>
                            <a:ea typeface="KaiTi" panose="02010609060101010101" pitchFamily="49" charset="-122"/>
                            <a:cs typeface="Times New Roman" panose="02020603050405020304" pitchFamily="18" charset="0"/>
                          </a:rPr>
                          <m:t>𝑤</m:t>
                        </m:r>
                      </m:e>
                      <m:sub>
                        <m:r>
                          <a:rPr lang="en-US" altLang="zh-CN" i="1" dirty="0">
                            <a:latin typeface="Cambria Math" panose="02040503050406030204" pitchFamily="18" charset="0"/>
                            <a:ea typeface="KaiTi" panose="02010609060101010101" pitchFamily="49" charset="-122"/>
                            <a:cs typeface="Times New Roman" panose="02020603050405020304" pitchFamily="18" charset="0"/>
                          </a:rPr>
                          <m:t>𝑖</m:t>
                        </m:r>
                      </m:sub>
                    </m:sSub>
                    <m:r>
                      <a:rPr lang="en-US" altLang="zh-CN" b="0" i="1" dirty="0" smtClean="0">
                        <a:latin typeface="Cambria Math" panose="02040503050406030204" pitchFamily="18" charset="0"/>
                        <a:ea typeface="KaiTi" panose="02010609060101010101" pitchFamily="49" charset="-122"/>
                        <a:cs typeface="Times New Roman" panose="02020603050405020304" pitchFamily="18" charset="0"/>
                      </a:rPr>
                      <m:t>,</m:t>
                    </m:r>
                    <m:sSub>
                      <m:sSubPr>
                        <m:ctrlPr>
                          <a:rPr lang="en-US" altLang="zh-CN" i="1" dirty="0">
                            <a:latin typeface="Cambria Math" panose="02040503050406030204" pitchFamily="18" charset="0"/>
                            <a:ea typeface="KaiTi" panose="02010609060101010101" pitchFamily="49" charset="-122"/>
                            <a:cs typeface="Times New Roman" panose="02020603050405020304" pitchFamily="18" charset="0"/>
                          </a:rPr>
                        </m:ctrlPr>
                      </m:sSubPr>
                      <m:e>
                        <m:r>
                          <a:rPr lang="en-US" altLang="zh-CN" b="0" i="1" dirty="0" smtClean="0">
                            <a:latin typeface="Cambria Math" panose="02040503050406030204" pitchFamily="18" charset="0"/>
                            <a:ea typeface="KaiTi" panose="02010609060101010101" pitchFamily="49" charset="-122"/>
                            <a:cs typeface="Times New Roman" panose="02020603050405020304" pitchFamily="18" charset="0"/>
                          </a:rPr>
                          <m:t>𝑟</m:t>
                        </m:r>
                      </m:e>
                      <m:sub>
                        <m:r>
                          <a:rPr lang="en-US" altLang="zh-CN" b="0" i="1" dirty="0" smtClean="0">
                            <a:latin typeface="Cambria Math" panose="02040503050406030204" pitchFamily="18" charset="0"/>
                            <a:ea typeface="KaiTi" panose="02010609060101010101" pitchFamily="49" charset="-122"/>
                            <a:cs typeface="Times New Roman" panose="02020603050405020304" pitchFamily="18" charset="0"/>
                          </a:rPr>
                          <m:t>𝑘</m:t>
                        </m:r>
                      </m:sub>
                    </m:sSub>
                    <m:r>
                      <a:rPr lang="en-US" altLang="zh-CN" b="0" i="1" dirty="0" smtClean="0">
                        <a:latin typeface="Cambria Math" panose="02040503050406030204" pitchFamily="18" charset="0"/>
                        <a:ea typeface="KaiTi" panose="02010609060101010101" pitchFamily="49" charset="-122"/>
                        <a:cs typeface="Times New Roman" panose="02020603050405020304" pitchFamily="18" charset="0"/>
                      </a:rPr>
                      <m:t>,</m:t>
                    </m:r>
                    <m:sSub>
                      <m:sSubPr>
                        <m:ctrlPr>
                          <a:rPr lang="en-US" altLang="zh-CN" i="1" dirty="0" smtClean="0">
                            <a:latin typeface="Cambria Math" panose="02040503050406030204" pitchFamily="18" charset="0"/>
                            <a:ea typeface="KaiTi" panose="02010609060101010101" pitchFamily="49" charset="-122"/>
                            <a:cs typeface="Times New Roman" panose="02020603050405020304" pitchFamily="18" charset="0"/>
                          </a:rPr>
                        </m:ctrlPr>
                      </m:sSubPr>
                      <m:e>
                        <m:r>
                          <a:rPr lang="en-US" altLang="zh-CN" b="0" i="1" dirty="0" smtClean="0">
                            <a:latin typeface="Cambria Math" panose="02040503050406030204" pitchFamily="18" charset="0"/>
                            <a:ea typeface="KaiTi" panose="02010609060101010101" pitchFamily="49" charset="-122"/>
                            <a:cs typeface="Times New Roman" panose="02020603050405020304" pitchFamily="18" charset="0"/>
                          </a:rPr>
                          <m:t>𝑤</m:t>
                        </m:r>
                      </m:e>
                      <m:sub>
                        <m:r>
                          <a:rPr lang="en-US" altLang="zh-CN" b="0" i="1" dirty="0" smtClean="0">
                            <a:latin typeface="Cambria Math" panose="02040503050406030204" pitchFamily="18" charset="0"/>
                            <a:ea typeface="KaiTi" panose="02010609060101010101" pitchFamily="49" charset="-122"/>
                            <a:cs typeface="Times New Roman" panose="02020603050405020304" pitchFamily="18" charset="0"/>
                          </a:rPr>
                          <m:t>𝑗</m:t>
                        </m:r>
                      </m:sub>
                    </m:sSub>
                    <m:r>
                      <a:rPr lang="en-US" altLang="zh-CN" b="0" i="1" dirty="0" smtClean="0">
                        <a:latin typeface="Cambria Math" panose="02040503050406030204" pitchFamily="18" charset="0"/>
                        <a:ea typeface="KaiTi" panose="02010609060101010101" pitchFamily="49" charset="-122"/>
                        <a:cs typeface="Times New Roman" panose="02020603050405020304" pitchFamily="18" charset="0"/>
                      </a:rPr>
                      <m:t>)</m:t>
                    </m:r>
                  </m:oMath>
                </a14:m>
                <a:r>
                  <a:rPr lang="zh-CN" altLang="en-US" dirty="0">
                    <a:latin typeface="KaiTi" panose="02010609060101010101" pitchFamily="49" charset="-122"/>
                    <a:ea typeface="KaiTi" panose="02010609060101010101" pitchFamily="49" charset="-122"/>
                  </a:rPr>
                  <a:t>组合分配标签，其中</a:t>
                </a:r>
                <a14:m>
                  <m:oMath xmlns:m="http://schemas.openxmlformats.org/officeDocument/2006/math">
                    <m:sSub>
                      <m:sSubPr>
                        <m:ctrlPr>
                          <a:rPr lang="en-US" altLang="zh-CN" i="1" dirty="0">
                            <a:latin typeface="Cambria Math" panose="02040503050406030204" pitchFamily="18" charset="0"/>
                            <a:ea typeface="KaiTi" panose="02010609060101010101" pitchFamily="49" charset="-122"/>
                            <a:cs typeface="Times New Roman" panose="02020603050405020304" pitchFamily="18" charset="0"/>
                          </a:rPr>
                        </m:ctrlPr>
                      </m:sSubPr>
                      <m:e>
                        <m:r>
                          <a:rPr lang="en-US" altLang="zh-CN" i="1" dirty="0">
                            <a:latin typeface="Cambria Math" panose="02040503050406030204" pitchFamily="18" charset="0"/>
                            <a:ea typeface="KaiTi" panose="02010609060101010101" pitchFamily="49" charset="-122"/>
                            <a:cs typeface="Times New Roman" panose="02020603050405020304" pitchFamily="18" charset="0"/>
                          </a:rPr>
                          <m:t>𝑤</m:t>
                        </m:r>
                      </m:e>
                      <m:sub>
                        <m:r>
                          <a:rPr lang="en-US" altLang="zh-CN" i="1" dirty="0">
                            <a:latin typeface="Cambria Math" panose="02040503050406030204" pitchFamily="18" charset="0"/>
                            <a:ea typeface="KaiTi" panose="02010609060101010101" pitchFamily="49" charset="-122"/>
                            <a:cs typeface="Times New Roman" panose="02020603050405020304" pitchFamily="18" charset="0"/>
                          </a:rPr>
                          <m:t>𝑖</m:t>
                        </m:r>
                      </m:sub>
                    </m:sSub>
                    <m:r>
                      <a:rPr lang="en-US" altLang="zh-CN" b="0" i="1" dirty="0" smtClean="0">
                        <a:latin typeface="Cambria Math" panose="02040503050406030204" pitchFamily="18" charset="0"/>
                        <a:ea typeface="KaiTi" panose="02010609060101010101" pitchFamily="49" charset="-122"/>
                        <a:cs typeface="Times New Roman" panose="02020603050405020304" pitchFamily="18" charset="0"/>
                      </a:rPr>
                      <m:t>,</m:t>
                    </m:r>
                    <m:sSub>
                      <m:sSubPr>
                        <m:ctrlPr>
                          <a:rPr lang="en-US" altLang="zh-CN" i="1" dirty="0">
                            <a:latin typeface="Cambria Math" panose="02040503050406030204" pitchFamily="18" charset="0"/>
                            <a:ea typeface="KaiTi" panose="02010609060101010101" pitchFamily="49" charset="-122"/>
                            <a:cs typeface="Times New Roman" panose="02020603050405020304" pitchFamily="18" charset="0"/>
                          </a:rPr>
                        </m:ctrlPr>
                      </m:sSubPr>
                      <m:e>
                        <m:r>
                          <a:rPr lang="en-US" altLang="zh-CN" i="1" dirty="0">
                            <a:latin typeface="Cambria Math" panose="02040503050406030204" pitchFamily="18" charset="0"/>
                            <a:ea typeface="KaiTi" panose="02010609060101010101" pitchFamily="49" charset="-122"/>
                            <a:cs typeface="Times New Roman" panose="02020603050405020304" pitchFamily="18" charset="0"/>
                          </a:rPr>
                          <m:t>𝑤</m:t>
                        </m:r>
                      </m:e>
                      <m:sub>
                        <m:r>
                          <a:rPr lang="en-US" altLang="zh-CN" i="1" dirty="0">
                            <a:latin typeface="Cambria Math" panose="02040503050406030204" pitchFamily="18" charset="0"/>
                            <a:ea typeface="KaiTi" panose="02010609060101010101" pitchFamily="49" charset="-122"/>
                            <a:cs typeface="Times New Roman" panose="02020603050405020304" pitchFamily="18" charset="0"/>
                          </a:rPr>
                          <m:t>𝑗</m:t>
                        </m:r>
                      </m:sub>
                    </m:sSub>
                    <m:r>
                      <a:rPr lang="en-US" altLang="zh-CN" i="1" dirty="0">
                        <a:latin typeface="Cambria Math" panose="02040503050406030204" pitchFamily="18" charset="0"/>
                        <a:ea typeface="KaiTi" panose="02010609060101010101" pitchFamily="49" charset="-122"/>
                        <a:cs typeface="Times New Roman" panose="02020603050405020304" pitchFamily="18" charset="0"/>
                      </a:rPr>
                      <m:t> </m:t>
                    </m:r>
                  </m:oMath>
                </a14:m>
                <a:r>
                  <a:rPr lang="en-US" altLang="zh-CN" dirty="0">
                    <a:latin typeface="KaiTi" panose="02010609060101010101" pitchFamily="49" charset="-122"/>
                    <a:ea typeface="KaiTi" panose="02010609060101010101" pitchFamily="49" charset="-122"/>
                  </a:rPr>
                  <a:t>∈ </a:t>
                </a:r>
                <a14:m>
                  <m:oMath xmlns:m="http://schemas.openxmlformats.org/officeDocument/2006/math">
                    <m:r>
                      <a:rPr lang="en-US" altLang="zh-CN" i="1" dirty="0" smtClean="0">
                        <a:latin typeface="Cambria Math" panose="02040503050406030204" pitchFamily="18" charset="0"/>
                        <a:ea typeface="KaiTi" panose="02010609060101010101" pitchFamily="49" charset="-122"/>
                      </a:rPr>
                      <m:t>𝑆</m:t>
                    </m:r>
                    <m:r>
                      <a:rPr lang="en-US" altLang="zh-CN" b="0" i="0" dirty="0" smtClean="0">
                        <a:latin typeface="Cambria Math" panose="02040503050406030204" pitchFamily="18" charset="0"/>
                        <a:ea typeface="KaiTi" panose="02010609060101010101" pitchFamily="49" charset="-122"/>
                      </a:rPr>
                      <m:t>,</m:t>
                    </m:r>
                  </m:oMath>
                </a14:m>
                <a:r>
                  <a:rPr lang="en-US" altLang="zh-CN" dirty="0">
                    <a:ea typeface="KaiTi" panose="02010609060101010101" pitchFamily="49" charset="-122"/>
                    <a:cs typeface="Times New Roman" panose="02020603050405020304" pitchFamily="18" charset="0"/>
                  </a:rPr>
                  <a:t> </a:t>
                </a:r>
                <a14:m>
                  <m:oMath xmlns:m="http://schemas.openxmlformats.org/officeDocument/2006/math">
                    <m:sSub>
                      <m:sSubPr>
                        <m:ctrlPr>
                          <a:rPr lang="en-US" altLang="zh-CN" i="1" dirty="0">
                            <a:latin typeface="Cambria Math" panose="02040503050406030204" pitchFamily="18" charset="0"/>
                            <a:ea typeface="KaiTi" panose="02010609060101010101" pitchFamily="49" charset="-122"/>
                            <a:cs typeface="Times New Roman" panose="02020603050405020304" pitchFamily="18" charset="0"/>
                          </a:rPr>
                        </m:ctrlPr>
                      </m:sSubPr>
                      <m:e>
                        <m:r>
                          <a:rPr lang="en-US" altLang="zh-CN" i="1" dirty="0">
                            <a:latin typeface="Cambria Math" panose="02040503050406030204" pitchFamily="18" charset="0"/>
                            <a:ea typeface="KaiTi" panose="02010609060101010101" pitchFamily="49" charset="-122"/>
                            <a:cs typeface="Times New Roman" panose="02020603050405020304" pitchFamily="18" charset="0"/>
                          </a:rPr>
                          <m:t>𝑟</m:t>
                        </m:r>
                      </m:e>
                      <m:sub>
                        <m:r>
                          <a:rPr lang="en-US" altLang="zh-CN" i="1" dirty="0">
                            <a:latin typeface="Cambria Math" panose="02040503050406030204" pitchFamily="18" charset="0"/>
                            <a:ea typeface="KaiTi" panose="02010609060101010101" pitchFamily="49" charset="-122"/>
                            <a:cs typeface="Times New Roman" panose="02020603050405020304" pitchFamily="18" charset="0"/>
                          </a:rPr>
                          <m:t>𝑘</m:t>
                        </m:r>
                      </m:sub>
                    </m:sSub>
                    <m:r>
                      <a:rPr lang="en-US" altLang="zh-CN" i="1" dirty="0">
                        <a:latin typeface="Cambria Math" panose="02040503050406030204" pitchFamily="18" charset="0"/>
                        <a:ea typeface="KaiTi" panose="02010609060101010101" pitchFamily="49" charset="-122"/>
                        <a:cs typeface="Times New Roman" panose="02020603050405020304" pitchFamily="18" charset="0"/>
                      </a:rPr>
                      <m:t> </m:t>
                    </m:r>
                    <m:r>
                      <a:rPr lang="en-US" altLang="zh-CN" i="1" dirty="0" smtClean="0">
                        <a:latin typeface="Cambria Math" panose="02040503050406030204" pitchFamily="18" charset="0"/>
                        <a:ea typeface="KaiTi" panose="02010609060101010101" pitchFamily="49" charset="-122"/>
                      </a:rPr>
                      <m:t>∈ </m:t>
                    </m:r>
                    <m:r>
                      <a:rPr lang="en-US" altLang="zh-CN" i="1" dirty="0" smtClean="0">
                        <a:latin typeface="Cambria Math" panose="02040503050406030204" pitchFamily="18" charset="0"/>
                        <a:ea typeface="KaiTi" panose="02010609060101010101" pitchFamily="49" charset="-122"/>
                      </a:rPr>
                      <m:t>𝑅</m:t>
                    </m:r>
                  </m:oMath>
                </a14:m>
                <a:r>
                  <a:rPr lang="en-US" altLang="zh-CN" dirty="0">
                    <a:latin typeface="KaiTi" panose="02010609060101010101" pitchFamily="49" charset="-122"/>
                    <a:ea typeface="KaiTi" panose="02010609060101010101" pitchFamily="49" charset="-122"/>
                  </a:rPr>
                  <a:t>.</a:t>
                </a:r>
                <a:r>
                  <a:rPr lang="zh-CN" altLang="en-US" dirty="0">
                    <a:latin typeface="KaiTi" panose="02010609060101010101" pitchFamily="49" charset="-122"/>
                    <a:ea typeface="KaiTi" panose="02010609060101010101" pitchFamily="49" charset="-122"/>
                  </a:rPr>
                  <a:t> 维护一个三维矩阵</a:t>
                </a:r>
                <a14:m>
                  <m:oMath xmlns:m="http://schemas.openxmlformats.org/officeDocument/2006/math">
                    <m:sSup>
                      <m:sSupPr>
                        <m:ctrlPr>
                          <a:rPr lang="en-US" altLang="zh-CN" i="1" smtClean="0">
                            <a:latin typeface="Cambria Math" panose="02040503050406030204" pitchFamily="18" charset="0"/>
                            <a:ea typeface="KaiTi" panose="02010609060101010101" pitchFamily="49" charset="-122"/>
                          </a:rPr>
                        </m:ctrlPr>
                      </m:sSupPr>
                      <m:e>
                        <m:r>
                          <a:rPr lang="en-US" altLang="zh-CN" b="0" i="1" smtClean="0">
                            <a:latin typeface="Cambria Math" panose="02040503050406030204" pitchFamily="18" charset="0"/>
                            <a:ea typeface="KaiTi" panose="02010609060101010101" pitchFamily="49" charset="-122"/>
                          </a:rPr>
                          <m:t>𝑀</m:t>
                        </m:r>
                      </m:e>
                      <m:sup>
                        <m:r>
                          <a:rPr lang="en-US" altLang="zh-CN" b="0" i="1" smtClean="0">
                            <a:latin typeface="Cambria Math" panose="02040503050406030204" pitchFamily="18" charset="0"/>
                            <a:ea typeface="KaiTi" panose="02010609060101010101" pitchFamily="49" charset="-122"/>
                          </a:rPr>
                          <m:t>𝐿</m:t>
                        </m:r>
                        <m:r>
                          <a:rPr lang="en-US" altLang="zh-CN" b="0" i="1" smtClean="0">
                            <a:latin typeface="Cambria Math" panose="02040503050406030204" pitchFamily="18" charset="0"/>
                            <a:ea typeface="KaiTi" panose="02010609060101010101" pitchFamily="49" charset="-122"/>
                          </a:rPr>
                          <m:t>∗</m:t>
                        </m:r>
                        <m:r>
                          <a:rPr lang="en-US" altLang="zh-CN" b="0" i="1" smtClean="0">
                            <a:latin typeface="Cambria Math" panose="02040503050406030204" pitchFamily="18" charset="0"/>
                            <a:ea typeface="KaiTi" panose="02010609060101010101" pitchFamily="49" charset="-122"/>
                          </a:rPr>
                          <m:t>𝐾</m:t>
                        </m:r>
                        <m:r>
                          <a:rPr lang="en-US" altLang="zh-CN" b="0" i="1" smtClean="0">
                            <a:latin typeface="Cambria Math" panose="02040503050406030204" pitchFamily="18" charset="0"/>
                            <a:ea typeface="KaiTi" panose="02010609060101010101" pitchFamily="49" charset="-122"/>
                          </a:rPr>
                          <m:t>∗</m:t>
                        </m:r>
                        <m:r>
                          <a:rPr lang="en-US" altLang="zh-CN" b="0" i="1" smtClean="0">
                            <a:latin typeface="Cambria Math" panose="02040503050406030204" pitchFamily="18" charset="0"/>
                            <a:ea typeface="KaiTi" panose="02010609060101010101" pitchFamily="49" charset="-122"/>
                          </a:rPr>
                          <m:t>𝐿</m:t>
                        </m:r>
                      </m:sup>
                    </m:sSup>
                  </m:oMath>
                </a14:m>
                <a:r>
                  <a:rPr lang="zh-CN" altLang="en-US" dirty="0">
                    <a:latin typeface="KaiTi" panose="02010609060101010101" pitchFamily="49" charset="-122"/>
                    <a:ea typeface="KaiTi" panose="02010609060101010101" pitchFamily="49" charset="-122"/>
                  </a:rPr>
                  <a:t>存储分类结果（</a:t>
                </a:r>
                <a:r>
                  <a:rPr lang="en-US" altLang="zh-CN" dirty="0">
                    <a:solidFill>
                      <a:srgbClr val="FF0000"/>
                    </a:solidFill>
                  </a:rPr>
                  <a:t> Tagging </a:t>
                </a:r>
                <a:r>
                  <a:rPr lang="zh-CN" altLang="en-US" dirty="0">
                    <a:latin typeface="KaiTi" panose="02010609060101010101" pitchFamily="49" charset="-122"/>
                    <a:ea typeface="KaiTi" panose="02010609060101010101" pitchFamily="49" charset="-122"/>
                  </a:rPr>
                  <a:t>）。因此，在测试阶段，我们的任务是从矩阵</a:t>
                </a:r>
                <a14:m>
                  <m:oMath xmlns:m="http://schemas.openxmlformats.org/officeDocument/2006/math">
                    <m:r>
                      <a:rPr lang="en-US" altLang="zh-CN" i="1" dirty="0" smtClean="0">
                        <a:latin typeface="Cambria Math" panose="02040503050406030204" pitchFamily="18" charset="0"/>
                        <a:ea typeface="KaiTi" panose="02010609060101010101" pitchFamily="49" charset="-122"/>
                      </a:rPr>
                      <m:t>𝑀</m:t>
                    </m:r>
                  </m:oMath>
                </a14:m>
                <a:r>
                  <a:rPr lang="zh-CN" altLang="en-US" dirty="0">
                    <a:latin typeface="KaiTi" panose="02010609060101010101" pitchFamily="49" charset="-122"/>
                    <a:ea typeface="KaiTi" panose="02010609060101010101" pitchFamily="49" charset="-122"/>
                  </a:rPr>
                  <a:t>中</a:t>
                </a:r>
                <a:r>
                  <a:rPr lang="zh-CN" altLang="en-US" dirty="0">
                    <a:solidFill>
                      <a:srgbClr val="FF0000"/>
                    </a:solidFill>
                    <a:latin typeface="KaiTi" panose="02010609060101010101" pitchFamily="49" charset="-122"/>
                    <a:ea typeface="KaiTi" panose="02010609060101010101" pitchFamily="49" charset="-122"/>
                  </a:rPr>
                  <a:t>解码</a:t>
                </a:r>
                <a:r>
                  <a:rPr lang="zh-CN" altLang="en-US" dirty="0">
                    <a:latin typeface="KaiTi" panose="02010609060101010101" pitchFamily="49" charset="-122"/>
                    <a:ea typeface="KaiTi" panose="02010609060101010101" pitchFamily="49" charset="-122"/>
                  </a:rPr>
                  <a:t>实体和关系。</a:t>
                </a:r>
              </a:p>
            </p:txBody>
          </p:sp>
        </mc:Choice>
        <mc:Fallback xmlns="">
          <p:sp>
            <p:nvSpPr>
              <p:cNvPr id="7" name="矩形 6">
                <a:extLst>
                  <a:ext uri="{FF2B5EF4-FFF2-40B4-BE49-F238E27FC236}">
                    <a16:creationId xmlns:a16="http://schemas.microsoft.com/office/drawing/2014/main" id="{B0CCC10E-22C6-4C2F-8E6F-B019110DED4D}"/>
                  </a:ext>
                </a:extLst>
              </p:cNvPr>
              <p:cNvSpPr>
                <a:spLocks noRot="1" noChangeAspect="1" noMove="1" noResize="1" noEditPoints="1" noAdjustHandles="1" noChangeArrowheads="1" noChangeShapeType="1" noTextEdit="1"/>
              </p:cNvSpPr>
              <p:nvPr/>
            </p:nvSpPr>
            <p:spPr>
              <a:xfrm>
                <a:off x="269906" y="4159412"/>
                <a:ext cx="11637837" cy="668645"/>
              </a:xfrm>
              <a:prstGeom prst="rect">
                <a:avLst/>
              </a:prstGeom>
              <a:blipFill>
                <a:blip r:embed="rId8"/>
                <a:stretch>
                  <a:fillRect l="-419" t="-7273" r="-52" b="-13636"/>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A31E14A5-C72C-4163-9A6C-D318F5098751}"/>
              </a:ext>
            </a:extLst>
          </p:cNvPr>
          <p:cNvSpPr/>
          <p:nvPr/>
        </p:nvSpPr>
        <p:spPr>
          <a:xfrm>
            <a:off x="269906" y="3668220"/>
            <a:ext cx="2435282" cy="369332"/>
          </a:xfrm>
          <a:prstGeom prst="rect">
            <a:avLst/>
          </a:prstGeom>
        </p:spPr>
        <p:txBody>
          <a:bodyPr wrap="none">
            <a:spAutoFit/>
          </a:bodyPr>
          <a:lstStyle/>
          <a:p>
            <a:pPr marL="285750" indent="-285750">
              <a:buFont typeface="Wingdings" panose="05000000000000000000" pitchFamily="2" charset="2"/>
              <a:buChar char="p"/>
            </a:pPr>
            <a:r>
              <a:rPr lang="zh-CN" altLang="en-US" b="1" dirty="0">
                <a:solidFill>
                  <a:srgbClr val="0070C0"/>
                </a:solidFill>
                <a:latin typeface="楷体" panose="02010609060101010101" pitchFamily="49" charset="-122"/>
                <a:ea typeface="楷体" panose="02010609060101010101" pitchFamily="49" charset="-122"/>
              </a:rPr>
              <a:t>特定关系的</a:t>
            </a:r>
            <a:r>
              <a:rPr lang="en-US" altLang="zh-CN" b="1" dirty="0">
                <a:solidFill>
                  <a:srgbClr val="0070C0"/>
                </a:solidFill>
                <a:ea typeface="楷体" panose="02010609060101010101" pitchFamily="49" charset="-122"/>
              </a:rPr>
              <a:t>Tagging</a:t>
            </a:r>
            <a:endParaRPr lang="zh-CN" altLang="en-US" b="1" dirty="0">
              <a:solidFill>
                <a:srgbClr val="0070C0"/>
              </a:solidFill>
              <a:ea typeface="楷体" panose="02010609060101010101" pitchFamily="49" charset="-122"/>
            </a:endParaRPr>
          </a:p>
        </p:txBody>
      </p:sp>
    </p:spTree>
    <p:extLst>
      <p:ext uri="{BB962C8B-B14F-4D97-AF65-F5344CB8AC3E}">
        <p14:creationId xmlns:p14="http://schemas.microsoft.com/office/powerpoint/2010/main" val="2959609389"/>
      </p:ext>
    </p:extLst>
  </p:cSld>
  <p:clrMapOvr>
    <a:masterClrMapping/>
  </p:clrMapOvr>
  <mc:AlternateContent xmlns:mc="http://schemas.openxmlformats.org/markup-compatibility/2006" xmlns:p14="http://schemas.microsoft.com/office/powerpoint/2010/main">
    <mc:Choice Requires="p14">
      <p:transition p14:dur="10" advClick="0" advTm="2000"/>
    </mc:Choice>
    <mc:Fallback xmlns="">
      <p:transition advClick="0" advTm="2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PA-文本框 23"/>
          <p:cNvSpPr txBox="1"/>
          <p:nvPr>
            <p:custDataLst>
              <p:tags r:id="rId1"/>
            </p:custDataLst>
          </p:nvPr>
        </p:nvSpPr>
        <p:spPr>
          <a:xfrm>
            <a:off x="1033656" y="207188"/>
            <a:ext cx="9099476" cy="425566"/>
          </a:xfrm>
          <a:prstGeom prst="rect">
            <a:avLst/>
          </a:prstGeom>
          <a:noFill/>
        </p:spPr>
        <p:txBody>
          <a:bodyPr wrap="square" lIns="0" tIns="0" rIns="0" bIns="0" rtlCol="0">
            <a:spAutoFit/>
          </a:bodyPr>
          <a:lstStyle/>
          <a:p>
            <a:pPr>
              <a:lnSpc>
                <a:spcPct val="120000"/>
              </a:lnSpc>
              <a:defRPr/>
            </a:pPr>
            <a:r>
              <a:rPr lang="zh-CN" altLang="en-US" sz="2518" b="1" dirty="0">
                <a:solidFill>
                  <a:srgbClr val="0053CC"/>
                </a:solidFill>
                <a:latin typeface="微软雅黑" panose="020B0503020204020204" pitchFamily="34" charset="-122"/>
                <a:ea typeface="微软雅黑" panose="020B0503020204020204" pitchFamily="34" charset="-122"/>
              </a:rPr>
              <a:t>标注策略</a:t>
            </a:r>
          </a:p>
        </p:txBody>
      </p:sp>
      <p:sp>
        <p:nvSpPr>
          <p:cNvPr id="8" name="文本框 7">
            <a:extLst>
              <a:ext uri="{FF2B5EF4-FFF2-40B4-BE49-F238E27FC236}">
                <a16:creationId xmlns:a16="http://schemas.microsoft.com/office/drawing/2014/main" id="{8903F635-A30C-4317-9348-FA4BD8133FDF}"/>
              </a:ext>
            </a:extLst>
          </p:cNvPr>
          <p:cNvSpPr txBox="1"/>
          <p:nvPr/>
        </p:nvSpPr>
        <p:spPr>
          <a:xfrm>
            <a:off x="134216" y="6339417"/>
            <a:ext cx="300082" cy="369332"/>
          </a:xfrm>
          <a:prstGeom prst="rect">
            <a:avLst/>
          </a:prstGeom>
          <a:noFill/>
        </p:spPr>
        <p:txBody>
          <a:bodyPr wrap="none" rtlCol="0">
            <a:spAutoFit/>
          </a:bodyPr>
          <a:lstStyle/>
          <a:p>
            <a:r>
              <a:rPr lang="en-US" altLang="zh-CN" b="1" dirty="0"/>
              <a:t>5</a:t>
            </a:r>
            <a:endParaRPr lang="zh-CN" altLang="en-US" b="1" dirty="0"/>
          </a:p>
        </p:txBody>
      </p:sp>
      <p:sp>
        <p:nvSpPr>
          <p:cNvPr id="3" name="矩形 2">
            <a:extLst>
              <a:ext uri="{FF2B5EF4-FFF2-40B4-BE49-F238E27FC236}">
                <a16:creationId xmlns:a16="http://schemas.microsoft.com/office/drawing/2014/main" id="{28045B36-851D-430A-8DAC-8C65E0F493F2}"/>
              </a:ext>
            </a:extLst>
          </p:cNvPr>
          <p:cNvSpPr/>
          <p:nvPr/>
        </p:nvSpPr>
        <p:spPr>
          <a:xfrm>
            <a:off x="284257" y="960829"/>
            <a:ext cx="11757055" cy="646331"/>
          </a:xfrm>
          <a:prstGeom prst="rect">
            <a:avLst/>
          </a:prstGeom>
          <a:solidFill>
            <a:schemeClr val="accent2">
              <a:lumMod val="20000"/>
              <a:lumOff val="80000"/>
            </a:schemeClr>
          </a:solidFill>
        </p:spPr>
        <p:txBody>
          <a:bodyPr wrap="square">
            <a:spAutoFit/>
          </a:bodyPr>
          <a:lstStyle/>
          <a:p>
            <a:r>
              <a:rPr lang="zh-CN" altLang="en-US" dirty="0">
                <a:latin typeface="Times New Roman" panose="02020603050405020304" pitchFamily="18" charset="0"/>
                <a:ea typeface="KaiTi" panose="02010609060101010101" pitchFamily="49" charset="-122"/>
                <a:cs typeface="Times New Roman" panose="02020603050405020304" pitchFamily="18" charset="0"/>
              </a:rPr>
              <a:t>使用“</a:t>
            </a:r>
            <a:r>
              <a:rPr lang="en-US" altLang="zh-CN" dirty="0">
                <a:solidFill>
                  <a:srgbClr val="FF0000"/>
                </a:solidFill>
                <a:latin typeface="Times New Roman" panose="02020603050405020304" pitchFamily="18" charset="0"/>
                <a:ea typeface="KaiTi" panose="02010609060101010101" pitchFamily="49" charset="-122"/>
                <a:cs typeface="Times New Roman" panose="02020603050405020304" pitchFamily="18" charset="0"/>
              </a:rPr>
              <a:t>BIE</a:t>
            </a:r>
            <a:r>
              <a:rPr lang="en-US" altLang="zh-CN" dirty="0">
                <a:latin typeface="Times New Roman" panose="02020603050405020304" pitchFamily="18" charset="0"/>
                <a:ea typeface="KaiTi" panose="02010609060101010101" pitchFamily="49" charset="-122"/>
                <a:cs typeface="Times New Roman" panose="02020603050405020304" pitchFamily="18" charset="0"/>
              </a:rPr>
              <a:t>”</a:t>
            </a:r>
            <a:r>
              <a:rPr lang="zh-CN" altLang="en-US" dirty="0">
                <a:latin typeface="Times New Roman" panose="02020603050405020304" pitchFamily="18" charset="0"/>
                <a:ea typeface="KaiTi" panose="02010609060101010101" pitchFamily="49" charset="-122"/>
                <a:cs typeface="Times New Roman" panose="02020603050405020304" pitchFamily="18" charset="0"/>
              </a:rPr>
              <a:t>（开始、内部、结束）符号来指示实体中标记的位置信息。例如，“</a:t>
            </a:r>
            <a:r>
              <a:rPr lang="en-US" altLang="zh-CN" dirty="0">
                <a:latin typeface="Times New Roman" panose="02020603050405020304" pitchFamily="18" charset="0"/>
                <a:ea typeface="KaiTi" panose="02010609060101010101" pitchFamily="49" charset="-122"/>
                <a:cs typeface="Times New Roman" panose="02020603050405020304" pitchFamily="18" charset="0"/>
              </a:rPr>
              <a:t>HB”</a:t>
            </a:r>
            <a:r>
              <a:rPr lang="zh-CN" altLang="en-US" dirty="0">
                <a:latin typeface="Times New Roman" panose="02020603050405020304" pitchFamily="18" charset="0"/>
                <a:ea typeface="KaiTi" panose="02010609060101010101" pitchFamily="49" charset="-122"/>
                <a:cs typeface="Times New Roman" panose="02020603050405020304" pitchFamily="18" charset="0"/>
              </a:rPr>
              <a:t>表示头部实体的开始</a:t>
            </a:r>
            <a:r>
              <a:rPr lang="en-US" altLang="zh-CN" dirty="0">
                <a:latin typeface="Times New Roman" panose="02020603050405020304" pitchFamily="18" charset="0"/>
                <a:ea typeface="KaiTi" panose="02010609060101010101" pitchFamily="49" charset="-122"/>
                <a:cs typeface="Times New Roman" panose="02020603050405020304" pitchFamily="18" charset="0"/>
              </a:rPr>
              <a:t>token</a:t>
            </a:r>
            <a:r>
              <a:rPr lang="zh-CN" altLang="en-US" dirty="0">
                <a:latin typeface="Times New Roman" panose="02020603050405020304" pitchFamily="18" charset="0"/>
                <a:ea typeface="KaiTi" panose="02010609060101010101" pitchFamily="49" charset="-122"/>
                <a:cs typeface="Times New Roman" panose="02020603050405020304" pitchFamily="18" charset="0"/>
              </a:rPr>
              <a:t>，“</a:t>
            </a:r>
            <a:r>
              <a:rPr lang="en-US" altLang="zh-CN" dirty="0">
                <a:latin typeface="Times New Roman" panose="02020603050405020304" pitchFamily="18" charset="0"/>
                <a:ea typeface="KaiTi" panose="02010609060101010101" pitchFamily="49" charset="-122"/>
                <a:cs typeface="Times New Roman" panose="02020603050405020304" pitchFamily="18" charset="0"/>
              </a:rPr>
              <a:t>TE”</a:t>
            </a:r>
            <a:r>
              <a:rPr lang="zh-CN" altLang="en-US" dirty="0">
                <a:latin typeface="Times New Roman" panose="02020603050405020304" pitchFamily="18" charset="0"/>
                <a:ea typeface="KaiTi" panose="02010609060101010101" pitchFamily="49" charset="-122"/>
                <a:cs typeface="Times New Roman" panose="02020603050405020304" pitchFamily="18" charset="0"/>
              </a:rPr>
              <a:t>表示尾部实体的结束</a:t>
            </a:r>
            <a:r>
              <a:rPr lang="en-US" altLang="zh-CN" dirty="0">
                <a:latin typeface="Times New Roman" panose="02020603050405020304" pitchFamily="18" charset="0"/>
                <a:ea typeface="KaiTi" panose="02010609060101010101" pitchFamily="49" charset="-122"/>
                <a:cs typeface="Times New Roman" panose="02020603050405020304" pitchFamily="18" charset="0"/>
              </a:rPr>
              <a:t>token</a:t>
            </a:r>
            <a:r>
              <a:rPr lang="zh-CN" altLang="en-US" dirty="0">
                <a:latin typeface="Times New Roman" panose="02020603050405020304" pitchFamily="18" charset="0"/>
                <a:ea typeface="KaiTi" panose="02010609060101010101" pitchFamily="49" charset="-122"/>
                <a:cs typeface="Times New Roman" panose="02020603050405020304" pitchFamily="18" charset="0"/>
              </a:rPr>
              <a:t> 。</a:t>
            </a:r>
            <a:endParaRPr lang="zh-CN" altLang="en-US" dirty="0"/>
          </a:p>
        </p:txBody>
      </p:sp>
      <p:pic>
        <p:nvPicPr>
          <p:cNvPr id="5" name="图片 4">
            <a:extLst>
              <a:ext uri="{FF2B5EF4-FFF2-40B4-BE49-F238E27FC236}">
                <a16:creationId xmlns:a16="http://schemas.microsoft.com/office/drawing/2014/main" id="{D195C861-7F03-4B59-8544-EE3268EB7D85}"/>
              </a:ext>
            </a:extLst>
          </p:cNvPr>
          <p:cNvPicPr>
            <a:picLocks noChangeAspect="1"/>
          </p:cNvPicPr>
          <p:nvPr/>
        </p:nvPicPr>
        <p:blipFill>
          <a:blip r:embed="rId4"/>
          <a:stretch>
            <a:fillRect/>
          </a:stretch>
        </p:blipFill>
        <p:spPr>
          <a:xfrm>
            <a:off x="434298" y="1695236"/>
            <a:ext cx="4605581" cy="5162764"/>
          </a:xfrm>
          <a:prstGeom prst="rect">
            <a:avLst/>
          </a:prstGeom>
        </p:spPr>
      </p:pic>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A9B25614-3B98-4644-ABF2-8A2C0452A522}"/>
                  </a:ext>
                </a:extLst>
              </p:cNvPr>
              <p:cNvSpPr/>
              <p:nvPr/>
            </p:nvSpPr>
            <p:spPr>
              <a:xfrm>
                <a:off x="5155028" y="2155273"/>
                <a:ext cx="6136272" cy="646331"/>
              </a:xfrm>
              <a:prstGeom prst="rect">
                <a:avLst/>
              </a:prstGeom>
            </p:spPr>
            <p:txBody>
              <a:bodyPr wrap="square">
                <a:spAutoFit/>
              </a:bodyPr>
              <a:lstStyle/>
              <a:p>
                <a:pPr marL="285750" indent="-285750">
                  <a:buFont typeface="Wingdings" panose="05000000000000000000" pitchFamily="2" charset="2"/>
                  <a:buChar char="ü"/>
                </a:pPr>
                <a:r>
                  <a:rPr lang="zh-CN" altLang="en-US" dirty="0">
                    <a:latin typeface="KaiTi" panose="02010609060101010101" pitchFamily="49" charset="-122"/>
                    <a:ea typeface="KaiTi" panose="02010609060101010101" pitchFamily="49" charset="-122"/>
                  </a:rPr>
                  <a:t>对于表示三元组的句子（纽约市，位于，纽约州），有</a:t>
                </a:r>
                <a:r>
                  <a:rPr lang="en-US" altLang="zh-CN" dirty="0">
                    <a:latin typeface="KaiTi" panose="02010609060101010101" pitchFamily="49" charset="-122"/>
                    <a:ea typeface="KaiTi" panose="02010609060101010101" pitchFamily="49" charset="-122"/>
                  </a:rPr>
                  <a:t>9</a:t>
                </a:r>
                <a:r>
                  <a:rPr lang="zh-CN" altLang="en-US" dirty="0">
                    <a:latin typeface="KaiTi" panose="02010609060101010101" pitchFamily="49" charset="-122"/>
                    <a:ea typeface="KaiTi" panose="02010609060101010101" pitchFamily="49" charset="-122"/>
                  </a:rPr>
                  <a:t>个蓝色标记在关系</a:t>
                </a:r>
                <a14:m>
                  <m:oMath xmlns:m="http://schemas.openxmlformats.org/officeDocument/2006/math">
                    <m:sSub>
                      <m:sSubPr>
                        <m:ctrlPr>
                          <a:rPr lang="en-US" altLang="zh-CN" i="1" dirty="0">
                            <a:latin typeface="Cambria Math" panose="02040503050406030204" pitchFamily="18" charset="0"/>
                            <a:ea typeface="KaiTi" panose="02010609060101010101" pitchFamily="49" charset="-122"/>
                            <a:cs typeface="Times New Roman" panose="02020603050405020304" pitchFamily="18" charset="0"/>
                          </a:rPr>
                        </m:ctrlPr>
                      </m:sSubPr>
                      <m:e>
                        <m:r>
                          <a:rPr lang="en-US" altLang="zh-CN" b="0" i="1" dirty="0" smtClean="0">
                            <a:latin typeface="Cambria Math" panose="02040503050406030204" pitchFamily="18" charset="0"/>
                            <a:ea typeface="KaiTi" panose="02010609060101010101" pitchFamily="49" charset="-122"/>
                            <a:cs typeface="Times New Roman" panose="02020603050405020304" pitchFamily="18" charset="0"/>
                          </a:rPr>
                          <m:t>𝑀</m:t>
                        </m:r>
                      </m:e>
                      <m:sub>
                        <m:r>
                          <a:rPr lang="en-US" altLang="zh-CN" b="0" i="1" dirty="0" smtClean="0">
                            <a:latin typeface="Cambria Math" panose="02040503050406030204" pitchFamily="18" charset="0"/>
                            <a:ea typeface="KaiTi" panose="02010609060101010101" pitchFamily="49" charset="-122"/>
                            <a:cs typeface="Times New Roman" panose="02020603050405020304" pitchFamily="18" charset="0"/>
                          </a:rPr>
                          <m:t>𝑟</m:t>
                        </m:r>
                        <m:r>
                          <a:rPr lang="en-US" altLang="zh-CN" b="0" i="1" dirty="0" smtClean="0">
                            <a:latin typeface="Cambria Math" panose="02040503050406030204" pitchFamily="18" charset="0"/>
                            <a:ea typeface="KaiTi" panose="02010609060101010101" pitchFamily="49" charset="-122"/>
                            <a:cs typeface="Times New Roman" panose="02020603050405020304" pitchFamily="18" charset="0"/>
                          </a:rPr>
                          <m:t>=</m:t>
                        </m:r>
                        <m:r>
                          <a:rPr lang="en-US" altLang="zh-CN" b="0" i="1" dirty="0" smtClean="0">
                            <a:latin typeface="Cambria Math" panose="02040503050406030204" pitchFamily="18" charset="0"/>
                            <a:ea typeface="KaiTi" panose="02010609060101010101" pitchFamily="49" charset="-122"/>
                            <a:cs typeface="Times New Roman" panose="02020603050405020304" pitchFamily="18" charset="0"/>
                          </a:rPr>
                          <m:t>𝐿𝑜𝑐𝑎𝑡𝑒𝑑</m:t>
                        </m:r>
                        <m:r>
                          <a:rPr lang="en-US" altLang="zh-CN" b="0" i="1" dirty="0" smtClean="0">
                            <a:latin typeface="Cambria Math" panose="02040503050406030204" pitchFamily="18" charset="0"/>
                            <a:ea typeface="KaiTi" panose="02010609060101010101" pitchFamily="49" charset="-122"/>
                            <a:cs typeface="Times New Roman" panose="02020603050405020304" pitchFamily="18" charset="0"/>
                          </a:rPr>
                          <m:t> </m:t>
                        </m:r>
                        <m:r>
                          <a:rPr lang="en-US" altLang="zh-CN" b="0" i="1" dirty="0" smtClean="0">
                            <a:latin typeface="Cambria Math" panose="02040503050406030204" pitchFamily="18" charset="0"/>
                            <a:ea typeface="KaiTi" panose="02010609060101010101" pitchFamily="49" charset="-122"/>
                            <a:cs typeface="Times New Roman" panose="02020603050405020304" pitchFamily="18" charset="0"/>
                          </a:rPr>
                          <m:t>𝑖𝑛</m:t>
                        </m:r>
                      </m:sub>
                    </m:sSub>
                    <m:r>
                      <a:rPr lang="en-US" altLang="zh-CN" i="1" dirty="0">
                        <a:latin typeface="Cambria Math" panose="02040503050406030204" pitchFamily="18" charset="0"/>
                        <a:ea typeface="KaiTi" panose="02010609060101010101" pitchFamily="49" charset="-122"/>
                        <a:cs typeface="Times New Roman" panose="02020603050405020304" pitchFamily="18" charset="0"/>
                      </a:rPr>
                      <m:t> </m:t>
                    </m:r>
                    <m:r>
                      <a:rPr lang="zh-CN" altLang="en-US" i="1" dirty="0">
                        <a:latin typeface="Cambria Math" panose="02040503050406030204" pitchFamily="18" charset="0"/>
                        <a:ea typeface="KaiTi" panose="02010609060101010101" pitchFamily="49" charset="-122"/>
                        <a:cs typeface="Times New Roman" panose="02020603050405020304" pitchFamily="18" charset="0"/>
                      </a:rPr>
                      <m:t>中</m:t>
                    </m:r>
                  </m:oMath>
                </a14:m>
                <a:r>
                  <a:rPr lang="zh-CN" altLang="en-US" dirty="0">
                    <a:latin typeface="KaiTi" panose="02010609060101010101" pitchFamily="49" charset="-122"/>
                    <a:ea typeface="KaiTi" panose="02010609060101010101" pitchFamily="49" charset="-122"/>
                  </a:rPr>
                  <a:t>。</a:t>
                </a:r>
              </a:p>
            </p:txBody>
          </p:sp>
        </mc:Choice>
        <mc:Fallback xmlns="">
          <p:sp>
            <p:nvSpPr>
              <p:cNvPr id="6" name="矩形 5">
                <a:extLst>
                  <a:ext uri="{FF2B5EF4-FFF2-40B4-BE49-F238E27FC236}">
                    <a16:creationId xmlns:a16="http://schemas.microsoft.com/office/drawing/2014/main" id="{A9B25614-3B98-4644-ABF2-8A2C0452A522}"/>
                  </a:ext>
                </a:extLst>
              </p:cNvPr>
              <p:cNvSpPr>
                <a:spLocks noRot="1" noChangeAspect="1" noMove="1" noResize="1" noEditPoints="1" noAdjustHandles="1" noChangeArrowheads="1" noChangeShapeType="1" noTextEdit="1"/>
              </p:cNvSpPr>
              <p:nvPr/>
            </p:nvSpPr>
            <p:spPr>
              <a:xfrm>
                <a:off x="5155028" y="2155273"/>
                <a:ext cx="6136272" cy="646331"/>
              </a:xfrm>
              <a:prstGeom prst="rect">
                <a:avLst/>
              </a:prstGeom>
              <a:blipFill>
                <a:blip r:embed="rId5"/>
                <a:stretch>
                  <a:fillRect l="-696" t="-5660" b="-12264"/>
                </a:stretch>
              </a:blipFill>
            </p:spPr>
            <p:txBody>
              <a:bodyPr/>
              <a:lstStyle/>
              <a:p>
                <a:r>
                  <a:rPr lang="zh-CN" altLang="en-US">
                    <a:noFill/>
                  </a:rPr>
                  <a:t> </a:t>
                </a:r>
              </a:p>
            </p:txBody>
          </p:sp>
        </mc:Fallback>
      </mc:AlternateContent>
      <p:sp>
        <p:nvSpPr>
          <p:cNvPr id="9" name="矩形 8">
            <a:extLst>
              <a:ext uri="{FF2B5EF4-FFF2-40B4-BE49-F238E27FC236}">
                <a16:creationId xmlns:a16="http://schemas.microsoft.com/office/drawing/2014/main" id="{7FEEDE42-1794-4A67-B7FE-CF8FE3FBC9EB}"/>
              </a:ext>
            </a:extLst>
          </p:cNvPr>
          <p:cNvSpPr/>
          <p:nvPr/>
        </p:nvSpPr>
        <p:spPr>
          <a:xfrm>
            <a:off x="5155028" y="2911830"/>
            <a:ext cx="6096000" cy="646331"/>
          </a:xfrm>
          <a:prstGeom prst="rect">
            <a:avLst/>
          </a:prstGeom>
        </p:spPr>
        <p:txBody>
          <a:bodyPr>
            <a:spAutoFit/>
          </a:bodyPr>
          <a:lstStyle/>
          <a:p>
            <a:pPr marL="285750" indent="-285750">
              <a:buFont typeface="Wingdings" panose="05000000000000000000" pitchFamily="2" charset="2"/>
              <a:buChar char="ü"/>
            </a:pPr>
            <a:r>
              <a:rPr lang="zh-CN" altLang="en-US" dirty="0">
                <a:latin typeface="KaiTi" panose="02010609060101010101" pitchFamily="49" charset="-122"/>
                <a:ea typeface="KaiTi" panose="02010609060101010101" pitchFamily="49" charset="-122"/>
              </a:rPr>
              <a:t>根据实体可以通过检测其边界标记来确定的观点，我们的标记策略中使用了四种类型的标记。</a:t>
            </a:r>
          </a:p>
        </p:txBody>
      </p:sp>
      <p:sp>
        <p:nvSpPr>
          <p:cNvPr id="10" name="矩形 9">
            <a:extLst>
              <a:ext uri="{FF2B5EF4-FFF2-40B4-BE49-F238E27FC236}">
                <a16:creationId xmlns:a16="http://schemas.microsoft.com/office/drawing/2014/main" id="{9C8B3238-F223-4D7F-A2D8-C2734AA760C3}"/>
              </a:ext>
            </a:extLst>
          </p:cNvPr>
          <p:cNvSpPr/>
          <p:nvPr/>
        </p:nvSpPr>
        <p:spPr>
          <a:xfrm>
            <a:off x="5155028" y="3650123"/>
            <a:ext cx="6495866" cy="2031325"/>
          </a:xfrm>
          <a:prstGeom prst="rect">
            <a:avLst/>
          </a:prstGeom>
        </p:spPr>
        <p:txBody>
          <a:bodyPr wrap="square">
            <a:spAutoFit/>
          </a:bodyPr>
          <a:lstStyle/>
          <a:p>
            <a:pPr marL="285750" indent="-285750">
              <a:buFont typeface="Wingdings" panose="05000000000000000000" pitchFamily="2" charset="2"/>
              <a:buChar char="ü"/>
            </a:pPr>
            <a:r>
              <a:rPr lang="zh-CN" altLang="en-US" dirty="0">
                <a:latin typeface="KaiTi" panose="02010609060101010101" pitchFamily="49" charset="-122"/>
                <a:ea typeface="KaiTi" panose="02010609060101010101" pitchFamily="49" charset="-122"/>
              </a:rPr>
              <a:t>在</a:t>
            </a:r>
            <a:r>
              <a:rPr lang="en-US" altLang="zh-CN" dirty="0">
                <a:latin typeface="+mj-lt"/>
                <a:ea typeface="KaiTi" panose="02010609060101010101" pitchFamily="49" charset="-122"/>
              </a:rPr>
              <a:t>Tagging</a:t>
            </a:r>
            <a:r>
              <a:rPr lang="zh-CN" altLang="en-US" dirty="0">
                <a:latin typeface="KaiTi" panose="02010609060101010101" pitchFamily="49" charset="-122"/>
                <a:ea typeface="KaiTi" panose="02010609060101010101" pitchFamily="49" charset="-122"/>
              </a:rPr>
              <a:t>方式上，</a:t>
            </a:r>
            <a:r>
              <a:rPr lang="en-US" altLang="zh-CN" dirty="0" err="1">
                <a:latin typeface="+mj-lt"/>
                <a:ea typeface="KaiTi" panose="02010609060101010101" pitchFamily="49" charset="-122"/>
              </a:rPr>
              <a:t>OneRel</a:t>
            </a:r>
            <a:r>
              <a:rPr lang="zh-CN" altLang="en-US" dirty="0">
                <a:latin typeface="+mj-lt"/>
                <a:ea typeface="KaiTi" panose="02010609060101010101" pitchFamily="49" charset="-122"/>
              </a:rPr>
              <a:t>采取</a:t>
            </a:r>
            <a:r>
              <a:rPr lang="zh-CN" altLang="en-US" dirty="0">
                <a:latin typeface="KaiTi" panose="02010609060101010101" pitchFamily="49" charset="-122"/>
                <a:ea typeface="KaiTi" panose="02010609060101010101" pitchFamily="49" charset="-122"/>
              </a:rPr>
              <a:t>了关系特定的角标记策略</a:t>
            </a:r>
            <a:r>
              <a:rPr lang="zh-CN" altLang="en-US" dirty="0">
                <a:latin typeface="+mj-lt"/>
                <a:ea typeface="KaiTi" panose="02010609060101010101" pitchFamily="49" charset="-122"/>
              </a:rPr>
              <a:t>（</a:t>
            </a:r>
            <a:r>
              <a:rPr lang="en-US" altLang="zh-CN" dirty="0">
                <a:latin typeface="+mj-lt"/>
                <a:ea typeface="KaiTi" panose="02010609060101010101" pitchFamily="49" charset="-122"/>
              </a:rPr>
              <a:t>Rel-Spec Horns Tagging</a:t>
            </a:r>
            <a:r>
              <a:rPr lang="zh-CN" altLang="en-US" dirty="0">
                <a:latin typeface="+mj-lt"/>
                <a:ea typeface="KaiTi" panose="02010609060101010101" pitchFamily="49" charset="-122"/>
              </a:rPr>
              <a:t>），其实仍是</a:t>
            </a:r>
            <a:r>
              <a:rPr lang="en-US" altLang="zh-CN" dirty="0">
                <a:latin typeface="+mj-lt"/>
                <a:ea typeface="KaiTi" panose="02010609060101010101" pitchFamily="49" charset="-122"/>
              </a:rPr>
              <a:t>token-pair</a:t>
            </a:r>
            <a:r>
              <a:rPr lang="zh-CN" altLang="en-US" dirty="0">
                <a:latin typeface="+mj-lt"/>
                <a:ea typeface="KaiTi" panose="02010609060101010101" pitchFamily="49" charset="-122"/>
              </a:rPr>
              <a:t>，只需要</a:t>
            </a:r>
            <a:r>
              <a:rPr lang="en-US" altLang="zh-CN" dirty="0">
                <a:latin typeface="+mj-lt"/>
                <a:ea typeface="KaiTi" panose="02010609060101010101" pitchFamily="49" charset="-122"/>
              </a:rPr>
              <a:t>4</a:t>
            </a:r>
            <a:r>
              <a:rPr lang="zh-CN" altLang="en-US" dirty="0">
                <a:latin typeface="+mj-lt"/>
                <a:ea typeface="KaiTi" panose="02010609060101010101" pitchFamily="49" charset="-122"/>
              </a:rPr>
              <a:t>个标记类型就可以建模三元组（如左图所示）：</a:t>
            </a:r>
            <a:endParaRPr lang="en-US" altLang="zh-CN" dirty="0">
              <a:latin typeface="+mj-lt"/>
              <a:ea typeface="KaiTi" panose="02010609060101010101" pitchFamily="49" charset="-122"/>
            </a:endParaRPr>
          </a:p>
          <a:p>
            <a:pPr marL="285750" indent="-285750">
              <a:buFont typeface="Arial" panose="020B0604020202020204" pitchFamily="34" charset="0"/>
              <a:buChar char="•"/>
            </a:pPr>
            <a:r>
              <a:rPr lang="en-US" altLang="zh-CN" dirty="0">
                <a:solidFill>
                  <a:srgbClr val="FF0000"/>
                </a:solidFill>
                <a:latin typeface="+mj-lt"/>
                <a:ea typeface="KaiTi" panose="02010609060101010101" pitchFamily="49" charset="-122"/>
              </a:rPr>
              <a:t>HB-TB</a:t>
            </a:r>
            <a:r>
              <a:rPr lang="zh-CN" altLang="en-US" dirty="0">
                <a:latin typeface="+mj-lt"/>
                <a:ea typeface="KaiTi" panose="02010609060101010101" pitchFamily="49" charset="-122"/>
              </a:rPr>
              <a:t>：头实体的开始</a:t>
            </a:r>
            <a:r>
              <a:rPr lang="en-US" altLang="zh-CN" dirty="0">
                <a:latin typeface="+mj-lt"/>
                <a:ea typeface="KaiTi" panose="02010609060101010101" pitchFamily="49" charset="-122"/>
              </a:rPr>
              <a:t>token </a:t>
            </a:r>
            <a:r>
              <a:rPr lang="zh-CN" altLang="en-US" dirty="0">
                <a:latin typeface="+mj-lt"/>
                <a:ea typeface="KaiTi" panose="02010609060101010101" pitchFamily="49" charset="-122"/>
              </a:rPr>
              <a:t>与 尾实体的开始</a:t>
            </a:r>
            <a:r>
              <a:rPr lang="en-US" altLang="zh-CN" dirty="0">
                <a:latin typeface="+mj-lt"/>
                <a:ea typeface="KaiTi" panose="02010609060101010101" pitchFamily="49" charset="-122"/>
              </a:rPr>
              <a:t>token </a:t>
            </a:r>
            <a:r>
              <a:rPr lang="zh-CN" altLang="en-US" dirty="0">
                <a:latin typeface="+mj-lt"/>
                <a:ea typeface="KaiTi" panose="02010609060101010101" pitchFamily="49" charset="-122"/>
              </a:rPr>
              <a:t>进行连接。</a:t>
            </a:r>
            <a:endParaRPr lang="en-US" altLang="zh-CN" dirty="0">
              <a:latin typeface="+mj-lt"/>
              <a:ea typeface="KaiTi" panose="02010609060101010101" pitchFamily="49" charset="-122"/>
            </a:endParaRPr>
          </a:p>
          <a:p>
            <a:pPr marL="285750" indent="-285750">
              <a:buFont typeface="Arial" panose="020B0604020202020204" pitchFamily="34" charset="0"/>
              <a:buChar char="•"/>
            </a:pPr>
            <a:r>
              <a:rPr lang="en-US" altLang="zh-CN" dirty="0">
                <a:solidFill>
                  <a:srgbClr val="FF0000"/>
                </a:solidFill>
                <a:latin typeface="+mj-lt"/>
                <a:ea typeface="KaiTi" panose="02010609060101010101" pitchFamily="49" charset="-122"/>
              </a:rPr>
              <a:t>HB-TE</a:t>
            </a:r>
            <a:r>
              <a:rPr lang="zh-CN" altLang="en-US" dirty="0">
                <a:latin typeface="+mj-lt"/>
                <a:ea typeface="KaiTi" panose="02010609060101010101" pitchFamily="49" charset="-122"/>
              </a:rPr>
              <a:t>：头实体的开始</a:t>
            </a:r>
            <a:r>
              <a:rPr lang="en-US" altLang="zh-CN" dirty="0">
                <a:latin typeface="+mj-lt"/>
                <a:ea typeface="KaiTi" panose="02010609060101010101" pitchFamily="49" charset="-122"/>
              </a:rPr>
              <a:t>token </a:t>
            </a:r>
            <a:r>
              <a:rPr lang="zh-CN" altLang="en-US" dirty="0">
                <a:latin typeface="+mj-lt"/>
                <a:ea typeface="KaiTi" panose="02010609060101010101" pitchFamily="49" charset="-122"/>
              </a:rPr>
              <a:t>与 尾实体的结束</a:t>
            </a:r>
            <a:r>
              <a:rPr lang="en-US" altLang="zh-CN" dirty="0">
                <a:latin typeface="+mj-lt"/>
                <a:ea typeface="KaiTi" panose="02010609060101010101" pitchFamily="49" charset="-122"/>
              </a:rPr>
              <a:t>token </a:t>
            </a:r>
            <a:r>
              <a:rPr lang="zh-CN" altLang="en-US" dirty="0">
                <a:latin typeface="+mj-lt"/>
                <a:ea typeface="KaiTi" panose="02010609060101010101" pitchFamily="49" charset="-122"/>
              </a:rPr>
              <a:t>进行连接。</a:t>
            </a:r>
            <a:endParaRPr lang="en-US" altLang="zh-CN" dirty="0">
              <a:latin typeface="+mj-lt"/>
              <a:ea typeface="KaiTi" panose="02010609060101010101" pitchFamily="49" charset="-122"/>
            </a:endParaRPr>
          </a:p>
          <a:p>
            <a:pPr marL="285750" indent="-285750">
              <a:buFont typeface="Arial" panose="020B0604020202020204" pitchFamily="34" charset="0"/>
              <a:buChar char="•"/>
            </a:pPr>
            <a:r>
              <a:rPr lang="en-US" altLang="zh-CN" dirty="0">
                <a:solidFill>
                  <a:srgbClr val="FF0000"/>
                </a:solidFill>
                <a:latin typeface="+mj-lt"/>
                <a:ea typeface="KaiTi" panose="02010609060101010101" pitchFamily="49" charset="-122"/>
              </a:rPr>
              <a:t>HE-TE</a:t>
            </a:r>
            <a:r>
              <a:rPr lang="zh-CN" altLang="en-US" dirty="0">
                <a:latin typeface="+mj-lt"/>
                <a:ea typeface="KaiTi" panose="02010609060101010101" pitchFamily="49" charset="-122"/>
              </a:rPr>
              <a:t>：头实体的结束</a:t>
            </a:r>
            <a:r>
              <a:rPr lang="en-US" altLang="zh-CN" dirty="0">
                <a:latin typeface="+mj-lt"/>
                <a:ea typeface="KaiTi" panose="02010609060101010101" pitchFamily="49" charset="-122"/>
              </a:rPr>
              <a:t>token </a:t>
            </a:r>
            <a:r>
              <a:rPr lang="zh-CN" altLang="en-US" dirty="0">
                <a:latin typeface="+mj-lt"/>
                <a:ea typeface="KaiTi" panose="02010609060101010101" pitchFamily="49" charset="-122"/>
              </a:rPr>
              <a:t>与 尾实体的结束</a:t>
            </a:r>
            <a:r>
              <a:rPr lang="en-US" altLang="zh-CN" dirty="0">
                <a:latin typeface="+mj-lt"/>
                <a:ea typeface="KaiTi" panose="02010609060101010101" pitchFamily="49" charset="-122"/>
              </a:rPr>
              <a:t>token </a:t>
            </a:r>
            <a:r>
              <a:rPr lang="zh-CN" altLang="en-US" dirty="0">
                <a:latin typeface="+mj-lt"/>
                <a:ea typeface="KaiTi" panose="02010609060101010101" pitchFamily="49" charset="-122"/>
              </a:rPr>
              <a:t>进行连接。</a:t>
            </a:r>
            <a:endParaRPr lang="en-US" altLang="zh-CN" dirty="0">
              <a:latin typeface="+mj-lt"/>
              <a:ea typeface="KaiTi" panose="02010609060101010101" pitchFamily="49" charset="-122"/>
            </a:endParaRPr>
          </a:p>
          <a:p>
            <a:pPr marL="285750" indent="-285750">
              <a:buFont typeface="Arial" panose="020B0604020202020204" pitchFamily="34" charset="0"/>
              <a:buChar char="•"/>
            </a:pPr>
            <a:r>
              <a:rPr lang="en-US" altLang="zh-CN" dirty="0">
                <a:solidFill>
                  <a:srgbClr val="FF0000"/>
                </a:solidFill>
                <a:latin typeface="KaiTi" panose="02010609060101010101" pitchFamily="49" charset="-122"/>
                <a:ea typeface="KaiTi" panose="02010609060101010101" pitchFamily="49" charset="-122"/>
              </a:rPr>
              <a:t>-</a:t>
            </a:r>
            <a:r>
              <a:rPr lang="zh-CN" altLang="en-US" dirty="0">
                <a:latin typeface="KaiTi" panose="02010609060101010101" pitchFamily="49" charset="-122"/>
                <a:ea typeface="KaiTi" panose="02010609060101010101" pitchFamily="49" charset="-122"/>
              </a:rPr>
              <a:t>：不存在连接关系。</a:t>
            </a:r>
          </a:p>
        </p:txBody>
      </p:sp>
    </p:spTree>
    <p:extLst>
      <p:ext uri="{BB962C8B-B14F-4D97-AF65-F5344CB8AC3E}">
        <p14:creationId xmlns:p14="http://schemas.microsoft.com/office/powerpoint/2010/main" val="370132465"/>
      </p:ext>
    </p:extLst>
  </p:cSld>
  <p:clrMapOvr>
    <a:masterClrMapping/>
  </p:clrMapOvr>
  <mc:AlternateContent xmlns:mc="http://schemas.openxmlformats.org/markup-compatibility/2006" xmlns:p14="http://schemas.microsoft.com/office/powerpoint/2010/main">
    <mc:Choice Requires="p14">
      <p:transition p14:dur="10" advClick="0" advTm="2000"/>
    </mc:Choice>
    <mc:Fallback xmlns="">
      <p:transition advClick="0" advTm="2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PA-文本框 23"/>
          <p:cNvSpPr txBox="1"/>
          <p:nvPr>
            <p:custDataLst>
              <p:tags r:id="rId1"/>
            </p:custDataLst>
          </p:nvPr>
        </p:nvSpPr>
        <p:spPr>
          <a:xfrm>
            <a:off x="1033656" y="207188"/>
            <a:ext cx="9099476" cy="425566"/>
          </a:xfrm>
          <a:prstGeom prst="rect">
            <a:avLst/>
          </a:prstGeom>
          <a:noFill/>
        </p:spPr>
        <p:txBody>
          <a:bodyPr wrap="square" lIns="0" tIns="0" rIns="0" bIns="0" rtlCol="0">
            <a:spAutoFit/>
          </a:bodyPr>
          <a:lstStyle/>
          <a:p>
            <a:pPr>
              <a:lnSpc>
                <a:spcPct val="120000"/>
              </a:lnSpc>
              <a:defRPr/>
            </a:pPr>
            <a:r>
              <a:rPr lang="zh-CN" altLang="en-US" sz="2518" b="1" dirty="0">
                <a:solidFill>
                  <a:srgbClr val="0053CC"/>
                </a:solidFill>
                <a:latin typeface="微软雅黑" panose="020B0503020204020204" pitchFamily="34" charset="-122"/>
                <a:ea typeface="微软雅黑" panose="020B0503020204020204" pitchFamily="34" charset="-122"/>
              </a:rPr>
              <a:t>标注策略</a:t>
            </a:r>
          </a:p>
        </p:txBody>
      </p:sp>
      <p:sp>
        <p:nvSpPr>
          <p:cNvPr id="8" name="文本框 7">
            <a:extLst>
              <a:ext uri="{FF2B5EF4-FFF2-40B4-BE49-F238E27FC236}">
                <a16:creationId xmlns:a16="http://schemas.microsoft.com/office/drawing/2014/main" id="{8903F635-A30C-4317-9348-FA4BD8133FDF}"/>
              </a:ext>
            </a:extLst>
          </p:cNvPr>
          <p:cNvSpPr txBox="1"/>
          <p:nvPr/>
        </p:nvSpPr>
        <p:spPr>
          <a:xfrm>
            <a:off x="134216" y="6339417"/>
            <a:ext cx="300082" cy="369332"/>
          </a:xfrm>
          <a:prstGeom prst="rect">
            <a:avLst/>
          </a:prstGeom>
          <a:noFill/>
        </p:spPr>
        <p:txBody>
          <a:bodyPr wrap="none" rtlCol="0">
            <a:spAutoFit/>
          </a:bodyPr>
          <a:lstStyle/>
          <a:p>
            <a:r>
              <a:rPr lang="en-US" altLang="zh-CN" b="1" dirty="0"/>
              <a:t>5</a:t>
            </a:r>
            <a:endParaRPr lang="zh-CN" altLang="en-US" b="1" dirty="0"/>
          </a:p>
        </p:txBody>
      </p:sp>
      <p:sp>
        <p:nvSpPr>
          <p:cNvPr id="3" name="矩形 2">
            <a:extLst>
              <a:ext uri="{FF2B5EF4-FFF2-40B4-BE49-F238E27FC236}">
                <a16:creationId xmlns:a16="http://schemas.microsoft.com/office/drawing/2014/main" id="{28045B36-851D-430A-8DAC-8C65E0F493F2}"/>
              </a:ext>
            </a:extLst>
          </p:cNvPr>
          <p:cNvSpPr/>
          <p:nvPr/>
        </p:nvSpPr>
        <p:spPr>
          <a:xfrm>
            <a:off x="284257" y="960829"/>
            <a:ext cx="11757055" cy="646331"/>
          </a:xfrm>
          <a:prstGeom prst="rect">
            <a:avLst/>
          </a:prstGeom>
          <a:solidFill>
            <a:schemeClr val="accent2">
              <a:lumMod val="20000"/>
              <a:lumOff val="80000"/>
            </a:schemeClr>
          </a:solidFill>
        </p:spPr>
        <p:txBody>
          <a:bodyPr wrap="square">
            <a:spAutoFit/>
          </a:bodyPr>
          <a:lstStyle/>
          <a:p>
            <a:r>
              <a:rPr lang="zh-CN" altLang="en-US" dirty="0">
                <a:latin typeface="Times New Roman" panose="02020603050405020304" pitchFamily="18" charset="0"/>
                <a:ea typeface="KaiTi" panose="02010609060101010101" pitchFamily="49" charset="-122"/>
                <a:cs typeface="Times New Roman" panose="02020603050405020304" pitchFamily="18" charset="0"/>
              </a:rPr>
              <a:t>我们可以从图</a:t>
            </a:r>
            <a:r>
              <a:rPr lang="en-US" altLang="zh-CN" dirty="0">
                <a:latin typeface="Times New Roman" panose="02020603050405020304" pitchFamily="18" charset="0"/>
                <a:ea typeface="KaiTi" panose="02010609060101010101" pitchFamily="49" charset="-122"/>
                <a:cs typeface="Times New Roman" panose="02020603050405020304" pitchFamily="18" charset="0"/>
              </a:rPr>
              <a:t>2</a:t>
            </a:r>
            <a:r>
              <a:rPr lang="zh-CN" altLang="en-US" dirty="0">
                <a:latin typeface="Times New Roman" panose="02020603050405020304" pitchFamily="18" charset="0"/>
                <a:ea typeface="KaiTi" panose="02010609060101010101" pitchFamily="49" charset="-122"/>
                <a:cs typeface="Times New Roman" panose="02020603050405020304" pitchFamily="18" charset="0"/>
              </a:rPr>
              <a:t>（</a:t>
            </a:r>
            <a:r>
              <a:rPr lang="en-US" altLang="zh-CN" dirty="0">
                <a:latin typeface="Times New Roman" panose="02020603050405020304" pitchFamily="18" charset="0"/>
                <a:ea typeface="KaiTi" panose="02010609060101010101" pitchFamily="49" charset="-122"/>
                <a:cs typeface="Times New Roman" panose="02020603050405020304" pitchFamily="18" charset="0"/>
              </a:rPr>
              <a:t>b</a:t>
            </a:r>
            <a:r>
              <a:rPr lang="zh-CN" altLang="en-US" dirty="0">
                <a:latin typeface="Times New Roman" panose="02020603050405020304" pitchFamily="18" charset="0"/>
                <a:ea typeface="KaiTi" panose="02010609060101010101" pitchFamily="49" charset="-122"/>
                <a:cs typeface="Times New Roman" panose="02020603050405020304" pitchFamily="18" charset="0"/>
              </a:rPr>
              <a:t>）和（</a:t>
            </a:r>
            <a:r>
              <a:rPr lang="en-US" altLang="zh-CN" dirty="0">
                <a:latin typeface="Times New Roman" panose="02020603050405020304" pitchFamily="18" charset="0"/>
                <a:ea typeface="KaiTi" panose="02010609060101010101" pitchFamily="49" charset="-122"/>
                <a:cs typeface="Times New Roman" panose="02020603050405020304" pitchFamily="18" charset="0"/>
              </a:rPr>
              <a:t>c</a:t>
            </a:r>
            <a:r>
              <a:rPr lang="zh-CN" altLang="en-US" dirty="0">
                <a:latin typeface="Times New Roman" panose="02020603050405020304" pitchFamily="18" charset="0"/>
                <a:ea typeface="KaiTi" panose="02010609060101010101" pitchFamily="49" charset="-122"/>
                <a:cs typeface="Times New Roman" panose="02020603050405020304" pitchFamily="18" charset="0"/>
              </a:rPr>
              <a:t>）中看到，因为只有矩形的三个角需要标记，所以我们生动地将这种方法命名为</a:t>
            </a:r>
            <a:r>
              <a:rPr lang="en-US" altLang="zh-CN" dirty="0">
                <a:latin typeface="Times New Roman" panose="02020603050405020304" pitchFamily="18" charset="0"/>
                <a:ea typeface="KaiTi" panose="02010609060101010101" pitchFamily="49" charset="-122"/>
                <a:cs typeface="Times New Roman" panose="02020603050405020304" pitchFamily="18" charset="0"/>
              </a:rPr>
              <a:t>Rel Spec Horns tagging</a:t>
            </a:r>
            <a:r>
              <a:rPr lang="zh-CN" altLang="en-US" dirty="0">
                <a:latin typeface="Times New Roman" panose="02020603050405020304" pitchFamily="18" charset="0"/>
                <a:ea typeface="KaiTi" panose="02010609060101010101" pitchFamily="49" charset="-122"/>
                <a:cs typeface="Times New Roman" panose="02020603050405020304" pitchFamily="18" charset="0"/>
              </a:rPr>
              <a:t>。</a:t>
            </a:r>
            <a:endParaRPr lang="zh-CN" altLang="en-US" dirty="0"/>
          </a:p>
        </p:txBody>
      </p:sp>
      <p:pic>
        <p:nvPicPr>
          <p:cNvPr id="2" name="图片 1">
            <a:extLst>
              <a:ext uri="{FF2B5EF4-FFF2-40B4-BE49-F238E27FC236}">
                <a16:creationId xmlns:a16="http://schemas.microsoft.com/office/drawing/2014/main" id="{3BAC3E16-6AD3-4782-9869-B65D0ADBE0FC}"/>
              </a:ext>
            </a:extLst>
          </p:cNvPr>
          <p:cNvPicPr>
            <a:picLocks noChangeAspect="1"/>
          </p:cNvPicPr>
          <p:nvPr/>
        </p:nvPicPr>
        <p:blipFill>
          <a:blip r:embed="rId4"/>
          <a:stretch>
            <a:fillRect/>
          </a:stretch>
        </p:blipFill>
        <p:spPr>
          <a:xfrm>
            <a:off x="1604337" y="1582228"/>
            <a:ext cx="9116893" cy="5181692"/>
          </a:xfrm>
          <a:prstGeom prst="rect">
            <a:avLst/>
          </a:prstGeom>
        </p:spPr>
      </p:pic>
    </p:spTree>
    <p:extLst>
      <p:ext uri="{BB962C8B-B14F-4D97-AF65-F5344CB8AC3E}">
        <p14:creationId xmlns:p14="http://schemas.microsoft.com/office/powerpoint/2010/main" val="1000627511"/>
      </p:ext>
    </p:extLst>
  </p:cSld>
  <p:clrMapOvr>
    <a:masterClrMapping/>
  </p:clrMapOvr>
  <mc:AlternateContent xmlns:mc="http://schemas.openxmlformats.org/markup-compatibility/2006" xmlns:p14="http://schemas.microsoft.com/office/powerpoint/2010/main">
    <mc:Choice Requires="p14">
      <p:transition p14:dur="10" advClick="0" advTm="2000"/>
    </mc:Choice>
    <mc:Fallback xmlns="">
      <p:transition advClick="0" advTm="2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话气泡: 椭圆形 17">
            <a:extLst>
              <a:ext uri="{FF2B5EF4-FFF2-40B4-BE49-F238E27FC236}">
                <a16:creationId xmlns:a16="http://schemas.microsoft.com/office/drawing/2014/main" id="{EA8868F2-0F32-4754-B339-48C394A3BC54}"/>
              </a:ext>
            </a:extLst>
          </p:cNvPr>
          <p:cNvSpPr/>
          <p:nvPr/>
        </p:nvSpPr>
        <p:spPr>
          <a:xfrm>
            <a:off x="10596152" y="24887"/>
            <a:ext cx="1422955" cy="954552"/>
          </a:xfrm>
          <a:prstGeom prst="wedgeEllipseCallout">
            <a:avLst>
              <a:gd name="adj1" fmla="val 42582"/>
              <a:gd name="adj2" fmla="val 303438"/>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600" kern="100" dirty="0">
                <a:latin typeface="Times New Roman" panose="02020603050405020304" pitchFamily="18" charset="0"/>
                <a:ea typeface="KaiTi" panose="02010609060101010101" pitchFamily="49" charset="-122"/>
                <a:cs typeface="Times New Roman" panose="02020603050405020304" pitchFamily="18" charset="0"/>
              </a:rPr>
              <a:t>一个实体出现在多个关系三元组中；</a:t>
            </a:r>
            <a:endParaRPr lang="zh-CN" altLang="en-US" sz="1600" dirty="0"/>
          </a:p>
        </p:txBody>
      </p:sp>
      <p:sp>
        <p:nvSpPr>
          <p:cNvPr id="29" name="PA-文本框 23"/>
          <p:cNvSpPr txBox="1"/>
          <p:nvPr>
            <p:custDataLst>
              <p:tags r:id="rId1"/>
            </p:custDataLst>
          </p:nvPr>
        </p:nvSpPr>
        <p:spPr>
          <a:xfrm>
            <a:off x="1033656" y="207188"/>
            <a:ext cx="9099476" cy="425566"/>
          </a:xfrm>
          <a:prstGeom prst="rect">
            <a:avLst/>
          </a:prstGeom>
          <a:noFill/>
        </p:spPr>
        <p:txBody>
          <a:bodyPr wrap="square" lIns="0" tIns="0" rIns="0" bIns="0" rtlCol="0">
            <a:spAutoFit/>
          </a:bodyPr>
          <a:lstStyle/>
          <a:p>
            <a:pPr>
              <a:lnSpc>
                <a:spcPct val="120000"/>
              </a:lnSpc>
              <a:defRPr/>
            </a:pPr>
            <a:r>
              <a:rPr lang="zh-CN" altLang="en-US" sz="2518" b="1" dirty="0">
                <a:solidFill>
                  <a:srgbClr val="0053CC"/>
                </a:solidFill>
                <a:latin typeface="微软雅黑" panose="020B0503020204020204" pitchFamily="34" charset="-122"/>
                <a:ea typeface="微软雅黑" panose="020B0503020204020204" pitchFamily="34" charset="-122"/>
              </a:rPr>
              <a:t>标注策略</a:t>
            </a:r>
          </a:p>
        </p:txBody>
      </p:sp>
      <p:sp>
        <p:nvSpPr>
          <p:cNvPr id="12" name="文本框 11">
            <a:extLst>
              <a:ext uri="{FF2B5EF4-FFF2-40B4-BE49-F238E27FC236}">
                <a16:creationId xmlns:a16="http://schemas.microsoft.com/office/drawing/2014/main" id="{F5238C3C-84F9-4657-9FA4-D7E2E55F4AB5}"/>
              </a:ext>
            </a:extLst>
          </p:cNvPr>
          <p:cNvSpPr txBox="1"/>
          <p:nvPr/>
        </p:nvSpPr>
        <p:spPr>
          <a:xfrm>
            <a:off x="134216" y="6339417"/>
            <a:ext cx="300082" cy="369332"/>
          </a:xfrm>
          <a:prstGeom prst="rect">
            <a:avLst/>
          </a:prstGeom>
          <a:noFill/>
        </p:spPr>
        <p:txBody>
          <a:bodyPr wrap="none" rtlCol="0">
            <a:spAutoFit/>
          </a:bodyPr>
          <a:lstStyle/>
          <a:p>
            <a:r>
              <a:rPr lang="en-US" altLang="zh-CN" b="1" dirty="0"/>
              <a:t>6</a:t>
            </a:r>
            <a:endParaRPr lang="zh-CN" altLang="en-US" b="1" dirty="0"/>
          </a:p>
        </p:txBody>
      </p:sp>
      <p:sp>
        <p:nvSpPr>
          <p:cNvPr id="13" name="矩形 12">
            <a:extLst>
              <a:ext uri="{FF2B5EF4-FFF2-40B4-BE49-F238E27FC236}">
                <a16:creationId xmlns:a16="http://schemas.microsoft.com/office/drawing/2014/main" id="{8EAFCE9A-1FA9-47E1-BD27-7C3F7ACE22FC}"/>
              </a:ext>
            </a:extLst>
          </p:cNvPr>
          <p:cNvSpPr/>
          <p:nvPr/>
        </p:nvSpPr>
        <p:spPr>
          <a:xfrm>
            <a:off x="412955" y="3903524"/>
            <a:ext cx="5850745" cy="1477328"/>
          </a:xfrm>
          <a:prstGeom prst="rect">
            <a:avLst/>
          </a:prstGeom>
          <a:solidFill>
            <a:schemeClr val="accent6">
              <a:lumMod val="40000"/>
              <a:lumOff val="60000"/>
            </a:schemeClr>
          </a:solidFill>
          <a:ln>
            <a:solidFill>
              <a:schemeClr val="tx1"/>
            </a:solidFill>
            <a:prstDash val="dashDot"/>
          </a:ln>
        </p:spPr>
        <p:txBody>
          <a:bodyPr wrap="square">
            <a:spAutoFit/>
          </a:bodyPr>
          <a:lstStyle/>
          <a:p>
            <a:r>
              <a:rPr lang="zh-CN" altLang="en-US" dirty="0">
                <a:latin typeface="Times New Roman" panose="02020603050405020304" pitchFamily="18" charset="0"/>
                <a:ea typeface="KaiTi" panose="02010609060101010101" pitchFamily="49" charset="-122"/>
                <a:cs typeface="Times New Roman" panose="02020603050405020304" pitchFamily="18" charset="0"/>
              </a:rPr>
              <a:t>显然，标记矩阵是稀疏的，它具有以下优点：</a:t>
            </a:r>
            <a:r>
              <a:rPr lang="zh-CN" altLang="en-US" b="1" dirty="0">
                <a:latin typeface="Times New Roman" panose="02020603050405020304" pitchFamily="18" charset="0"/>
                <a:ea typeface="KaiTi" panose="02010609060101010101" pitchFamily="49" charset="-122"/>
                <a:cs typeface="Times New Roman" panose="02020603050405020304" pitchFamily="18" charset="0"/>
              </a:rPr>
              <a:t>第一</a:t>
            </a:r>
            <a:r>
              <a:rPr lang="zh-CN" altLang="en-US" dirty="0">
                <a:latin typeface="Times New Roman" panose="02020603050405020304" pitchFamily="18" charset="0"/>
                <a:ea typeface="KaiTi" panose="02010609060101010101" pitchFamily="49" charset="-122"/>
                <a:cs typeface="Times New Roman" panose="02020603050405020304" pitchFamily="18" charset="0"/>
              </a:rPr>
              <a:t>，使用三个而不是九个特殊标记可以有效地缩小分类时潜在的搜索空间。</a:t>
            </a:r>
            <a:r>
              <a:rPr lang="zh-CN" altLang="en-US" b="1" dirty="0">
                <a:latin typeface="Times New Roman" panose="02020603050405020304" pitchFamily="18" charset="0"/>
                <a:ea typeface="KaiTi" panose="02010609060101010101" pitchFamily="49" charset="-122"/>
                <a:cs typeface="Times New Roman" panose="02020603050405020304" pitchFamily="18" charset="0"/>
              </a:rPr>
              <a:t>其次</a:t>
            </a:r>
            <a:r>
              <a:rPr lang="zh-CN" altLang="en-US" dirty="0">
                <a:latin typeface="Times New Roman" panose="02020603050405020304" pitchFamily="18" charset="0"/>
                <a:ea typeface="KaiTi" panose="02010609060101010101" pitchFamily="49" charset="-122"/>
                <a:cs typeface="Times New Roman" panose="02020603050405020304" pitchFamily="18" charset="0"/>
              </a:rPr>
              <a:t>，</a:t>
            </a:r>
            <a:r>
              <a:rPr lang="zh-CN" altLang="en-US" dirty="0">
                <a:solidFill>
                  <a:srgbClr val="FF0000"/>
                </a:solidFill>
                <a:latin typeface="Times New Roman" panose="02020603050405020304" pitchFamily="18" charset="0"/>
                <a:ea typeface="KaiTi" panose="02010609060101010101" pitchFamily="49" charset="-122"/>
                <a:cs typeface="Times New Roman" panose="02020603050405020304" pitchFamily="18" charset="0"/>
              </a:rPr>
              <a:t>稀疏的</a:t>
            </a:r>
            <a:r>
              <a:rPr lang="en-US" altLang="zh-CN" dirty="0">
                <a:solidFill>
                  <a:srgbClr val="FF0000"/>
                </a:solidFill>
                <a:latin typeface="Times New Roman" panose="02020603050405020304" pitchFamily="18" charset="0"/>
                <a:ea typeface="KaiTi" panose="02010609060101010101" pitchFamily="49" charset="-122"/>
                <a:cs typeface="Times New Roman" panose="02020603050405020304" pitchFamily="18" charset="0"/>
              </a:rPr>
              <a:t>M</a:t>
            </a:r>
            <a:r>
              <a:rPr lang="zh-CN" altLang="en-US" dirty="0">
                <a:solidFill>
                  <a:srgbClr val="FF0000"/>
                </a:solidFill>
                <a:latin typeface="Times New Roman" panose="02020603050405020304" pitchFamily="18" charset="0"/>
                <a:ea typeface="KaiTi" panose="02010609060101010101" pitchFamily="49" charset="-122"/>
                <a:cs typeface="Times New Roman" panose="02020603050405020304" pitchFamily="18" charset="0"/>
              </a:rPr>
              <a:t>意味着在训练过程中有足够的负样本</a:t>
            </a:r>
            <a:r>
              <a:rPr lang="zh-CN" altLang="en-US" dirty="0">
                <a:latin typeface="Times New Roman" panose="02020603050405020304" pitchFamily="18" charset="0"/>
                <a:ea typeface="KaiTi" panose="02010609060101010101" pitchFamily="49" charset="-122"/>
                <a:cs typeface="Times New Roman" panose="02020603050405020304" pitchFamily="18" charset="0"/>
              </a:rPr>
              <a:t>。</a:t>
            </a:r>
            <a:r>
              <a:rPr lang="zh-CN" altLang="en-US" b="1" dirty="0">
                <a:latin typeface="Times New Roman" panose="02020603050405020304" pitchFamily="18" charset="0"/>
                <a:ea typeface="KaiTi" panose="02010609060101010101" pitchFamily="49" charset="-122"/>
                <a:cs typeface="Times New Roman" panose="02020603050405020304" pitchFamily="18" charset="0"/>
              </a:rPr>
              <a:t>第三</a:t>
            </a:r>
            <a:r>
              <a:rPr lang="zh-CN" altLang="en-US" dirty="0">
                <a:latin typeface="Times New Roman" panose="02020603050405020304" pitchFamily="18" charset="0"/>
                <a:ea typeface="KaiTi" panose="02010609060101010101" pitchFamily="49" charset="-122"/>
                <a:cs typeface="Times New Roman" panose="02020603050405020304" pitchFamily="18" charset="0"/>
              </a:rPr>
              <a:t>，稀疏性保证了三元译码的简单性和效率。</a:t>
            </a:r>
            <a:endParaRPr lang="zh-CN" altLang="en-US" dirty="0"/>
          </a:p>
        </p:txBody>
      </p:sp>
      <p:cxnSp>
        <p:nvCxnSpPr>
          <p:cNvPr id="17" name="直接连接符 16">
            <a:extLst>
              <a:ext uri="{FF2B5EF4-FFF2-40B4-BE49-F238E27FC236}">
                <a16:creationId xmlns:a16="http://schemas.microsoft.com/office/drawing/2014/main" id="{BEF2A0AE-591A-4C5D-9527-7F3B997DBCE2}"/>
              </a:ext>
            </a:extLst>
          </p:cNvPr>
          <p:cNvCxnSpPr>
            <a:cxnSpLocks/>
          </p:cNvCxnSpPr>
          <p:nvPr/>
        </p:nvCxnSpPr>
        <p:spPr>
          <a:xfrm>
            <a:off x="6440129" y="928256"/>
            <a:ext cx="0" cy="5749671"/>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368A5893-FBA4-4404-A1A5-2218739142D6}"/>
              </a:ext>
            </a:extLst>
          </p:cNvPr>
          <p:cNvSpPr/>
          <p:nvPr/>
        </p:nvSpPr>
        <p:spPr>
          <a:xfrm>
            <a:off x="6685385" y="1122721"/>
            <a:ext cx="4668416" cy="1200329"/>
          </a:xfrm>
          <a:prstGeom prst="rect">
            <a:avLst/>
          </a:prstGeom>
          <a:solidFill>
            <a:schemeClr val="accent6">
              <a:lumMod val="40000"/>
              <a:lumOff val="60000"/>
            </a:schemeClr>
          </a:solidFill>
        </p:spPr>
        <p:txBody>
          <a:bodyPr wrap="square">
            <a:spAutoFit/>
          </a:bodyPr>
          <a:lstStyle/>
          <a:p>
            <a:r>
              <a:rPr lang="zh-CN" altLang="en-US" dirty="0">
                <a:latin typeface="KaiTi" panose="02010609060101010101" pitchFamily="49" charset="-122"/>
                <a:ea typeface="KaiTi" panose="02010609060101010101" pitchFamily="49" charset="-122"/>
              </a:rPr>
              <a:t>此外，我们的</a:t>
            </a:r>
            <a:r>
              <a:rPr lang="en-US" altLang="zh-CN" dirty="0">
                <a:ea typeface="KaiTi" panose="02010609060101010101" pitchFamily="49" charset="-122"/>
              </a:rPr>
              <a:t>Rel Spec Horns</a:t>
            </a:r>
            <a:r>
              <a:rPr lang="zh-CN" altLang="en-US" dirty="0">
                <a:latin typeface="KaiTi" panose="02010609060101010101" pitchFamily="49" charset="-122"/>
                <a:ea typeface="KaiTi" panose="02010609060101010101" pitchFamily="49" charset="-122"/>
              </a:rPr>
              <a:t>标记可以自然地解决具有</a:t>
            </a:r>
            <a:r>
              <a:rPr lang="zh-CN" altLang="en-US" dirty="0">
                <a:solidFill>
                  <a:srgbClr val="FF0000"/>
                </a:solidFill>
                <a:latin typeface="KaiTi" panose="02010609060101010101" pitchFamily="49" charset="-122"/>
                <a:ea typeface="KaiTi" panose="02010609060101010101" pitchFamily="49" charset="-122"/>
              </a:rPr>
              <a:t>重叠模式</a:t>
            </a:r>
            <a:r>
              <a:rPr lang="zh-CN" altLang="en-US" dirty="0">
                <a:latin typeface="KaiTi" panose="02010609060101010101" pitchFamily="49" charset="-122"/>
                <a:ea typeface="KaiTi" panose="02010609060101010101" pitchFamily="49" charset="-122"/>
              </a:rPr>
              <a:t>的复杂场景。具体来说，在实体重叠</a:t>
            </a:r>
            <a:r>
              <a:rPr lang="zh-CN" altLang="en-US" dirty="0">
                <a:ea typeface="KaiTi" panose="02010609060101010101" pitchFamily="49" charset="-122"/>
              </a:rPr>
              <a:t>（</a:t>
            </a:r>
            <a:r>
              <a:rPr lang="en-US" altLang="zh-CN" dirty="0">
                <a:ea typeface="KaiTi" panose="02010609060101010101" pitchFamily="49" charset="-122"/>
              </a:rPr>
              <a:t>EPO</a:t>
            </a:r>
            <a:r>
              <a:rPr lang="zh-CN" altLang="en-US" dirty="0">
                <a:ea typeface="KaiTi" panose="02010609060101010101" pitchFamily="49" charset="-122"/>
              </a:rPr>
              <a:t>）</a:t>
            </a:r>
            <a:r>
              <a:rPr lang="zh-CN" altLang="en-US" dirty="0">
                <a:latin typeface="KaiTi" panose="02010609060101010101" pitchFamily="49" charset="-122"/>
                <a:ea typeface="KaiTi" panose="02010609060101010101" pitchFamily="49" charset="-122"/>
              </a:rPr>
              <a:t>情况下，实体对将根据其关系标记在不同的子矩阵中。</a:t>
            </a:r>
          </a:p>
        </p:txBody>
      </p:sp>
      <p:pic>
        <p:nvPicPr>
          <p:cNvPr id="3" name="图片 2">
            <a:extLst>
              <a:ext uri="{FF2B5EF4-FFF2-40B4-BE49-F238E27FC236}">
                <a16:creationId xmlns:a16="http://schemas.microsoft.com/office/drawing/2014/main" id="{A7E72D2F-BD28-484D-8C9B-C29000136747}"/>
              </a:ext>
            </a:extLst>
          </p:cNvPr>
          <p:cNvPicPr>
            <a:picLocks noChangeAspect="1"/>
          </p:cNvPicPr>
          <p:nvPr/>
        </p:nvPicPr>
        <p:blipFill>
          <a:blip r:embed="rId4"/>
          <a:stretch>
            <a:fillRect/>
          </a:stretch>
        </p:blipFill>
        <p:spPr>
          <a:xfrm>
            <a:off x="284257" y="1200150"/>
            <a:ext cx="5979443" cy="2245800"/>
          </a:xfrm>
          <a:prstGeom prst="rect">
            <a:avLst/>
          </a:prstGeom>
        </p:spPr>
      </p:pic>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12ADDE1C-3EB8-40D8-B574-C7E4DF9D31D9}"/>
                  </a:ext>
                </a:extLst>
              </p:cNvPr>
              <p:cNvSpPr/>
              <p:nvPr/>
            </p:nvSpPr>
            <p:spPr>
              <a:xfrm>
                <a:off x="6575793" y="2489717"/>
                <a:ext cx="5443314" cy="3161250"/>
              </a:xfrm>
              <a:prstGeom prst="rect">
                <a:avLst/>
              </a:prstGeom>
            </p:spPr>
            <p:txBody>
              <a:bodyPr wrap="square">
                <a:spAutoFit/>
              </a:bodyPr>
              <a:lstStyle/>
              <a:p>
                <a:r>
                  <a:rPr lang="zh-CN" altLang="en-US" dirty="0">
                    <a:latin typeface="KaiTi" panose="02010609060101010101" pitchFamily="49" charset="-122"/>
                    <a:ea typeface="KaiTi" panose="02010609060101010101" pitchFamily="49" charset="-122"/>
                  </a:rPr>
                  <a:t>例如，在图</a:t>
                </a:r>
                <a:r>
                  <a:rPr lang="en-US" altLang="zh-CN" dirty="0">
                    <a:latin typeface="KaiTi" panose="02010609060101010101" pitchFamily="49" charset="-122"/>
                    <a:ea typeface="KaiTi" panose="02010609060101010101" pitchFamily="49" charset="-122"/>
                  </a:rPr>
                  <a:t>2</a:t>
                </a:r>
                <a:r>
                  <a:rPr lang="zh-CN" altLang="en-US" dirty="0">
                    <a:latin typeface="KaiTi" panose="02010609060101010101" pitchFamily="49" charset="-122"/>
                    <a:ea typeface="KaiTi" panose="02010609060101010101" pitchFamily="49" charset="-122"/>
                  </a:rPr>
                  <a:t>（</a:t>
                </a:r>
                <a:r>
                  <a:rPr lang="en-US" altLang="zh-CN" dirty="0">
                    <a:latin typeface="KaiTi" panose="02010609060101010101" pitchFamily="49" charset="-122"/>
                    <a:ea typeface="KaiTi" panose="02010609060101010101" pitchFamily="49" charset="-122"/>
                  </a:rPr>
                  <a:t>a</a:t>
                </a:r>
                <a:r>
                  <a:rPr lang="zh-CN" altLang="en-US" dirty="0">
                    <a:latin typeface="KaiTi" panose="02010609060101010101" pitchFamily="49" charset="-122"/>
                    <a:ea typeface="KaiTi" panose="02010609060101010101" pitchFamily="49" charset="-122"/>
                  </a:rPr>
                  <a:t>）和（</a:t>
                </a:r>
                <a:r>
                  <a:rPr lang="en-US" altLang="zh-CN" dirty="0">
                    <a:latin typeface="KaiTi" panose="02010609060101010101" pitchFamily="49" charset="-122"/>
                    <a:ea typeface="KaiTi" panose="02010609060101010101" pitchFamily="49" charset="-122"/>
                  </a:rPr>
                  <a:t>b</a:t>
                </a:r>
                <a:r>
                  <a:rPr lang="zh-CN" altLang="en-US" dirty="0">
                    <a:latin typeface="KaiTi" panose="02010609060101010101" pitchFamily="49" charset="-122"/>
                    <a:ea typeface="KaiTi" panose="02010609060101010101" pitchFamily="49" charset="-122"/>
                  </a:rPr>
                  <a:t>）中，（纽约市，位于，纽约州）和（纽约州，包含，纽约市）是两个</a:t>
                </a:r>
                <a:r>
                  <a:rPr lang="en-US" altLang="zh-CN" dirty="0">
                    <a:ea typeface="KaiTi" panose="02010609060101010101" pitchFamily="49" charset="-122"/>
                  </a:rPr>
                  <a:t>EPO</a:t>
                </a:r>
                <a:r>
                  <a:rPr lang="zh-CN" altLang="en-US" dirty="0">
                    <a:latin typeface="KaiTi" panose="02010609060101010101" pitchFamily="49" charset="-122"/>
                    <a:ea typeface="KaiTi" panose="02010609060101010101" pitchFamily="49" charset="-122"/>
                  </a:rPr>
                  <a:t>三元组，因此，这两个实体对分别在</a:t>
                </a:r>
                <a14:m>
                  <m:oMath xmlns:m="http://schemas.openxmlformats.org/officeDocument/2006/math">
                    <m:sSub>
                      <m:sSubPr>
                        <m:ctrlPr>
                          <a:rPr lang="en-US" altLang="zh-CN" i="1" dirty="0">
                            <a:latin typeface="Cambria Math" panose="02040503050406030204" pitchFamily="18" charset="0"/>
                            <a:ea typeface="KaiTi" panose="02010609060101010101" pitchFamily="49" charset="-122"/>
                            <a:cs typeface="Times New Roman" panose="02020603050405020304" pitchFamily="18" charset="0"/>
                          </a:rPr>
                        </m:ctrlPr>
                      </m:sSubPr>
                      <m:e>
                        <m:r>
                          <a:rPr lang="en-US" altLang="zh-CN" i="1" dirty="0">
                            <a:latin typeface="Cambria Math" panose="02040503050406030204" pitchFamily="18" charset="0"/>
                            <a:ea typeface="KaiTi" panose="02010609060101010101" pitchFamily="49" charset="-122"/>
                            <a:cs typeface="Times New Roman" panose="02020603050405020304" pitchFamily="18" charset="0"/>
                          </a:rPr>
                          <m:t>𝑀</m:t>
                        </m:r>
                      </m:e>
                      <m:sub>
                        <m:r>
                          <a:rPr lang="en-US" altLang="zh-CN" i="1" dirty="0">
                            <a:latin typeface="Cambria Math" panose="02040503050406030204" pitchFamily="18" charset="0"/>
                            <a:ea typeface="KaiTi" panose="02010609060101010101" pitchFamily="49" charset="-122"/>
                            <a:cs typeface="Times New Roman" panose="02020603050405020304" pitchFamily="18" charset="0"/>
                          </a:rPr>
                          <m:t>𝑟</m:t>
                        </m:r>
                        <m:r>
                          <a:rPr lang="en-US" altLang="zh-CN" i="1" dirty="0">
                            <a:latin typeface="Cambria Math" panose="02040503050406030204" pitchFamily="18" charset="0"/>
                            <a:ea typeface="KaiTi" panose="02010609060101010101" pitchFamily="49" charset="-122"/>
                            <a:cs typeface="Times New Roman" panose="02020603050405020304" pitchFamily="18" charset="0"/>
                          </a:rPr>
                          <m:t>=</m:t>
                        </m:r>
                        <m:r>
                          <a:rPr lang="en-US" altLang="zh-CN" i="1" dirty="0">
                            <a:latin typeface="Cambria Math" panose="02040503050406030204" pitchFamily="18" charset="0"/>
                            <a:ea typeface="KaiTi" panose="02010609060101010101" pitchFamily="49" charset="-122"/>
                            <a:cs typeface="Times New Roman" panose="02020603050405020304" pitchFamily="18" charset="0"/>
                          </a:rPr>
                          <m:t>𝐿𝑜𝑐𝑎𝑡𝑒𝑑</m:t>
                        </m:r>
                        <m:r>
                          <a:rPr lang="en-US" altLang="zh-CN" i="1" dirty="0">
                            <a:latin typeface="Cambria Math" panose="02040503050406030204" pitchFamily="18" charset="0"/>
                            <a:ea typeface="KaiTi" panose="02010609060101010101" pitchFamily="49" charset="-122"/>
                            <a:cs typeface="Times New Roman" panose="02020603050405020304" pitchFamily="18" charset="0"/>
                          </a:rPr>
                          <m:t> </m:t>
                        </m:r>
                        <m:r>
                          <a:rPr lang="en-US" altLang="zh-CN" i="1" dirty="0">
                            <a:latin typeface="Cambria Math" panose="02040503050406030204" pitchFamily="18" charset="0"/>
                            <a:ea typeface="KaiTi" panose="02010609060101010101" pitchFamily="49" charset="-122"/>
                            <a:cs typeface="Times New Roman" panose="02020603050405020304" pitchFamily="18" charset="0"/>
                          </a:rPr>
                          <m:t>𝑖𝑛</m:t>
                        </m:r>
                      </m:sub>
                    </m:sSub>
                  </m:oMath>
                </a14:m>
                <a:r>
                  <a:rPr lang="zh-CN" altLang="en-US" dirty="0">
                    <a:latin typeface="KaiTi" panose="02010609060101010101" pitchFamily="49" charset="-122"/>
                    <a:ea typeface="KaiTi" panose="02010609060101010101" pitchFamily="49" charset="-122"/>
                  </a:rPr>
                  <a:t>和</a:t>
                </a:r>
                <a14:m>
                  <m:oMath xmlns:m="http://schemas.openxmlformats.org/officeDocument/2006/math">
                    <m:sSub>
                      <m:sSubPr>
                        <m:ctrlPr>
                          <a:rPr lang="en-US" altLang="zh-CN" i="1" dirty="0">
                            <a:latin typeface="Cambria Math" panose="02040503050406030204" pitchFamily="18" charset="0"/>
                            <a:ea typeface="KaiTi" panose="02010609060101010101" pitchFamily="49" charset="-122"/>
                            <a:cs typeface="Times New Roman" panose="02020603050405020304" pitchFamily="18" charset="0"/>
                          </a:rPr>
                        </m:ctrlPr>
                      </m:sSubPr>
                      <m:e>
                        <m:r>
                          <a:rPr lang="en-US" altLang="zh-CN" i="1" dirty="0">
                            <a:latin typeface="Cambria Math" panose="02040503050406030204" pitchFamily="18" charset="0"/>
                            <a:ea typeface="KaiTi" panose="02010609060101010101" pitchFamily="49" charset="-122"/>
                            <a:cs typeface="Times New Roman" panose="02020603050405020304" pitchFamily="18" charset="0"/>
                          </a:rPr>
                          <m:t>𝑀</m:t>
                        </m:r>
                      </m:e>
                      <m:sub>
                        <m:r>
                          <a:rPr lang="en-US" altLang="zh-CN" i="1" dirty="0">
                            <a:latin typeface="Cambria Math" panose="02040503050406030204" pitchFamily="18" charset="0"/>
                            <a:ea typeface="KaiTi" panose="02010609060101010101" pitchFamily="49" charset="-122"/>
                            <a:cs typeface="Times New Roman" panose="02020603050405020304" pitchFamily="18" charset="0"/>
                          </a:rPr>
                          <m:t>𝑟</m:t>
                        </m:r>
                        <m:r>
                          <a:rPr lang="en-US" altLang="zh-CN" i="1" dirty="0">
                            <a:latin typeface="Cambria Math" panose="02040503050406030204" pitchFamily="18" charset="0"/>
                            <a:ea typeface="KaiTi" panose="02010609060101010101" pitchFamily="49" charset="-122"/>
                            <a:cs typeface="Times New Roman" panose="02020603050405020304" pitchFamily="18" charset="0"/>
                          </a:rPr>
                          <m:t>=</m:t>
                        </m:r>
                        <m:r>
                          <a:rPr lang="en-US" altLang="zh-CN" b="0" i="1" dirty="0" smtClean="0">
                            <a:latin typeface="Cambria Math" panose="02040503050406030204" pitchFamily="18" charset="0"/>
                            <a:ea typeface="KaiTi" panose="02010609060101010101" pitchFamily="49" charset="-122"/>
                            <a:cs typeface="Times New Roman" panose="02020603050405020304" pitchFamily="18" charset="0"/>
                          </a:rPr>
                          <m:t>𝐶𝑜𝑛𝑡𝑎𝑖𝑛𝑠</m:t>
                        </m:r>
                      </m:sub>
                    </m:sSub>
                  </m:oMath>
                </a14:m>
                <a:r>
                  <a:rPr lang="zh-CN" altLang="en-US" dirty="0">
                    <a:latin typeface="KaiTi" panose="02010609060101010101" pitchFamily="49" charset="-122"/>
                    <a:ea typeface="KaiTi" panose="02010609060101010101" pitchFamily="49" charset="-122"/>
                  </a:rPr>
                  <a:t>中标记。对于</a:t>
                </a:r>
                <a:r>
                  <a:rPr lang="en-US" altLang="zh-CN" dirty="0" err="1">
                    <a:ea typeface="KaiTi" panose="02010609060101010101" pitchFamily="49" charset="-122"/>
                  </a:rPr>
                  <a:t>SingleEntityOverlap</a:t>
                </a:r>
                <a:r>
                  <a:rPr lang="zh-CN" altLang="en-US" dirty="0">
                    <a:ea typeface="KaiTi" panose="02010609060101010101" pitchFamily="49" charset="-122"/>
                  </a:rPr>
                  <a:t>（</a:t>
                </a:r>
                <a:r>
                  <a:rPr lang="en-US" altLang="zh-CN" dirty="0">
                    <a:ea typeface="KaiTi" panose="02010609060101010101" pitchFamily="49" charset="-122"/>
                  </a:rPr>
                  <a:t>SEO</a:t>
                </a:r>
                <a:r>
                  <a:rPr lang="zh-CN" altLang="en-US" dirty="0">
                    <a:ea typeface="KaiTi" panose="02010609060101010101" pitchFamily="49" charset="-122"/>
                  </a:rPr>
                  <a:t>）</a:t>
                </a:r>
                <a:r>
                  <a:rPr lang="zh-CN" altLang="en-US" dirty="0">
                    <a:latin typeface="KaiTi" panose="02010609060101010101" pitchFamily="49" charset="-122"/>
                    <a:ea typeface="KaiTi" panose="02010609060101010101" pitchFamily="49" charset="-122"/>
                  </a:rPr>
                  <a:t>场景，如果两个三元组包含相同的关系，那么这两个实体对将被标记在</a:t>
                </a:r>
                <a14:m>
                  <m:oMath xmlns:m="http://schemas.openxmlformats.org/officeDocument/2006/math">
                    <m:sSub>
                      <m:sSubPr>
                        <m:ctrlPr>
                          <a:rPr lang="en-US" altLang="zh-CN" i="1" dirty="0">
                            <a:latin typeface="Cambria Math" panose="02040503050406030204" pitchFamily="18" charset="0"/>
                            <a:ea typeface="KaiTi" panose="02010609060101010101" pitchFamily="49" charset="-122"/>
                            <a:cs typeface="Times New Roman" panose="02020603050405020304" pitchFamily="18" charset="0"/>
                          </a:rPr>
                        </m:ctrlPr>
                      </m:sSubPr>
                      <m:e>
                        <m:r>
                          <a:rPr lang="en-US" altLang="zh-CN" i="1" dirty="0">
                            <a:latin typeface="Cambria Math" panose="02040503050406030204" pitchFamily="18" charset="0"/>
                            <a:ea typeface="KaiTi" panose="02010609060101010101" pitchFamily="49" charset="-122"/>
                            <a:cs typeface="Times New Roman" panose="02020603050405020304" pitchFamily="18" charset="0"/>
                          </a:rPr>
                          <m:t>𝑀</m:t>
                        </m:r>
                      </m:e>
                      <m:sub>
                        <m:r>
                          <a:rPr lang="en-US" altLang="zh-CN" i="1" dirty="0">
                            <a:latin typeface="Cambria Math" panose="02040503050406030204" pitchFamily="18" charset="0"/>
                            <a:ea typeface="KaiTi" panose="02010609060101010101" pitchFamily="49" charset="-122"/>
                            <a:cs typeface="Times New Roman" panose="02020603050405020304" pitchFamily="18" charset="0"/>
                          </a:rPr>
                          <m:t>𝑟</m:t>
                        </m:r>
                        <m:r>
                          <a:rPr lang="en-US" altLang="zh-CN" i="1" dirty="0">
                            <a:latin typeface="Cambria Math" panose="02040503050406030204" pitchFamily="18" charset="0"/>
                            <a:ea typeface="KaiTi" panose="02010609060101010101" pitchFamily="49" charset="-122"/>
                            <a:cs typeface="Times New Roman" panose="02020603050405020304" pitchFamily="18" charset="0"/>
                          </a:rPr>
                          <m:t>=</m:t>
                        </m:r>
                        <m:r>
                          <a:rPr lang="en-US" altLang="zh-CN" b="0" i="1" dirty="0" smtClean="0">
                            <a:latin typeface="Cambria Math" panose="02040503050406030204" pitchFamily="18" charset="0"/>
                            <a:ea typeface="KaiTi" panose="02010609060101010101" pitchFamily="49" charset="-122"/>
                            <a:cs typeface="Times New Roman" panose="02020603050405020304" pitchFamily="18" charset="0"/>
                          </a:rPr>
                          <m:t>𝑖</m:t>
                        </m:r>
                      </m:sub>
                    </m:sSub>
                  </m:oMath>
                </a14:m>
                <a:r>
                  <a:rPr lang="zh-CN" altLang="en-US" dirty="0">
                    <a:latin typeface="KaiTi" panose="02010609060101010101" pitchFamily="49" charset="-122"/>
                    <a:ea typeface="KaiTi" panose="02010609060101010101" pitchFamily="49" charset="-122"/>
                  </a:rPr>
                  <a:t>的不同部分，否则它们将根据它们的关系被标记在不同的子矩阵中。对于最复杂的</a:t>
                </a:r>
                <a:r>
                  <a:rPr lang="en-US" altLang="zh-CN" dirty="0" err="1">
                    <a:latin typeface="+mj-lt"/>
                    <a:ea typeface="KaiTi" panose="02010609060101010101" pitchFamily="49" charset="-122"/>
                  </a:rPr>
                  <a:t>HeadTailOverlap</a:t>
                </a:r>
                <a:r>
                  <a:rPr lang="zh-CN" altLang="en-US" dirty="0">
                    <a:latin typeface="+mj-lt"/>
                    <a:ea typeface="KaiTi" panose="02010609060101010101" pitchFamily="49" charset="-122"/>
                  </a:rPr>
                  <a:t>（</a:t>
                </a:r>
                <a:r>
                  <a:rPr lang="en-US" altLang="zh-CN" dirty="0">
                    <a:latin typeface="+mj-lt"/>
                    <a:ea typeface="KaiTi" panose="02010609060101010101" pitchFamily="49" charset="-122"/>
                  </a:rPr>
                  <a:t>HTO</a:t>
                </a:r>
                <a:r>
                  <a:rPr lang="zh-CN" altLang="en-US" dirty="0">
                    <a:latin typeface="KaiTi" panose="02010609060101010101" pitchFamily="49" charset="-122"/>
                    <a:ea typeface="KaiTi" panose="02010609060101010101" pitchFamily="49" charset="-122"/>
                  </a:rPr>
                  <a:t>）模式，例如图</a:t>
                </a:r>
                <a:r>
                  <a:rPr lang="en-US" altLang="zh-CN" dirty="0">
                    <a:latin typeface="KaiTi" panose="02010609060101010101" pitchFamily="49" charset="-122"/>
                    <a:ea typeface="KaiTi" panose="02010609060101010101" pitchFamily="49" charset="-122"/>
                  </a:rPr>
                  <a:t>2</a:t>
                </a:r>
                <a:r>
                  <a:rPr lang="zh-CN" altLang="en-US" dirty="0">
                    <a:latin typeface="KaiTi" panose="02010609060101010101" pitchFamily="49" charset="-122"/>
                    <a:ea typeface="KaiTi" panose="02010609060101010101" pitchFamily="49" charset="-122"/>
                  </a:rPr>
                  <a:t>（</a:t>
                </a:r>
                <a:r>
                  <a:rPr lang="en-US" altLang="zh-CN" dirty="0">
                    <a:latin typeface="KaiTi" panose="02010609060101010101" pitchFamily="49" charset="-122"/>
                    <a:ea typeface="KaiTi" panose="02010609060101010101" pitchFamily="49" charset="-122"/>
                  </a:rPr>
                  <a:t>c</a:t>
                </a:r>
                <a:r>
                  <a:rPr lang="zh-CN" altLang="en-US" dirty="0">
                    <a:latin typeface="KaiTi" panose="02010609060101010101" pitchFamily="49" charset="-122"/>
                    <a:ea typeface="KaiTi" panose="02010609060101010101" pitchFamily="49" charset="-122"/>
                  </a:rPr>
                  <a:t>）中的三元组（纽约市，城市名称，纽约），实体对（红色标签）位于</a:t>
                </a:r>
                <a14:m>
                  <m:oMath xmlns:m="http://schemas.openxmlformats.org/officeDocument/2006/math">
                    <m:sSub>
                      <m:sSubPr>
                        <m:ctrlPr>
                          <a:rPr lang="en-US" altLang="zh-CN" i="1" dirty="0">
                            <a:latin typeface="Cambria Math" panose="02040503050406030204" pitchFamily="18" charset="0"/>
                            <a:ea typeface="KaiTi" panose="02010609060101010101" pitchFamily="49" charset="-122"/>
                            <a:cs typeface="Times New Roman" panose="02020603050405020304" pitchFamily="18" charset="0"/>
                          </a:rPr>
                        </m:ctrlPr>
                      </m:sSubPr>
                      <m:e>
                        <m:r>
                          <a:rPr lang="en-US" altLang="zh-CN" i="1" dirty="0">
                            <a:latin typeface="Cambria Math" panose="02040503050406030204" pitchFamily="18" charset="0"/>
                            <a:ea typeface="KaiTi" panose="02010609060101010101" pitchFamily="49" charset="-122"/>
                            <a:cs typeface="Times New Roman" panose="02020603050405020304" pitchFamily="18" charset="0"/>
                          </a:rPr>
                          <m:t>𝑀</m:t>
                        </m:r>
                      </m:e>
                      <m:sub>
                        <m:r>
                          <a:rPr lang="en-US" altLang="zh-CN" i="1" dirty="0">
                            <a:latin typeface="Cambria Math" panose="02040503050406030204" pitchFamily="18" charset="0"/>
                            <a:ea typeface="KaiTi" panose="02010609060101010101" pitchFamily="49" charset="-122"/>
                            <a:cs typeface="Times New Roman" panose="02020603050405020304" pitchFamily="18" charset="0"/>
                          </a:rPr>
                          <m:t>𝑟</m:t>
                        </m:r>
                        <m:r>
                          <a:rPr lang="en-US" altLang="zh-CN" i="1" dirty="0">
                            <a:latin typeface="Cambria Math" panose="02040503050406030204" pitchFamily="18" charset="0"/>
                            <a:ea typeface="KaiTi" panose="02010609060101010101" pitchFamily="49" charset="-122"/>
                            <a:cs typeface="Times New Roman" panose="02020603050405020304" pitchFamily="18" charset="0"/>
                          </a:rPr>
                          <m:t>=</m:t>
                        </m:r>
                        <m:r>
                          <a:rPr lang="en-US" altLang="zh-CN" b="0" i="1" dirty="0" smtClean="0">
                            <a:latin typeface="Cambria Math" panose="02040503050406030204" pitchFamily="18" charset="0"/>
                            <a:ea typeface="KaiTi" panose="02010609060101010101" pitchFamily="49" charset="-122"/>
                            <a:cs typeface="Times New Roman" panose="02020603050405020304" pitchFamily="18" charset="0"/>
                          </a:rPr>
                          <m:t>𝐶𝑖𝑡𝑦</m:t>
                        </m:r>
                        <m:r>
                          <a:rPr lang="en-US" altLang="zh-CN" b="0" i="1" dirty="0" smtClean="0">
                            <a:latin typeface="Cambria Math" panose="02040503050406030204" pitchFamily="18" charset="0"/>
                            <a:ea typeface="KaiTi" panose="02010609060101010101" pitchFamily="49" charset="-122"/>
                            <a:cs typeface="Times New Roman" panose="02020603050405020304" pitchFamily="18" charset="0"/>
                          </a:rPr>
                          <m:t> </m:t>
                        </m:r>
                        <m:r>
                          <a:rPr lang="en-US" altLang="zh-CN" b="0" i="1" dirty="0" smtClean="0">
                            <a:latin typeface="Cambria Math" panose="02040503050406030204" pitchFamily="18" charset="0"/>
                            <a:ea typeface="KaiTi" panose="02010609060101010101" pitchFamily="49" charset="-122"/>
                            <a:cs typeface="Times New Roman" panose="02020603050405020304" pitchFamily="18" charset="0"/>
                          </a:rPr>
                          <m:t>𝑛𝑎𝑚𝑒</m:t>
                        </m:r>
                      </m:sub>
                    </m:sSub>
                  </m:oMath>
                </a14:m>
                <a:r>
                  <a:rPr lang="zh-CN" altLang="en-US" dirty="0">
                    <a:latin typeface="KaiTi" panose="02010609060101010101" pitchFamily="49" charset="-122"/>
                    <a:ea typeface="KaiTi" panose="02010609060101010101" pitchFamily="49" charset="-122"/>
                  </a:rPr>
                  <a:t>的对角线附近，仍然可以轻松解码。</a:t>
                </a:r>
              </a:p>
            </p:txBody>
          </p:sp>
        </mc:Choice>
        <mc:Fallback xmlns="">
          <p:sp>
            <p:nvSpPr>
              <p:cNvPr id="6" name="矩形 5">
                <a:extLst>
                  <a:ext uri="{FF2B5EF4-FFF2-40B4-BE49-F238E27FC236}">
                    <a16:creationId xmlns:a16="http://schemas.microsoft.com/office/drawing/2014/main" id="{12ADDE1C-3EB8-40D8-B574-C7E4DF9D31D9}"/>
                  </a:ext>
                </a:extLst>
              </p:cNvPr>
              <p:cNvSpPr>
                <a:spLocks noRot="1" noChangeAspect="1" noMove="1" noResize="1" noEditPoints="1" noAdjustHandles="1" noChangeArrowheads="1" noChangeShapeType="1" noTextEdit="1"/>
              </p:cNvSpPr>
              <p:nvPr/>
            </p:nvSpPr>
            <p:spPr>
              <a:xfrm>
                <a:off x="6575793" y="2489717"/>
                <a:ext cx="5443314" cy="3161250"/>
              </a:xfrm>
              <a:prstGeom prst="rect">
                <a:avLst/>
              </a:prstGeom>
              <a:blipFill>
                <a:blip r:embed="rId5"/>
                <a:stretch>
                  <a:fillRect l="-1008" t="-963" r="-5039" b="-1927"/>
                </a:stretch>
              </a:blipFill>
            </p:spPr>
            <p:txBody>
              <a:bodyPr/>
              <a:lstStyle/>
              <a:p>
                <a:r>
                  <a:rPr lang="zh-CN" altLang="en-US">
                    <a:noFill/>
                  </a:rPr>
                  <a:t> </a:t>
                </a:r>
              </a:p>
            </p:txBody>
          </p:sp>
        </mc:Fallback>
      </mc:AlternateContent>
      <p:sp>
        <p:nvSpPr>
          <p:cNvPr id="8" name="对话气泡: 椭圆形 7">
            <a:extLst>
              <a:ext uri="{FF2B5EF4-FFF2-40B4-BE49-F238E27FC236}">
                <a16:creationId xmlns:a16="http://schemas.microsoft.com/office/drawing/2014/main" id="{7A9A9EE4-743A-42CA-BC36-2107A22B2165}"/>
              </a:ext>
            </a:extLst>
          </p:cNvPr>
          <p:cNvSpPr/>
          <p:nvPr/>
        </p:nvSpPr>
        <p:spPr>
          <a:xfrm>
            <a:off x="6892351" y="1502"/>
            <a:ext cx="1422955" cy="954552"/>
          </a:xfrm>
          <a:prstGeom prst="wedgeEllipseCallout">
            <a:avLst>
              <a:gd name="adj1" fmla="val 35430"/>
              <a:gd name="adj2" fmla="val 139286"/>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一个实体</a:t>
            </a:r>
            <a:r>
              <a:rPr lang="en-US" altLang="zh-CN" sz="1600" dirty="0"/>
              <a:t>pair</a:t>
            </a:r>
            <a:r>
              <a:rPr lang="zh-CN" altLang="en-US" sz="1600" dirty="0"/>
              <a:t>有多种关系</a:t>
            </a:r>
          </a:p>
        </p:txBody>
      </p:sp>
    </p:spTree>
    <p:extLst>
      <p:ext uri="{BB962C8B-B14F-4D97-AF65-F5344CB8AC3E}">
        <p14:creationId xmlns:p14="http://schemas.microsoft.com/office/powerpoint/2010/main" val="2058356567"/>
      </p:ext>
    </p:extLst>
  </p:cSld>
  <p:clrMapOvr>
    <a:masterClrMapping/>
  </p:clrMapOvr>
  <mc:AlternateContent xmlns:mc="http://schemas.openxmlformats.org/markup-compatibility/2006" xmlns:p14="http://schemas.microsoft.com/office/powerpoint/2010/main">
    <mc:Choice Requires="p14">
      <p:transition p14:dur="10" advClick="0" advTm="2000"/>
    </mc:Choice>
    <mc:Fallback xmlns="">
      <p:transition advClick="0" advTm="2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A" val="v5.2.9"/>
</p:tagLst>
</file>

<file path=ppt/tags/tag10.xml><?xml version="1.0" encoding="utf-8"?>
<p:tagLst xmlns:a="http://schemas.openxmlformats.org/drawingml/2006/main" xmlns:r="http://schemas.openxmlformats.org/officeDocument/2006/relationships" xmlns:p="http://schemas.openxmlformats.org/presentationml/2006/main">
  <p:tag name="PA" val="v5.2.9"/>
</p:tagLst>
</file>

<file path=ppt/tags/tag11.xml><?xml version="1.0" encoding="utf-8"?>
<p:tagLst xmlns:a="http://schemas.openxmlformats.org/drawingml/2006/main" xmlns:r="http://schemas.openxmlformats.org/officeDocument/2006/relationships" xmlns:p="http://schemas.openxmlformats.org/presentationml/2006/main">
  <p:tag name="PA" val="v5.2.9"/>
</p:tagLst>
</file>

<file path=ppt/tags/tag12.xml><?xml version="1.0" encoding="utf-8"?>
<p:tagLst xmlns:a="http://schemas.openxmlformats.org/drawingml/2006/main" xmlns:r="http://schemas.openxmlformats.org/officeDocument/2006/relationships" xmlns:p="http://schemas.openxmlformats.org/presentationml/2006/main">
  <p:tag name="PA" val="v5.2.9"/>
</p:tagLst>
</file>

<file path=ppt/tags/tag13.xml><?xml version="1.0" encoding="utf-8"?>
<p:tagLst xmlns:a="http://schemas.openxmlformats.org/drawingml/2006/main" xmlns:r="http://schemas.openxmlformats.org/officeDocument/2006/relationships" xmlns:p="http://schemas.openxmlformats.org/presentationml/2006/main">
  <p:tag name="PA" val="v5.2.9"/>
</p:tagLst>
</file>

<file path=ppt/tags/tag14.xml><?xml version="1.0" encoding="utf-8"?>
<p:tagLst xmlns:a="http://schemas.openxmlformats.org/drawingml/2006/main" xmlns:r="http://schemas.openxmlformats.org/officeDocument/2006/relationships" xmlns:p="http://schemas.openxmlformats.org/presentationml/2006/main">
  <p:tag name="PA" val="v5.2.9"/>
</p:tagLst>
</file>

<file path=ppt/tags/tag2.xml><?xml version="1.0" encoding="utf-8"?>
<p:tagLst xmlns:a="http://schemas.openxmlformats.org/drawingml/2006/main" xmlns:r="http://schemas.openxmlformats.org/officeDocument/2006/relationships" xmlns:p="http://schemas.openxmlformats.org/presentationml/2006/main">
  <p:tag name="PA" val="v5.2.9"/>
</p:tagLst>
</file>

<file path=ppt/tags/tag3.xml><?xml version="1.0" encoding="utf-8"?>
<p:tagLst xmlns:a="http://schemas.openxmlformats.org/drawingml/2006/main" xmlns:r="http://schemas.openxmlformats.org/officeDocument/2006/relationships" xmlns:p="http://schemas.openxmlformats.org/presentationml/2006/main">
  <p:tag name="PA" val="v5.2.9"/>
</p:tagLst>
</file>

<file path=ppt/tags/tag4.xml><?xml version="1.0" encoding="utf-8"?>
<p:tagLst xmlns:a="http://schemas.openxmlformats.org/drawingml/2006/main" xmlns:r="http://schemas.openxmlformats.org/officeDocument/2006/relationships" xmlns:p="http://schemas.openxmlformats.org/presentationml/2006/main">
  <p:tag name="PA" val="v5.2.9"/>
</p:tagLst>
</file>

<file path=ppt/tags/tag5.xml><?xml version="1.0" encoding="utf-8"?>
<p:tagLst xmlns:a="http://schemas.openxmlformats.org/drawingml/2006/main" xmlns:r="http://schemas.openxmlformats.org/officeDocument/2006/relationships" xmlns:p="http://schemas.openxmlformats.org/presentationml/2006/main">
  <p:tag name="PA" val="v5.2.9"/>
</p:tagLst>
</file>

<file path=ppt/tags/tag6.xml><?xml version="1.0" encoding="utf-8"?>
<p:tagLst xmlns:a="http://schemas.openxmlformats.org/drawingml/2006/main" xmlns:r="http://schemas.openxmlformats.org/officeDocument/2006/relationships" xmlns:p="http://schemas.openxmlformats.org/presentationml/2006/main">
  <p:tag name="PA" val="v5.2.9"/>
</p:tagLst>
</file>

<file path=ppt/tags/tag7.xml><?xml version="1.0" encoding="utf-8"?>
<p:tagLst xmlns:a="http://schemas.openxmlformats.org/drawingml/2006/main" xmlns:r="http://schemas.openxmlformats.org/officeDocument/2006/relationships" xmlns:p="http://schemas.openxmlformats.org/presentationml/2006/main">
  <p:tag name="PA" val="v5.2.9"/>
</p:tagLst>
</file>

<file path=ppt/tags/tag8.xml><?xml version="1.0" encoding="utf-8"?>
<p:tagLst xmlns:a="http://schemas.openxmlformats.org/drawingml/2006/main" xmlns:r="http://schemas.openxmlformats.org/officeDocument/2006/relationships" xmlns:p="http://schemas.openxmlformats.org/presentationml/2006/main">
  <p:tag name="PA" val="v5.2.9"/>
</p:tagLst>
</file>

<file path=ppt/tags/tag9.xml><?xml version="1.0" encoding="utf-8"?>
<p:tagLst xmlns:a="http://schemas.openxmlformats.org/drawingml/2006/main" xmlns:r="http://schemas.openxmlformats.org/officeDocument/2006/relationships" xmlns:p="http://schemas.openxmlformats.org/presentationml/2006/main">
  <p:tag name="PA" val="v5.2.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2">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2860</TotalTime>
  <Words>1675</Words>
  <Application>Microsoft Office PowerPoint</Application>
  <PresentationFormat>宽屏</PresentationFormat>
  <Paragraphs>102</Paragraphs>
  <Slides>16</Slides>
  <Notes>16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KaiTi</vt:lpstr>
      <vt:lpstr>NimbusRomNo9L-Regu</vt:lpstr>
      <vt:lpstr>等线</vt:lpstr>
      <vt:lpstr>楷体</vt:lpstr>
      <vt:lpstr>宋体</vt:lpstr>
      <vt:lpstr>微软雅黑</vt:lpstr>
      <vt:lpstr>Arial</vt:lpstr>
      <vt:lpstr>Calibri</vt:lpstr>
      <vt:lpstr>Cambria</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xjtuzhk</dc:creator>
  <cp:lastModifiedBy>xjtuzhk</cp:lastModifiedBy>
  <cp:revision>1354</cp:revision>
  <dcterms:created xsi:type="dcterms:W3CDTF">2021-12-11T08:55:52Z</dcterms:created>
  <dcterms:modified xsi:type="dcterms:W3CDTF">2022-04-08T06:49:01Z</dcterms:modified>
</cp:coreProperties>
</file>